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21607463" cy="10799763"/>
  <p:notesSz cx="6858000" cy="9144000"/>
  <p:defaultTextStyle>
    <a:defPPr>
      <a:defRPr lang="en-US"/>
    </a:defPPr>
    <a:lvl1pPr marL="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0" d="100"/>
          <a:sy n="50" d="100"/>
        </p:scale>
        <p:origin x="-368" y="-128"/>
      </p:cViewPr>
      <p:guideLst>
        <p:guide orient="horz" pos="6801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562" y="3354930"/>
            <a:ext cx="18366342" cy="2314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122" y="6119869"/>
            <a:ext cx="15125226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46906" y="679985"/>
            <a:ext cx="9569553" cy="145121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6988" y="679985"/>
            <a:ext cx="28359795" cy="145121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41" y="6939851"/>
            <a:ext cx="18366342" cy="2144953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41" y="4577404"/>
            <a:ext cx="18366342" cy="2362447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6985" y="3967414"/>
            <a:ext cx="18962798" cy="11224754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49909" y="3967414"/>
            <a:ext cx="18966551" cy="11224754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432494"/>
            <a:ext cx="19446715" cy="1799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4" y="2417451"/>
            <a:ext cx="9547049" cy="1007477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74" y="3424925"/>
            <a:ext cx="9547049" cy="622236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6293" y="2417451"/>
            <a:ext cx="9550798" cy="1007477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6293" y="3424925"/>
            <a:ext cx="9550798" cy="622236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2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429990"/>
            <a:ext cx="7108707" cy="182996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917" y="429994"/>
            <a:ext cx="12079173" cy="9217299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375" y="2259952"/>
            <a:ext cx="7108707" cy="7387339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4" y="7559834"/>
            <a:ext cx="12964478" cy="89248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5214" y="964979"/>
            <a:ext cx="12964478" cy="6479858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214" y="8452319"/>
            <a:ext cx="12964478" cy="1267471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75" y="432494"/>
            <a:ext cx="19446715" cy="1799961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5" y="2519946"/>
            <a:ext cx="19446715" cy="7127344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74" y="10009784"/>
            <a:ext cx="5041742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2553" y="10009784"/>
            <a:ext cx="6842363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5349" y="10009784"/>
            <a:ext cx="5041742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82296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822960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82296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8229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822960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0128" y="128443"/>
            <a:ext cx="2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Topic identification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111" y="1319627"/>
            <a:ext cx="2217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Initial search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erms + conduct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6778" y="1919792"/>
            <a:ext cx="15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Benchmark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3646" y="2161959"/>
            <a:ext cx="11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experts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10" y="802573"/>
            <a:ext cx="194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PICOTS/PICOS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03647" y="4044981"/>
            <a:ext cx="2589471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eview snowballing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0110" y="993555"/>
            <a:ext cx="236885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itation networks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35" y="6559909"/>
            <a:ext cx="1800493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(open) check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61" y="6576417"/>
            <a:ext cx="160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ew search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6580" y="6160916"/>
            <a:ext cx="214794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xclusion terms</a:t>
            </a:r>
          </a:p>
          <a:p>
            <a:r>
              <a:rPr lang="en-US" sz="2400" dirty="0" smtClean="0"/>
              <a:t>w/ topics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87305" y="7650968"/>
            <a:ext cx="2107218" cy="1384995"/>
            <a:chOff x="6870166" y="6716593"/>
            <a:chExt cx="1755783" cy="1384995"/>
          </a:xfrm>
        </p:grpSpPr>
        <p:sp>
          <p:nvSpPr>
            <p:cNvPr id="15" name="TextBox 14"/>
            <p:cNvSpPr txBox="1"/>
            <p:nvPr/>
          </p:nvSpPr>
          <p:spPr>
            <a:xfrm>
              <a:off x="6870166" y="6716593"/>
              <a:ext cx="175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heck precision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70931" y="7178258"/>
              <a:ext cx="1613159" cy="461665"/>
            </a:xfrm>
            <a:prstGeom prst="rect">
              <a:avLst/>
            </a:prstGeom>
            <a:solidFill>
              <a:srgbClr val="D9D9D9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w/ subsample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0755" y="7639923"/>
              <a:ext cx="1610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 benchmark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3611" y="2662607"/>
            <a:ext cx="2981255" cy="752565"/>
            <a:chOff x="622313" y="3146861"/>
            <a:chExt cx="2484051" cy="752565"/>
          </a:xfrm>
        </p:grpSpPr>
        <p:sp>
          <p:nvSpPr>
            <p:cNvPr id="19" name="TextBox 18"/>
            <p:cNvSpPr txBox="1"/>
            <p:nvPr/>
          </p:nvSpPr>
          <p:spPr>
            <a:xfrm>
              <a:off x="1280154" y="3146861"/>
              <a:ext cx="14019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Check recall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313" y="3530094"/>
              <a:ext cx="2484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w</a:t>
              </a:r>
              <a:r>
                <a:rPr lang="en-US" sz="1800" dirty="0" smtClean="0"/>
                <a:t>arning: too few benchmarks</a:t>
              </a:r>
              <a:endParaRPr lang="en-US" sz="1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9724" y="4202451"/>
            <a:ext cx="3143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Identify potential terms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45113" y="5181780"/>
            <a:ext cx="24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Selection of terms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68817" y="9469995"/>
            <a:ext cx="50124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be checked to see if they exist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01095" y="10104092"/>
            <a:ext cx="3953276" cy="461665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Probably needs to be written?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endCxn id="10" idx="1"/>
          </p:cNvCxnSpPr>
          <p:nvPr/>
        </p:nvCxnSpPr>
        <p:spPr>
          <a:xfrm>
            <a:off x="6661354" y="2367197"/>
            <a:ext cx="2142293" cy="190861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398444" y="1319626"/>
            <a:ext cx="981667" cy="75256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1"/>
            <a:endCxn id="7" idx="3"/>
          </p:cNvCxnSpPr>
          <p:nvPr/>
        </p:nvCxnSpPr>
        <p:spPr>
          <a:xfrm flipH="1" flipV="1">
            <a:off x="7246044" y="2150625"/>
            <a:ext cx="1557602" cy="2421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43583" y="2367195"/>
            <a:ext cx="2218713" cy="170299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1"/>
            <a:endCxn id="19" idx="3"/>
          </p:cNvCxnSpPr>
          <p:nvPr/>
        </p:nvCxnSpPr>
        <p:spPr>
          <a:xfrm flipH="1">
            <a:off x="3005647" y="2150625"/>
            <a:ext cx="2641131" cy="74281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0"/>
          </p:cNvCxnSpPr>
          <p:nvPr/>
        </p:nvCxnSpPr>
        <p:spPr>
          <a:xfrm>
            <a:off x="2164386" y="2096099"/>
            <a:ext cx="0" cy="56650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92145" y="4656457"/>
            <a:ext cx="0" cy="5963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571653" y="5543753"/>
            <a:ext cx="0" cy="103266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466672" y="6716594"/>
            <a:ext cx="1606684" cy="13861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5" idx="0"/>
          </p:cNvCxnSpPr>
          <p:nvPr/>
        </p:nvCxnSpPr>
        <p:spPr>
          <a:xfrm flipH="1">
            <a:off x="6140915" y="6855207"/>
            <a:ext cx="1" cy="79576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 rot="7367939" flipH="1">
            <a:off x="3375337" y="6565130"/>
            <a:ext cx="753278" cy="2394762"/>
          </a:xfrm>
          <a:custGeom>
            <a:avLst/>
            <a:gdLst>
              <a:gd name="connsiteX0" fmla="*/ 1612430 w 1612430"/>
              <a:gd name="connsiteY0" fmla="*/ 0 h 2683469"/>
              <a:gd name="connsiteX1" fmla="*/ 6996 w 1612430"/>
              <a:gd name="connsiteY1" fmla="*/ 982341 h 2683469"/>
              <a:gd name="connsiteX2" fmla="*/ 989425 w 1612430"/>
              <a:gd name="connsiteY2" fmla="*/ 2683469 h 268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430" h="2683469">
                <a:moveTo>
                  <a:pt x="1612430" y="0"/>
                </a:moveTo>
                <a:cubicBezTo>
                  <a:pt x="861630" y="267548"/>
                  <a:pt x="110830" y="535096"/>
                  <a:pt x="6996" y="982341"/>
                </a:cubicBezTo>
                <a:cubicBezTo>
                  <a:pt x="-96838" y="1429586"/>
                  <a:pt x="989425" y="2683469"/>
                  <a:pt x="989425" y="268346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560721" y="1455218"/>
            <a:ext cx="359638" cy="7067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" idx="0"/>
          </p:cNvCxnSpPr>
          <p:nvPr/>
        </p:nvCxnSpPr>
        <p:spPr>
          <a:xfrm>
            <a:off x="2353948" y="590106"/>
            <a:ext cx="0" cy="72952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246047" y="8228978"/>
            <a:ext cx="1421352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915008" y="7998143"/>
            <a:ext cx="344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 string + translation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1131643" y="6807249"/>
            <a:ext cx="246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Identify languages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0787427" y="7392081"/>
            <a:ext cx="958468" cy="51777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116371" y="9239163"/>
            <a:ext cx="459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specify database, or generic output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0246223" y="8459808"/>
            <a:ext cx="46899" cy="80698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2364238" y="8805130"/>
            <a:ext cx="1455575" cy="55649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137703" y="7479042"/>
            <a:ext cx="257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Convert search +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ecord deviations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polyglot does this)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086759" y="6585988"/>
            <a:ext cx="240322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dentify proximity</a:t>
            </a:r>
          </a:p>
          <a:p>
            <a:r>
              <a:rPr lang="en-US" sz="2400" dirty="0" smtClean="0"/>
              <a:t> clusters</a:t>
            </a:r>
            <a:endParaRPr lang="en-US" sz="2400" dirty="0"/>
          </a:p>
        </p:txBody>
      </p:sp>
      <p:cxnSp>
        <p:nvCxnSpPr>
          <p:cNvPr id="103" name="Straight Arrow Connector 102"/>
          <p:cNvCxnSpPr>
            <a:stCxn id="102" idx="2"/>
          </p:cNvCxnSpPr>
          <p:nvPr/>
        </p:nvCxnSpPr>
        <p:spPr>
          <a:xfrm>
            <a:off x="9288370" y="7416985"/>
            <a:ext cx="727455" cy="43896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5165270" y="6290392"/>
            <a:ext cx="551084" cy="10174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5215976" y="5439058"/>
            <a:ext cx="1505039" cy="851332"/>
            <a:chOff x="16669296" y="9124575"/>
            <a:chExt cx="1505039" cy="851332"/>
          </a:xfrm>
        </p:grpSpPr>
        <p:sp>
          <p:nvSpPr>
            <p:cNvPr id="111" name="TextBox 110"/>
            <p:cNvSpPr txBox="1"/>
            <p:nvPr/>
          </p:nvSpPr>
          <p:spPr>
            <a:xfrm>
              <a:off x="16669296" y="9124575"/>
              <a:ext cx="1505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r>
                <a:rPr lang="en-US" sz="2400" dirty="0" smtClean="0">
                  <a:solidFill>
                    <a:srgbClr val="FF0000"/>
                  </a:solidFill>
                </a:rPr>
                <a:t>un search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669296" y="9514242"/>
              <a:ext cx="1227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 scrape</a:t>
              </a:r>
              <a:endParaRPr lang="en-US" sz="24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6190327" y="4425626"/>
            <a:ext cx="226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ssemble results</a:t>
            </a:r>
            <a:endParaRPr lang="en-US" sz="24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17654499" y="3415171"/>
            <a:ext cx="199205" cy="101045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198584" y="3306316"/>
            <a:ext cx="343209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 ] for multilingual</a:t>
            </a:r>
          </a:p>
          <a:p>
            <a:r>
              <a:rPr lang="en-US" sz="2400" dirty="0" smtClean="0"/>
              <a:t>+ reciprocal </a:t>
            </a:r>
            <a:r>
              <a:rPr lang="en-US" sz="2400" dirty="0" err="1" smtClean="0"/>
              <a:t>deduplication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(careful of Part 1, Part II)</a:t>
            </a:r>
            <a:endParaRPr lang="en-US" sz="2400" dirty="0"/>
          </a:p>
        </p:txBody>
      </p:sp>
      <p:cxnSp>
        <p:nvCxnSpPr>
          <p:cNvPr id="121" name="Straight Arrow Connector 120"/>
          <p:cNvCxnSpPr>
            <a:endCxn id="116" idx="2"/>
          </p:cNvCxnSpPr>
          <p:nvPr/>
        </p:nvCxnSpPr>
        <p:spPr>
          <a:xfrm flipV="1">
            <a:off x="16443593" y="4887291"/>
            <a:ext cx="878489" cy="65646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238167" y="2953508"/>
            <a:ext cx="1659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deduplicate</a:t>
            </a:r>
            <a:endParaRPr lang="en-US" sz="2400" dirty="0"/>
          </a:p>
        </p:txBody>
      </p:sp>
      <p:sp>
        <p:nvSpPr>
          <p:cNvPr id="141" name="Freeform 140"/>
          <p:cNvSpPr/>
          <p:nvPr/>
        </p:nvSpPr>
        <p:spPr>
          <a:xfrm>
            <a:off x="199205" y="1742903"/>
            <a:ext cx="1020923" cy="2763743"/>
          </a:xfrm>
          <a:custGeom>
            <a:avLst/>
            <a:gdLst>
              <a:gd name="connsiteX0" fmla="*/ 1020924 w 1020924"/>
              <a:gd name="connsiteY0" fmla="*/ 0 h 2763743"/>
              <a:gd name="connsiteX1" fmla="*/ 273907 w 1020924"/>
              <a:gd name="connsiteY1" fmla="*/ 522870 h 2763743"/>
              <a:gd name="connsiteX2" fmla="*/ 0 w 1020924"/>
              <a:gd name="connsiteY2" fmla="*/ 1618408 h 2763743"/>
              <a:gd name="connsiteX3" fmla="*/ 273907 w 1020924"/>
              <a:gd name="connsiteY3" fmla="*/ 2539656 h 2763743"/>
              <a:gd name="connsiteX4" fmla="*/ 871520 w 1020924"/>
              <a:gd name="connsiteY4" fmla="*/ 2763743 h 276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924" h="2763743">
                <a:moveTo>
                  <a:pt x="1020924" y="0"/>
                </a:moveTo>
                <a:cubicBezTo>
                  <a:pt x="732492" y="126567"/>
                  <a:pt x="444061" y="253135"/>
                  <a:pt x="273907" y="522870"/>
                </a:cubicBezTo>
                <a:cubicBezTo>
                  <a:pt x="103753" y="792605"/>
                  <a:pt x="0" y="1282277"/>
                  <a:pt x="0" y="1618408"/>
                </a:cubicBezTo>
                <a:cubicBezTo>
                  <a:pt x="0" y="1954539"/>
                  <a:pt x="128654" y="2348767"/>
                  <a:pt x="273907" y="2539656"/>
                </a:cubicBezTo>
                <a:cubicBezTo>
                  <a:pt x="419160" y="2730545"/>
                  <a:pt x="871520" y="2763743"/>
                  <a:pt x="871520" y="2763743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8020742" y="2096099"/>
            <a:ext cx="1754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+ manual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w/ ~ 85-95%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624260" y="2010428"/>
            <a:ext cx="19800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dirty="0" smtClean="0"/>
              <a:t>Duplicated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Salami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Different</a:t>
            </a:r>
            <a:endParaRPr lang="en-US" sz="2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2047938" y="26964"/>
            <a:ext cx="467307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Screening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Assign to people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Different exports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Rayyan</a:t>
            </a:r>
            <a:r>
              <a:rPr lang="en-US" sz="2400" dirty="0" smtClean="0">
                <a:sym typeface="Wingdings"/>
              </a:rPr>
              <a:t>, EPP, </a:t>
            </a:r>
            <a:r>
              <a:rPr lang="en-US" sz="2400" dirty="0" err="1" smtClean="0">
                <a:sym typeface="Wingdings"/>
              </a:rPr>
              <a:t>abstrackR</a:t>
            </a:r>
            <a:endParaRPr lang="en-US" sz="2400" dirty="0" smtClean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ym typeface="Wingdings"/>
              </a:rPr>
              <a:t>Discrepencies</a:t>
            </a:r>
            <a:endParaRPr lang="en-US" sz="2400" dirty="0" smtClean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Partial automation by topic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Full text retrieval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 </a:t>
            </a:r>
            <a:r>
              <a:rPr lang="en-US" sz="2400" dirty="0" err="1" smtClean="0">
                <a:solidFill>
                  <a:srgbClr val="00FF00"/>
                </a:solidFill>
                <a:sym typeface="Wingdings"/>
              </a:rPr>
              <a:t>crossref</a:t>
            </a:r>
            <a:r>
              <a:rPr lang="en-US" sz="2400" dirty="0" smtClean="0">
                <a:sym typeface="Wingdings"/>
              </a:rPr>
              <a:t>, also DOI w/o full text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Author contact</a:t>
            </a:r>
            <a:endParaRPr lang="en-US" sz="2400" dirty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+ rename files</a:t>
            </a:r>
            <a:endParaRPr lang="en-US" sz="2400" dirty="0" smtClean="0">
              <a:solidFill>
                <a:srgbClr val="00FF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H="1" flipV="1">
            <a:off x="16721012" y="802571"/>
            <a:ext cx="1085887" cy="2321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522406" y="8817871"/>
            <a:ext cx="111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manual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172856" y="8459808"/>
            <a:ext cx="290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LitsearchR</a:t>
            </a:r>
            <a:r>
              <a:rPr lang="en-US" sz="2400" dirty="0" smtClean="0"/>
              <a:t> can do this</a:t>
            </a:r>
            <a:endParaRPr lang="en-US" sz="2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6635935" y="7679021"/>
            <a:ext cx="117096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Legend:</a:t>
            </a:r>
            <a:endParaRPr lang="en-US" sz="2400" dirty="0"/>
          </a:p>
        </p:txBody>
      </p:sp>
      <p:sp>
        <p:nvSpPr>
          <p:cNvPr id="182" name="Rectangle 181"/>
          <p:cNvSpPr/>
          <p:nvPr/>
        </p:nvSpPr>
        <p:spPr>
          <a:xfrm>
            <a:off x="16443593" y="7479042"/>
            <a:ext cx="5138217" cy="327116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3"/>
            <a:endCxn id="116" idx="1"/>
          </p:cNvCxnSpPr>
          <p:nvPr/>
        </p:nvCxnSpPr>
        <p:spPr>
          <a:xfrm>
            <a:off x="11393118" y="4275814"/>
            <a:ext cx="4797209" cy="3806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7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66363" y="2926244"/>
            <a:ext cx="2683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Identify seed articles </a:t>
            </a:r>
            <a:r>
              <a:rPr lang="en-US" sz="2400" dirty="0" smtClean="0"/>
              <a:t>based on scoping search o</a:t>
            </a:r>
            <a:r>
              <a:rPr lang="en-US" sz="2400" dirty="0" smtClean="0"/>
              <a:t>r previous review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4343081" y="3110910"/>
            <a:ext cx="26830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Generate citation networks for all seed articles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8181030" y="3295575"/>
            <a:ext cx="268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[reduce network by centrality]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0831666" y="1861007"/>
            <a:ext cx="592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enerate an author co-occurrence network from network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1523792" y="4467103"/>
            <a:ext cx="268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Identify relevant article topic clusters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15786081" y="4389753"/>
            <a:ext cx="268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Suggest potential articles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8921282" y="4453379"/>
            <a:ext cx="268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Request/select benchmark articles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8469087" y="1747906"/>
            <a:ext cx="268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authors by influence as experts</a:t>
            </a:r>
            <a:endParaRPr lang="en-US" sz="2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044349" y="3711074"/>
            <a:ext cx="1298732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9708952" y="2692005"/>
            <a:ext cx="0" cy="16977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806104" y="3711074"/>
            <a:ext cx="1298732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0864036" y="2692004"/>
            <a:ext cx="634358" cy="10190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0831666" y="3711074"/>
            <a:ext cx="692126" cy="88562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4206798" y="4828532"/>
            <a:ext cx="1298732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7438749" y="4958799"/>
            <a:ext cx="1298732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6419407" y="2222308"/>
            <a:ext cx="2019087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6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217</Words>
  <Application>Microsoft Macintosh PowerPoint</Application>
  <PresentationFormat>Custom</PresentationFormat>
  <Paragraphs>63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O'Dea</dc:creator>
  <cp:lastModifiedBy>Rose O'Dea</cp:lastModifiedBy>
  <cp:revision>12</cp:revision>
  <dcterms:created xsi:type="dcterms:W3CDTF">2019-04-08T04:21:22Z</dcterms:created>
  <dcterms:modified xsi:type="dcterms:W3CDTF">2019-04-09T04:48:31Z</dcterms:modified>
</cp:coreProperties>
</file>