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8"/>
  </p:normalViewPr>
  <p:slideViewPr>
    <p:cSldViewPr snapToGrid="0" snapToObjects="1">
      <p:cViewPr varScale="1">
        <p:scale>
          <a:sx n="89" d="100"/>
          <a:sy n="89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E113-375F-584E-BBD0-F0C93FF901A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D105-55ED-B248-9520-EBBDBECA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58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voviz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ipfed/provisi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ESIP Lab </a:t>
            </a:r>
            <a:r>
              <a:rPr lang="en-US" dirty="0" err="1"/>
              <a:t>prov</a:t>
            </a:r>
            <a:r>
              <a:rPr lang="en-US" dirty="0"/>
              <a:t>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Narock and Doug </a:t>
            </a:r>
            <a:r>
              <a:rPr lang="en-US" dirty="0" err="1"/>
              <a:t>Fils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0" y="460289"/>
            <a:ext cx="9601200" cy="1485900"/>
          </a:xfrm>
        </p:spPr>
        <p:txBody>
          <a:bodyPr/>
          <a:lstStyle/>
          <a:p>
            <a:r>
              <a:rPr lang="en-US" dirty="0"/>
              <a:t>Easy to use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2" y="1428750"/>
            <a:ext cx="10522323" cy="5173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138" y="4030209"/>
            <a:ext cx="7639050" cy="2380130"/>
          </a:xfrm>
        </p:spPr>
        <p:txBody>
          <a:bodyPr/>
          <a:lstStyle/>
          <a:p>
            <a:r>
              <a:rPr lang="en-US" dirty="0"/>
              <a:t>End-users need easy to use tools</a:t>
            </a:r>
          </a:p>
          <a:p>
            <a:r>
              <a:rPr lang="en-US" dirty="0"/>
              <a:t>Cross-organization tools are difficult to build currently given ambiguity</a:t>
            </a:r>
          </a:p>
          <a:p>
            <a:r>
              <a:rPr lang="en-US" dirty="0"/>
              <a:t>We’ve built a prototype </a:t>
            </a:r>
            <a:r>
              <a:rPr lang="en-US" dirty="0" err="1"/>
              <a:t>viz</a:t>
            </a:r>
            <a:r>
              <a:rPr lang="en-US" dirty="0"/>
              <a:t> tool using </a:t>
            </a:r>
            <a:r>
              <a:rPr lang="en-US" b="1" dirty="0"/>
              <a:t>PROV-O-VIZ (</a:t>
            </a:r>
            <a:r>
              <a:rPr lang="en-US" dirty="0">
                <a:hlinkClick r:id="rId3"/>
              </a:rPr>
              <a:t>http://provoviz.org/)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5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Incentivizing provenance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628775"/>
            <a:ext cx="9915525" cy="4812365"/>
          </a:xfrm>
        </p:spPr>
        <p:txBody>
          <a:bodyPr>
            <a:normAutofit/>
          </a:bodyPr>
          <a:lstStyle/>
          <a:p>
            <a:r>
              <a:rPr lang="en-US" dirty="0"/>
              <a:t>It’s obvious why data providers would adopt PROV-AQ</a:t>
            </a:r>
          </a:p>
          <a:p>
            <a:r>
              <a:rPr lang="en-US" dirty="0"/>
              <a:t>It’s not clear what would incentivize people to send ping-backs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In addition, what does it mean to be a “new resource based on this resource”?</a:t>
            </a:r>
          </a:p>
          <a:p>
            <a:pPr lvl="3">
              <a:spcBef>
                <a:spcPts val="1000"/>
              </a:spcBef>
            </a:pPr>
            <a:r>
              <a:rPr lang="en-US" dirty="0"/>
              <a:t>Posters?, data analysis?, etc.?</a:t>
            </a:r>
          </a:p>
          <a:p>
            <a:pPr lvl="3">
              <a:spcBef>
                <a:spcPts val="1000"/>
              </a:spcBef>
            </a:pPr>
            <a:endParaRPr lang="en-US" dirty="0"/>
          </a:p>
          <a:p>
            <a:r>
              <a:rPr lang="en-US" dirty="0"/>
              <a:t>Maybe a good place to start is limiting ping-backs to</a:t>
            </a:r>
          </a:p>
          <a:p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Notifying a data provider regarding the creation of a new derivative dataset that is publicly available to the community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Notifying a data provider regarding errors and usage issues in a dataset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Is this an annotation? Does it matter?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83" y="1896034"/>
            <a:ext cx="9601200" cy="4706471"/>
          </a:xfrm>
        </p:spPr>
        <p:txBody>
          <a:bodyPr>
            <a:normAutofit/>
          </a:bodyPr>
          <a:lstStyle/>
          <a:p>
            <a:r>
              <a:rPr lang="en-US" dirty="0"/>
              <a:t>We needed to create additional PROV subclasses for our work</a:t>
            </a:r>
          </a:p>
          <a:p>
            <a:r>
              <a:rPr lang="en-US" dirty="0"/>
              <a:t>These don’t currently have a home - we’re thinking PROV-ES</a:t>
            </a:r>
          </a:p>
          <a:p>
            <a:r>
              <a:rPr lang="en-US" dirty="0"/>
              <a:t>ESIP is currently managing SWEET ontology. Has an ontology portal. Would be a good place for community </a:t>
            </a:r>
            <a:r>
              <a:rPr lang="en-US" dirty="0" err="1"/>
              <a:t>prov</a:t>
            </a:r>
            <a:r>
              <a:rPr lang="en-US" dirty="0"/>
              <a:t> development.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https://github.com/esipfed/provisium</a:t>
            </a:r>
            <a:r>
              <a:rPr lang="en-US" dirty="0"/>
              <a:t> </a:t>
            </a:r>
          </a:p>
          <a:p>
            <a:r>
              <a:rPr lang="en-US" dirty="0"/>
              <a:t>Full report, visualization and </a:t>
            </a:r>
            <a:r>
              <a:rPr lang="en-US" dirty="0" err="1"/>
              <a:t>prov-aq</a:t>
            </a:r>
            <a:r>
              <a:rPr lang="en-US" dirty="0"/>
              <a:t> code, example provenance</a:t>
            </a:r>
          </a:p>
        </p:txBody>
      </p:sp>
    </p:spTree>
    <p:extLst>
      <p:ext uri="{BB962C8B-B14F-4D97-AF65-F5344CB8AC3E}">
        <p14:creationId xmlns:p14="http://schemas.microsoft.com/office/powerpoint/2010/main" val="17321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734671"/>
            <a:ext cx="10587877" cy="4794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looked at provenance challenges from both the user and the creators perspective</a:t>
            </a:r>
          </a:p>
          <a:p>
            <a:endParaRPr lang="en-US" dirty="0"/>
          </a:p>
          <a:p>
            <a:r>
              <a:rPr lang="en-US" dirty="0"/>
              <a:t>We created a prototype system for </a:t>
            </a:r>
          </a:p>
          <a:p>
            <a:pPr marL="0" lvl="1" indent="0">
              <a:buNone/>
            </a:pPr>
            <a:r>
              <a:rPr lang="en-US" dirty="0"/>
              <a:t>             -- sharing data generation provenance</a:t>
            </a:r>
          </a:p>
          <a:p>
            <a:pPr marL="0" lvl="1" indent="0">
              <a:buNone/>
            </a:pPr>
            <a:r>
              <a:rPr lang="en-US" dirty="0"/>
              <a:t>             -- receiving usage provenance from community</a:t>
            </a:r>
          </a:p>
          <a:p>
            <a:pPr marL="0" lvl="1" indent="0">
              <a:buNone/>
            </a:pPr>
            <a:r>
              <a:rPr lang="en-US" dirty="0"/>
              <a:t>             -- looking at generic cross-organization visualization</a:t>
            </a:r>
          </a:p>
          <a:p>
            <a:endParaRPr lang="en-US" b="1" i="1" dirty="0"/>
          </a:p>
          <a:p>
            <a:r>
              <a:rPr lang="en-US" b="1" i="1" dirty="0"/>
              <a:t>The goal of this project is not to create a production ready end-to-end system. </a:t>
            </a:r>
          </a:p>
          <a:p>
            <a:r>
              <a:rPr lang="en-US" b="1" i="1" dirty="0"/>
              <a:t>Rather, we aim to identify impedance points. </a:t>
            </a:r>
          </a:p>
          <a:p>
            <a:r>
              <a:rPr lang="en-US" b="1" i="1" dirty="0"/>
              <a:t>An impedance point is any point along the data lifecycle in which provenance generation/capture is ambiguous due to lack of standards and/or loosely defined specifications.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1" y="194982"/>
            <a:ext cx="9601200" cy="1485900"/>
          </a:xfrm>
        </p:spPr>
        <p:txBody>
          <a:bodyPr/>
          <a:lstStyle/>
          <a:p>
            <a:r>
              <a:rPr lang="en-US" dirty="0"/>
              <a:t>PROV-AQ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1" y="1129553"/>
            <a:ext cx="10959353" cy="4867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W3C Provenance Access and Query (PROV-AQ) Working Group is developing specifications to define how to locate, retrieve, and query provenance records. </a:t>
            </a:r>
          </a:p>
          <a:p>
            <a:endParaRPr lang="en-US" dirty="0"/>
          </a:p>
          <a:p>
            <a:r>
              <a:rPr lang="en-US" dirty="0"/>
              <a:t>The component that we are interested in here is the "ping-back" mechanism </a:t>
            </a:r>
          </a:p>
          <a:p>
            <a:endParaRPr lang="en-US" dirty="0"/>
          </a:p>
          <a:p>
            <a:r>
              <a:rPr lang="en-US" dirty="0"/>
              <a:t>The “ping-back” mechanism can be used to register related provenance information that the data creator does not otherwise know about; e.g. provenance describing how it is used after it has been created. </a:t>
            </a:r>
          </a:p>
          <a:p>
            <a:endParaRPr lang="en-US" dirty="0"/>
          </a:p>
          <a:p>
            <a:r>
              <a:rPr lang="en-US" dirty="0"/>
              <a:t>A “ping-back” feature extends the capabilities of PROV by addressing questions such as: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What new resources are based on this resource?</a:t>
            </a:r>
          </a:p>
          <a:p>
            <a:pPr marL="457200" lvl="1" indent="-457200" fontAlgn="base">
              <a:buFont typeface="+mj-lt"/>
              <a:buAutoNum type="arabicPeriod"/>
            </a:pPr>
            <a:r>
              <a:rPr lang="en-US" dirty="0"/>
              <a:t>What has this resource been used for?</a:t>
            </a:r>
          </a:p>
          <a:p>
            <a:pPr marL="457200" lvl="1" indent="-457200" fontAlgn="base">
              <a:buFont typeface="+mj-lt"/>
              <a:buAutoNum type="arabicPeriod"/>
            </a:pPr>
            <a:r>
              <a:rPr lang="en-US" dirty="0"/>
              <a:t>Who has used it?</a:t>
            </a:r>
          </a:p>
          <a:p>
            <a:pPr marL="457200" lvl="1" indent="-457200" fontAlgn="base">
              <a:buFont typeface="+mj-lt"/>
              <a:buAutoNum type="arabicPeriod"/>
            </a:pPr>
            <a:r>
              <a:rPr lang="en-US" dirty="0"/>
              <a:t>What other resources are derived from the same sources as this resource?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081" y="6156548"/>
            <a:ext cx="100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Recommendation 1: PROV-AQ provides a standard for capturing downstream provenance</a:t>
            </a:r>
          </a:p>
        </p:txBody>
      </p:sp>
    </p:spTree>
    <p:extLst>
      <p:ext uri="{BB962C8B-B14F-4D97-AF65-F5344CB8AC3E}">
        <p14:creationId xmlns:p14="http://schemas.microsoft.com/office/powerpoint/2010/main" val="19949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Advertising a PROV-AQ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Considerations for generating provenance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Receiving provenance records via pingback</a:t>
            </a:r>
          </a:p>
        </p:txBody>
      </p:sp>
    </p:spTree>
    <p:extLst>
      <p:ext uri="{BB962C8B-B14F-4D97-AF65-F5344CB8AC3E}">
        <p14:creationId xmlns:p14="http://schemas.microsoft.com/office/powerpoint/2010/main" val="3454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a PROV-AQ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5012"/>
            <a:ext cx="11026588" cy="3581400"/>
          </a:xfrm>
        </p:spPr>
        <p:txBody>
          <a:bodyPr/>
          <a:lstStyle/>
          <a:p>
            <a:r>
              <a:rPr lang="en-US" dirty="0"/>
              <a:t>PROV-AQ is based on Linked Data and Semantic Web principles. </a:t>
            </a:r>
          </a:p>
          <a:p>
            <a:pPr lvl="1"/>
            <a:r>
              <a:rPr lang="en-US" dirty="0"/>
              <a:t>Earth Science data systems are not there yet</a:t>
            </a:r>
          </a:p>
          <a:p>
            <a:pPr lvl="1"/>
            <a:r>
              <a:rPr lang="en-US" dirty="0"/>
              <a:t>We don’t have URIs for all our datasets</a:t>
            </a:r>
          </a:p>
          <a:p>
            <a:pPr lvl="1"/>
            <a:r>
              <a:rPr lang="en-US" dirty="0"/>
              <a:t>The “typical” geoscientist shouldn’t be bothered to learn them anyway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82" y="3778197"/>
            <a:ext cx="101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Recommendation 2: Adopt an advertising convention based on recognizable identifiers such as DOIs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5082" y="4559016"/>
            <a:ext cx="997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summary document we have details </a:t>
            </a:r>
            <a:r>
              <a:rPr lang="en-US"/>
              <a:t>for using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Dataset landing pages to advertise PROV-AQ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JSON-LD to include PROV-AQ service details in a machine understandable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REST with a DOI to send downstream provenance info back to a data provider  </a:t>
            </a:r>
          </a:p>
        </p:txBody>
      </p:sp>
    </p:spTree>
    <p:extLst>
      <p:ext uri="{BB962C8B-B14F-4D97-AF65-F5344CB8AC3E}">
        <p14:creationId xmlns:p14="http://schemas.microsoft.com/office/powerpoint/2010/main" val="17746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9" y="605118"/>
            <a:ext cx="11174506" cy="900953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Considerations for Generating Provenance Records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721222"/>
            <a:ext cx="10905564" cy="5015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Provenance can exist in many encodings. The W3C PROV Data Model (PROV-DM) provides the generic structure of provenance and offers multiple encodings for this structure such as XML, XML-RDF, and Turtle.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Recommendation 3: We recommend the Earth science community adhere to semantic documents even if underlying systems are not fully Linked Data compliant. We also recommend data providers supporting PROV-AQ adhere to: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Providing a PROV-O description of how each of their datasets were generated.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rdfs:label</a:t>
            </a:r>
            <a:r>
              <a:rPr lang="en-US" dirty="0">
                <a:solidFill>
                  <a:schemeClr val="tx1"/>
                </a:solidFill>
              </a:rPr>
              <a:t> throughout their PROV documents. The W3C Provenance Data Model (PROV-DM) stipulates that each provenance item have a label. PROV-O suggests that </a:t>
            </a:r>
            <a:r>
              <a:rPr lang="en-US" dirty="0" err="1">
                <a:solidFill>
                  <a:schemeClr val="tx1"/>
                </a:solidFill>
              </a:rPr>
              <a:t>rdfs:label</a:t>
            </a:r>
            <a:r>
              <a:rPr lang="en-US" dirty="0">
                <a:solidFill>
                  <a:schemeClr val="tx1"/>
                </a:solidFill>
              </a:rPr>
              <a:t> be used to implement such a label; however, the use of </a:t>
            </a:r>
            <a:r>
              <a:rPr lang="en-US" dirty="0" err="1">
                <a:solidFill>
                  <a:schemeClr val="tx1"/>
                </a:solidFill>
              </a:rPr>
              <a:t>rdfs:label</a:t>
            </a:r>
            <a:r>
              <a:rPr lang="en-US" dirty="0">
                <a:solidFill>
                  <a:schemeClr val="tx1"/>
                </a:solidFill>
              </a:rPr>
              <a:t> is not required. </a:t>
            </a:r>
            <a:r>
              <a:rPr lang="en-US" b="1" dirty="0">
                <a:solidFill>
                  <a:srgbClr val="FF0000"/>
                </a:solidFill>
              </a:rPr>
              <a:t>We suggest that it should be required.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Every provenance document returned from a PROV-AQ system should utilize the notion of </a:t>
            </a:r>
            <a:r>
              <a:rPr lang="en-US" dirty="0" err="1">
                <a:solidFill>
                  <a:schemeClr val="tx1"/>
                </a:solidFill>
              </a:rPr>
              <a:t>prov:Bundle</a:t>
            </a:r>
            <a:r>
              <a:rPr lang="en-US" dirty="0">
                <a:solidFill>
                  <a:schemeClr val="tx1"/>
                </a:solidFill>
              </a:rPr>
              <a:t>. In PROV-O terminology, a Bundle is a collection of related provenance statements, the grouping of which may have provenance itself. </a:t>
            </a:r>
            <a:r>
              <a:rPr lang="en-US" b="1" dirty="0">
                <a:solidFill>
                  <a:srgbClr val="FF0000"/>
                </a:solidFill>
              </a:rPr>
              <a:t>PROV-AQ systems should return all provenance as a </a:t>
            </a:r>
            <a:r>
              <a:rPr lang="en-US" b="1" dirty="0" err="1">
                <a:solidFill>
                  <a:srgbClr val="FF0000"/>
                </a:solidFill>
              </a:rPr>
              <a:t>prov:Bundle</a:t>
            </a:r>
            <a:r>
              <a:rPr lang="en-US" b="1" dirty="0">
                <a:solidFill>
                  <a:srgbClr val="FF0000"/>
                </a:solidFill>
              </a:rPr>
              <a:t> providing return date, time, and associated service information as provenance of the bundle.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3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389916"/>
            <a:ext cx="11071412" cy="887505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Considerations for Generating Provenance Records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07736"/>
            <a:ext cx="6376427" cy="5177118"/>
          </a:xfrm>
        </p:spPr>
        <p:txBody>
          <a:bodyPr>
            <a:noAutofit/>
          </a:bodyPr>
          <a:lstStyle/>
          <a:p>
            <a:r>
              <a:rPr lang="en-US" dirty="0"/>
              <a:t>We are aware of at least four “dialects” of provenance within the Earth sciences: PROV-M, PROV-ONE, OGC, and PROV-ES.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Recommendation 4.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All provenance documents within the Earth science ping-back environment should adhere to one of these dialects. In other words,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 attempts should be made to conform to existing dialects of PROV-O.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Any new implementations should first be vetted via open forum - potentially via ESIP.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Don’t just use PROV-O base concepts of Entity and Activity.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57247" y="1479176"/>
            <a:ext cx="439718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For example, use</a:t>
            </a:r>
          </a:p>
          <a:p>
            <a:br>
              <a:rPr lang="en-US" sz="1200" dirty="0"/>
            </a:br>
            <a:r>
              <a:rPr lang="en-US" sz="1200" dirty="0"/>
              <a:t>:dataset</a:t>
            </a:r>
            <a:br>
              <a:rPr lang="en-US" sz="1200" dirty="0"/>
            </a:b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 a </a:t>
            </a:r>
            <a:r>
              <a:rPr lang="en-US" sz="1200" dirty="0" err="1">
                <a:solidFill>
                  <a:srgbClr val="FF0000"/>
                </a:solidFill>
              </a:rPr>
              <a:t>prov:Entity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eos:product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/>
              <a:t>  </a:t>
            </a:r>
            <a:r>
              <a:rPr lang="en-US" sz="1200" dirty="0" err="1"/>
              <a:t>rdfs:label</a:t>
            </a:r>
            <a:r>
              <a:rPr lang="en-US" sz="1200" dirty="0"/>
              <a:t> "Some dataset from USGS"^^</a:t>
            </a:r>
            <a:r>
              <a:rPr lang="en-US" sz="1200" dirty="0" err="1"/>
              <a:t>xsd:string</a:t>
            </a:r>
            <a:r>
              <a:rPr lang="en-US" sz="1200" dirty="0"/>
              <a:t>;</a:t>
            </a:r>
          </a:p>
          <a:p>
            <a:br>
              <a:rPr lang="en-US" sz="1200" b="1" dirty="0"/>
            </a:br>
            <a:r>
              <a:rPr lang="en-US" sz="1200" b="1" dirty="0"/>
              <a:t>Instead of</a:t>
            </a:r>
          </a:p>
          <a:p>
            <a:br>
              <a:rPr lang="en-US" sz="1200" dirty="0"/>
            </a:br>
            <a:r>
              <a:rPr lang="en-US" sz="1200" dirty="0"/>
              <a:t>:dataset</a:t>
            </a:r>
            <a:br>
              <a:rPr lang="en-US" sz="1200" dirty="0"/>
            </a:br>
            <a:r>
              <a:rPr lang="en-US" sz="1200" dirty="0"/>
              <a:t>   </a:t>
            </a:r>
            <a:r>
              <a:rPr lang="en-US" sz="1200" dirty="0">
                <a:solidFill>
                  <a:srgbClr val="FF0000"/>
                </a:solidFill>
              </a:rPr>
              <a:t>a </a:t>
            </a:r>
            <a:r>
              <a:rPr lang="en-US" sz="1200" dirty="0" err="1">
                <a:solidFill>
                  <a:srgbClr val="FF0000"/>
                </a:solidFill>
              </a:rPr>
              <a:t>prov:Entity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/>
              <a:t>   </a:t>
            </a:r>
            <a:r>
              <a:rPr lang="en-US" sz="1200" dirty="0" err="1"/>
              <a:t>rdfs:label</a:t>
            </a:r>
            <a:r>
              <a:rPr lang="en-US" sz="1200" dirty="0"/>
              <a:t> "Some dataset from USGS"^^</a:t>
            </a:r>
            <a:r>
              <a:rPr lang="en-US" sz="1200" dirty="0" err="1"/>
              <a:t>xsd:string</a:t>
            </a:r>
            <a:r>
              <a:rPr lang="en-US" sz="1200" dirty="0"/>
              <a:t>;</a:t>
            </a:r>
          </a:p>
          <a:p>
            <a:br>
              <a:rPr lang="en-US" sz="1200" dirty="0"/>
            </a:br>
            <a:r>
              <a:rPr lang="en-US" sz="1200" dirty="0"/>
              <a:t>Where </a:t>
            </a:r>
            <a:r>
              <a:rPr lang="en-US" sz="1200" dirty="0" err="1"/>
              <a:t>eos:product</a:t>
            </a:r>
            <a:r>
              <a:rPr lang="en-US" sz="1200" dirty="0"/>
              <a:t> refers to the Product concept in PROV-ES, which is a subclass of </a:t>
            </a:r>
            <a:r>
              <a:rPr lang="en-US" sz="1200" dirty="0" err="1"/>
              <a:t>prov:Entity</a:t>
            </a:r>
            <a:endParaRPr lang="en-US" sz="1200" dirty="0"/>
          </a:p>
          <a:p>
            <a:br>
              <a:rPr lang="en-US" sz="1200" dirty="0"/>
            </a:b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557247" y="4770783"/>
            <a:ext cx="43971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believe the W3C Shapes Constraint Language (SHACL) can be used to detect which dialect is being used (and validate its conformity), although we have not tested this yet.</a:t>
            </a:r>
          </a:p>
        </p:txBody>
      </p:sp>
    </p:spTree>
    <p:extLst>
      <p:ext uri="{BB962C8B-B14F-4D97-AF65-F5344CB8AC3E}">
        <p14:creationId xmlns:p14="http://schemas.microsoft.com/office/powerpoint/2010/main" val="15958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Provenance via Ping-Back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89283"/>
            <a:ext cx="10394576" cy="498885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PROV-AQ spec stipulates that provenance should be sent (ping-backed) as URIs. </a:t>
            </a:r>
          </a:p>
          <a:p>
            <a:r>
              <a:rPr lang="en-US" sz="1800" dirty="0"/>
              <a:t>In other words, one does not send the entire provenance record. Instead, one simply sends a URI, which at a future point can be dereferenced to retrieve the full provenance description. </a:t>
            </a:r>
          </a:p>
          <a:p>
            <a:r>
              <a:rPr lang="en-US" sz="1800" dirty="0"/>
              <a:t>Submitting only a URI requires that the full provenance document be stored online indefinitely awaiting deference. </a:t>
            </a:r>
          </a:p>
          <a:p>
            <a:pPr lvl="3" fontAlgn="base"/>
            <a:r>
              <a:rPr lang="en-US" dirty="0"/>
              <a:t>Infeasible for individual researchers who create derivative datasets, </a:t>
            </a:r>
          </a:p>
          <a:p>
            <a:pPr lvl="3" fontAlgn="base"/>
            <a:endParaRPr lang="en-US" i="0" dirty="0"/>
          </a:p>
          <a:p>
            <a:pPr marL="0" lvl="3" indent="0" fontAlgn="base">
              <a:buNone/>
            </a:pPr>
            <a:r>
              <a:rPr lang="en-US" b="1" i="0" dirty="0">
                <a:solidFill>
                  <a:srgbClr val="FF0000"/>
                </a:solidFill>
              </a:rPr>
              <a:t>Recommendation 5.</a:t>
            </a:r>
          </a:p>
          <a:p>
            <a:pPr marL="0" lvl="3" indent="0" fontAlgn="base">
              <a:buNone/>
            </a:pPr>
            <a:r>
              <a:rPr lang="en-US" b="1" i="0" dirty="0">
                <a:solidFill>
                  <a:srgbClr val="FF0000"/>
                </a:solidFill>
              </a:rPr>
              <a:t>The Earth science community commits to building and maintaining a provenance service that can host provenance long term and provide users with URIs. </a:t>
            </a:r>
          </a:p>
          <a:p>
            <a:pPr marL="0" lvl="3" indent="0" fontAlgn="base">
              <a:buNone/>
            </a:pPr>
            <a:endParaRPr lang="en-US" b="1" i="0" dirty="0">
              <a:solidFill>
                <a:srgbClr val="FF0000"/>
              </a:solidFill>
            </a:endParaRPr>
          </a:p>
          <a:p>
            <a:pPr fontAlgn="base"/>
            <a:r>
              <a:rPr lang="en-US" sz="1800" dirty="0"/>
              <a:t>PROV-AQ stipulates that a service is not required to do anything with the URIs it receives. Further, the spec does not indicate in which form a PROV-AQ system should return provenance. 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FF0000"/>
                </a:solidFill>
              </a:rPr>
              <a:t>Recommendation 6.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FF0000"/>
                </a:solidFill>
              </a:rPr>
              <a:t>When queried for a dataset a PROV-AQ service should</a:t>
            </a:r>
          </a:p>
          <a:p>
            <a:pPr fontAlgn="base"/>
            <a:r>
              <a:rPr lang="en-US" sz="1800" b="1" dirty="0">
                <a:solidFill>
                  <a:srgbClr val="FF0000"/>
                </a:solidFill>
              </a:rPr>
              <a:t>Return the provenance of how the dataset was created along with each URI it received via pingback. The URIs should be enclosed within a </a:t>
            </a:r>
            <a:r>
              <a:rPr lang="en-US" sz="1800" b="1" dirty="0" err="1">
                <a:solidFill>
                  <a:srgbClr val="FF0000"/>
                </a:solidFill>
              </a:rPr>
              <a:t>prov:Collection</a:t>
            </a:r>
            <a:r>
              <a:rPr lang="en-US" sz="1800" b="1" dirty="0">
                <a:solidFill>
                  <a:srgbClr val="FF0000"/>
                </a:solidFill>
              </a:rPr>
              <a:t>.  (examples in the final report)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1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Easy to use tools for exploring provenance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Incentivizing provenance generation and scope</a:t>
            </a:r>
          </a:p>
        </p:txBody>
      </p:sp>
    </p:spTree>
    <p:extLst>
      <p:ext uri="{BB962C8B-B14F-4D97-AF65-F5344CB8AC3E}">
        <p14:creationId xmlns:p14="http://schemas.microsoft.com/office/powerpoint/2010/main" val="5573125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1090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ESIP Lab prov challenge</vt:lpstr>
      <vt:lpstr>Project Scope</vt:lpstr>
      <vt:lpstr>PROV-AQ</vt:lpstr>
      <vt:lpstr>Data Providers Perspective</vt:lpstr>
      <vt:lpstr>Advertising a PROV-AQ service</vt:lpstr>
      <vt:lpstr>Considerations for Generating Provenance Records </vt:lpstr>
      <vt:lpstr>Considerations for Generating Provenance Records </vt:lpstr>
      <vt:lpstr>Receiving Provenance via Ping-Back</vt:lpstr>
      <vt:lpstr>User’s Perspective</vt:lpstr>
      <vt:lpstr>Easy to use tools</vt:lpstr>
      <vt:lpstr>Incentivizing provenance and scope</vt:lpstr>
      <vt:lpstr>Final Thoughts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ESIP Lab prov challenge</dc:title>
  <dc:creator>Narock, Thomas</dc:creator>
  <cp:lastModifiedBy>Narock, Thomas</cp:lastModifiedBy>
  <cp:revision>15</cp:revision>
  <dcterms:created xsi:type="dcterms:W3CDTF">2018-01-05T16:08:39Z</dcterms:created>
  <dcterms:modified xsi:type="dcterms:W3CDTF">2018-03-26T20:18:16Z</dcterms:modified>
</cp:coreProperties>
</file>