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8" r:id="rId3"/>
    <p:sldId id="259" r:id="rId4"/>
    <p:sldId id="271" r:id="rId5"/>
    <p:sldId id="261" r:id="rId6"/>
    <p:sldId id="264" r:id="rId7"/>
    <p:sldId id="265" r:id="rId8"/>
    <p:sldId id="266" r:id="rId9"/>
    <p:sldId id="269" r:id="rId10"/>
    <p:sldId id="257" r:id="rId11"/>
    <p:sldId id="267" r:id="rId12"/>
    <p:sldId id="270" r:id="rId13"/>
    <p:sldId id="268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66"/>
    <p:restoredTop sz="94633"/>
  </p:normalViewPr>
  <p:slideViewPr>
    <p:cSldViewPr snapToGrid="0" snapToObjects="1">
      <p:cViewPr varScale="1">
        <p:scale>
          <a:sx n="90" d="100"/>
          <a:sy n="90" d="100"/>
        </p:scale>
        <p:origin x="5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D768C8D-2478-C948-9698-4471A452DD63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D1BC013-E56F-4F46-96D9-394773892AC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467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8C8D-2478-C948-9698-4471A452DD63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C013-E56F-4F46-96D9-394773892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8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8C8D-2478-C948-9698-4471A452DD63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C013-E56F-4F46-96D9-394773892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67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8C8D-2478-C948-9698-4471A452DD63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C013-E56F-4F46-96D9-394773892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8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D768C8D-2478-C948-9698-4471A452DD63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D1BC013-E56F-4F46-96D9-394773892AC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44193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8C8D-2478-C948-9698-4471A452DD63}" type="datetimeFigureOut">
              <a:rPr lang="en-US" smtClean="0"/>
              <a:t>1/15/19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C013-E56F-4F46-96D9-394773892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710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8C8D-2478-C948-9698-4471A452DD63}" type="datetimeFigureOut">
              <a:rPr lang="en-US" smtClean="0"/>
              <a:t>1/15/19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C013-E56F-4F46-96D9-394773892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884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8C8D-2478-C948-9698-4471A452DD63}" type="datetimeFigureOut">
              <a:rPr lang="en-US" smtClean="0"/>
              <a:t>1/15/19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C013-E56F-4F46-96D9-394773892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632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8C8D-2478-C948-9698-4471A452DD63}" type="datetimeFigureOut">
              <a:rPr lang="en-US" smtClean="0"/>
              <a:t>1/15/19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C013-E56F-4F46-96D9-394773892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47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D768C8D-2478-C948-9698-4471A452DD63}" type="datetimeFigureOut">
              <a:rPr lang="en-US" smtClean="0"/>
              <a:t>1/15/19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CD1BC013-E56F-4F46-96D9-394773892AC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829595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D768C8D-2478-C948-9698-4471A452DD63}" type="datetimeFigureOut">
              <a:rPr lang="en-US" smtClean="0"/>
              <a:t>1/15/19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CD1BC013-E56F-4F46-96D9-394773892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62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D768C8D-2478-C948-9698-4471A452DD63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D1BC013-E56F-4F46-96D9-394773892AC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042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promsns.org/def/decprov" TargetMode="External"/><Relationship Id="rId2" Type="http://schemas.openxmlformats.org/officeDocument/2006/relationships/hyperlink" Target="https://www.mssanz.org.au/modsim2017/C2/car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2D8ED-DB46-324A-BF0F-B5D5E2EFE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2" y="826912"/>
            <a:ext cx="10318418" cy="4394988"/>
          </a:xfrm>
        </p:spPr>
        <p:txBody>
          <a:bodyPr/>
          <a:lstStyle/>
          <a:p>
            <a:r>
              <a:rPr lang="en-US" sz="5800" dirty="0"/>
              <a:t>Data to </a:t>
            </a:r>
            <a:br>
              <a:rPr lang="en-US" sz="5800" dirty="0"/>
            </a:br>
            <a:r>
              <a:rPr lang="en-US" sz="5800" dirty="0"/>
              <a:t>decisions </a:t>
            </a:r>
            <a:br>
              <a:rPr lang="en-US" sz="5800" dirty="0"/>
            </a:br>
            <a:r>
              <a:rPr lang="en-US" sz="5800" dirty="0"/>
              <a:t>Provenance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C181A-8C63-9845-B0BF-11262862C0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Technical components</a:t>
            </a:r>
          </a:p>
        </p:txBody>
      </p:sp>
    </p:spTree>
    <p:extLst>
      <p:ext uri="{BB962C8B-B14F-4D97-AF65-F5344CB8AC3E}">
        <p14:creationId xmlns:p14="http://schemas.microsoft.com/office/powerpoint/2010/main" val="4222952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7BB28-8DD9-CD4F-91F7-009AFE07F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Ontology Term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46C05-C42C-1240-913A-70826A238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28775"/>
            <a:ext cx="10178322" cy="48468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also need to think about balancing high-quality manually curated PROV documents with lower-quality automatically generated PROV documents</a:t>
            </a:r>
          </a:p>
          <a:p>
            <a:endParaRPr lang="en-US" dirty="0"/>
          </a:p>
          <a:p>
            <a:r>
              <a:rPr lang="en-US" dirty="0"/>
              <a:t>The former are highly desirable, but time-consuming and costly to develop</a:t>
            </a:r>
          </a:p>
          <a:p>
            <a:r>
              <a:rPr lang="en-US" dirty="0"/>
              <a:t>The latter are easier to generate, but difficult to produce at the same quality and depth</a:t>
            </a:r>
          </a:p>
          <a:p>
            <a:endParaRPr lang="en-US" dirty="0"/>
          </a:p>
          <a:p>
            <a:r>
              <a:rPr lang="en-US" dirty="0"/>
              <a:t>Environmental Impact Statements (EIS) and Records of Decision (ROD)</a:t>
            </a:r>
          </a:p>
          <a:p>
            <a:r>
              <a:rPr lang="en-US" dirty="0"/>
              <a:t>We looked at semantic tagging of EIS and RODs</a:t>
            </a:r>
          </a:p>
          <a:p>
            <a:r>
              <a:rPr lang="en-US" dirty="0"/>
              <a:t>Using NLP we found all occurrences of terms from ENVO to help classify and extract context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Still a ways to go, but it showed promise for automating PROV generation from existing decision documents</a:t>
            </a:r>
          </a:p>
        </p:txBody>
      </p:sp>
    </p:spTree>
    <p:extLst>
      <p:ext uri="{BB962C8B-B14F-4D97-AF65-F5344CB8AC3E}">
        <p14:creationId xmlns:p14="http://schemas.microsoft.com/office/powerpoint/2010/main" val="837419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9C942-6EB2-474E-A6A0-E9B6CF19C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 decision </a:t>
            </a:r>
            <a:r>
              <a:rPr lang="en-US" dirty="0" err="1"/>
              <a:t>prov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0E46B3-4E9A-5E42-BBBA-AA38132C70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678" y="2650996"/>
            <a:ext cx="4500199" cy="255388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B2DAFC-21E0-CA43-B355-C9C1F444E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678" y="1653115"/>
            <a:ext cx="4500199" cy="893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3E9854-C433-634E-95F4-B4F30D0574B2}"/>
              </a:ext>
            </a:extLst>
          </p:cNvPr>
          <p:cNvSpPr txBox="1"/>
          <p:nvPr/>
        </p:nvSpPr>
        <p:spPr>
          <a:xfrm>
            <a:off x="1528763" y="5686425"/>
            <a:ext cx="9386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Although, this does not address the comparison of decision provenance, which could be built on top of this and is outside of our current scope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6F9E38-99AF-C149-90CD-08EF33745B48}"/>
              </a:ext>
            </a:extLst>
          </p:cNvPr>
          <p:cNvSpPr txBox="1"/>
          <p:nvPr/>
        </p:nvSpPr>
        <p:spPr>
          <a:xfrm>
            <a:off x="6440125" y="2100087"/>
            <a:ext cx="493395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Linked Data Notifications are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W3C Recommendation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Simple GET and POST based 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JSON-LD, which is familiar to most people and aligns well with ESIP </a:t>
            </a:r>
            <a:r>
              <a:rPr lang="en-US" dirty="0" err="1"/>
              <a:t>schema.org</a:t>
            </a:r>
            <a:r>
              <a:rPr lang="en-US" dirty="0"/>
              <a:t> efforts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the same benefits of PROV-AQ, but easier to implement</a:t>
            </a:r>
          </a:p>
        </p:txBody>
      </p:sp>
    </p:spTree>
    <p:extLst>
      <p:ext uri="{BB962C8B-B14F-4D97-AF65-F5344CB8AC3E}">
        <p14:creationId xmlns:p14="http://schemas.microsoft.com/office/powerpoint/2010/main" val="3617996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2476F-853F-E948-B83E-B7CFD8BF5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on top of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04537-8715-DE4B-9989-39C2BD257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563" y="1585913"/>
            <a:ext cx="10358437" cy="5057774"/>
          </a:xfrm>
        </p:spPr>
        <p:txBody>
          <a:bodyPr>
            <a:normAutofit/>
          </a:bodyPr>
          <a:lstStyle/>
          <a:p>
            <a:r>
              <a:rPr lang="en-US" dirty="0"/>
              <a:t>What we’ll ultimately need in addition to a submission service like Linked Data Notifications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Sender verification – who is allowed to submit provenance</a:t>
            </a:r>
          </a:p>
          <a:p>
            <a:pPr lvl="2"/>
            <a:r>
              <a:rPr lang="en-US" dirty="0"/>
              <a:t>I’d say anyone, but you should have to register and get an API key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Based on JSON-LD, which has @context (schema)</a:t>
            </a:r>
          </a:p>
          <a:p>
            <a:pPr lvl="2"/>
            <a:r>
              <a:rPr lang="en-US" dirty="0"/>
              <a:t>Multiple schema for decision provenance?</a:t>
            </a:r>
          </a:p>
          <a:p>
            <a:pPr lvl="2"/>
            <a:r>
              <a:rPr lang="en-US" dirty="0"/>
              <a:t>Make this a general purpose provenance system by providing schema for dataset creation and other </a:t>
            </a:r>
            <a:r>
              <a:rPr lang="en-US" dirty="0" err="1"/>
              <a:t>prov</a:t>
            </a:r>
            <a:r>
              <a:rPr lang="en-US" dirty="0"/>
              <a:t> generating activities?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Defining community consensus on inboxes, </a:t>
            </a:r>
          </a:p>
          <a:p>
            <a:pPr lvl="2"/>
            <a:r>
              <a:rPr lang="en-US" dirty="0"/>
              <a:t>LDN has the notion of an ”inbox” – address to POST </a:t>
            </a:r>
            <a:r>
              <a:rPr lang="en-US" dirty="0" err="1"/>
              <a:t>prov</a:t>
            </a:r>
            <a:r>
              <a:rPr lang="en-US" dirty="0"/>
              <a:t> to</a:t>
            </a:r>
          </a:p>
          <a:p>
            <a:pPr lvl="2"/>
            <a:r>
              <a:rPr lang="en-US" dirty="0"/>
              <a:t>Need to define and publish these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849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E0025-8790-F343-ADD3-077F7D43D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Existing pieces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7557C-E9BF-314E-A5B3-28794BEA1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125" y="1257299"/>
            <a:ext cx="6743700" cy="5414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Semantic Technologies Committee </a:t>
            </a:r>
          </a:p>
          <a:p>
            <a:pPr lvl="1"/>
            <a:r>
              <a:rPr lang="en-US" dirty="0"/>
              <a:t>Some Earth science ontologies, e.g. ENVO, have concepts we can reuse </a:t>
            </a:r>
          </a:p>
          <a:p>
            <a:pPr lvl="1"/>
            <a:r>
              <a:rPr lang="en-US" dirty="0"/>
              <a:t>Community Ontology Repository could be a place to develop and host URIs for people, organizations, datasets, and concepts we don’t yet have.</a:t>
            </a:r>
          </a:p>
          <a:p>
            <a:pPr lvl="1"/>
            <a:r>
              <a:rPr lang="en-US" dirty="0"/>
              <a:t>They are looking at Linked Data as a Platform and may be able to host Linked Data Notifications</a:t>
            </a:r>
          </a:p>
          <a:p>
            <a:endParaRPr lang="en-US" dirty="0"/>
          </a:p>
          <a:p>
            <a:r>
              <a:rPr lang="en-US" dirty="0" err="1"/>
              <a:t>Provisium</a:t>
            </a:r>
            <a:r>
              <a:rPr lang="en-US" dirty="0"/>
              <a:t> – previous ESIP Lab project exploring PROV-AQ, minimal code base, but has the beginnings of an API for accepting PROV POSTs</a:t>
            </a:r>
          </a:p>
          <a:p>
            <a:endParaRPr lang="en-US" dirty="0"/>
          </a:p>
          <a:p>
            <a:r>
              <a:rPr lang="en-US" dirty="0" err="1"/>
              <a:t>EarthCube</a:t>
            </a:r>
            <a:r>
              <a:rPr lang="en-US" dirty="0"/>
              <a:t> Project 418 network map of datasets, people, and organizations</a:t>
            </a:r>
          </a:p>
          <a:p>
            <a:endParaRPr lang="en-US" dirty="0"/>
          </a:p>
          <a:p>
            <a:r>
              <a:rPr lang="en-US" dirty="0"/>
              <a:t>Many groups in ESIP working with </a:t>
            </a:r>
            <a:r>
              <a:rPr lang="en-US" dirty="0" err="1"/>
              <a:t>schema.org</a:t>
            </a:r>
            <a:r>
              <a:rPr lang="en-US" dirty="0"/>
              <a:t> and PROV who are interested in common tooling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825E0C-6CA6-8A41-B744-96D7EB377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772" y="2743200"/>
            <a:ext cx="3668815" cy="252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901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25918-1B51-9E43-8608-F07D9EC7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D2736-BCC6-D949-AA44-280EBEFF3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57339"/>
            <a:ext cx="10178322" cy="4918276"/>
          </a:xfrm>
        </p:spPr>
        <p:txBody>
          <a:bodyPr/>
          <a:lstStyle/>
          <a:p>
            <a:r>
              <a:rPr lang="en-US" dirty="0"/>
              <a:t>Car, N. (2017), Modelling causes for actions with the Decision and PROV Ontologies, 22nd International Congress on Modelling and Simulation, Hobart, Tasmania,  Australia, 3-8 December 2017, paper: </a:t>
            </a:r>
            <a:r>
              <a:rPr lang="en-US" dirty="0">
                <a:hlinkClick r:id="rId2"/>
              </a:rPr>
              <a:t>https://www.mssanz.org.au/modsim2017/C2/car.pdf</a:t>
            </a:r>
            <a:r>
              <a:rPr lang="en-US" dirty="0"/>
              <a:t> ontology: </a:t>
            </a:r>
            <a:r>
              <a:rPr lang="en-US" dirty="0">
                <a:hlinkClick r:id="rId3"/>
              </a:rPr>
              <a:t>http://promsns.org/def/decprov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Kornyshova</a:t>
            </a:r>
            <a:r>
              <a:rPr lang="en-US" dirty="0"/>
              <a:t>, Elena, and </a:t>
            </a:r>
            <a:r>
              <a:rPr lang="en-US" dirty="0" err="1"/>
              <a:t>Rébecca</a:t>
            </a:r>
            <a:r>
              <a:rPr lang="en-US" dirty="0"/>
              <a:t> </a:t>
            </a:r>
            <a:r>
              <a:rPr lang="en-US" dirty="0" err="1"/>
              <a:t>Deneckère</a:t>
            </a:r>
            <a:r>
              <a:rPr lang="en-US" dirty="0"/>
              <a:t>. 2010. “Decision-Making Ontology for Information System Engineering.” In Conceptual Modeling – ER 2010, 104–17. Lecture Notes in Computer Science. Vancouver, BC, Canada: Springer. doi:10.1007/978-3-642-16373-9_8. </a:t>
            </a:r>
          </a:p>
          <a:p>
            <a:endParaRPr lang="en-US" dirty="0"/>
          </a:p>
          <a:p>
            <a:r>
              <a:rPr lang="en-US" dirty="0" err="1"/>
              <a:t>Nowara</a:t>
            </a:r>
            <a:r>
              <a:rPr lang="en-US" dirty="0"/>
              <a:t>, Piotr. 2012. Decision Ontology OWL ontology. Katowice, Poland. http://</a:t>
            </a:r>
            <a:r>
              <a:rPr lang="en-US" dirty="0" err="1"/>
              <a:t>promsns.org</a:t>
            </a:r>
            <a:r>
              <a:rPr lang="en-US" dirty="0"/>
              <a:t>/def/do.  </a:t>
            </a:r>
          </a:p>
        </p:txBody>
      </p:sp>
    </p:spTree>
    <p:extLst>
      <p:ext uri="{BB962C8B-B14F-4D97-AF65-F5344CB8AC3E}">
        <p14:creationId xmlns:p14="http://schemas.microsoft.com/office/powerpoint/2010/main" val="4234952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2C5D8-A045-C64B-80E4-2E6FA4411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en-US" dirty="0"/>
              <a:t>Knowledge graph repository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D56D4A-DB5B-EB49-8B19-191D735B1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1648" y="2531553"/>
            <a:ext cx="2891702" cy="245059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ED204D-A5EC-1942-9E4A-B282AA309A11}"/>
              </a:ext>
            </a:extLst>
          </p:cNvPr>
          <p:cNvSpPr txBox="1"/>
          <p:nvPr/>
        </p:nvSpPr>
        <p:spPr>
          <a:xfrm>
            <a:off x="4057655" y="1653662"/>
            <a:ext cx="77295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need a Knowledge Graph Repository capable of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Accepting new decision provenance documents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Storing those documents indefinitely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Searching/comparing those documents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Here, we’ll look at the technical details of this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we might encode decision provenance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a repository might operate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Connections to existing ESIP projects</a:t>
            </a:r>
          </a:p>
        </p:txBody>
      </p:sp>
    </p:spTree>
    <p:extLst>
      <p:ext uri="{BB962C8B-B14F-4D97-AF65-F5344CB8AC3E}">
        <p14:creationId xmlns:p14="http://schemas.microsoft.com/office/powerpoint/2010/main" val="2192700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24B0D-1AE3-2341-B7D1-2FAF39641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decision </a:t>
            </a:r>
            <a:r>
              <a:rPr lang="en-US" dirty="0" err="1"/>
              <a:t>prov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D357D-6ACB-074B-B61B-A864428EF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14475"/>
            <a:ext cx="10178322" cy="4961140"/>
          </a:xfrm>
        </p:spPr>
        <p:txBody>
          <a:bodyPr/>
          <a:lstStyle/>
          <a:p>
            <a:r>
              <a:rPr lang="en-US" dirty="0"/>
              <a:t>There have been several attempts to model decisions in PROV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Decision-Making Ontology (DMO) (</a:t>
            </a:r>
            <a:r>
              <a:rPr lang="en-US" dirty="0" err="1"/>
              <a:t>Kornyshova</a:t>
            </a:r>
            <a:r>
              <a:rPr lang="en-US" dirty="0"/>
              <a:t> and </a:t>
            </a:r>
            <a:r>
              <a:rPr lang="en-US" dirty="0" err="1"/>
              <a:t>Deneckère</a:t>
            </a:r>
            <a:r>
              <a:rPr lang="en-US" dirty="0"/>
              <a:t> 2010)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Decision Ontology (</a:t>
            </a:r>
            <a:r>
              <a:rPr lang="en-US" dirty="0" err="1"/>
              <a:t>Nowara</a:t>
            </a:r>
            <a:r>
              <a:rPr lang="en-US" dirty="0"/>
              <a:t> 2012)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DecPROV</a:t>
            </a:r>
            <a:r>
              <a:rPr lang="en-US" dirty="0"/>
              <a:t> (Car 2017)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There are pros and cons to each</a:t>
            </a:r>
          </a:p>
          <a:p>
            <a:pPr lvl="1"/>
            <a:r>
              <a:rPr lang="en-US" dirty="0"/>
              <a:t>DMO is UML-based and not represented in OWL (although USGS may be working on this)</a:t>
            </a:r>
          </a:p>
          <a:p>
            <a:pPr lvl="1"/>
            <a:r>
              <a:rPr lang="en-US" dirty="0"/>
              <a:t>Even when DMO is encoded in OWL there is no mapping to PROV</a:t>
            </a:r>
          </a:p>
          <a:p>
            <a:pPr lvl="1"/>
            <a:r>
              <a:rPr lang="en-US" dirty="0"/>
              <a:t>Decision Ontology adds extra non-PROV classes and properties</a:t>
            </a:r>
          </a:p>
          <a:p>
            <a:pPr lvl="1"/>
            <a:r>
              <a:rPr lang="en-US" dirty="0" err="1"/>
              <a:t>DecPROV</a:t>
            </a:r>
            <a:r>
              <a:rPr lang="en-US" dirty="0"/>
              <a:t> is entirely in PROV (subclasses)</a:t>
            </a:r>
          </a:p>
          <a:p>
            <a:pPr lvl="2"/>
            <a:r>
              <a:rPr lang="en-US" dirty="0"/>
              <a:t>Tools that understand PROV will understand </a:t>
            </a:r>
            <a:r>
              <a:rPr lang="en-US" dirty="0" err="1"/>
              <a:t>DecPROV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525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483F7-EB64-7D45-BE90-5F7F5DD6C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83601-9310-4A43-9CCE-CD1812825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5992" y="1685925"/>
            <a:ext cx="5523408" cy="4914900"/>
          </a:xfrm>
        </p:spPr>
        <p:txBody>
          <a:bodyPr/>
          <a:lstStyle/>
          <a:p>
            <a:r>
              <a:rPr lang="en-US" dirty="0"/>
              <a:t>We wanted to balance the level of detail with how much effort it is to encode the information</a:t>
            </a:r>
          </a:p>
          <a:p>
            <a:endParaRPr lang="en-US" dirty="0"/>
          </a:p>
          <a:p>
            <a:r>
              <a:rPr lang="en-US" dirty="0"/>
              <a:t>DMO captures lots of detail and encodes decision theory</a:t>
            </a:r>
          </a:p>
          <a:p>
            <a:endParaRPr lang="en-US" dirty="0"/>
          </a:p>
          <a:p>
            <a:r>
              <a:rPr lang="en-US" dirty="0"/>
              <a:t>But, this requires significant effort to populate the ontology</a:t>
            </a:r>
          </a:p>
          <a:p>
            <a:endParaRPr lang="en-US" dirty="0"/>
          </a:p>
          <a:p>
            <a:r>
              <a:rPr lang="en-US" dirty="0"/>
              <a:t>On the other hand, </a:t>
            </a:r>
            <a:r>
              <a:rPr lang="en-US" dirty="0" err="1"/>
              <a:t>DecPROV</a:t>
            </a:r>
            <a:r>
              <a:rPr lang="en-US" dirty="0"/>
              <a:t> enables discovery and comparison, but additional info available via human readable links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5B31D7-9FD4-D24D-BA07-6156061C5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462" y="2680784"/>
            <a:ext cx="4210545" cy="178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635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F43E0-35A3-1F4E-B159-E6425518C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196641"/>
            <a:ext cx="10178322" cy="868565"/>
          </a:xfrm>
        </p:spPr>
        <p:txBody>
          <a:bodyPr/>
          <a:lstStyle/>
          <a:p>
            <a:r>
              <a:rPr lang="en-US" dirty="0"/>
              <a:t>Extending </a:t>
            </a:r>
            <a:r>
              <a:rPr lang="en-US" dirty="0" err="1"/>
              <a:t>decPROv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48B16-3869-2848-A16A-FD3E32C77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988" y="993766"/>
            <a:ext cx="10704512" cy="5792794"/>
          </a:xfrm>
        </p:spPr>
        <p:txBody>
          <a:bodyPr>
            <a:noAutofit/>
          </a:bodyPr>
          <a:lstStyle/>
          <a:p>
            <a:r>
              <a:rPr lang="en-US" sz="1600" dirty="0"/>
              <a:t>DMO was out of scope for us with no existing OWL encoding</a:t>
            </a:r>
          </a:p>
          <a:p>
            <a:endParaRPr lang="en-US" sz="1600" dirty="0"/>
          </a:p>
          <a:p>
            <a:r>
              <a:rPr lang="en-US" sz="1600" dirty="0"/>
              <a:t>We looked at 2 types of use cases to identify commonalities not in </a:t>
            </a:r>
            <a:r>
              <a:rPr lang="en-US" sz="1600" dirty="0" err="1"/>
              <a:t>DecPROV</a:t>
            </a:r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Crystal Power’s CRT scenario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Environmental Impact Statements and Record of Decision documents</a:t>
            </a:r>
          </a:p>
          <a:p>
            <a:pPr marL="457200" indent="-457200">
              <a:buFont typeface="+mj-lt"/>
              <a:buAutoNum type="arabicPeriod"/>
            </a:pPr>
            <a:endParaRPr lang="en-US" sz="1600" dirty="0"/>
          </a:p>
          <a:p>
            <a:r>
              <a:rPr lang="en-US" sz="1600" dirty="0"/>
              <a:t>Decision components missing from </a:t>
            </a:r>
            <a:r>
              <a:rPr lang="en-US" sz="1600" dirty="0" err="1"/>
              <a:t>DecPROV</a:t>
            </a:r>
            <a:endParaRPr lang="en-US" sz="1600" dirty="0"/>
          </a:p>
          <a:p>
            <a:pPr lvl="1"/>
            <a:r>
              <a:rPr lang="en-US" sz="1600" dirty="0"/>
              <a:t>Methodology</a:t>
            </a:r>
          </a:p>
          <a:p>
            <a:pPr lvl="1"/>
            <a:r>
              <a:rPr lang="en-US" sz="1600" dirty="0"/>
              <a:t>Stakeholders (more subclasses of </a:t>
            </a:r>
            <a:r>
              <a:rPr lang="en-US" sz="1600" dirty="0" err="1"/>
              <a:t>prov:Agent</a:t>
            </a:r>
            <a:r>
              <a:rPr lang="en-US" sz="1600" dirty="0"/>
              <a:t> specific to our domain)</a:t>
            </a:r>
          </a:p>
          <a:p>
            <a:pPr lvl="1"/>
            <a:r>
              <a:rPr lang="en-US" sz="1600" dirty="0"/>
              <a:t>Impact Factors – what/who are impacted by the decision, e.g. cow/calf, feedlot cattle </a:t>
            </a:r>
          </a:p>
          <a:p>
            <a:pPr lvl="1"/>
            <a:r>
              <a:rPr lang="en-US" sz="1600" dirty="0"/>
              <a:t>Driving forces, variables, and uncertainty – e.g. temperature change, precipitation change, growing season length</a:t>
            </a:r>
          </a:p>
          <a:p>
            <a:pPr lvl="1"/>
            <a:r>
              <a:rPr lang="en-US" sz="1600" dirty="0"/>
              <a:t>Data Parameters (datasets being used)</a:t>
            </a:r>
          </a:p>
          <a:p>
            <a:pPr lvl="1"/>
            <a:r>
              <a:rPr lang="en-US" sz="1600" dirty="0"/>
              <a:t>Background Materials </a:t>
            </a:r>
          </a:p>
          <a:p>
            <a:pPr lvl="1"/>
            <a:r>
              <a:rPr lang="en-US" sz="1600" dirty="0"/>
              <a:t>Outcome – e.g. analytical tool, action plan</a:t>
            </a:r>
          </a:p>
          <a:p>
            <a:pPr lvl="1"/>
            <a:r>
              <a:rPr lang="en-US" sz="1600" dirty="0"/>
              <a:t>Validation – did vetting and validation occur?</a:t>
            </a:r>
          </a:p>
          <a:p>
            <a:pPr lvl="1"/>
            <a:r>
              <a:rPr lang="en-US" sz="1600" dirty="0"/>
              <a:t>Application – has the decision been applied? If so, where?</a:t>
            </a:r>
          </a:p>
          <a:p>
            <a:pPr marL="457200" indent="-457200">
              <a:buFont typeface="+mj-lt"/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40328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0EBBC1D-8E75-AC44-8ADE-4C7D56828A90}"/>
              </a:ext>
            </a:extLst>
          </p:cNvPr>
          <p:cNvSpPr/>
          <p:nvPr/>
        </p:nvSpPr>
        <p:spPr>
          <a:xfrm>
            <a:off x="4260656" y="740564"/>
            <a:ext cx="1291823" cy="1300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Agent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9C3E872-72AD-874F-B743-43EF2F60503A}"/>
              </a:ext>
            </a:extLst>
          </p:cNvPr>
          <p:cNvSpPr/>
          <p:nvPr/>
        </p:nvSpPr>
        <p:spPr>
          <a:xfrm>
            <a:off x="5124201" y="4038650"/>
            <a:ext cx="1776662" cy="111442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Decision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Implementor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CEA28A0-AA31-284A-90BC-256A4A100E0D}"/>
              </a:ext>
            </a:extLst>
          </p:cNvPr>
          <p:cNvSpPr/>
          <p:nvPr/>
        </p:nvSpPr>
        <p:spPr>
          <a:xfrm>
            <a:off x="6480324" y="2538410"/>
            <a:ext cx="1378744" cy="105727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Funder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3642F71-D105-0145-8E6E-EAF64F7DD245}"/>
              </a:ext>
            </a:extLst>
          </p:cNvPr>
          <p:cNvSpPr/>
          <p:nvPr/>
        </p:nvSpPr>
        <p:spPr>
          <a:xfrm>
            <a:off x="3214188" y="4038650"/>
            <a:ext cx="1525190" cy="111442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Advisor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70D44E2-1571-E04F-8FDF-4035199FBB46}"/>
              </a:ext>
            </a:extLst>
          </p:cNvPr>
          <p:cNvSpPr/>
          <p:nvPr/>
        </p:nvSpPr>
        <p:spPr>
          <a:xfrm>
            <a:off x="1326357" y="2538410"/>
            <a:ext cx="1726407" cy="13001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CoreTeam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8E75AED-1C3C-CD4A-8B59-B452CDC50BF4}"/>
              </a:ext>
            </a:extLst>
          </p:cNvPr>
          <p:cNvSpPr/>
          <p:nvPr/>
        </p:nvSpPr>
        <p:spPr>
          <a:xfrm>
            <a:off x="9601201" y="619118"/>
            <a:ext cx="1393030" cy="1300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PROV Class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CE5653-EA0C-9F45-9865-963E7D0762A5}"/>
              </a:ext>
            </a:extLst>
          </p:cNvPr>
          <p:cNvSpPr/>
          <p:nvPr/>
        </p:nvSpPr>
        <p:spPr>
          <a:xfrm>
            <a:off x="9600012" y="2538410"/>
            <a:ext cx="1393031" cy="105727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DecPROV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1379DD7-5129-A848-AAD2-EFC028CA82A5}"/>
              </a:ext>
            </a:extLst>
          </p:cNvPr>
          <p:cNvSpPr/>
          <p:nvPr/>
        </p:nvSpPr>
        <p:spPr>
          <a:xfrm>
            <a:off x="9459517" y="4491031"/>
            <a:ext cx="1674020" cy="12477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Our Proposed Subclass</a:t>
            </a:r>
          </a:p>
        </p:txBody>
      </p:sp>
      <p:sp>
        <p:nvSpPr>
          <p:cNvPr id="2" name="Left Arrow 1">
            <a:extLst>
              <a:ext uri="{FF2B5EF4-FFF2-40B4-BE49-F238E27FC236}">
                <a16:creationId xmlns:a16="http://schemas.microsoft.com/office/drawing/2014/main" id="{64C013CF-1A0B-0A46-8EF4-DD69BD5532B4}"/>
              </a:ext>
            </a:extLst>
          </p:cNvPr>
          <p:cNvSpPr/>
          <p:nvPr/>
        </p:nvSpPr>
        <p:spPr>
          <a:xfrm rot="8650876">
            <a:off x="3089777" y="2012163"/>
            <a:ext cx="1171575" cy="3762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Left Arrow 23">
            <a:extLst>
              <a:ext uri="{FF2B5EF4-FFF2-40B4-BE49-F238E27FC236}">
                <a16:creationId xmlns:a16="http://schemas.microsoft.com/office/drawing/2014/main" id="{0922A452-D3C1-F442-ADA5-1E7D2A36E23F}"/>
              </a:ext>
            </a:extLst>
          </p:cNvPr>
          <p:cNvSpPr/>
          <p:nvPr/>
        </p:nvSpPr>
        <p:spPr>
          <a:xfrm rot="5400000">
            <a:off x="3667784" y="2838478"/>
            <a:ext cx="1766946" cy="3762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Left Arrow 24">
            <a:extLst>
              <a:ext uri="{FF2B5EF4-FFF2-40B4-BE49-F238E27FC236}">
                <a16:creationId xmlns:a16="http://schemas.microsoft.com/office/drawing/2014/main" id="{37F3D08C-C03D-FC4B-8ED0-6D88F4DD5D24}"/>
              </a:ext>
            </a:extLst>
          </p:cNvPr>
          <p:cNvSpPr/>
          <p:nvPr/>
        </p:nvSpPr>
        <p:spPr>
          <a:xfrm rot="5400000">
            <a:off x="4411486" y="2838478"/>
            <a:ext cx="1766946" cy="3762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Left Arrow 25">
            <a:extLst>
              <a:ext uri="{FF2B5EF4-FFF2-40B4-BE49-F238E27FC236}">
                <a16:creationId xmlns:a16="http://schemas.microsoft.com/office/drawing/2014/main" id="{A3275CA8-A77E-D044-9CCD-26AE55986AC3}"/>
              </a:ext>
            </a:extLst>
          </p:cNvPr>
          <p:cNvSpPr/>
          <p:nvPr/>
        </p:nvSpPr>
        <p:spPr>
          <a:xfrm rot="2149369">
            <a:off x="5508999" y="1923823"/>
            <a:ext cx="1007065" cy="3361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Left Arrow 26">
            <a:extLst>
              <a:ext uri="{FF2B5EF4-FFF2-40B4-BE49-F238E27FC236}">
                <a16:creationId xmlns:a16="http://schemas.microsoft.com/office/drawing/2014/main" id="{8D1EE8A3-F633-E142-91F4-42639D18DC39}"/>
              </a:ext>
            </a:extLst>
          </p:cNvPr>
          <p:cNvSpPr/>
          <p:nvPr/>
        </p:nvSpPr>
        <p:spPr>
          <a:xfrm>
            <a:off x="9744076" y="6043614"/>
            <a:ext cx="1248968" cy="45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Subclass </a:t>
            </a:r>
          </a:p>
        </p:txBody>
      </p:sp>
    </p:spTree>
    <p:extLst>
      <p:ext uri="{BB962C8B-B14F-4D97-AF65-F5344CB8AC3E}">
        <p14:creationId xmlns:p14="http://schemas.microsoft.com/office/powerpoint/2010/main" val="433981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0EBBC1D-8E75-AC44-8ADE-4C7D56828A90}"/>
              </a:ext>
            </a:extLst>
          </p:cNvPr>
          <p:cNvSpPr/>
          <p:nvPr/>
        </p:nvSpPr>
        <p:spPr>
          <a:xfrm>
            <a:off x="4260656" y="740564"/>
            <a:ext cx="1291823" cy="1300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Entity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8E75AED-1C3C-CD4A-8B59-B452CDC50BF4}"/>
              </a:ext>
            </a:extLst>
          </p:cNvPr>
          <p:cNvSpPr/>
          <p:nvPr/>
        </p:nvSpPr>
        <p:spPr>
          <a:xfrm>
            <a:off x="9601201" y="619118"/>
            <a:ext cx="1393030" cy="1300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PROV Class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CE5653-EA0C-9F45-9865-963E7D0762A5}"/>
              </a:ext>
            </a:extLst>
          </p:cNvPr>
          <p:cNvSpPr/>
          <p:nvPr/>
        </p:nvSpPr>
        <p:spPr>
          <a:xfrm>
            <a:off x="9600012" y="2538410"/>
            <a:ext cx="1393031" cy="105727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DecPROV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1379DD7-5129-A848-AAD2-EFC028CA82A5}"/>
              </a:ext>
            </a:extLst>
          </p:cNvPr>
          <p:cNvSpPr/>
          <p:nvPr/>
        </p:nvSpPr>
        <p:spPr>
          <a:xfrm>
            <a:off x="9459517" y="4491031"/>
            <a:ext cx="1674020" cy="12477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Our Proposed Subclass</a:t>
            </a:r>
          </a:p>
        </p:txBody>
      </p:sp>
      <p:sp>
        <p:nvSpPr>
          <p:cNvPr id="2" name="Left Arrow 1">
            <a:extLst>
              <a:ext uri="{FF2B5EF4-FFF2-40B4-BE49-F238E27FC236}">
                <a16:creationId xmlns:a16="http://schemas.microsoft.com/office/drawing/2014/main" id="{64C013CF-1A0B-0A46-8EF4-DD69BD5532B4}"/>
              </a:ext>
            </a:extLst>
          </p:cNvPr>
          <p:cNvSpPr/>
          <p:nvPr/>
        </p:nvSpPr>
        <p:spPr>
          <a:xfrm rot="10800000">
            <a:off x="2932615" y="1202521"/>
            <a:ext cx="1171575" cy="3762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Left Arrow 23">
            <a:extLst>
              <a:ext uri="{FF2B5EF4-FFF2-40B4-BE49-F238E27FC236}">
                <a16:creationId xmlns:a16="http://schemas.microsoft.com/office/drawing/2014/main" id="{0922A452-D3C1-F442-ADA5-1E7D2A36E23F}"/>
              </a:ext>
            </a:extLst>
          </p:cNvPr>
          <p:cNvSpPr/>
          <p:nvPr/>
        </p:nvSpPr>
        <p:spPr>
          <a:xfrm rot="5400000">
            <a:off x="1751549" y="2293722"/>
            <a:ext cx="901283" cy="3762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Left Arrow 24">
            <a:extLst>
              <a:ext uri="{FF2B5EF4-FFF2-40B4-BE49-F238E27FC236}">
                <a16:creationId xmlns:a16="http://schemas.microsoft.com/office/drawing/2014/main" id="{37F3D08C-C03D-FC4B-8ED0-6D88F4DD5D24}"/>
              </a:ext>
            </a:extLst>
          </p:cNvPr>
          <p:cNvSpPr/>
          <p:nvPr/>
        </p:nvSpPr>
        <p:spPr>
          <a:xfrm rot="5400000">
            <a:off x="1751548" y="4476126"/>
            <a:ext cx="901283" cy="3762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Left Arrow 25">
            <a:extLst>
              <a:ext uri="{FF2B5EF4-FFF2-40B4-BE49-F238E27FC236}">
                <a16:creationId xmlns:a16="http://schemas.microsoft.com/office/drawing/2014/main" id="{A3275CA8-A77E-D044-9CCD-26AE55986AC3}"/>
              </a:ext>
            </a:extLst>
          </p:cNvPr>
          <p:cNvSpPr/>
          <p:nvPr/>
        </p:nvSpPr>
        <p:spPr>
          <a:xfrm>
            <a:off x="5761311" y="1242564"/>
            <a:ext cx="1007065" cy="3361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Left Arrow 26">
            <a:extLst>
              <a:ext uri="{FF2B5EF4-FFF2-40B4-BE49-F238E27FC236}">
                <a16:creationId xmlns:a16="http://schemas.microsoft.com/office/drawing/2014/main" id="{8D1EE8A3-F633-E142-91F4-42639D18DC39}"/>
              </a:ext>
            </a:extLst>
          </p:cNvPr>
          <p:cNvSpPr/>
          <p:nvPr/>
        </p:nvSpPr>
        <p:spPr>
          <a:xfrm>
            <a:off x="9744076" y="6043614"/>
            <a:ext cx="1248968" cy="45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Subclass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35D240-650A-1C45-8402-37816792C8D0}"/>
              </a:ext>
            </a:extLst>
          </p:cNvPr>
          <p:cNvSpPr/>
          <p:nvPr/>
        </p:nvSpPr>
        <p:spPr>
          <a:xfrm>
            <a:off x="6937015" y="862003"/>
            <a:ext cx="1157288" cy="105727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Answer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B6ECB2-2C27-D544-B672-06A00E470252}"/>
              </a:ext>
            </a:extLst>
          </p:cNvPr>
          <p:cNvSpPr/>
          <p:nvPr/>
        </p:nvSpPr>
        <p:spPr>
          <a:xfrm>
            <a:off x="1476642" y="862003"/>
            <a:ext cx="1243012" cy="10572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Question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825FA3C2-7AEB-F341-A7DC-C24AF76E38D9}"/>
              </a:ext>
            </a:extLst>
          </p:cNvPr>
          <p:cNvSpPr/>
          <p:nvPr/>
        </p:nvSpPr>
        <p:spPr>
          <a:xfrm>
            <a:off x="1318634" y="3044407"/>
            <a:ext cx="2291955" cy="10572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Geoscience Decision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339FE710-B527-DC4D-8085-723CF8B39B5E}"/>
              </a:ext>
            </a:extLst>
          </p:cNvPr>
          <p:cNvSpPr/>
          <p:nvPr/>
        </p:nvSpPr>
        <p:spPr>
          <a:xfrm>
            <a:off x="1341852" y="5181565"/>
            <a:ext cx="2291955" cy="10572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Climate Action Decision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0929F7E6-1C49-2044-A300-5C4E37D17ED4}"/>
              </a:ext>
            </a:extLst>
          </p:cNvPr>
          <p:cNvSpPr/>
          <p:nvPr/>
        </p:nvSpPr>
        <p:spPr>
          <a:xfrm>
            <a:off x="4609033" y="3044407"/>
            <a:ext cx="2291955" cy="10572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Analytical Tool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BC75794-D963-EB45-8DCA-6832A8889549}"/>
              </a:ext>
            </a:extLst>
          </p:cNvPr>
          <p:cNvSpPr/>
          <p:nvPr/>
        </p:nvSpPr>
        <p:spPr>
          <a:xfrm>
            <a:off x="6264843" y="4410086"/>
            <a:ext cx="2291955" cy="10572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Action Plan</a:t>
            </a:r>
          </a:p>
        </p:txBody>
      </p:sp>
      <p:sp>
        <p:nvSpPr>
          <p:cNvPr id="32" name="Left Arrow 31">
            <a:extLst>
              <a:ext uri="{FF2B5EF4-FFF2-40B4-BE49-F238E27FC236}">
                <a16:creationId xmlns:a16="http://schemas.microsoft.com/office/drawing/2014/main" id="{8F8E5FFB-D997-0244-A1EC-E9CA62655FCB}"/>
              </a:ext>
            </a:extLst>
          </p:cNvPr>
          <p:cNvSpPr/>
          <p:nvPr/>
        </p:nvSpPr>
        <p:spPr>
          <a:xfrm rot="7270843">
            <a:off x="6565919" y="2293720"/>
            <a:ext cx="901283" cy="3762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Left Arrow 32">
            <a:extLst>
              <a:ext uri="{FF2B5EF4-FFF2-40B4-BE49-F238E27FC236}">
                <a16:creationId xmlns:a16="http://schemas.microsoft.com/office/drawing/2014/main" id="{74B1A69D-53B5-AC40-9360-C1737AF381D5}"/>
              </a:ext>
            </a:extLst>
          </p:cNvPr>
          <p:cNvSpPr/>
          <p:nvPr/>
        </p:nvSpPr>
        <p:spPr>
          <a:xfrm rot="5400000">
            <a:off x="6704764" y="2955422"/>
            <a:ext cx="2224683" cy="3762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31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0EBBC1D-8E75-AC44-8ADE-4C7D56828A90}"/>
              </a:ext>
            </a:extLst>
          </p:cNvPr>
          <p:cNvSpPr/>
          <p:nvPr/>
        </p:nvSpPr>
        <p:spPr>
          <a:xfrm>
            <a:off x="4260656" y="740564"/>
            <a:ext cx="1291823" cy="1300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Activity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8E75AED-1C3C-CD4A-8B59-B452CDC50BF4}"/>
              </a:ext>
            </a:extLst>
          </p:cNvPr>
          <p:cNvSpPr/>
          <p:nvPr/>
        </p:nvSpPr>
        <p:spPr>
          <a:xfrm>
            <a:off x="10176851" y="821494"/>
            <a:ext cx="1393030" cy="1300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PROV Class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CE5653-EA0C-9F45-9865-963E7D0762A5}"/>
              </a:ext>
            </a:extLst>
          </p:cNvPr>
          <p:cNvSpPr/>
          <p:nvPr/>
        </p:nvSpPr>
        <p:spPr>
          <a:xfrm>
            <a:off x="10249779" y="2403847"/>
            <a:ext cx="1393031" cy="105727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DecPROV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1379DD7-5129-A848-AAD2-EFC028CA82A5}"/>
              </a:ext>
            </a:extLst>
          </p:cNvPr>
          <p:cNvSpPr/>
          <p:nvPr/>
        </p:nvSpPr>
        <p:spPr>
          <a:xfrm>
            <a:off x="10036356" y="3808199"/>
            <a:ext cx="1674020" cy="12477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Our Proposed Subclass</a:t>
            </a:r>
          </a:p>
        </p:txBody>
      </p:sp>
      <p:sp>
        <p:nvSpPr>
          <p:cNvPr id="2" name="Left Arrow 1">
            <a:extLst>
              <a:ext uri="{FF2B5EF4-FFF2-40B4-BE49-F238E27FC236}">
                <a16:creationId xmlns:a16="http://schemas.microsoft.com/office/drawing/2014/main" id="{64C013CF-1A0B-0A46-8EF4-DD69BD5532B4}"/>
              </a:ext>
            </a:extLst>
          </p:cNvPr>
          <p:cNvSpPr/>
          <p:nvPr/>
        </p:nvSpPr>
        <p:spPr>
          <a:xfrm rot="10800000">
            <a:off x="2932615" y="1202521"/>
            <a:ext cx="1171575" cy="3762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Left Arrow 23">
            <a:extLst>
              <a:ext uri="{FF2B5EF4-FFF2-40B4-BE49-F238E27FC236}">
                <a16:creationId xmlns:a16="http://schemas.microsoft.com/office/drawing/2014/main" id="{0922A452-D3C1-F442-ADA5-1E7D2A36E23F}"/>
              </a:ext>
            </a:extLst>
          </p:cNvPr>
          <p:cNvSpPr/>
          <p:nvPr/>
        </p:nvSpPr>
        <p:spPr>
          <a:xfrm rot="5400000">
            <a:off x="1751549" y="2293722"/>
            <a:ext cx="901283" cy="3762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Left Arrow 25">
            <a:extLst>
              <a:ext uri="{FF2B5EF4-FFF2-40B4-BE49-F238E27FC236}">
                <a16:creationId xmlns:a16="http://schemas.microsoft.com/office/drawing/2014/main" id="{A3275CA8-A77E-D044-9CCD-26AE55986AC3}"/>
              </a:ext>
            </a:extLst>
          </p:cNvPr>
          <p:cNvSpPr/>
          <p:nvPr/>
        </p:nvSpPr>
        <p:spPr>
          <a:xfrm>
            <a:off x="5761311" y="1242564"/>
            <a:ext cx="1007065" cy="3361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Left Arrow 26">
            <a:extLst>
              <a:ext uri="{FF2B5EF4-FFF2-40B4-BE49-F238E27FC236}">
                <a16:creationId xmlns:a16="http://schemas.microsoft.com/office/drawing/2014/main" id="{8D1EE8A3-F633-E142-91F4-42639D18DC39}"/>
              </a:ext>
            </a:extLst>
          </p:cNvPr>
          <p:cNvSpPr/>
          <p:nvPr/>
        </p:nvSpPr>
        <p:spPr>
          <a:xfrm>
            <a:off x="10320913" y="5403053"/>
            <a:ext cx="1248968" cy="45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Subclass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35D240-650A-1C45-8402-37816792C8D0}"/>
              </a:ext>
            </a:extLst>
          </p:cNvPr>
          <p:cNvSpPr/>
          <p:nvPr/>
        </p:nvSpPr>
        <p:spPr>
          <a:xfrm>
            <a:off x="6937015" y="862003"/>
            <a:ext cx="1157288" cy="105727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Option Selection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B6ECB2-2C27-D544-B672-06A00E470252}"/>
              </a:ext>
            </a:extLst>
          </p:cNvPr>
          <p:cNvSpPr/>
          <p:nvPr/>
        </p:nvSpPr>
        <p:spPr>
          <a:xfrm>
            <a:off x="1476642" y="862003"/>
            <a:ext cx="1243012" cy="10572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Decision Making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825FA3C2-7AEB-F341-A7DC-C24AF76E38D9}"/>
              </a:ext>
            </a:extLst>
          </p:cNvPr>
          <p:cNvSpPr/>
          <p:nvPr/>
        </p:nvSpPr>
        <p:spPr>
          <a:xfrm>
            <a:off x="1318634" y="3044407"/>
            <a:ext cx="2291955" cy="10572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Methodology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0929F7E6-1C49-2044-A300-5C4E37D17ED4}"/>
              </a:ext>
            </a:extLst>
          </p:cNvPr>
          <p:cNvSpPr/>
          <p:nvPr/>
        </p:nvSpPr>
        <p:spPr>
          <a:xfrm>
            <a:off x="4578856" y="4345778"/>
            <a:ext cx="2291955" cy="10572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Impact Factors</a:t>
            </a:r>
          </a:p>
        </p:txBody>
      </p:sp>
      <p:sp>
        <p:nvSpPr>
          <p:cNvPr id="32" name="Left Arrow 31">
            <a:extLst>
              <a:ext uri="{FF2B5EF4-FFF2-40B4-BE49-F238E27FC236}">
                <a16:creationId xmlns:a16="http://schemas.microsoft.com/office/drawing/2014/main" id="{8F8E5FFB-D997-0244-A1EC-E9CA62655FCB}"/>
              </a:ext>
            </a:extLst>
          </p:cNvPr>
          <p:cNvSpPr/>
          <p:nvPr/>
        </p:nvSpPr>
        <p:spPr>
          <a:xfrm rot="7270843">
            <a:off x="6565919" y="2293720"/>
            <a:ext cx="901283" cy="3762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Left Arrow 32">
            <a:extLst>
              <a:ext uri="{FF2B5EF4-FFF2-40B4-BE49-F238E27FC236}">
                <a16:creationId xmlns:a16="http://schemas.microsoft.com/office/drawing/2014/main" id="{74B1A69D-53B5-AC40-9360-C1737AF381D5}"/>
              </a:ext>
            </a:extLst>
          </p:cNvPr>
          <p:cNvSpPr/>
          <p:nvPr/>
        </p:nvSpPr>
        <p:spPr>
          <a:xfrm rot="5400000">
            <a:off x="6871745" y="2901786"/>
            <a:ext cx="2068873" cy="3762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7774AB0-9618-FF45-89CF-B1DB92C7E5BF}"/>
              </a:ext>
            </a:extLst>
          </p:cNvPr>
          <p:cNvSpPr/>
          <p:nvPr/>
        </p:nvSpPr>
        <p:spPr>
          <a:xfrm>
            <a:off x="4578856" y="3067068"/>
            <a:ext cx="2291955" cy="10572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Driving Forces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9356CAA-4496-0342-98D3-E6A5DA08C86E}"/>
              </a:ext>
            </a:extLst>
          </p:cNvPr>
          <p:cNvSpPr/>
          <p:nvPr/>
        </p:nvSpPr>
        <p:spPr>
          <a:xfrm>
            <a:off x="7016560" y="4324367"/>
            <a:ext cx="2291955" cy="10572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Parameters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F0AAEB95-6DD7-AB46-833B-42856C505783}"/>
              </a:ext>
            </a:extLst>
          </p:cNvPr>
          <p:cNvSpPr/>
          <p:nvPr/>
        </p:nvSpPr>
        <p:spPr>
          <a:xfrm>
            <a:off x="7016560" y="5572152"/>
            <a:ext cx="2291955" cy="10572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Validation and Vetting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75C488EE-6289-6247-A029-73CD22351FE8}"/>
              </a:ext>
            </a:extLst>
          </p:cNvPr>
          <p:cNvSpPr/>
          <p:nvPr/>
        </p:nvSpPr>
        <p:spPr>
          <a:xfrm>
            <a:off x="4563012" y="5624488"/>
            <a:ext cx="2291955" cy="10572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Background Materials</a:t>
            </a:r>
          </a:p>
        </p:txBody>
      </p:sp>
    </p:spTree>
    <p:extLst>
      <p:ext uri="{BB962C8B-B14F-4D97-AF65-F5344CB8AC3E}">
        <p14:creationId xmlns:p14="http://schemas.microsoft.com/office/powerpoint/2010/main" val="3375450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0EBBC1D-8E75-AC44-8ADE-4C7D56828A90}"/>
              </a:ext>
            </a:extLst>
          </p:cNvPr>
          <p:cNvSpPr/>
          <p:nvPr/>
        </p:nvSpPr>
        <p:spPr>
          <a:xfrm>
            <a:off x="4260656" y="740564"/>
            <a:ext cx="1291823" cy="1300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Activity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8E75AED-1C3C-CD4A-8B59-B452CDC50BF4}"/>
              </a:ext>
            </a:extLst>
          </p:cNvPr>
          <p:cNvSpPr/>
          <p:nvPr/>
        </p:nvSpPr>
        <p:spPr>
          <a:xfrm>
            <a:off x="9601201" y="619118"/>
            <a:ext cx="1393030" cy="1300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PROV Class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CE5653-EA0C-9F45-9865-963E7D0762A5}"/>
              </a:ext>
            </a:extLst>
          </p:cNvPr>
          <p:cNvSpPr/>
          <p:nvPr/>
        </p:nvSpPr>
        <p:spPr>
          <a:xfrm>
            <a:off x="9600012" y="2538410"/>
            <a:ext cx="1393031" cy="105727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DecPROV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1379DD7-5129-A848-AAD2-EFC028CA82A5}"/>
              </a:ext>
            </a:extLst>
          </p:cNvPr>
          <p:cNvSpPr/>
          <p:nvPr/>
        </p:nvSpPr>
        <p:spPr>
          <a:xfrm>
            <a:off x="9459517" y="4491031"/>
            <a:ext cx="1674020" cy="12477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Our Proposed Subclass</a:t>
            </a:r>
          </a:p>
        </p:txBody>
      </p:sp>
      <p:sp>
        <p:nvSpPr>
          <p:cNvPr id="2" name="Left Arrow 1">
            <a:extLst>
              <a:ext uri="{FF2B5EF4-FFF2-40B4-BE49-F238E27FC236}">
                <a16:creationId xmlns:a16="http://schemas.microsoft.com/office/drawing/2014/main" id="{64C013CF-1A0B-0A46-8EF4-DD69BD5532B4}"/>
              </a:ext>
            </a:extLst>
          </p:cNvPr>
          <p:cNvSpPr/>
          <p:nvPr/>
        </p:nvSpPr>
        <p:spPr>
          <a:xfrm rot="10800000">
            <a:off x="3486148" y="1202518"/>
            <a:ext cx="657226" cy="3762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Left Arrow 24">
            <a:extLst>
              <a:ext uri="{FF2B5EF4-FFF2-40B4-BE49-F238E27FC236}">
                <a16:creationId xmlns:a16="http://schemas.microsoft.com/office/drawing/2014/main" id="{37F3D08C-C03D-FC4B-8ED0-6D88F4DD5D24}"/>
              </a:ext>
            </a:extLst>
          </p:cNvPr>
          <p:cNvSpPr/>
          <p:nvPr/>
        </p:nvSpPr>
        <p:spPr>
          <a:xfrm rot="13461978">
            <a:off x="1891624" y="2460511"/>
            <a:ext cx="1451404" cy="355828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Left Arrow 26">
            <a:extLst>
              <a:ext uri="{FF2B5EF4-FFF2-40B4-BE49-F238E27FC236}">
                <a16:creationId xmlns:a16="http://schemas.microsoft.com/office/drawing/2014/main" id="{8D1EE8A3-F633-E142-91F4-42639D18DC39}"/>
              </a:ext>
            </a:extLst>
          </p:cNvPr>
          <p:cNvSpPr/>
          <p:nvPr/>
        </p:nvSpPr>
        <p:spPr>
          <a:xfrm>
            <a:off x="9744076" y="6043614"/>
            <a:ext cx="1248968" cy="45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Subclass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35D240-650A-1C45-8402-37816792C8D0}"/>
              </a:ext>
            </a:extLst>
          </p:cNvPr>
          <p:cNvSpPr/>
          <p:nvPr/>
        </p:nvSpPr>
        <p:spPr>
          <a:xfrm>
            <a:off x="5327252" y="4298785"/>
            <a:ext cx="1157288" cy="105727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Answer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825FA3C2-7AEB-F341-A7DC-C24AF76E38D9}"/>
              </a:ext>
            </a:extLst>
          </p:cNvPr>
          <p:cNvSpPr/>
          <p:nvPr/>
        </p:nvSpPr>
        <p:spPr>
          <a:xfrm>
            <a:off x="1090318" y="946520"/>
            <a:ext cx="2291955" cy="10572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Decision Application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0929F7E6-1C49-2044-A300-5C4E37D17ED4}"/>
              </a:ext>
            </a:extLst>
          </p:cNvPr>
          <p:cNvSpPr/>
          <p:nvPr/>
        </p:nvSpPr>
        <p:spPr>
          <a:xfrm>
            <a:off x="3260524" y="5665000"/>
            <a:ext cx="2291955" cy="10572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Analytical Tool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BC75794-D963-EB45-8DCA-6832A8889549}"/>
              </a:ext>
            </a:extLst>
          </p:cNvPr>
          <p:cNvSpPr/>
          <p:nvPr/>
        </p:nvSpPr>
        <p:spPr>
          <a:xfrm>
            <a:off x="6264842" y="5664999"/>
            <a:ext cx="2291955" cy="10572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Action Plan</a:t>
            </a:r>
          </a:p>
        </p:txBody>
      </p:sp>
      <p:sp>
        <p:nvSpPr>
          <p:cNvPr id="32" name="Left Arrow 31">
            <a:extLst>
              <a:ext uri="{FF2B5EF4-FFF2-40B4-BE49-F238E27FC236}">
                <a16:creationId xmlns:a16="http://schemas.microsoft.com/office/drawing/2014/main" id="{8F8E5FFB-D997-0244-A1EC-E9CA62655FCB}"/>
              </a:ext>
            </a:extLst>
          </p:cNvPr>
          <p:cNvSpPr/>
          <p:nvPr/>
        </p:nvSpPr>
        <p:spPr>
          <a:xfrm rot="8370747">
            <a:off x="4494966" y="5099914"/>
            <a:ext cx="901283" cy="3762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Left Arrow 32">
            <a:extLst>
              <a:ext uri="{FF2B5EF4-FFF2-40B4-BE49-F238E27FC236}">
                <a16:creationId xmlns:a16="http://schemas.microsoft.com/office/drawing/2014/main" id="{74B1A69D-53B5-AC40-9360-C1737AF381D5}"/>
              </a:ext>
            </a:extLst>
          </p:cNvPr>
          <p:cNvSpPr/>
          <p:nvPr/>
        </p:nvSpPr>
        <p:spPr>
          <a:xfrm rot="2398854">
            <a:off x="4411188" y="3812805"/>
            <a:ext cx="994142" cy="3762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4E289EA-B1DC-1543-BAD1-A2C65EB8F087}"/>
              </a:ext>
            </a:extLst>
          </p:cNvPr>
          <p:cNvSpPr/>
          <p:nvPr/>
        </p:nvSpPr>
        <p:spPr>
          <a:xfrm>
            <a:off x="3237899" y="2717725"/>
            <a:ext cx="1291823" cy="1300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Entity</a:t>
            </a:r>
          </a:p>
        </p:txBody>
      </p:sp>
      <p:sp>
        <p:nvSpPr>
          <p:cNvPr id="37" name="Left Arrow 36">
            <a:extLst>
              <a:ext uri="{FF2B5EF4-FFF2-40B4-BE49-F238E27FC236}">
                <a16:creationId xmlns:a16="http://schemas.microsoft.com/office/drawing/2014/main" id="{1F20DD0D-61DF-7D42-B898-F505EAA0E53C}"/>
              </a:ext>
            </a:extLst>
          </p:cNvPr>
          <p:cNvSpPr/>
          <p:nvPr/>
        </p:nvSpPr>
        <p:spPr>
          <a:xfrm rot="2744828">
            <a:off x="6426730" y="5081527"/>
            <a:ext cx="901283" cy="3762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3A20BD-4612-1048-8FF8-87FA618FE49A}"/>
              </a:ext>
            </a:extLst>
          </p:cNvPr>
          <p:cNvSpPr txBox="1"/>
          <p:nvPr/>
        </p:nvSpPr>
        <p:spPr>
          <a:xfrm rot="2471051">
            <a:off x="1828273" y="2605685"/>
            <a:ext cx="1177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prov:used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58551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{32737366-A532-684E-B3ED-D16124C5FBDC}tf10001071</Template>
  <TotalTime>1283</TotalTime>
  <Words>907</Words>
  <Application>Microsoft Macintosh PowerPoint</Application>
  <PresentationFormat>Widescreen</PresentationFormat>
  <Paragraphs>154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Gill Sans MT</vt:lpstr>
      <vt:lpstr>Impact</vt:lpstr>
      <vt:lpstr>Badge</vt:lpstr>
      <vt:lpstr>Data to  decisions  Provenance</vt:lpstr>
      <vt:lpstr>Knowledge graph repository</vt:lpstr>
      <vt:lpstr>Encoding decision prov</vt:lpstr>
      <vt:lpstr>Balancing act</vt:lpstr>
      <vt:lpstr>Extending decPROv</vt:lpstr>
      <vt:lpstr>PowerPoint Presentation</vt:lpstr>
      <vt:lpstr>PowerPoint Presentation</vt:lpstr>
      <vt:lpstr>PowerPoint Presentation</vt:lpstr>
      <vt:lpstr>PowerPoint Presentation</vt:lpstr>
      <vt:lpstr>Ontology Term Search</vt:lpstr>
      <vt:lpstr>Submitting decision prov</vt:lpstr>
      <vt:lpstr>Services on top of submission</vt:lpstr>
      <vt:lpstr>Existing pieces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to decisions Provenance</dc:title>
  <dc:creator>Narock, Thomas</dc:creator>
  <cp:lastModifiedBy>Narock, Thomas</cp:lastModifiedBy>
  <cp:revision>49</cp:revision>
  <dcterms:created xsi:type="dcterms:W3CDTF">2019-01-10T17:33:56Z</dcterms:created>
  <dcterms:modified xsi:type="dcterms:W3CDTF">2019-01-15T23:33:24Z</dcterms:modified>
</cp:coreProperties>
</file>