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3" r:id="rId3"/>
    <p:sldId id="280" r:id="rId4"/>
    <p:sldId id="285" r:id="rId5"/>
    <p:sldId id="286" r:id="rId6"/>
    <p:sldId id="288" r:id="rId7"/>
    <p:sldId id="289" r:id="rId8"/>
    <p:sldId id="290" r:id="rId9"/>
    <p:sldId id="291" r:id="rId10"/>
    <p:sldId id="292" r:id="rId11"/>
    <p:sldId id="293" r:id="rId12"/>
    <p:sldId id="270" r:id="rId13"/>
    <p:sldId id="296" r:id="rId14"/>
    <p:sldId id="272" r:id="rId15"/>
    <p:sldId id="273" r:id="rId16"/>
    <p:sldId id="297" r:id="rId17"/>
    <p:sldId id="275" r:id="rId18"/>
    <p:sldId id="276" r:id="rId19"/>
    <p:sldId id="277" r:id="rId20"/>
    <p:sldId id="300" r:id="rId21"/>
    <p:sldId id="301" r:id="rId22"/>
    <p:sldId id="302" r:id="rId23"/>
    <p:sldId id="298" r:id="rId24"/>
    <p:sldId id="299" r:id="rId2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33" autoAdjust="0"/>
  </p:normalViewPr>
  <p:slideViewPr>
    <p:cSldViewPr>
      <p:cViewPr varScale="1">
        <p:scale>
          <a:sx n="82" d="100"/>
          <a:sy n="82" d="100"/>
        </p:scale>
        <p:origin x="181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2590B-B272-4918-8228-96D6B8C36916}" type="datetimeFigureOut">
              <a:rPr lang="de-DE" smtClean="0"/>
              <a:t>18.01.2021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4F2139-D2EF-433E-ACD8-E7C0B8D4CA2C}" type="slidenum">
              <a:rPr lang="de-DE" smtClean="0"/>
              <a:t>‹#›</a:t>
            </a:fld>
            <a:endParaRPr lang="de-DE"/>
          </a:p>
        </p:txBody>
      </p:sp>
    </p:spTree>
    <p:extLst>
      <p:ext uri="{BB962C8B-B14F-4D97-AF65-F5344CB8AC3E}">
        <p14:creationId xmlns:p14="http://schemas.microsoft.com/office/powerpoint/2010/main" val="93909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colectica.com/designer/manage-content/data/harmonize-variabl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1" kern="1200" dirty="0">
                <a:solidFill>
                  <a:schemeClr val="tx1"/>
                </a:solidFill>
                <a:effectLst/>
                <a:latin typeface="+mn-lt"/>
                <a:ea typeface="+mn-ea"/>
                <a:cs typeface="+mn-cs"/>
              </a:rPr>
              <a:t>What is a variable in DDI? </a:t>
            </a:r>
          </a:p>
          <a:p>
            <a:r>
              <a:rPr lang="en-GB" sz="1200" b="0" kern="1200" dirty="0">
                <a:solidFill>
                  <a:schemeClr val="tx1"/>
                </a:solidFill>
                <a:effectLst/>
                <a:latin typeface="+mn-lt"/>
                <a:ea typeface="+mn-ea"/>
                <a:cs typeface="+mn-cs"/>
              </a:rPr>
              <a:t>We</a:t>
            </a:r>
            <a:r>
              <a:rPr lang="en-GB" sz="1200" b="0" kern="1200" baseline="0" dirty="0">
                <a:solidFill>
                  <a:schemeClr val="tx1"/>
                </a:solidFill>
                <a:effectLst/>
                <a:latin typeface="+mn-lt"/>
                <a:ea typeface="+mn-ea"/>
                <a:cs typeface="+mn-cs"/>
              </a:rPr>
              <a:t> will start by looking at a small example dataset in excel</a:t>
            </a:r>
            <a:endParaRPr lang="sv-SE" sz="1200" b="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3</a:t>
            </a:fld>
            <a:endParaRPr lang="de-DE"/>
          </a:p>
        </p:txBody>
      </p:sp>
    </p:spTree>
    <p:extLst>
      <p:ext uri="{BB962C8B-B14F-4D97-AF65-F5344CB8AC3E}">
        <p14:creationId xmlns:p14="http://schemas.microsoft.com/office/powerpoint/2010/main" val="3634103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What is variable cascade? </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Three Different (distinct) sets of data with a different variables all measuring marriage status.</a:t>
            </a:r>
          </a:p>
          <a:p>
            <a:pPr lvl="0"/>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Represented variables link variables which are directly comparable. </a:t>
            </a: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Same representation of the value domain. It doesn’t care about the question asked- only the value domain. </a:t>
            </a: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represented variable is a way to measure marriage and so links to the marriage conceptual variable. </a:t>
            </a: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Represented variable means that they are not directly comparable but can be made to be comparable. </a:t>
            </a: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third dataset has a different code list (i.e. value domain) and so it needs a new representative variable which then links to the conceptual variable. </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Concept variable defines a measure without defining the measurement.</a:t>
            </a:r>
            <a:endParaRPr lang="sv-SE" sz="1200" kern="1200" dirty="0">
              <a:solidFill>
                <a:schemeClr val="tx1"/>
              </a:solidFill>
              <a:effectLst/>
              <a:latin typeface="+mn-lt"/>
              <a:ea typeface="+mn-ea"/>
              <a:cs typeface="+mn-cs"/>
            </a:endParaRPr>
          </a:p>
          <a:p>
            <a:pPr lvl="0"/>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Value domain = Variable representation in DDI</a:t>
            </a:r>
            <a:endParaRPr lang="sv-SE"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E29E43A-BD49-49A9-A47E-FAD64A54B0CB}" type="slidenum">
              <a:rPr lang="en-GB" smtClean="0"/>
              <a:t>12</a:t>
            </a:fld>
            <a:endParaRPr lang="en-GB" dirty="0"/>
          </a:p>
        </p:txBody>
      </p:sp>
    </p:spTree>
    <p:extLst>
      <p:ext uri="{BB962C8B-B14F-4D97-AF65-F5344CB8AC3E}">
        <p14:creationId xmlns:p14="http://schemas.microsoft.com/office/powerpoint/2010/main" val="476960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a:t>All datasets</a:t>
            </a:r>
            <a:r>
              <a:rPr lang="sv-SE" baseline="0" dirty="0"/>
              <a:t> have a text variable for name</a:t>
            </a:r>
            <a:endParaRPr lang="sv-SE" dirty="0"/>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13</a:t>
            </a:fld>
            <a:endParaRPr lang="de-DE"/>
          </a:p>
        </p:txBody>
      </p:sp>
    </p:spTree>
    <p:extLst>
      <p:ext uri="{BB962C8B-B14F-4D97-AF65-F5344CB8AC3E}">
        <p14:creationId xmlns:p14="http://schemas.microsoft.com/office/powerpoint/2010/main" val="777476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All three</a:t>
            </a:r>
            <a:r>
              <a:rPr lang="sv-SE" baseline="0" dirty="0"/>
              <a:t> variables share the same text representation and is linked to the same represented variable</a:t>
            </a:r>
            <a:endParaRPr lang="sv-SE" dirty="0"/>
          </a:p>
          <a:p>
            <a:endParaRPr lang="en-GB" dirty="0"/>
          </a:p>
        </p:txBody>
      </p:sp>
      <p:sp>
        <p:nvSpPr>
          <p:cNvPr id="4" name="Slide Number Placeholder 3"/>
          <p:cNvSpPr>
            <a:spLocks noGrp="1"/>
          </p:cNvSpPr>
          <p:nvPr>
            <p:ph type="sldNum" sz="quarter" idx="10"/>
          </p:nvPr>
        </p:nvSpPr>
        <p:spPr/>
        <p:txBody>
          <a:bodyPr/>
          <a:lstStyle/>
          <a:p>
            <a:fld id="{1E29E43A-BD49-49A9-A47E-FAD64A54B0CB}" type="slidenum">
              <a:rPr lang="en-GB" smtClean="0"/>
              <a:t>15</a:t>
            </a:fld>
            <a:endParaRPr lang="en-GB" dirty="0"/>
          </a:p>
        </p:txBody>
      </p:sp>
    </p:spTree>
    <p:extLst>
      <p:ext uri="{BB962C8B-B14F-4D97-AF65-F5344CB8AC3E}">
        <p14:creationId xmlns:p14="http://schemas.microsoft.com/office/powerpoint/2010/main" val="4229797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a:t>The</a:t>
            </a:r>
            <a:r>
              <a:rPr lang="sv-SE" baseline="0" dirty="0"/>
              <a:t> height is meassured in all three datasets but in different units</a:t>
            </a:r>
            <a:endParaRPr lang="sv-SE" dirty="0"/>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16</a:t>
            </a:fld>
            <a:endParaRPr lang="de-DE"/>
          </a:p>
        </p:txBody>
      </p:sp>
    </p:spTree>
    <p:extLst>
      <p:ext uri="{BB962C8B-B14F-4D97-AF65-F5344CB8AC3E}">
        <p14:creationId xmlns:p14="http://schemas.microsoft.com/office/powerpoint/2010/main" val="923592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The first variable</a:t>
            </a:r>
            <a:r>
              <a:rPr lang="sv-SE" baseline="0" dirty="0"/>
              <a:t> have the measurement in centimeter</a:t>
            </a:r>
          </a:p>
          <a:p>
            <a:endParaRPr lang="sv-SE" baseline="0" dirty="0"/>
          </a:p>
          <a:p>
            <a:r>
              <a:rPr lang="sv-SE" baseline="0" dirty="0"/>
              <a:t>In the second and third dataset the measurement was changes to inches and share the same numeric representation</a:t>
            </a:r>
            <a:endParaRPr lang="sv-SE" dirty="0"/>
          </a:p>
          <a:p>
            <a:endParaRPr lang="en-GB" dirty="0"/>
          </a:p>
        </p:txBody>
      </p:sp>
      <p:sp>
        <p:nvSpPr>
          <p:cNvPr id="4" name="Slide Number Placeholder 3"/>
          <p:cNvSpPr>
            <a:spLocks noGrp="1"/>
          </p:cNvSpPr>
          <p:nvPr>
            <p:ph type="sldNum" sz="quarter" idx="10"/>
          </p:nvPr>
        </p:nvSpPr>
        <p:spPr/>
        <p:txBody>
          <a:bodyPr/>
          <a:lstStyle/>
          <a:p>
            <a:fld id="{1E29E43A-BD49-49A9-A47E-FAD64A54B0CB}" type="slidenum">
              <a:rPr lang="en-GB" smtClean="0"/>
              <a:t>17</a:t>
            </a:fld>
            <a:endParaRPr lang="en-GB" dirty="0"/>
          </a:p>
        </p:txBody>
      </p:sp>
    </p:spTree>
    <p:extLst>
      <p:ext uri="{BB962C8B-B14F-4D97-AF65-F5344CB8AC3E}">
        <p14:creationId xmlns:p14="http://schemas.microsoft.com/office/powerpoint/2010/main" val="3446949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Benefits</a:t>
            </a:r>
            <a:endParaRPr lang="sv-S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Comparability and provenance. </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Lineage of the data/provenance </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Identify comparable data</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Compare how the response values have changed over time or over different sources </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Used to manage to change and comparability</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Supports people working on harmonisation (gives you the structure to describe the variables and decide whether you can harmonise them or not) </a:t>
            </a:r>
            <a:endParaRPr lang="sv-S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sv-SE"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Useful resources</a:t>
            </a:r>
            <a:endParaRPr lang="sv-S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Daniel Gillman EDDI 2017: The DDI-4 Variable Cascade and Datum-</a:t>
            </a:r>
            <a:r>
              <a:rPr lang="en-GB" sz="1200" kern="1200" dirty="0" err="1">
                <a:solidFill>
                  <a:schemeClr val="tx1"/>
                </a:solidFill>
                <a:effectLst/>
                <a:latin typeface="+mn-lt"/>
                <a:ea typeface="+mn-ea"/>
                <a:cs typeface="+mn-cs"/>
              </a:rPr>
              <a:t>Centered</a:t>
            </a:r>
            <a:r>
              <a:rPr lang="en-GB" sz="1200" kern="1200" dirty="0">
                <a:solidFill>
                  <a:schemeClr val="tx1"/>
                </a:solidFill>
                <a:effectLst/>
                <a:latin typeface="+mn-lt"/>
                <a:ea typeface="+mn-ea"/>
                <a:cs typeface="+mn-cs"/>
              </a:rPr>
              <a:t> Approach</a:t>
            </a:r>
            <a:endParaRPr lang="sv-S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Colectica docs site - </a:t>
            </a:r>
            <a:r>
              <a:rPr lang="en-GB" sz="1200" u="sng" kern="1200" dirty="0">
                <a:solidFill>
                  <a:schemeClr val="tx1"/>
                </a:solidFill>
                <a:effectLst/>
                <a:latin typeface="+mn-lt"/>
                <a:ea typeface="+mn-ea"/>
                <a:cs typeface="+mn-cs"/>
                <a:hlinkClick r:id="rId3"/>
              </a:rPr>
              <a:t>https://docs.colectica.com/designer/manage-content/data/harmonize-variables/</a:t>
            </a:r>
            <a:r>
              <a:rPr lang="en-GB" sz="1200" kern="1200" dirty="0">
                <a:solidFill>
                  <a:schemeClr val="tx1"/>
                </a:solidFill>
                <a:effectLst/>
                <a:latin typeface="+mn-lt"/>
                <a:ea typeface="+mn-ea"/>
                <a:cs typeface="+mn-cs"/>
              </a:rPr>
              <a:t> </a:t>
            </a:r>
            <a:endParaRPr lang="sv-S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sv-SE"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Questions/answers</a:t>
            </a:r>
            <a:endParaRPr lang="sv-S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What level do we publish? </a:t>
            </a:r>
          </a:p>
          <a:p>
            <a:r>
              <a:rPr lang="en-GB" sz="1200" kern="1200" dirty="0">
                <a:solidFill>
                  <a:schemeClr val="tx1"/>
                </a:solidFill>
                <a:effectLst/>
                <a:latin typeface="+mn-lt"/>
                <a:ea typeface="+mn-ea"/>
                <a:cs typeface="+mn-cs"/>
              </a:rPr>
              <a:t>it depends on how you want to display the datasets. </a:t>
            </a:r>
            <a:endParaRPr lang="sv-SE"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All the variables could have the same variable name, but in DDI they will have a different identifier. It is up to you which you see.</a:t>
            </a:r>
            <a:endParaRPr lang="sv-SE"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should always have the conceptual and represented in place, even if there is no change in the code value. </a:t>
            </a:r>
            <a:endParaRPr lang="sv-SE"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DDI separates the conceptual variables and representative variable is so that someone can query the relationships without having to look at every variable and value domain which is time consuming and also not reliant on a machine- as it is shows that person has decided that these are comparable. </a:t>
            </a:r>
            <a:endParaRPr lang="sv-SE"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Should there always be a new variable for each data collection- can they be the same variable? </a:t>
            </a:r>
          </a:p>
          <a:p>
            <a:r>
              <a:rPr lang="en-GB" sz="1200" kern="1200" dirty="0">
                <a:solidFill>
                  <a:schemeClr val="tx1"/>
                </a:solidFill>
                <a:effectLst/>
                <a:latin typeface="+mn-lt"/>
                <a:ea typeface="+mn-ea"/>
                <a:cs typeface="+mn-cs"/>
              </a:rPr>
              <a:t>It depends on how you describe the dataset- there is lots more info about a dataset then just its type e.g. who it’s measured about e.g. universe. If you have different datasets the people/household changes. If you have new dataset then it is usually a new instance variable. Specific to a datasets as the it contains other metadata e.g. time of collection. If you publish data every quarter the variable instance will be different each time. </a:t>
            </a:r>
            <a:endParaRPr lang="sv-SE"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If there is only one dataset- whey would you use represented and conceptual variables- If you want people to re-use it or to use with other study’s data then it is valuable to including the represented and conceptual variable. </a:t>
            </a:r>
            <a:endParaRPr lang="sv-SE"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Ideal world- create a concept then create a question for that. Which is linked to the represented and conceptual variable. – questions to be discussed elsewhere. </a:t>
            </a:r>
            <a:endParaRPr lang="sv-SE" sz="1200" kern="1200" dirty="0">
              <a:solidFill>
                <a:schemeClr val="tx1"/>
              </a:solidFill>
              <a:effectLst/>
              <a:latin typeface="+mn-lt"/>
              <a:ea typeface="+mn-ea"/>
              <a:cs typeface="+mn-cs"/>
            </a:endParaRPr>
          </a:p>
          <a:p>
            <a:endParaRPr lang="sv-SE" dirty="0"/>
          </a:p>
          <a:p>
            <a:endParaRPr lang="en-GB" dirty="0"/>
          </a:p>
        </p:txBody>
      </p:sp>
      <p:sp>
        <p:nvSpPr>
          <p:cNvPr id="4" name="Slide Number Placeholder 3"/>
          <p:cNvSpPr>
            <a:spLocks noGrp="1"/>
          </p:cNvSpPr>
          <p:nvPr>
            <p:ph type="sldNum" sz="quarter" idx="10"/>
          </p:nvPr>
        </p:nvSpPr>
        <p:spPr/>
        <p:txBody>
          <a:bodyPr/>
          <a:lstStyle/>
          <a:p>
            <a:fld id="{1E29E43A-BD49-49A9-A47E-FAD64A54B0CB}" type="slidenum">
              <a:rPr lang="en-GB" smtClean="0"/>
              <a:t>19</a:t>
            </a:fld>
            <a:endParaRPr lang="en-GB" dirty="0"/>
          </a:p>
        </p:txBody>
      </p:sp>
    </p:spTree>
    <p:extLst>
      <p:ext uri="{BB962C8B-B14F-4D97-AF65-F5344CB8AC3E}">
        <p14:creationId xmlns:p14="http://schemas.microsoft.com/office/powerpoint/2010/main" val="774685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0:notes"/>
          <p:cNvSpPr>
            <a:spLocks noGrp="1" noRot="1" noChangeAspect="1"/>
          </p:cNvSpPr>
          <p:nvPr>
            <p:ph type="sldImg" idx="2"/>
          </p:nvPr>
        </p:nvSpPr>
        <p:spPr>
          <a:xfrm>
            <a:off x="1562100" y="1055688"/>
            <a:ext cx="3797300" cy="2847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0:notes"/>
          <p:cNvSpPr txBox="1">
            <a:spLocks noGrp="1"/>
          </p:cNvSpPr>
          <p:nvPr>
            <p:ph type="body" idx="1"/>
          </p:nvPr>
        </p:nvSpPr>
        <p:spPr>
          <a:xfrm>
            <a:off x="692209" y="4062046"/>
            <a:ext cx="5537675" cy="33234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0:notes"/>
          <p:cNvSpPr txBox="1">
            <a:spLocks noGrp="1"/>
          </p:cNvSpPr>
          <p:nvPr>
            <p:ph type="sldNum" idx="12"/>
          </p:nvPr>
        </p:nvSpPr>
        <p:spPr>
          <a:xfrm>
            <a:off x="3920918" y="8017120"/>
            <a:ext cx="2999574" cy="42349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sv-SE"/>
              <a:t>23</a:t>
            </a:fld>
            <a:endParaRPr/>
          </a:p>
        </p:txBody>
      </p:sp>
    </p:spTree>
    <p:extLst>
      <p:ext uri="{BB962C8B-B14F-4D97-AF65-F5344CB8AC3E}">
        <p14:creationId xmlns:p14="http://schemas.microsoft.com/office/powerpoint/2010/main" val="1035327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1:notes"/>
          <p:cNvSpPr>
            <a:spLocks noGrp="1" noRot="1" noChangeAspect="1"/>
          </p:cNvSpPr>
          <p:nvPr>
            <p:ph type="sldImg" idx="2"/>
          </p:nvPr>
        </p:nvSpPr>
        <p:spPr>
          <a:xfrm>
            <a:off x="1562100" y="1055688"/>
            <a:ext cx="3797300" cy="2847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21:notes"/>
          <p:cNvSpPr txBox="1">
            <a:spLocks noGrp="1"/>
          </p:cNvSpPr>
          <p:nvPr>
            <p:ph type="body" idx="1"/>
          </p:nvPr>
        </p:nvSpPr>
        <p:spPr>
          <a:xfrm>
            <a:off x="692209" y="4062046"/>
            <a:ext cx="5537675" cy="33234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sv-SE"/>
              <a:t>All three variables share the same text representation and is linked to the same represented variable</a:t>
            </a:r>
            <a:endParaRPr/>
          </a:p>
          <a:p>
            <a:pPr marL="0" lvl="0" indent="0" algn="l" rtl="0">
              <a:spcBef>
                <a:spcPts val="0"/>
              </a:spcBef>
              <a:spcAft>
                <a:spcPts val="0"/>
              </a:spcAft>
              <a:buNone/>
            </a:pPr>
            <a:endParaRPr/>
          </a:p>
        </p:txBody>
      </p:sp>
      <p:sp>
        <p:nvSpPr>
          <p:cNvPr id="294" name="Google Shape;294;p21:notes"/>
          <p:cNvSpPr txBox="1">
            <a:spLocks noGrp="1"/>
          </p:cNvSpPr>
          <p:nvPr>
            <p:ph type="sldNum" idx="12"/>
          </p:nvPr>
        </p:nvSpPr>
        <p:spPr>
          <a:xfrm>
            <a:off x="3920918" y="8017120"/>
            <a:ext cx="2999574" cy="42349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sv-SE"/>
              <a:t>24</a:t>
            </a:fld>
            <a:endParaRPr/>
          </a:p>
        </p:txBody>
      </p:sp>
    </p:spTree>
    <p:extLst>
      <p:ext uri="{BB962C8B-B14F-4D97-AF65-F5344CB8AC3E}">
        <p14:creationId xmlns:p14="http://schemas.microsoft.com/office/powerpoint/2010/main" val="83525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sv-SE" sz="1200" kern="1200" dirty="0">
                <a:solidFill>
                  <a:schemeClr val="tx1"/>
                </a:solidFill>
                <a:effectLst/>
                <a:latin typeface="+mn-lt"/>
                <a:ea typeface="+mn-ea"/>
                <a:cs typeface="+mn-cs"/>
              </a:rPr>
              <a:t>The data</a:t>
            </a:r>
            <a:r>
              <a:rPr lang="sv-SE" sz="1200" kern="1200" baseline="0" dirty="0">
                <a:solidFill>
                  <a:schemeClr val="tx1"/>
                </a:solidFill>
                <a:effectLst/>
                <a:latin typeface="+mn-lt"/>
                <a:ea typeface="+mn-ea"/>
                <a:cs typeface="+mn-cs"/>
              </a:rPr>
              <a:t> is devdied into columns where each represent a recorded value.</a:t>
            </a:r>
            <a:endParaRPr lang="sv-SE"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whole purpose is to tie the variables together which are measuring a comparable topic. </a:t>
            </a:r>
          </a:p>
          <a:p>
            <a:endParaRPr lang="sv-S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Should we list what other domain use to describe a variable e.g. column in excel, relational database, attribute in object-oriented programing etc. </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Start with a table of data- a variable is a column of data. </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When people are approaching DDI they think of data as records of data</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Are we missing info unless we explain why we have a rectangular file? How do you say that each row is related to the same column? Are we making an assumption– show an example and explain that we asked each people there marital status each row is a person. </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We can visualise this as a table </a:t>
            </a:r>
            <a:endParaRPr lang="sv-SE" sz="1200" kern="1200" dirty="0">
              <a:solidFill>
                <a:schemeClr val="tx1"/>
              </a:solidFill>
              <a:effectLst/>
              <a:latin typeface="+mn-lt"/>
              <a:ea typeface="+mn-ea"/>
              <a:cs typeface="+mn-cs"/>
            </a:endParaRP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Discuss as item type level in relation to other items rather than details about each. </a:t>
            </a:r>
            <a:endParaRPr lang="sv-SE"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Repeated measures in a column (not associated these measures with anything yet)</a:t>
            </a:r>
            <a:endParaRPr lang="sv-SE" sz="1200" kern="1200" dirty="0">
              <a:solidFill>
                <a:schemeClr val="tx1"/>
              </a:solidFill>
              <a:effectLst/>
              <a:latin typeface="+mn-lt"/>
              <a:ea typeface="+mn-ea"/>
              <a:cs typeface="+mn-cs"/>
            </a:endParaRPr>
          </a:p>
          <a:p>
            <a:endParaRPr lang="en-GB" dirty="0"/>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4</a:t>
            </a:fld>
            <a:endParaRPr lang="de-DE"/>
          </a:p>
        </p:txBody>
      </p:sp>
    </p:spTree>
    <p:extLst>
      <p:ext uri="{BB962C8B-B14F-4D97-AF65-F5344CB8AC3E}">
        <p14:creationId xmlns:p14="http://schemas.microsoft.com/office/powerpoint/2010/main" val="2669940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A example of a variable i</a:t>
            </a:r>
            <a:r>
              <a:rPr lang="sv-SE" baseline="0" dirty="0"/>
              <a:t>s e.g. ”height” where each persons height is recorded</a:t>
            </a:r>
            <a:endParaRPr lang="sv-SE" dirty="0"/>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5</a:t>
            </a:fld>
            <a:endParaRPr lang="de-DE"/>
          </a:p>
        </p:txBody>
      </p:sp>
    </p:spTree>
    <p:extLst>
      <p:ext uri="{BB962C8B-B14F-4D97-AF65-F5344CB8AC3E}">
        <p14:creationId xmlns:p14="http://schemas.microsoft.com/office/powerpoint/2010/main" val="403721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sv-SE" dirty="0"/>
              <a:t>The variables have t</a:t>
            </a:r>
            <a:r>
              <a:rPr lang="en-US" sz="1200" kern="1200" noProof="0" dirty="0" err="1">
                <a:solidFill>
                  <a:schemeClr val="tx1"/>
                </a:solidFill>
                <a:effectLst/>
                <a:latin typeface="+mn-lt"/>
                <a:ea typeface="+mn-ea"/>
                <a:cs typeface="+mn-cs"/>
              </a:rPr>
              <a:t>hree</a:t>
            </a:r>
            <a:r>
              <a:rPr lang="en-GB" sz="1200" kern="1200" dirty="0">
                <a:solidFill>
                  <a:schemeClr val="tx1"/>
                </a:solidFill>
                <a:effectLst/>
                <a:latin typeface="+mn-lt"/>
                <a:ea typeface="+mn-ea"/>
                <a:cs typeface="+mn-cs"/>
              </a:rPr>
              <a:t> obviously different types- text, numbers, dates and codes.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several more</a:t>
            </a:r>
            <a:r>
              <a:rPr lang="en-GB" sz="1200" kern="1200" baseline="0" dirty="0">
                <a:solidFill>
                  <a:schemeClr val="tx1"/>
                </a:solidFill>
                <a:effectLst/>
                <a:latin typeface="+mn-lt"/>
                <a:ea typeface="+mn-ea"/>
                <a:cs typeface="+mn-cs"/>
              </a:rPr>
              <a:t> types, but in the following examples of a variable cascade we will use</a:t>
            </a:r>
            <a:r>
              <a:rPr lang="en-GB" sz="1200" b="1" kern="1200" baseline="0" dirty="0">
                <a:solidFill>
                  <a:schemeClr val="tx1"/>
                </a:solidFill>
                <a:effectLst/>
                <a:latin typeface="+mn-lt"/>
                <a:ea typeface="+mn-ea"/>
                <a:cs typeface="+mn-cs"/>
              </a:rPr>
              <a:t> code</a:t>
            </a:r>
            <a:r>
              <a:rPr lang="en-GB" sz="1200" kern="1200" baseline="0" dirty="0">
                <a:solidFill>
                  <a:schemeClr val="tx1"/>
                </a:solidFill>
                <a:effectLst/>
                <a:latin typeface="+mn-lt"/>
                <a:ea typeface="+mn-ea"/>
                <a:cs typeface="+mn-cs"/>
              </a:rPr>
              <a:t>, </a:t>
            </a:r>
            <a:r>
              <a:rPr lang="en-GB" sz="1200" b="1" kern="1200" baseline="0" dirty="0">
                <a:solidFill>
                  <a:schemeClr val="tx1"/>
                </a:solidFill>
                <a:effectLst/>
                <a:latin typeface="+mn-lt"/>
                <a:ea typeface="+mn-ea"/>
                <a:cs typeface="+mn-cs"/>
              </a:rPr>
              <a:t>text</a:t>
            </a:r>
            <a:r>
              <a:rPr lang="en-GB" sz="1200" kern="1200" baseline="0" dirty="0">
                <a:solidFill>
                  <a:schemeClr val="tx1"/>
                </a:solidFill>
                <a:effectLst/>
                <a:latin typeface="+mn-lt"/>
                <a:ea typeface="+mn-ea"/>
                <a:cs typeface="+mn-cs"/>
              </a:rPr>
              <a:t> and </a:t>
            </a:r>
            <a:r>
              <a:rPr lang="en-GB" sz="1200" b="1" kern="1200" baseline="0" dirty="0">
                <a:solidFill>
                  <a:schemeClr val="tx1"/>
                </a:solidFill>
                <a:effectLst/>
                <a:latin typeface="+mn-lt"/>
                <a:ea typeface="+mn-ea"/>
                <a:cs typeface="+mn-cs"/>
              </a:rPr>
              <a:t>numeric</a:t>
            </a:r>
            <a:endParaRPr lang="sv-SE" sz="1200" b="1" kern="1200" dirty="0">
              <a:solidFill>
                <a:schemeClr val="tx1"/>
              </a:solidFill>
              <a:effectLst/>
              <a:latin typeface="+mn-lt"/>
              <a:ea typeface="+mn-ea"/>
              <a:cs typeface="+mn-cs"/>
            </a:endParaRPr>
          </a:p>
          <a:p>
            <a:endParaRPr lang="en-GB" dirty="0"/>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6</a:t>
            </a:fld>
            <a:endParaRPr lang="de-DE"/>
          </a:p>
        </p:txBody>
      </p:sp>
    </p:spTree>
    <p:extLst>
      <p:ext uri="{BB962C8B-B14F-4D97-AF65-F5344CB8AC3E}">
        <p14:creationId xmlns:p14="http://schemas.microsoft.com/office/powerpoint/2010/main" val="24907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Maritalstatus has a coded representation</a:t>
            </a:r>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7</a:t>
            </a:fld>
            <a:endParaRPr lang="de-DE"/>
          </a:p>
        </p:txBody>
      </p:sp>
    </p:spTree>
    <p:extLst>
      <p:ext uri="{BB962C8B-B14F-4D97-AF65-F5344CB8AC3E}">
        <p14:creationId xmlns:p14="http://schemas.microsoft.com/office/powerpoint/2010/main" val="406091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maritalstatus </a:t>
            </a:r>
            <a:r>
              <a:rPr lang="en-GB" sz="1200" kern="1200" dirty="0">
                <a:solidFill>
                  <a:schemeClr val="tx1"/>
                </a:solidFill>
                <a:effectLst/>
                <a:latin typeface="+mn-lt"/>
                <a:ea typeface="+mn-ea"/>
                <a:cs typeface="+mn-cs"/>
              </a:rPr>
              <a:t>point to a code list with the enumerated value. </a:t>
            </a:r>
            <a:endParaRPr lang="sv-S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a:t>
            </a:r>
            <a:r>
              <a:rPr lang="en-GB" sz="1200" kern="1200" baseline="0" dirty="0">
                <a:solidFill>
                  <a:schemeClr val="tx1"/>
                </a:solidFill>
                <a:effectLst/>
                <a:latin typeface="+mn-lt"/>
                <a:ea typeface="+mn-ea"/>
                <a:cs typeface="+mn-cs"/>
              </a:rPr>
              <a:t> variable have a code list:</a:t>
            </a:r>
            <a:r>
              <a:rPr lang="en-GB"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 = Single</a:t>
            </a:r>
          </a:p>
          <a:p>
            <a:r>
              <a:rPr lang="en-GB" sz="1200" kern="1200" dirty="0">
                <a:solidFill>
                  <a:schemeClr val="tx1"/>
                </a:solidFill>
                <a:effectLst/>
                <a:latin typeface="+mn-lt"/>
                <a:ea typeface="+mn-ea"/>
                <a:cs typeface="+mn-cs"/>
              </a:rPr>
              <a:t>M = Married</a:t>
            </a:r>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8</a:t>
            </a:fld>
            <a:endParaRPr lang="de-DE"/>
          </a:p>
        </p:txBody>
      </p:sp>
    </p:spTree>
    <p:extLst>
      <p:ext uri="{BB962C8B-B14F-4D97-AF65-F5344CB8AC3E}">
        <p14:creationId xmlns:p14="http://schemas.microsoft.com/office/powerpoint/2010/main" val="147289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sv-SE" sz="1200" kern="1200" dirty="0">
                <a:solidFill>
                  <a:schemeClr val="tx1"/>
                </a:solidFill>
                <a:effectLst/>
                <a:latin typeface="+mn-lt"/>
                <a:ea typeface="+mn-ea"/>
                <a:cs typeface="+mn-cs"/>
              </a:rPr>
              <a:t>Three</a:t>
            </a:r>
            <a:r>
              <a:rPr lang="sv-SE" sz="1200" kern="1200" baseline="0" dirty="0">
                <a:solidFill>
                  <a:schemeClr val="tx1"/>
                </a:solidFill>
                <a:effectLst/>
                <a:latin typeface="+mn-lt"/>
                <a:ea typeface="+mn-ea"/>
                <a:cs typeface="+mn-cs"/>
              </a:rPr>
              <a:t> datasets with similar variables.</a:t>
            </a:r>
          </a:p>
          <a:p>
            <a:pPr lvl="0"/>
            <a:r>
              <a:rPr lang="sv-SE" sz="1200" kern="1200" baseline="0" dirty="0">
                <a:solidFill>
                  <a:schemeClr val="tx1"/>
                </a:solidFill>
                <a:effectLst/>
                <a:latin typeface="+mn-lt"/>
                <a:ea typeface="+mn-ea"/>
                <a:cs typeface="+mn-cs"/>
              </a:rPr>
              <a:t>Note: some variable names are different and the values are a bit different</a:t>
            </a:r>
          </a:p>
          <a:p>
            <a:endParaRPr lang="en-GB" dirty="0"/>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9</a:t>
            </a:fld>
            <a:endParaRPr lang="de-DE"/>
          </a:p>
        </p:txBody>
      </p:sp>
    </p:spTree>
    <p:extLst>
      <p:ext uri="{BB962C8B-B14F-4D97-AF65-F5344CB8AC3E}">
        <p14:creationId xmlns:p14="http://schemas.microsoft.com/office/powerpoint/2010/main" val="129807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sz="1200" kern="1200" dirty="0">
                <a:solidFill>
                  <a:schemeClr val="tx1"/>
                </a:solidFill>
                <a:effectLst/>
                <a:latin typeface="+mn-lt"/>
                <a:ea typeface="+mn-ea"/>
                <a:cs typeface="+mn-cs"/>
              </a:rPr>
              <a:t>Two datasets sharing same code list</a:t>
            </a:r>
            <a:r>
              <a:rPr lang="en-GB" sz="1200" kern="1200" baseline="0" dirty="0">
                <a:solidFill>
                  <a:schemeClr val="tx1"/>
                </a:solidFill>
                <a:effectLst/>
                <a:latin typeface="+mn-lt"/>
                <a:ea typeface="+mn-ea"/>
                <a:cs typeface="+mn-cs"/>
              </a:rPr>
              <a:t> and the third have a new code list.</a:t>
            </a:r>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They are related in some way, but how do we relate these together- the variable cascade helps us do this. </a:t>
            </a:r>
            <a:endParaRPr lang="sv-SE" sz="1200" kern="1200" dirty="0">
              <a:solidFill>
                <a:schemeClr val="tx1"/>
              </a:solidFill>
              <a:effectLst/>
              <a:latin typeface="+mn-lt"/>
              <a:ea typeface="+mn-ea"/>
              <a:cs typeface="+mn-cs"/>
            </a:endParaRPr>
          </a:p>
          <a:p>
            <a:endParaRPr lang="en-GB" dirty="0"/>
          </a:p>
          <a:p>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10</a:t>
            </a:fld>
            <a:endParaRPr lang="de-DE"/>
          </a:p>
        </p:txBody>
      </p:sp>
    </p:spTree>
    <p:extLst>
      <p:ext uri="{BB962C8B-B14F-4D97-AF65-F5344CB8AC3E}">
        <p14:creationId xmlns:p14="http://schemas.microsoft.com/office/powerpoint/2010/main" val="1149140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sv-SE" dirty="0"/>
              <a:t>The first two datasets share the same codes while</a:t>
            </a:r>
            <a:r>
              <a:rPr lang="sv-SE" baseline="0" dirty="0"/>
              <a:t> the third have its own sets of codes</a:t>
            </a:r>
            <a:endParaRPr lang="de-DE" dirty="0"/>
          </a:p>
        </p:txBody>
      </p:sp>
      <p:sp>
        <p:nvSpPr>
          <p:cNvPr id="4" name="Foliennummernplatzhalter 3"/>
          <p:cNvSpPr>
            <a:spLocks noGrp="1"/>
          </p:cNvSpPr>
          <p:nvPr>
            <p:ph type="sldNum" sz="quarter" idx="10"/>
          </p:nvPr>
        </p:nvSpPr>
        <p:spPr/>
        <p:txBody>
          <a:bodyPr/>
          <a:lstStyle/>
          <a:p>
            <a:fld id="{244F2139-D2EF-433E-ACD8-E7C0B8D4CA2C}" type="slidenum">
              <a:rPr lang="de-DE" smtClean="0"/>
              <a:t>11</a:t>
            </a:fld>
            <a:endParaRPr lang="de-DE"/>
          </a:p>
        </p:txBody>
      </p:sp>
    </p:spTree>
    <p:extLst>
      <p:ext uri="{BB962C8B-B14F-4D97-AF65-F5344CB8AC3E}">
        <p14:creationId xmlns:p14="http://schemas.microsoft.com/office/powerpoint/2010/main" val="156971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dirty="0"/>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302465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40606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24479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3B2B0-257A-A348-A9B7-1D600986FB10}"/>
              </a:ext>
            </a:extLst>
          </p:cNvPr>
          <p:cNvSpPr>
            <a:spLocks noGrp="1"/>
          </p:cNvSpPr>
          <p:nvPr>
            <p:ph idx="1"/>
          </p:nvPr>
        </p:nvSpPr>
        <p:spPr>
          <a:xfrm>
            <a:off x="628650" y="1825625"/>
            <a:ext cx="7886700" cy="4206207"/>
          </a:xfrm>
          <a:prstGeom prst="rect">
            <a:avLst/>
          </a:prstGeo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0"/>
          <p:cNvSpPr>
            <a:spLocks noGrp="1"/>
          </p:cNvSpPr>
          <p:nvPr>
            <p:ph type="pic" sz="quarter" idx="10" hasCustomPrompt="1"/>
          </p:nvPr>
        </p:nvSpPr>
        <p:spPr>
          <a:xfrm>
            <a:off x="111125" y="6135688"/>
            <a:ext cx="1606550" cy="563562"/>
          </a:xfrm>
          <a:prstGeom prst="rect">
            <a:avLst/>
          </a:prstGeom>
        </p:spPr>
        <p:txBody>
          <a:bodyPr/>
          <a:lstStyle>
            <a:lvl1pPr marL="0" indent="0">
              <a:buNone/>
              <a:defRPr/>
            </a:lvl1pPr>
          </a:lstStyle>
          <a:p>
            <a:pPr lvl="0"/>
            <a:r>
              <a:rPr lang="en-US" noProof="0" dirty="0"/>
              <a:t>Logo</a:t>
            </a:r>
            <a:endParaRPr lang="en-GB" noProof="0" dirty="0"/>
          </a:p>
        </p:txBody>
      </p:sp>
      <p:sp>
        <p:nvSpPr>
          <p:cNvPr id="11" name="Content Placeholder 5"/>
          <p:cNvSpPr>
            <a:spLocks noGrp="1"/>
          </p:cNvSpPr>
          <p:nvPr>
            <p:ph sz="quarter" idx="11" hasCustomPrompt="1"/>
          </p:nvPr>
        </p:nvSpPr>
        <p:spPr>
          <a:xfrm>
            <a:off x="628650" y="356578"/>
            <a:ext cx="7917144" cy="1325563"/>
          </a:xfrm>
          <a:prstGeom prst="rect">
            <a:avLst/>
          </a:prstGeom>
        </p:spPr>
        <p:txBody>
          <a:bodyPr anchor="ctr"/>
          <a:lstStyle>
            <a:lvl1pPr marL="0" indent="0">
              <a:buNone/>
              <a:defRPr sz="3300" baseline="0">
                <a:latin typeface="Arial" panose="020B0604020202020204" pitchFamily="34" charset="0"/>
                <a:cs typeface="Arial" panose="020B0604020202020204" pitchFamily="34" charset="0"/>
              </a:defRPr>
            </a:lvl1pPr>
          </a:lstStyle>
          <a:p>
            <a:pPr lvl="0"/>
            <a:r>
              <a:rPr lang="en-US" dirty="0"/>
              <a:t>Title</a:t>
            </a:r>
          </a:p>
        </p:txBody>
      </p:sp>
    </p:spTree>
    <p:extLst>
      <p:ext uri="{BB962C8B-B14F-4D97-AF65-F5344CB8AC3E}">
        <p14:creationId xmlns:p14="http://schemas.microsoft.com/office/powerpoint/2010/main" val="19765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3"/>
        <p:cNvGrpSpPr/>
        <p:nvPr/>
      </p:nvGrpSpPr>
      <p:grpSpPr>
        <a:xfrm>
          <a:off x="0" y="0"/>
          <a:ext cx="0" cy="0"/>
          <a:chOff x="0" y="0"/>
          <a:chExt cx="0" cy="0"/>
        </a:xfrm>
      </p:grpSpPr>
      <p:sp>
        <p:nvSpPr>
          <p:cNvPr id="14" name="Google Shape;14;p3"/>
          <p:cNvSpPr txBox="1">
            <a:spLocks noGrp="1"/>
          </p:cNvSpPr>
          <p:nvPr>
            <p:ph type="body" idx="1"/>
          </p:nvPr>
        </p:nvSpPr>
        <p:spPr>
          <a:xfrm>
            <a:off x="628650" y="1825625"/>
            <a:ext cx="7886700" cy="420620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5" name="Google Shape;15;p3"/>
          <p:cNvSpPr>
            <a:spLocks noGrp="1"/>
          </p:cNvSpPr>
          <p:nvPr>
            <p:ph type="pic" idx="2"/>
          </p:nvPr>
        </p:nvSpPr>
        <p:spPr>
          <a:xfrm>
            <a:off x="111125" y="6135688"/>
            <a:ext cx="1606550" cy="56356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6" name="Google Shape;16;p3"/>
          <p:cNvSpPr txBox="1">
            <a:spLocks noGrp="1"/>
          </p:cNvSpPr>
          <p:nvPr>
            <p:ph type="body" idx="3"/>
          </p:nvPr>
        </p:nvSpPr>
        <p:spPr>
          <a:xfrm>
            <a:off x="628650" y="356578"/>
            <a:ext cx="7917144" cy="132556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3816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1886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396428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219288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425382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126430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24524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1711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9C439BD8-09D6-41AC-8AE6-F3515BAB7051}" type="datetimeFigureOut">
              <a:rPr lang="de-DE" smtClean="0"/>
              <a:t>18.01.2021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A82452-D726-4D9A-AEF5-6A2BE4AECFA2}" type="slidenum">
              <a:rPr lang="de-DE" smtClean="0"/>
              <a:t>‹#›</a:t>
            </a:fld>
            <a:endParaRPr lang="de-DE"/>
          </a:p>
        </p:txBody>
      </p:sp>
    </p:spTree>
    <p:extLst>
      <p:ext uri="{BB962C8B-B14F-4D97-AF65-F5344CB8AC3E}">
        <p14:creationId xmlns:p14="http://schemas.microsoft.com/office/powerpoint/2010/main" val="227457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82452-D726-4D9A-AEF5-6A2BE4AECFA2}" type="slidenum">
              <a:rPr lang="de-DE" smtClean="0"/>
              <a:t>‹#›</a:t>
            </a:fld>
            <a:endParaRPr lang="de-DE"/>
          </a:p>
        </p:txBody>
      </p:sp>
      <p:pic>
        <p:nvPicPr>
          <p:cNvPr id="7" name="Picture 6">
            <a:extLst>
              <a:ext uri="{FF2B5EF4-FFF2-40B4-BE49-F238E27FC236}">
                <a16:creationId xmlns:a16="http://schemas.microsoft.com/office/drawing/2014/main" id="{30FC4C21-5CA5-874F-BCDC-CA03DF2749E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7504" y="6137721"/>
            <a:ext cx="1612900" cy="571500"/>
          </a:xfrm>
          <a:prstGeom prst="rect">
            <a:avLst/>
          </a:prstGeom>
        </p:spPr>
      </p:pic>
    </p:spTree>
    <p:extLst>
      <p:ext uri="{BB962C8B-B14F-4D97-AF65-F5344CB8AC3E}">
        <p14:creationId xmlns:p14="http://schemas.microsoft.com/office/powerpoint/2010/main" val="4153083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4.0/"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pPr algn="ctr"/>
            <a:r>
              <a:rPr lang="de-DE" sz="4500" dirty="0"/>
              <a:t>Variables and the Variable Cascade</a:t>
            </a:r>
          </a:p>
        </p:txBody>
      </p:sp>
      <p:sp>
        <p:nvSpPr>
          <p:cNvPr id="3" name="Untertitel 2"/>
          <p:cNvSpPr>
            <a:spLocks noGrp="1"/>
          </p:cNvSpPr>
          <p:nvPr>
            <p:ph type="subTitle" idx="1"/>
          </p:nvPr>
        </p:nvSpPr>
        <p:spPr/>
        <p:txBody>
          <a:bodyPr>
            <a:normAutofit/>
          </a:bodyPr>
          <a:lstStyle/>
          <a:p>
            <a:pPr lvl="0"/>
            <a:r>
              <a:rPr lang="en-US" sz="1800" dirty="0">
                <a:latin typeface="Arial"/>
                <a:ea typeface="Arial"/>
                <a:cs typeface="Arial"/>
                <a:sym typeface="Arial"/>
              </a:rPr>
              <a:t>DDI Training Library</a:t>
            </a:r>
          </a:p>
          <a:p>
            <a:r>
              <a:rPr lang="en-GB" sz="1800" dirty="0">
                <a:solidFill>
                  <a:schemeClr val="bg2">
                    <a:lumMod val="75000"/>
                  </a:schemeClr>
                </a:solidFill>
                <a:latin typeface="Arial"/>
              </a:rPr>
              <a:t>Version 1.0 </a:t>
            </a:r>
          </a:p>
          <a:p>
            <a:r>
              <a:rPr lang="en-GB" sz="1800" dirty="0">
                <a:solidFill>
                  <a:schemeClr val="bg2">
                    <a:lumMod val="75000"/>
                  </a:schemeClr>
                </a:solidFill>
                <a:latin typeface="Arial"/>
              </a:rPr>
              <a:t>DDI Alliance, DDI Train the Trainer Workshop, DDI Training Working Group</a:t>
            </a:r>
          </a:p>
          <a:p>
            <a:pPr lvl="0"/>
            <a:endParaRPr lang="en-US" sz="1600" dirty="0"/>
          </a:p>
        </p:txBody>
      </p:sp>
      <p:grpSp>
        <p:nvGrpSpPr>
          <p:cNvPr id="4" name="Gruppieren 3"/>
          <p:cNvGrpSpPr/>
          <p:nvPr/>
        </p:nvGrpSpPr>
        <p:grpSpPr>
          <a:xfrm>
            <a:off x="6429198" y="5877272"/>
            <a:ext cx="2448271" cy="737224"/>
            <a:chOff x="5724128" y="4242398"/>
            <a:chExt cx="2448271" cy="737224"/>
          </a:xfrm>
        </p:grpSpPr>
        <p:sp>
          <p:nvSpPr>
            <p:cNvPr id="5" name="TextBox 4"/>
            <p:cNvSpPr txBox="1"/>
            <p:nvPr/>
          </p:nvSpPr>
          <p:spPr>
            <a:xfrm>
              <a:off x="5724128" y="4641068"/>
              <a:ext cx="2448271" cy="338554"/>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This work is licensed under </a:t>
              </a:r>
              <a:r>
                <a:rPr lang="en-US" sz="800" dirty="0">
                  <a:hlinkClick r:id="rId2"/>
                </a:rPr>
                <a:t>Creative Commons Attribution 4.0 International License</a:t>
              </a:r>
              <a:r>
                <a:rPr lang="en-US" sz="800" dirty="0"/>
                <a:t>.</a:t>
              </a:r>
              <a:endParaRPr lang="en-US" sz="800" dirty="0">
                <a:latin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4242398"/>
              <a:ext cx="419100" cy="43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4313" y="4258403"/>
              <a:ext cx="458086" cy="447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19401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74638"/>
            <a:ext cx="8568952" cy="1143000"/>
          </a:xfrm>
        </p:spPr>
        <p:txBody>
          <a:bodyPr>
            <a:normAutofit/>
          </a:bodyPr>
          <a:lstStyle/>
          <a:p>
            <a:r>
              <a:rPr lang="de-DE" sz="3300" dirty="0"/>
              <a:t>Three Similar Datasets – Code Representation</a:t>
            </a:r>
          </a:p>
        </p:txBody>
      </p:sp>
      <p:graphicFrame>
        <p:nvGraphicFramePr>
          <p:cNvPr id="10" name="Content Placeholder 3"/>
          <p:cNvGraphicFramePr>
            <a:graphicFrameLocks/>
          </p:cNvGraphicFramePr>
          <p:nvPr>
            <p:extLst>
              <p:ext uri="{D42A27DB-BD31-4B8C-83A1-F6EECF244321}">
                <p14:modId xmlns:p14="http://schemas.microsoft.com/office/powerpoint/2010/main" val="3174075339"/>
              </p:ext>
            </p:extLst>
          </p:nvPr>
        </p:nvGraphicFramePr>
        <p:xfrm>
          <a:off x="644862" y="1797609"/>
          <a:ext cx="7644728" cy="1078388"/>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birthdate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John</a:t>
                      </a:r>
                    </a:p>
                  </a:txBody>
                  <a:tcPr marL="66476" marR="66476" marT="33238" marB="33238"/>
                </a:tc>
                <a:tc>
                  <a:txBody>
                    <a:bodyPr/>
                    <a:lstStyle/>
                    <a:p>
                      <a:r>
                        <a:rPr lang="sv-SE" sz="1200" dirty="0">
                          <a:latin typeface="Arial" panose="020B0604020202020204" pitchFamily="34" charset="0"/>
                          <a:cs typeface="Arial" panose="020B0604020202020204" pitchFamily="34" charset="0"/>
                        </a:rPr>
                        <a:t>178</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1998-09-02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Gill</a:t>
                      </a:r>
                    </a:p>
                  </a:txBody>
                  <a:tcPr marL="66476" marR="66476" marT="33238" marB="33238"/>
                </a:tc>
                <a:tc>
                  <a:txBody>
                    <a:bodyPr/>
                    <a:lstStyle/>
                    <a:p>
                      <a:r>
                        <a:rPr lang="sv-SE" sz="1200" dirty="0">
                          <a:latin typeface="Arial" panose="020B0604020202020204" pitchFamily="34" charset="0"/>
                          <a:cs typeface="Arial" panose="020B0604020202020204" pitchFamily="34" charset="0"/>
                        </a:rPr>
                        <a:t>200</a:t>
                      </a:r>
                    </a:p>
                  </a:txBody>
                  <a:tcPr marL="66476" marR="66476" marT="33238" marB="33238"/>
                </a:tc>
                <a:tc>
                  <a:txBody>
                    <a:bodyPr/>
                    <a:lstStyle/>
                    <a:p>
                      <a:r>
                        <a:rPr lang="sv-SE" sz="1200" dirty="0">
                          <a:latin typeface="Arial" panose="020B0604020202020204" pitchFamily="34" charset="0"/>
                          <a:cs typeface="Arial" panose="020B0604020202020204" pitchFamily="34" charset="0"/>
                        </a:rPr>
                        <a:t>1934-06-12</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Alice</a:t>
                      </a:r>
                    </a:p>
                  </a:txBody>
                  <a:tcPr marL="66476" marR="66476" marT="33238" marB="33238"/>
                </a:tc>
                <a:tc>
                  <a:txBody>
                    <a:bodyPr/>
                    <a:lstStyle/>
                    <a:p>
                      <a:r>
                        <a:rPr lang="sv-SE" sz="1200" dirty="0">
                          <a:latin typeface="Arial" panose="020B0604020202020204" pitchFamily="34" charset="0"/>
                          <a:cs typeface="Arial" panose="020B0604020202020204" pitchFamily="34" charset="0"/>
                        </a:rPr>
                        <a:t>182</a:t>
                      </a:r>
                    </a:p>
                  </a:txBody>
                  <a:tcPr marL="66476" marR="66476" marT="33238" marB="33238"/>
                </a:tc>
                <a:tc>
                  <a:txBody>
                    <a:bodyPr/>
                    <a:lstStyle/>
                    <a:p>
                      <a:r>
                        <a:rPr lang="sv-SE" sz="1200" dirty="0">
                          <a:latin typeface="Arial" panose="020B0604020202020204" pitchFamily="34" charset="0"/>
                          <a:cs typeface="Arial" panose="020B0604020202020204" pitchFamily="34" charset="0"/>
                        </a:rPr>
                        <a:t>1922-12-24</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686815425"/>
              </p:ext>
            </p:extLst>
          </p:nvPr>
        </p:nvGraphicFramePr>
        <p:xfrm>
          <a:off x="628650" y="3315581"/>
          <a:ext cx="7644728" cy="1078388"/>
        </p:xfrm>
        <a:graphic>
          <a:graphicData uri="http://schemas.openxmlformats.org/drawingml/2006/table">
            <a:tbl>
              <a:tblPr firstRow="1" bandRow="1">
                <a:tableStyleId>{21E4AEA4-8DFA-4A89-87EB-49C32662AFE0}</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firstname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personheight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dateofbirth</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maritalstatus2010</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Bob</a:t>
                      </a:r>
                    </a:p>
                  </a:txBody>
                  <a:tcPr marL="66476" marR="66476" marT="33238" marB="33238"/>
                </a:tc>
                <a:tc>
                  <a:txBody>
                    <a:bodyPr/>
                    <a:lstStyle/>
                    <a:p>
                      <a:r>
                        <a:rPr lang="sv-SE" sz="1200" dirty="0">
                          <a:latin typeface="Arial" panose="020B0604020202020204" pitchFamily="34" charset="0"/>
                          <a:cs typeface="Arial" panose="020B0604020202020204" pitchFamily="34" charset="0"/>
                        </a:rPr>
                        <a:t>70</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1995-09-02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Lars</a:t>
                      </a:r>
                    </a:p>
                  </a:txBody>
                  <a:tcPr marL="66476" marR="66476" marT="33238" marB="33238"/>
                </a:tc>
                <a:tc>
                  <a:txBody>
                    <a:bodyPr/>
                    <a:lstStyle/>
                    <a:p>
                      <a:r>
                        <a:rPr lang="sv-SE" sz="1200" dirty="0">
                          <a:latin typeface="Arial" panose="020B0604020202020204" pitchFamily="34" charset="0"/>
                          <a:cs typeface="Arial" panose="020B0604020202020204" pitchFamily="34" charset="0"/>
                        </a:rPr>
                        <a:t>76</a:t>
                      </a:r>
                    </a:p>
                  </a:txBody>
                  <a:tcPr marL="66476" marR="66476" marT="33238" marB="33238"/>
                </a:tc>
                <a:tc>
                  <a:txBody>
                    <a:bodyPr/>
                    <a:lstStyle/>
                    <a:p>
                      <a:r>
                        <a:rPr lang="sv-SE" sz="1200" dirty="0">
                          <a:latin typeface="Arial" panose="020B0604020202020204" pitchFamily="34" charset="0"/>
                          <a:cs typeface="Arial" panose="020B0604020202020204" pitchFamily="34" charset="0"/>
                        </a:rPr>
                        <a:t>1954-06-21</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Gerald</a:t>
                      </a:r>
                    </a:p>
                  </a:txBody>
                  <a:tcPr marL="66476" marR="66476" marT="33238" marB="33238"/>
                </a:tc>
                <a:tc>
                  <a:txBody>
                    <a:bodyPr/>
                    <a:lstStyle/>
                    <a:p>
                      <a:r>
                        <a:rPr lang="sv-SE" sz="1200" dirty="0">
                          <a:latin typeface="Arial" panose="020B0604020202020204" pitchFamily="34" charset="0"/>
                          <a:cs typeface="Arial" panose="020B0604020202020204" pitchFamily="34" charset="0"/>
                        </a:rPr>
                        <a:t>66</a:t>
                      </a:r>
                    </a:p>
                  </a:txBody>
                  <a:tcPr marL="66476" marR="66476" marT="33238" marB="33238"/>
                </a:tc>
                <a:tc>
                  <a:txBody>
                    <a:bodyPr/>
                    <a:lstStyle/>
                    <a:p>
                      <a:r>
                        <a:rPr lang="sv-SE" sz="1200" dirty="0">
                          <a:latin typeface="Arial" panose="020B0604020202020204" pitchFamily="34" charset="0"/>
                          <a:cs typeface="Arial" panose="020B0604020202020204" pitchFamily="34" charset="0"/>
                        </a:rPr>
                        <a:t>1972-11-23</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567570129"/>
              </p:ext>
            </p:extLst>
          </p:nvPr>
        </p:nvGraphicFramePr>
        <p:xfrm>
          <a:off x="644862" y="3041975"/>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dataset2</a:t>
                      </a:r>
                    </a:p>
                  </a:txBody>
                  <a:tcPr marL="0" marR="66476" marT="33238" marB="33238">
                    <a:noFill/>
                  </a:tcPr>
                </a:tc>
                <a:extLst>
                  <a:ext uri="{0D108BD9-81ED-4DB2-BD59-A6C34878D82A}">
                    <a16:rowId xmlns:a16="http://schemas.microsoft.com/office/drawing/2014/main" val="4090553834"/>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4105053122"/>
              </p:ext>
            </p:extLst>
          </p:nvPr>
        </p:nvGraphicFramePr>
        <p:xfrm>
          <a:off x="644862" y="4808014"/>
          <a:ext cx="7644728" cy="1078388"/>
        </p:xfrm>
        <a:graphic>
          <a:graphicData uri="http://schemas.openxmlformats.org/drawingml/2006/table">
            <a:tbl>
              <a:tblPr firstRow="1" bandRow="1">
                <a:tableStyleId>{00A15C55-8517-42AA-B614-E9B94910E393}</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firstname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imperialheight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dateofbirth</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maritalstatus2018</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Lisa</a:t>
                      </a:r>
                    </a:p>
                  </a:txBody>
                  <a:tcPr marL="66476" marR="66476" marT="33238" marB="33238"/>
                </a:tc>
                <a:tc>
                  <a:txBody>
                    <a:bodyPr/>
                    <a:lstStyle/>
                    <a:p>
                      <a:r>
                        <a:rPr lang="sv-SE" sz="1200" dirty="0">
                          <a:latin typeface="Arial" panose="020B0604020202020204" pitchFamily="34" charset="0"/>
                          <a:cs typeface="Arial" panose="020B0604020202020204" pitchFamily="34" charset="0"/>
                        </a:rPr>
                        <a:t>69</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1995-09-02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Bart</a:t>
                      </a:r>
                    </a:p>
                  </a:txBody>
                  <a:tcPr marL="66476" marR="66476" marT="33238" marB="33238"/>
                </a:tc>
                <a:tc>
                  <a:txBody>
                    <a:bodyPr/>
                    <a:lstStyle/>
                    <a:p>
                      <a:r>
                        <a:rPr lang="sv-SE" sz="1200" dirty="0">
                          <a:latin typeface="Arial" panose="020B0604020202020204" pitchFamily="34" charset="0"/>
                          <a:cs typeface="Arial" panose="020B0604020202020204" pitchFamily="34" charset="0"/>
                        </a:rPr>
                        <a:t>75</a:t>
                      </a:r>
                    </a:p>
                  </a:txBody>
                  <a:tcPr marL="66476" marR="66476" marT="33238" marB="33238"/>
                </a:tc>
                <a:tc>
                  <a:txBody>
                    <a:bodyPr/>
                    <a:lstStyle/>
                    <a:p>
                      <a:r>
                        <a:rPr lang="sv-SE" sz="1200" dirty="0">
                          <a:latin typeface="Arial" panose="020B0604020202020204" pitchFamily="34" charset="0"/>
                          <a:cs typeface="Arial" panose="020B0604020202020204" pitchFamily="34" charset="0"/>
                        </a:rPr>
                        <a:t>1954-06-21</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Homer</a:t>
                      </a:r>
                    </a:p>
                  </a:txBody>
                  <a:tcPr marL="66476" marR="66476" marT="33238" marB="33238"/>
                </a:tc>
                <a:tc>
                  <a:txBody>
                    <a:bodyPr/>
                    <a:lstStyle/>
                    <a:p>
                      <a:r>
                        <a:rPr lang="sv-SE" sz="1200" dirty="0">
                          <a:latin typeface="Arial" panose="020B0604020202020204" pitchFamily="34" charset="0"/>
                          <a:cs typeface="Arial" panose="020B0604020202020204" pitchFamily="34" charset="0"/>
                        </a:rPr>
                        <a:t>68</a:t>
                      </a:r>
                    </a:p>
                  </a:txBody>
                  <a:tcPr marL="66476" marR="66476" marT="33238" marB="33238"/>
                </a:tc>
                <a:tc>
                  <a:txBody>
                    <a:bodyPr/>
                    <a:lstStyle/>
                    <a:p>
                      <a:r>
                        <a:rPr lang="sv-SE" sz="1200" dirty="0">
                          <a:latin typeface="Arial" panose="020B0604020202020204" pitchFamily="34" charset="0"/>
                          <a:cs typeface="Arial" panose="020B0604020202020204" pitchFamily="34" charset="0"/>
                        </a:rPr>
                        <a:t>1972-11-23</a:t>
                      </a:r>
                    </a:p>
                  </a:txBody>
                  <a:tcPr marL="66476" marR="66476" marT="33238" marB="33238"/>
                </a:tc>
                <a:tc>
                  <a:txBody>
                    <a:bodyPr/>
                    <a:lstStyle/>
                    <a:p>
                      <a:r>
                        <a:rPr lang="sv-SE" sz="1200" dirty="0">
                          <a:latin typeface="Arial" panose="020B0604020202020204" pitchFamily="34" charset="0"/>
                          <a:cs typeface="Arial" panose="020B0604020202020204" pitchFamily="34" charset="0"/>
                        </a:rPr>
                        <a:t>D</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4268588856"/>
              </p:ext>
            </p:extLst>
          </p:nvPr>
        </p:nvGraphicFramePr>
        <p:xfrm>
          <a:off x="644862" y="4538417"/>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dataset3</a:t>
                      </a:r>
                    </a:p>
                  </a:txBody>
                  <a:tcPr marL="0" marR="66476" marT="33238" marB="33238">
                    <a:noFill/>
                  </a:tcPr>
                </a:tc>
                <a:extLst>
                  <a:ext uri="{0D108BD9-81ED-4DB2-BD59-A6C34878D82A}">
                    <a16:rowId xmlns:a16="http://schemas.microsoft.com/office/drawing/2014/main" val="4090553834"/>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1816668584"/>
              </p:ext>
            </p:extLst>
          </p:nvPr>
        </p:nvGraphicFramePr>
        <p:xfrm>
          <a:off x="628650" y="1484784"/>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dataset1</a:t>
                      </a:r>
                    </a:p>
                  </a:txBody>
                  <a:tcPr marL="0" marR="66476" marT="33238" marB="33238">
                    <a:noFill/>
                  </a:tcPr>
                </a:tc>
                <a:extLst>
                  <a:ext uri="{0D108BD9-81ED-4DB2-BD59-A6C34878D82A}">
                    <a16:rowId xmlns:a16="http://schemas.microsoft.com/office/drawing/2014/main" val="4090553834"/>
                  </a:ext>
                </a:extLst>
              </a:tr>
            </a:tbl>
          </a:graphicData>
        </a:graphic>
      </p:graphicFrame>
      <p:sp>
        <p:nvSpPr>
          <p:cNvPr id="9" name="Rounded Rectangle 9"/>
          <p:cNvSpPr/>
          <p:nvPr/>
        </p:nvSpPr>
        <p:spPr>
          <a:xfrm>
            <a:off x="6286500" y="1700808"/>
            <a:ext cx="2019302" cy="4308140"/>
          </a:xfrm>
          <a:prstGeom prst="roundRect">
            <a:avLst>
              <a:gd name="adj" fmla="val 0"/>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rgbClr val="FF0000"/>
              </a:solidFill>
            </a:endParaRPr>
          </a:p>
        </p:txBody>
      </p:sp>
      <p:sp>
        <p:nvSpPr>
          <p:cNvPr id="16" name="Rectangle 11"/>
          <p:cNvSpPr/>
          <p:nvPr/>
        </p:nvSpPr>
        <p:spPr>
          <a:xfrm>
            <a:off x="6374431" y="5623333"/>
            <a:ext cx="1836120" cy="30415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03166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Variables Re-Using Sets of Codes</a:t>
            </a:r>
          </a:p>
        </p:txBody>
      </p:sp>
      <p:graphicFrame>
        <p:nvGraphicFramePr>
          <p:cNvPr id="5" name="Content Placeholder 3"/>
          <p:cNvGraphicFramePr>
            <a:graphicFrameLocks/>
          </p:cNvGraphicFramePr>
          <p:nvPr>
            <p:extLst>
              <p:ext uri="{D42A27DB-BD31-4B8C-83A1-F6EECF244321}">
                <p14:modId xmlns:p14="http://schemas.microsoft.com/office/powerpoint/2010/main" val="1077166296"/>
              </p:ext>
            </p:extLst>
          </p:nvPr>
        </p:nvGraphicFramePr>
        <p:xfrm>
          <a:off x="4513652" y="2091700"/>
          <a:ext cx="3874772" cy="1371600"/>
        </p:xfrm>
        <a:graphic>
          <a:graphicData uri="http://schemas.openxmlformats.org/drawingml/2006/table">
            <a:tbl>
              <a:tblPr firstRow="1" bandRow="1">
                <a:tableStyleId>{073A0DAA-6AF3-43AB-8588-CEC1D06C72B9}</a:tableStyleId>
              </a:tblPr>
              <a:tblGrid>
                <a:gridCol w="916638">
                  <a:extLst>
                    <a:ext uri="{9D8B030D-6E8A-4147-A177-3AD203B41FA5}">
                      <a16:colId xmlns:a16="http://schemas.microsoft.com/office/drawing/2014/main" val="1847546260"/>
                    </a:ext>
                  </a:extLst>
                </a:gridCol>
                <a:gridCol w="2958134">
                  <a:extLst>
                    <a:ext uri="{9D8B030D-6E8A-4147-A177-3AD203B41FA5}">
                      <a16:colId xmlns:a16="http://schemas.microsoft.com/office/drawing/2014/main" val="4055701957"/>
                    </a:ext>
                  </a:extLst>
                </a:gridCol>
              </a:tblGrid>
              <a:tr h="370840">
                <a:tc>
                  <a:txBody>
                    <a:bodyPr/>
                    <a:lstStyle/>
                    <a:p>
                      <a:r>
                        <a:rPr lang="sv-SE" sz="2400" dirty="0" err="1">
                          <a:latin typeface="Arial" panose="020B0604020202020204" pitchFamily="34" charset="0"/>
                          <a:cs typeface="Arial" panose="020B0604020202020204" pitchFamily="34" charset="0"/>
                        </a:rPr>
                        <a:t>code</a:t>
                      </a:r>
                      <a:endParaRPr lang="sv-SE" sz="2400" dirty="0">
                        <a:latin typeface="Arial" panose="020B0604020202020204" pitchFamily="34" charset="0"/>
                        <a:cs typeface="Arial" panose="020B0604020202020204" pitchFamily="34" charset="0"/>
                      </a:endParaRPr>
                    </a:p>
                  </a:txBody>
                  <a:tcPr/>
                </a:tc>
                <a:tc>
                  <a:txBody>
                    <a:bodyPr/>
                    <a:lstStyle/>
                    <a:p>
                      <a:r>
                        <a:rPr lang="sv-SE" sz="2400" dirty="0" err="1">
                          <a:latin typeface="Arial" panose="020B0604020202020204" pitchFamily="34" charset="0"/>
                          <a:cs typeface="Arial" panose="020B0604020202020204" pitchFamily="34" charset="0"/>
                        </a:rPr>
                        <a:t>category</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90553834"/>
                  </a:ext>
                </a:extLst>
              </a:tr>
              <a:tr h="370840">
                <a:tc>
                  <a:txBody>
                    <a:bodyPr/>
                    <a:lstStyle/>
                    <a:p>
                      <a:r>
                        <a:rPr lang="sv-SE" sz="2400" dirty="0">
                          <a:latin typeface="Arial" panose="020B0604020202020204" pitchFamily="34" charset="0"/>
                          <a:cs typeface="Arial" panose="020B0604020202020204" pitchFamily="34" charset="0"/>
                        </a:rPr>
                        <a:t>S</a:t>
                      </a:r>
                    </a:p>
                  </a:txBody>
                  <a:tcPr/>
                </a:tc>
                <a:tc>
                  <a:txBody>
                    <a:bodyPr/>
                    <a:lstStyle/>
                    <a:p>
                      <a:r>
                        <a:rPr lang="sv-SE" sz="2400" dirty="0" err="1">
                          <a:latin typeface="Arial" panose="020B0604020202020204" pitchFamily="34" charset="0"/>
                          <a:cs typeface="Arial" panose="020B0604020202020204" pitchFamily="34" charset="0"/>
                        </a:rPr>
                        <a:t>Single</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7203353"/>
                  </a:ext>
                </a:extLst>
              </a:tr>
              <a:tr h="370840">
                <a:tc>
                  <a:txBody>
                    <a:bodyPr/>
                    <a:lstStyle/>
                    <a:p>
                      <a:r>
                        <a:rPr lang="sv-SE" sz="2400" dirty="0">
                          <a:latin typeface="Arial" panose="020B0604020202020204" pitchFamily="34" charset="0"/>
                          <a:cs typeface="Arial" panose="020B0604020202020204" pitchFamily="34" charset="0"/>
                        </a:rPr>
                        <a:t>M</a:t>
                      </a:r>
                    </a:p>
                  </a:txBody>
                  <a:tcPr/>
                </a:tc>
                <a:tc>
                  <a:txBody>
                    <a:bodyPr/>
                    <a:lstStyle/>
                    <a:p>
                      <a:r>
                        <a:rPr lang="sv-SE" sz="2400" dirty="0" err="1">
                          <a:latin typeface="Arial" panose="020B0604020202020204" pitchFamily="34" charset="0"/>
                          <a:cs typeface="Arial" panose="020B0604020202020204" pitchFamily="34" charset="0"/>
                        </a:rPr>
                        <a:t>Married</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84418115"/>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780433643"/>
              </p:ext>
            </p:extLst>
          </p:nvPr>
        </p:nvGraphicFramePr>
        <p:xfrm>
          <a:off x="4513652" y="1556792"/>
          <a:ext cx="3514732" cy="457200"/>
        </p:xfrm>
        <a:graphic>
          <a:graphicData uri="http://schemas.openxmlformats.org/drawingml/2006/table">
            <a:tbl>
              <a:tblPr firstRow="1" bandRow="1">
                <a:tableStyleId>{5C22544A-7EE6-4342-B048-85BDC9FD1C3A}</a:tableStyleId>
              </a:tblPr>
              <a:tblGrid>
                <a:gridCol w="3514732">
                  <a:extLst>
                    <a:ext uri="{9D8B030D-6E8A-4147-A177-3AD203B41FA5}">
                      <a16:colId xmlns:a16="http://schemas.microsoft.com/office/drawing/2014/main" val="4106096988"/>
                    </a:ext>
                  </a:extLst>
                </a:gridCol>
              </a:tblGrid>
              <a:tr h="370840">
                <a:tc>
                  <a:txBody>
                    <a:bodyPr/>
                    <a:lstStyle/>
                    <a:p>
                      <a:r>
                        <a:rPr lang="sv-SE" sz="2400" dirty="0" err="1">
                          <a:solidFill>
                            <a:schemeClr val="tx1"/>
                          </a:solidFill>
                          <a:latin typeface="Arial" panose="020B0604020202020204" pitchFamily="34" charset="0"/>
                          <a:cs typeface="Arial" panose="020B0604020202020204" pitchFamily="34" charset="0"/>
                        </a:rPr>
                        <a:t>maritalstatus</a:t>
                      </a:r>
                      <a:r>
                        <a:rPr lang="sv-SE" sz="2400" dirty="0">
                          <a:solidFill>
                            <a:schemeClr val="tx1"/>
                          </a:solidFill>
                          <a:latin typeface="Arial" panose="020B0604020202020204" pitchFamily="34" charset="0"/>
                          <a:cs typeface="Arial" panose="020B0604020202020204" pitchFamily="34" charset="0"/>
                        </a:rPr>
                        <a:t> </a:t>
                      </a:r>
                      <a:r>
                        <a:rPr lang="sv-SE" sz="2400" dirty="0" err="1">
                          <a:solidFill>
                            <a:schemeClr val="tx1"/>
                          </a:solidFill>
                          <a:latin typeface="Arial" panose="020B0604020202020204" pitchFamily="34" charset="0"/>
                          <a:cs typeface="Arial" panose="020B0604020202020204" pitchFamily="34" charset="0"/>
                        </a:rPr>
                        <a:t>codes</a:t>
                      </a:r>
                      <a:endParaRPr lang="sv-SE" sz="2400" dirty="0">
                        <a:solidFill>
                          <a:schemeClr val="tx1"/>
                        </a:solidFill>
                        <a:latin typeface="Arial" panose="020B0604020202020204" pitchFamily="34" charset="0"/>
                        <a:cs typeface="Arial" panose="020B0604020202020204" pitchFamily="34" charset="0"/>
                      </a:endParaRPr>
                    </a:p>
                  </a:txBody>
                  <a:tcPr marL="0">
                    <a:noFill/>
                  </a:tcPr>
                </a:tc>
                <a:extLst>
                  <a:ext uri="{0D108BD9-81ED-4DB2-BD59-A6C34878D82A}">
                    <a16:rowId xmlns:a16="http://schemas.microsoft.com/office/drawing/2014/main" val="4090553834"/>
                  </a:ext>
                </a:extLst>
              </a:tr>
            </a:tbl>
          </a:graphicData>
        </a:graphic>
      </p:graphicFrame>
      <p:sp>
        <p:nvSpPr>
          <p:cNvPr id="8" name="Rounded Rectangle 6"/>
          <p:cNvSpPr/>
          <p:nvPr/>
        </p:nvSpPr>
        <p:spPr>
          <a:xfrm>
            <a:off x="179512" y="1484784"/>
            <a:ext cx="3194370" cy="65214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2000" b="1" dirty="0">
                <a:latin typeface="Arial" panose="020B0604020202020204" pitchFamily="34" charset="0"/>
                <a:cs typeface="Arial" panose="020B0604020202020204" pitchFamily="34" charset="0"/>
              </a:rPr>
              <a:t>maritalstatus</a:t>
            </a:r>
            <a:br>
              <a:rPr lang="sv-SE" sz="2000" dirty="0">
                <a:latin typeface="Arial" panose="020B0604020202020204" pitchFamily="34" charset="0"/>
                <a:cs typeface="Arial" panose="020B0604020202020204" pitchFamily="34" charset="0"/>
              </a:rPr>
            </a:br>
            <a:r>
              <a:rPr lang="sv-SE" sz="2000" dirty="0">
                <a:latin typeface="Arial" panose="020B0604020202020204" pitchFamily="34" charset="0"/>
                <a:cs typeface="Arial" panose="020B0604020202020204" pitchFamily="34" charset="0"/>
              </a:rPr>
              <a:t>(variable)</a:t>
            </a:r>
          </a:p>
        </p:txBody>
      </p:sp>
      <p:cxnSp>
        <p:nvCxnSpPr>
          <p:cNvPr id="9" name="Straight Arrow Connector 7"/>
          <p:cNvCxnSpPr>
            <a:stCxn id="8" idx="3"/>
            <a:endCxn id="5" idx="1"/>
          </p:cNvCxnSpPr>
          <p:nvPr/>
        </p:nvCxnSpPr>
        <p:spPr>
          <a:xfrm>
            <a:off x="3373882" y="1810857"/>
            <a:ext cx="1139770" cy="966643"/>
          </a:xfrm>
          <a:prstGeom prst="straightConnector1">
            <a:avLst/>
          </a:prstGeom>
          <a:ln w="76200">
            <a:solidFill>
              <a:schemeClr val="accent1"/>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10" name="Rounded Rectangle 7"/>
          <p:cNvSpPr/>
          <p:nvPr/>
        </p:nvSpPr>
        <p:spPr>
          <a:xfrm>
            <a:off x="179512" y="3344120"/>
            <a:ext cx="3194370" cy="6521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sv-SE" sz="2000" b="1" dirty="0">
                <a:solidFill>
                  <a:schemeClr val="bg1"/>
                </a:solidFill>
                <a:latin typeface="Arial" panose="020B0604020202020204" pitchFamily="34" charset="0"/>
                <a:cs typeface="Arial" panose="020B0604020202020204" pitchFamily="34" charset="0"/>
              </a:rPr>
              <a:t>maritalstatus2010</a:t>
            </a:r>
            <a:br>
              <a:rPr lang="sv-SE" sz="2000" dirty="0">
                <a:solidFill>
                  <a:schemeClr val="bg1"/>
                </a:solidFill>
                <a:latin typeface="Arial" panose="020B0604020202020204" pitchFamily="34" charset="0"/>
                <a:cs typeface="Arial" panose="020B0604020202020204" pitchFamily="34" charset="0"/>
              </a:rPr>
            </a:br>
            <a:r>
              <a:rPr lang="sv-SE" sz="2000" dirty="0">
                <a:solidFill>
                  <a:schemeClr val="bg1"/>
                </a:solidFill>
                <a:latin typeface="Arial" panose="020B0604020202020204" pitchFamily="34" charset="0"/>
                <a:cs typeface="Arial" panose="020B0604020202020204" pitchFamily="34" charset="0"/>
              </a:rPr>
              <a:t>(variable)</a:t>
            </a:r>
          </a:p>
        </p:txBody>
      </p:sp>
      <p:cxnSp>
        <p:nvCxnSpPr>
          <p:cNvPr id="11" name="Straight Arrow Connector 9"/>
          <p:cNvCxnSpPr>
            <a:stCxn id="10" idx="3"/>
          </p:cNvCxnSpPr>
          <p:nvPr/>
        </p:nvCxnSpPr>
        <p:spPr>
          <a:xfrm flipV="1">
            <a:off x="3373882" y="2859823"/>
            <a:ext cx="1228922" cy="810370"/>
          </a:xfrm>
          <a:prstGeom prst="straightConnector1">
            <a:avLst/>
          </a:prstGeom>
          <a:ln w="76200">
            <a:solidFill>
              <a:schemeClr val="accent2"/>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13" name="Rounded Rectangle 10"/>
          <p:cNvSpPr/>
          <p:nvPr/>
        </p:nvSpPr>
        <p:spPr>
          <a:xfrm>
            <a:off x="179512" y="4924315"/>
            <a:ext cx="3194370" cy="652145"/>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sv-SE" sz="2000" b="1" dirty="0">
                <a:solidFill>
                  <a:schemeClr val="bg1"/>
                </a:solidFill>
                <a:latin typeface="Arial" panose="020B0604020202020204" pitchFamily="34" charset="0"/>
                <a:cs typeface="Arial" panose="020B0604020202020204" pitchFamily="34" charset="0"/>
              </a:rPr>
              <a:t>martitalstatus2018</a:t>
            </a:r>
            <a:br>
              <a:rPr lang="sv-SE" sz="2000" dirty="0">
                <a:solidFill>
                  <a:schemeClr val="bg1"/>
                </a:solidFill>
                <a:latin typeface="Arial" panose="020B0604020202020204" pitchFamily="34" charset="0"/>
                <a:cs typeface="Arial" panose="020B0604020202020204" pitchFamily="34" charset="0"/>
              </a:rPr>
            </a:br>
            <a:r>
              <a:rPr lang="sv-SE" sz="2000" dirty="0">
                <a:solidFill>
                  <a:schemeClr val="bg1"/>
                </a:solidFill>
                <a:latin typeface="Arial" panose="020B0604020202020204" pitchFamily="34" charset="0"/>
                <a:cs typeface="Arial" panose="020B0604020202020204" pitchFamily="34" charset="0"/>
              </a:rPr>
              <a:t>(</a:t>
            </a:r>
            <a:r>
              <a:rPr lang="sv-SE" sz="2000" dirty="0" err="1">
                <a:solidFill>
                  <a:schemeClr val="bg1"/>
                </a:solidFill>
                <a:latin typeface="Arial" panose="020B0604020202020204" pitchFamily="34" charset="0"/>
                <a:cs typeface="Arial" panose="020B0604020202020204" pitchFamily="34" charset="0"/>
              </a:rPr>
              <a:t>variable</a:t>
            </a:r>
            <a:r>
              <a:rPr lang="sv-SE" sz="2000" dirty="0">
                <a:solidFill>
                  <a:schemeClr val="bg1"/>
                </a:solidFill>
                <a:latin typeface="Arial" panose="020B0604020202020204" pitchFamily="34" charset="0"/>
                <a:cs typeface="Arial" panose="020B0604020202020204" pitchFamily="34" charset="0"/>
              </a:rPr>
              <a:t>)</a:t>
            </a:r>
          </a:p>
        </p:txBody>
      </p:sp>
      <p:graphicFrame>
        <p:nvGraphicFramePr>
          <p:cNvPr id="14" name="Content Placeholder 3"/>
          <p:cNvGraphicFramePr>
            <a:graphicFrameLocks/>
          </p:cNvGraphicFramePr>
          <p:nvPr>
            <p:extLst>
              <p:ext uri="{D42A27DB-BD31-4B8C-83A1-F6EECF244321}">
                <p14:modId xmlns:p14="http://schemas.microsoft.com/office/powerpoint/2010/main" val="636023702"/>
              </p:ext>
            </p:extLst>
          </p:nvPr>
        </p:nvGraphicFramePr>
        <p:xfrm>
          <a:off x="4602804" y="4005064"/>
          <a:ext cx="3209556" cy="457200"/>
        </p:xfrm>
        <a:graphic>
          <a:graphicData uri="http://schemas.openxmlformats.org/drawingml/2006/table">
            <a:tbl>
              <a:tblPr firstRow="1" bandRow="1">
                <a:tableStyleId>{5C22544A-7EE6-4342-B048-85BDC9FD1C3A}</a:tableStyleId>
              </a:tblPr>
              <a:tblGrid>
                <a:gridCol w="3209556">
                  <a:extLst>
                    <a:ext uri="{9D8B030D-6E8A-4147-A177-3AD203B41FA5}">
                      <a16:colId xmlns:a16="http://schemas.microsoft.com/office/drawing/2014/main" val="4106096988"/>
                    </a:ext>
                  </a:extLst>
                </a:gridCol>
              </a:tblGrid>
              <a:tr h="370840">
                <a:tc>
                  <a:txBody>
                    <a:bodyPr/>
                    <a:lstStyle/>
                    <a:p>
                      <a:r>
                        <a:rPr lang="sv-SE" sz="2400" dirty="0" err="1">
                          <a:solidFill>
                            <a:schemeClr val="tx1"/>
                          </a:solidFill>
                        </a:rPr>
                        <a:t>maritalstatusplus</a:t>
                      </a:r>
                      <a:r>
                        <a:rPr lang="sv-SE" sz="2400" dirty="0">
                          <a:solidFill>
                            <a:schemeClr val="tx1"/>
                          </a:solidFill>
                        </a:rPr>
                        <a:t> </a:t>
                      </a:r>
                      <a:r>
                        <a:rPr lang="sv-SE" sz="2400" dirty="0" err="1">
                          <a:solidFill>
                            <a:schemeClr val="tx1"/>
                          </a:solidFill>
                        </a:rPr>
                        <a:t>codes</a:t>
                      </a:r>
                      <a:endParaRPr lang="sv-SE" sz="2400" dirty="0">
                        <a:solidFill>
                          <a:schemeClr val="tx1"/>
                        </a:solidFill>
                      </a:endParaRPr>
                    </a:p>
                  </a:txBody>
                  <a:tcPr marL="0">
                    <a:noFill/>
                  </a:tcPr>
                </a:tc>
                <a:extLst>
                  <a:ext uri="{0D108BD9-81ED-4DB2-BD59-A6C34878D82A}">
                    <a16:rowId xmlns:a16="http://schemas.microsoft.com/office/drawing/2014/main" val="4090553834"/>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587897374"/>
              </p:ext>
            </p:extLst>
          </p:nvPr>
        </p:nvGraphicFramePr>
        <p:xfrm>
          <a:off x="4602804" y="4508707"/>
          <a:ext cx="3785620" cy="1828800"/>
        </p:xfrm>
        <a:graphic>
          <a:graphicData uri="http://schemas.openxmlformats.org/drawingml/2006/table">
            <a:tbl>
              <a:tblPr firstRow="1" bandRow="1">
                <a:tableStyleId>{073A0DAA-6AF3-43AB-8588-CEC1D06C72B9}</a:tableStyleId>
              </a:tblPr>
              <a:tblGrid>
                <a:gridCol w="1034014">
                  <a:extLst>
                    <a:ext uri="{9D8B030D-6E8A-4147-A177-3AD203B41FA5}">
                      <a16:colId xmlns:a16="http://schemas.microsoft.com/office/drawing/2014/main" val="1847546260"/>
                    </a:ext>
                  </a:extLst>
                </a:gridCol>
                <a:gridCol w="2751606">
                  <a:extLst>
                    <a:ext uri="{9D8B030D-6E8A-4147-A177-3AD203B41FA5}">
                      <a16:colId xmlns:a16="http://schemas.microsoft.com/office/drawing/2014/main" val="4055701957"/>
                    </a:ext>
                  </a:extLst>
                </a:gridCol>
              </a:tblGrid>
              <a:tr h="370840">
                <a:tc>
                  <a:txBody>
                    <a:bodyPr/>
                    <a:lstStyle/>
                    <a:p>
                      <a:r>
                        <a:rPr lang="sv-SE" sz="2400" dirty="0" err="1">
                          <a:latin typeface="Arial" panose="020B0604020202020204" pitchFamily="34" charset="0"/>
                          <a:cs typeface="Arial" panose="020B0604020202020204" pitchFamily="34" charset="0"/>
                        </a:rPr>
                        <a:t>code</a:t>
                      </a:r>
                      <a:endParaRPr lang="sv-SE" sz="2400" dirty="0">
                        <a:latin typeface="Arial" panose="020B0604020202020204" pitchFamily="34" charset="0"/>
                        <a:cs typeface="Arial" panose="020B0604020202020204" pitchFamily="34" charset="0"/>
                      </a:endParaRPr>
                    </a:p>
                  </a:txBody>
                  <a:tcPr/>
                </a:tc>
                <a:tc>
                  <a:txBody>
                    <a:bodyPr/>
                    <a:lstStyle/>
                    <a:p>
                      <a:r>
                        <a:rPr lang="sv-SE" sz="2400" dirty="0" err="1">
                          <a:latin typeface="Arial" panose="020B0604020202020204" pitchFamily="34" charset="0"/>
                          <a:cs typeface="Arial" panose="020B0604020202020204" pitchFamily="34" charset="0"/>
                        </a:rPr>
                        <a:t>category</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90553834"/>
                  </a:ext>
                </a:extLst>
              </a:tr>
              <a:tr h="370840">
                <a:tc>
                  <a:txBody>
                    <a:bodyPr/>
                    <a:lstStyle/>
                    <a:p>
                      <a:r>
                        <a:rPr lang="sv-SE" sz="2400" dirty="0">
                          <a:latin typeface="Arial" panose="020B0604020202020204" pitchFamily="34" charset="0"/>
                          <a:cs typeface="Arial" panose="020B0604020202020204" pitchFamily="34" charset="0"/>
                        </a:rPr>
                        <a:t>S</a:t>
                      </a:r>
                    </a:p>
                  </a:txBody>
                  <a:tcPr/>
                </a:tc>
                <a:tc>
                  <a:txBody>
                    <a:bodyPr/>
                    <a:lstStyle/>
                    <a:p>
                      <a:r>
                        <a:rPr lang="sv-SE" sz="2400" dirty="0" err="1">
                          <a:latin typeface="Arial" panose="020B0604020202020204" pitchFamily="34" charset="0"/>
                          <a:cs typeface="Arial" panose="020B0604020202020204" pitchFamily="34" charset="0"/>
                        </a:rPr>
                        <a:t>Single</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7203353"/>
                  </a:ext>
                </a:extLst>
              </a:tr>
              <a:tr h="370840">
                <a:tc>
                  <a:txBody>
                    <a:bodyPr/>
                    <a:lstStyle/>
                    <a:p>
                      <a:r>
                        <a:rPr lang="sv-SE" sz="2400" dirty="0">
                          <a:latin typeface="Arial" panose="020B0604020202020204" pitchFamily="34" charset="0"/>
                          <a:cs typeface="Arial" panose="020B0604020202020204" pitchFamily="34" charset="0"/>
                        </a:rPr>
                        <a:t>M</a:t>
                      </a:r>
                    </a:p>
                  </a:txBody>
                  <a:tcPr/>
                </a:tc>
                <a:tc>
                  <a:txBody>
                    <a:bodyPr/>
                    <a:lstStyle/>
                    <a:p>
                      <a:r>
                        <a:rPr lang="sv-SE" sz="2400" dirty="0" err="1">
                          <a:latin typeface="Arial" panose="020B0604020202020204" pitchFamily="34" charset="0"/>
                          <a:cs typeface="Arial" panose="020B0604020202020204" pitchFamily="34" charset="0"/>
                        </a:rPr>
                        <a:t>Married</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84418115"/>
                  </a:ext>
                </a:extLst>
              </a:tr>
              <a:tr h="370840">
                <a:tc>
                  <a:txBody>
                    <a:bodyPr/>
                    <a:lstStyle/>
                    <a:p>
                      <a:r>
                        <a:rPr lang="sv-SE" sz="2400" dirty="0">
                          <a:latin typeface="Arial" panose="020B0604020202020204" pitchFamily="34" charset="0"/>
                          <a:cs typeface="Arial" panose="020B0604020202020204" pitchFamily="34" charset="0"/>
                        </a:rPr>
                        <a:t>D</a:t>
                      </a:r>
                    </a:p>
                  </a:txBody>
                  <a:tcPr/>
                </a:tc>
                <a:tc>
                  <a:txBody>
                    <a:bodyPr/>
                    <a:lstStyle/>
                    <a:p>
                      <a:r>
                        <a:rPr lang="sv-SE" sz="2400" dirty="0" err="1">
                          <a:latin typeface="Arial" panose="020B0604020202020204" pitchFamily="34" charset="0"/>
                          <a:cs typeface="Arial" panose="020B0604020202020204" pitchFamily="34" charset="0"/>
                        </a:rPr>
                        <a:t>Divorced</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8818553"/>
                  </a:ext>
                </a:extLst>
              </a:tr>
            </a:tbl>
          </a:graphicData>
        </a:graphic>
      </p:graphicFrame>
      <p:cxnSp>
        <p:nvCxnSpPr>
          <p:cNvPr id="16" name="Straight Arrow Connector 13"/>
          <p:cNvCxnSpPr>
            <a:stCxn id="13" idx="3"/>
            <a:endCxn id="15" idx="1"/>
          </p:cNvCxnSpPr>
          <p:nvPr/>
        </p:nvCxnSpPr>
        <p:spPr>
          <a:xfrm>
            <a:off x="3373882" y="5250388"/>
            <a:ext cx="1228922" cy="172719"/>
          </a:xfrm>
          <a:prstGeom prst="straightConnector1">
            <a:avLst/>
          </a:prstGeom>
          <a:ln w="76200">
            <a:solidFill>
              <a:schemeClr val="accent4"/>
            </a:solidFill>
            <a:headEnd type="ova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4097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2409312" y="1537220"/>
            <a:ext cx="2535682" cy="652145"/>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sv-SE" sz="1600" b="1" dirty="0">
                <a:latin typeface="Arial" panose="020B0604020202020204" pitchFamily="34" charset="0"/>
                <a:cs typeface="Arial" panose="020B0604020202020204" pitchFamily="34" charset="0"/>
              </a:rPr>
              <a:t>maritalstatus</a:t>
            </a:r>
            <a:br>
              <a:rPr lang="sv-SE" sz="1600" dirty="0">
                <a:latin typeface="Arial" panose="020B0604020202020204" pitchFamily="34" charset="0"/>
                <a:cs typeface="Arial" panose="020B0604020202020204" pitchFamily="34" charset="0"/>
              </a:rPr>
            </a:br>
            <a:r>
              <a:rPr lang="sv-SE" sz="1600" dirty="0">
                <a:latin typeface="Arial" panose="020B0604020202020204" pitchFamily="34" charset="0"/>
                <a:cs typeface="Arial" panose="020B0604020202020204" pitchFamily="34" charset="0"/>
              </a:rPr>
              <a:t>(conceptual variable)</a:t>
            </a:r>
          </a:p>
        </p:txBody>
      </p:sp>
      <p:sp>
        <p:nvSpPr>
          <p:cNvPr id="40" name="Rounded Rectangle 39"/>
          <p:cNvSpPr/>
          <p:nvPr/>
        </p:nvSpPr>
        <p:spPr>
          <a:xfrm>
            <a:off x="2456237" y="5194233"/>
            <a:ext cx="2084978" cy="6521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sv-SE" sz="1600" b="1" dirty="0">
                <a:solidFill>
                  <a:schemeClr val="bg1"/>
                </a:solidFill>
                <a:latin typeface="Arial" panose="020B0604020202020204" pitchFamily="34" charset="0"/>
                <a:cs typeface="Arial" panose="020B0604020202020204" pitchFamily="34" charset="0"/>
              </a:rPr>
              <a:t>maritalstatus2010</a:t>
            </a:r>
            <a:br>
              <a:rPr lang="sv-SE" sz="1600" dirty="0">
                <a:solidFill>
                  <a:schemeClr val="bg1"/>
                </a:solidFill>
                <a:latin typeface="Arial" panose="020B0604020202020204" pitchFamily="34" charset="0"/>
                <a:cs typeface="Arial" panose="020B0604020202020204" pitchFamily="34" charset="0"/>
              </a:rPr>
            </a:br>
            <a:r>
              <a:rPr lang="sv-SE" sz="1600" dirty="0">
                <a:solidFill>
                  <a:schemeClr val="bg1"/>
                </a:solidFill>
                <a:latin typeface="Arial" panose="020B0604020202020204" pitchFamily="34" charset="0"/>
                <a:cs typeface="Arial" panose="020B0604020202020204" pitchFamily="34" charset="0"/>
              </a:rPr>
              <a:t>(variable)</a:t>
            </a:r>
          </a:p>
        </p:txBody>
      </p:sp>
      <p:cxnSp>
        <p:nvCxnSpPr>
          <p:cNvPr id="41" name="Straight Arrow Connector 40"/>
          <p:cNvCxnSpPr>
            <a:stCxn id="40" idx="0"/>
            <a:endCxn id="43" idx="2"/>
          </p:cNvCxnSpPr>
          <p:nvPr/>
        </p:nvCxnSpPr>
        <p:spPr>
          <a:xfrm flipH="1" flipV="1">
            <a:off x="1926290" y="4068595"/>
            <a:ext cx="1572436" cy="1125638"/>
          </a:xfrm>
          <a:prstGeom prst="straightConnector1">
            <a:avLst/>
          </a:prstGeom>
          <a:ln w="76200">
            <a:solidFill>
              <a:schemeClr val="accent2"/>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a:stCxn id="44" idx="0"/>
            <a:endCxn id="43" idx="2"/>
          </p:cNvCxnSpPr>
          <p:nvPr/>
        </p:nvCxnSpPr>
        <p:spPr>
          <a:xfrm flipV="1">
            <a:off x="1128413" y="4068595"/>
            <a:ext cx="797877" cy="1125639"/>
          </a:xfrm>
          <a:prstGeom prst="straightConnector1">
            <a:avLst/>
          </a:prstGeom>
          <a:ln w="76200">
            <a:solidFill>
              <a:schemeClr val="accent1"/>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43" name="Rounded Rectangle 42"/>
          <p:cNvSpPr/>
          <p:nvPr/>
        </p:nvSpPr>
        <p:spPr>
          <a:xfrm>
            <a:off x="658449" y="3416450"/>
            <a:ext cx="2535682" cy="652145"/>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sv-SE" sz="1600" b="1" dirty="0">
                <a:latin typeface="Arial" panose="020B0604020202020204" pitchFamily="34" charset="0"/>
                <a:cs typeface="Arial" panose="020B0604020202020204" pitchFamily="34" charset="0"/>
              </a:rPr>
              <a:t>maritalstatus</a:t>
            </a:r>
            <a:br>
              <a:rPr lang="sv-SE" sz="1600" dirty="0">
                <a:latin typeface="Arial" panose="020B0604020202020204" pitchFamily="34" charset="0"/>
                <a:cs typeface="Arial" panose="020B0604020202020204" pitchFamily="34" charset="0"/>
              </a:rPr>
            </a:br>
            <a:r>
              <a:rPr lang="sv-SE" sz="1600" dirty="0">
                <a:latin typeface="Arial" panose="020B0604020202020204" pitchFamily="34" charset="0"/>
                <a:cs typeface="Arial" panose="020B0604020202020204" pitchFamily="34" charset="0"/>
              </a:rPr>
              <a:t>(represented variable)</a:t>
            </a:r>
          </a:p>
        </p:txBody>
      </p:sp>
      <p:sp>
        <p:nvSpPr>
          <p:cNvPr id="44" name="Rounded Rectangle 43"/>
          <p:cNvSpPr/>
          <p:nvPr/>
        </p:nvSpPr>
        <p:spPr>
          <a:xfrm>
            <a:off x="85924" y="5194234"/>
            <a:ext cx="2084978" cy="65214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1600" b="1" dirty="0">
                <a:latin typeface="Arial" panose="020B0604020202020204" pitchFamily="34" charset="0"/>
                <a:cs typeface="Arial" panose="020B0604020202020204" pitchFamily="34" charset="0"/>
              </a:rPr>
              <a:t>maritalstatus</a:t>
            </a:r>
            <a:br>
              <a:rPr lang="sv-SE" sz="1600" dirty="0">
                <a:latin typeface="Arial" panose="020B0604020202020204" pitchFamily="34" charset="0"/>
                <a:cs typeface="Arial" panose="020B0604020202020204" pitchFamily="34" charset="0"/>
              </a:rPr>
            </a:br>
            <a:r>
              <a:rPr lang="sv-SE" sz="1600" dirty="0">
                <a:latin typeface="Arial" panose="020B0604020202020204" pitchFamily="34" charset="0"/>
                <a:cs typeface="Arial" panose="020B0604020202020204" pitchFamily="34" charset="0"/>
              </a:rPr>
              <a:t>(variable)</a:t>
            </a:r>
          </a:p>
        </p:txBody>
      </p:sp>
      <p:cxnSp>
        <p:nvCxnSpPr>
          <p:cNvPr id="45" name="Straight Arrow Connector 44"/>
          <p:cNvCxnSpPr>
            <a:stCxn id="43" idx="0"/>
            <a:endCxn id="39" idx="2"/>
          </p:cNvCxnSpPr>
          <p:nvPr/>
        </p:nvCxnSpPr>
        <p:spPr>
          <a:xfrm flipV="1">
            <a:off x="1926290" y="2189365"/>
            <a:ext cx="1750863" cy="1227085"/>
          </a:xfrm>
          <a:prstGeom prst="straightConnector1">
            <a:avLst/>
          </a:prstGeom>
          <a:ln w="76200">
            <a:solidFill>
              <a:schemeClr val="accent6"/>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46" name="Rounded Rectangle 45"/>
          <p:cNvSpPr/>
          <p:nvPr/>
        </p:nvSpPr>
        <p:spPr>
          <a:xfrm>
            <a:off x="4832205" y="5194233"/>
            <a:ext cx="2084978" cy="652145"/>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sv-SE" sz="1600" b="1" dirty="0">
                <a:solidFill>
                  <a:schemeClr val="bg1"/>
                </a:solidFill>
                <a:latin typeface="Arial" panose="020B0604020202020204" pitchFamily="34" charset="0"/>
                <a:cs typeface="Arial" panose="020B0604020202020204" pitchFamily="34" charset="0"/>
              </a:rPr>
              <a:t>maritalstatus2018</a:t>
            </a:r>
            <a:br>
              <a:rPr lang="sv-SE" sz="1600" dirty="0">
                <a:solidFill>
                  <a:schemeClr val="bg1"/>
                </a:solidFill>
                <a:latin typeface="Arial" panose="020B0604020202020204" pitchFamily="34" charset="0"/>
                <a:cs typeface="Arial" panose="020B0604020202020204" pitchFamily="34" charset="0"/>
              </a:rPr>
            </a:br>
            <a:r>
              <a:rPr lang="sv-SE" sz="1600" dirty="0">
                <a:solidFill>
                  <a:schemeClr val="bg1"/>
                </a:solidFill>
                <a:latin typeface="Arial" panose="020B0604020202020204" pitchFamily="34" charset="0"/>
                <a:cs typeface="Arial" panose="020B0604020202020204" pitchFamily="34" charset="0"/>
              </a:rPr>
              <a:t>(variable)</a:t>
            </a:r>
          </a:p>
        </p:txBody>
      </p:sp>
      <p:sp>
        <p:nvSpPr>
          <p:cNvPr id="47" name="Rounded Rectangle 46"/>
          <p:cNvSpPr/>
          <p:nvPr/>
        </p:nvSpPr>
        <p:spPr>
          <a:xfrm>
            <a:off x="4216328" y="3416450"/>
            <a:ext cx="2535682" cy="652145"/>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sv-SE" sz="1600" b="1" dirty="0">
                <a:latin typeface="Arial" panose="020B0604020202020204" pitchFamily="34" charset="0"/>
                <a:cs typeface="Arial" panose="020B0604020202020204" pitchFamily="34" charset="0"/>
              </a:rPr>
              <a:t>maritalstatusplus</a:t>
            </a:r>
            <a:br>
              <a:rPr lang="sv-SE" sz="1600" dirty="0">
                <a:latin typeface="Arial" panose="020B0604020202020204" pitchFamily="34" charset="0"/>
                <a:cs typeface="Arial" panose="020B0604020202020204" pitchFamily="34" charset="0"/>
              </a:rPr>
            </a:br>
            <a:r>
              <a:rPr lang="sv-SE" sz="1600" dirty="0">
                <a:latin typeface="Arial" panose="020B0604020202020204" pitchFamily="34" charset="0"/>
                <a:cs typeface="Arial" panose="020B0604020202020204" pitchFamily="34" charset="0"/>
              </a:rPr>
              <a:t>(represented variable)</a:t>
            </a:r>
          </a:p>
        </p:txBody>
      </p:sp>
      <p:cxnSp>
        <p:nvCxnSpPr>
          <p:cNvPr id="48" name="Straight Arrow Connector 47"/>
          <p:cNvCxnSpPr>
            <a:stCxn id="46" idx="0"/>
            <a:endCxn id="47" idx="2"/>
          </p:cNvCxnSpPr>
          <p:nvPr/>
        </p:nvCxnSpPr>
        <p:spPr>
          <a:xfrm flipH="1" flipV="1">
            <a:off x="5484169" y="4068595"/>
            <a:ext cx="390525" cy="1125638"/>
          </a:xfrm>
          <a:prstGeom prst="straightConnector1">
            <a:avLst/>
          </a:prstGeom>
          <a:ln w="76200">
            <a:solidFill>
              <a:schemeClr val="accent4"/>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49" name="Straight Arrow Connector 48"/>
          <p:cNvCxnSpPr>
            <a:stCxn id="47" idx="0"/>
            <a:endCxn id="39" idx="2"/>
          </p:cNvCxnSpPr>
          <p:nvPr/>
        </p:nvCxnSpPr>
        <p:spPr>
          <a:xfrm flipH="1" flipV="1">
            <a:off x="3677153" y="2189365"/>
            <a:ext cx="1807016" cy="1227085"/>
          </a:xfrm>
          <a:prstGeom prst="straightConnector1">
            <a:avLst/>
          </a:prstGeom>
          <a:ln w="76200">
            <a:solidFill>
              <a:schemeClr val="accent6"/>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50" name="Straight Connector 49"/>
          <p:cNvCxnSpPr/>
          <p:nvPr/>
        </p:nvCxnSpPr>
        <p:spPr>
          <a:xfrm flipH="1" flipV="1">
            <a:off x="173479" y="3050756"/>
            <a:ext cx="8821149" cy="3551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141457" y="4721977"/>
            <a:ext cx="8853171" cy="957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30762" y="1569556"/>
            <a:ext cx="2113238" cy="111087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sv-SE" sz="1400" b="1" dirty="0" err="1">
                <a:latin typeface="Arial" panose="020B0604020202020204" pitchFamily="34" charset="0"/>
                <a:cs typeface="Arial" panose="020B0604020202020204" pitchFamily="34" charset="0"/>
              </a:rPr>
              <a:t>Conceptual</a:t>
            </a:r>
            <a:r>
              <a:rPr lang="sv-SE" sz="1400" b="1" dirty="0">
                <a:latin typeface="Arial" panose="020B0604020202020204" pitchFamily="34" charset="0"/>
                <a:cs typeface="Arial" panose="020B0604020202020204" pitchFamily="34" charset="0"/>
              </a:rPr>
              <a:t> </a:t>
            </a:r>
            <a:r>
              <a:rPr lang="sv-SE" sz="1400" b="1" dirty="0" err="1">
                <a:latin typeface="Arial" panose="020B0604020202020204" pitchFamily="34" charset="0"/>
                <a:cs typeface="Arial" panose="020B0604020202020204" pitchFamily="34" charset="0"/>
              </a:rPr>
              <a:t>variable</a:t>
            </a:r>
            <a:br>
              <a:rPr lang="sv-SE" sz="1400" dirty="0">
                <a:latin typeface="Arial" panose="020B0604020202020204" pitchFamily="34" charset="0"/>
                <a:cs typeface="Arial" panose="020B0604020202020204" pitchFamily="34" charset="0"/>
              </a:rPr>
            </a:br>
            <a:r>
              <a:rPr lang="sv-SE" sz="1400" dirty="0">
                <a:latin typeface="Arial" panose="020B0604020202020204" pitchFamily="34" charset="0"/>
                <a:cs typeface="Arial" panose="020B0604020202020204" pitchFamily="34" charset="0"/>
              </a:rPr>
              <a:t>Common </a:t>
            </a:r>
            <a:r>
              <a:rPr lang="sv-SE" sz="1400" dirty="0" err="1">
                <a:latin typeface="Arial" panose="020B0604020202020204" pitchFamily="34" charset="0"/>
                <a:cs typeface="Arial" panose="020B0604020202020204" pitchFamily="34" charset="0"/>
              </a:rPr>
              <a:t>variable</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specification</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without</a:t>
            </a:r>
            <a:r>
              <a:rPr lang="sv-SE" sz="1400" dirty="0">
                <a:latin typeface="Arial" panose="020B0604020202020204" pitchFamily="34" charset="0"/>
                <a:cs typeface="Arial" panose="020B0604020202020204" pitchFamily="34" charset="0"/>
              </a:rPr>
              <a:t> a representation</a:t>
            </a:r>
          </a:p>
        </p:txBody>
      </p:sp>
      <p:sp>
        <p:nvSpPr>
          <p:cNvPr id="54" name="Rectangle 53"/>
          <p:cNvSpPr/>
          <p:nvPr/>
        </p:nvSpPr>
        <p:spPr>
          <a:xfrm>
            <a:off x="7047993" y="3246574"/>
            <a:ext cx="1784203" cy="111087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sv-SE" sz="1400" b="1" dirty="0" err="1">
                <a:latin typeface="Arial" panose="020B0604020202020204" pitchFamily="34" charset="0"/>
                <a:cs typeface="Arial" panose="020B0604020202020204" pitchFamily="34" charset="0"/>
              </a:rPr>
              <a:t>Represented</a:t>
            </a:r>
            <a:r>
              <a:rPr lang="sv-SE" sz="1400" b="1" dirty="0">
                <a:latin typeface="Arial" panose="020B0604020202020204" pitchFamily="34" charset="0"/>
                <a:cs typeface="Arial" panose="020B0604020202020204" pitchFamily="34" charset="0"/>
              </a:rPr>
              <a:t> </a:t>
            </a:r>
            <a:r>
              <a:rPr lang="sv-SE" sz="1400" b="1" dirty="0" err="1">
                <a:latin typeface="Arial" panose="020B0604020202020204" pitchFamily="34" charset="0"/>
                <a:cs typeface="Arial" panose="020B0604020202020204" pitchFamily="34" charset="0"/>
              </a:rPr>
              <a:t>variable</a:t>
            </a:r>
            <a:endParaRPr lang="sv-SE" sz="1400" b="1" dirty="0">
              <a:latin typeface="Arial" panose="020B0604020202020204" pitchFamily="34" charset="0"/>
              <a:cs typeface="Arial" panose="020B0604020202020204" pitchFamily="34" charset="0"/>
            </a:endParaRPr>
          </a:p>
          <a:p>
            <a:r>
              <a:rPr lang="sv-SE" sz="1400" dirty="0">
                <a:latin typeface="Arial" panose="020B0604020202020204" pitchFamily="34" charset="0"/>
                <a:cs typeface="Arial" panose="020B0604020202020204" pitchFamily="34" charset="0"/>
              </a:rPr>
              <a:t>Common </a:t>
            </a:r>
            <a:r>
              <a:rPr lang="sv-SE" sz="1400" dirty="0" err="1">
                <a:latin typeface="Arial" panose="020B0604020202020204" pitchFamily="34" charset="0"/>
                <a:cs typeface="Arial" panose="020B0604020202020204" pitchFamily="34" charset="0"/>
              </a:rPr>
              <a:t>variable</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specification</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with</a:t>
            </a:r>
            <a:r>
              <a:rPr lang="sv-SE" sz="1400" dirty="0">
                <a:latin typeface="Arial" panose="020B0604020202020204" pitchFamily="34" charset="0"/>
                <a:cs typeface="Arial" panose="020B0604020202020204" pitchFamily="34" charset="0"/>
              </a:rPr>
              <a:t> a </a:t>
            </a:r>
            <a:r>
              <a:rPr lang="sv-SE" sz="1400" i="1" dirty="0" err="1">
                <a:latin typeface="Arial" panose="020B0604020202020204" pitchFamily="34" charset="0"/>
                <a:cs typeface="Arial" panose="020B0604020202020204" pitchFamily="34" charset="0"/>
              </a:rPr>
              <a:t>code</a:t>
            </a:r>
            <a:r>
              <a:rPr lang="sv-SE" sz="1400" i="1" dirty="0">
                <a:latin typeface="Arial" panose="020B0604020202020204" pitchFamily="34" charset="0"/>
                <a:cs typeface="Arial" panose="020B0604020202020204" pitchFamily="34" charset="0"/>
              </a:rPr>
              <a:t> representation</a:t>
            </a:r>
            <a:r>
              <a:rPr lang="sv-SE" sz="1400" dirty="0">
                <a:latin typeface="Arial" panose="020B0604020202020204" pitchFamily="34" charset="0"/>
                <a:cs typeface="Arial" panose="020B0604020202020204" pitchFamily="34" charset="0"/>
              </a:rPr>
              <a:t>  </a:t>
            </a:r>
          </a:p>
        </p:txBody>
      </p:sp>
      <p:sp>
        <p:nvSpPr>
          <p:cNvPr id="55" name="Rectangle 54"/>
          <p:cNvSpPr/>
          <p:nvPr/>
        </p:nvSpPr>
        <p:spPr>
          <a:xfrm>
            <a:off x="7047993" y="4926203"/>
            <a:ext cx="2274061" cy="111087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sv-SE" sz="1400" b="1" dirty="0" err="1">
                <a:latin typeface="Arial" panose="020B0604020202020204" pitchFamily="34" charset="0"/>
                <a:cs typeface="Arial" panose="020B0604020202020204" pitchFamily="34" charset="0"/>
              </a:rPr>
              <a:t>Variable</a:t>
            </a:r>
            <a:endParaRPr lang="sv-SE" sz="1400" b="1" dirty="0">
              <a:latin typeface="Arial" panose="020B0604020202020204" pitchFamily="34" charset="0"/>
              <a:cs typeface="Arial" panose="020B0604020202020204" pitchFamily="34" charset="0"/>
            </a:endParaRPr>
          </a:p>
          <a:p>
            <a:r>
              <a:rPr lang="sv-SE" sz="1400" dirty="0" err="1">
                <a:latin typeface="Arial" panose="020B0604020202020204" pitchFamily="34" charset="0"/>
                <a:cs typeface="Arial" panose="020B0604020202020204" pitchFamily="34" charset="0"/>
              </a:rPr>
              <a:t>Variable</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specification</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within</a:t>
            </a:r>
            <a:r>
              <a:rPr lang="sv-SE" sz="1400" dirty="0">
                <a:latin typeface="Arial" panose="020B0604020202020204" pitchFamily="34" charset="0"/>
                <a:cs typeface="Arial" panose="020B0604020202020204" pitchFamily="34" charset="0"/>
              </a:rPr>
              <a:t> a </a:t>
            </a:r>
            <a:r>
              <a:rPr lang="sv-SE" sz="1400" dirty="0" err="1">
                <a:latin typeface="Arial" panose="020B0604020202020204" pitchFamily="34" charset="0"/>
                <a:cs typeface="Arial" panose="020B0604020202020204" pitchFamily="34" charset="0"/>
              </a:rPr>
              <a:t>dataset</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context</a:t>
            </a:r>
            <a:endParaRPr lang="sv-SE" sz="1400" dirty="0">
              <a:latin typeface="Arial" panose="020B0604020202020204" pitchFamily="34" charset="0"/>
              <a:cs typeface="Arial" panose="020B0604020202020204" pitchFamily="34" charset="0"/>
            </a:endParaRPr>
          </a:p>
        </p:txBody>
      </p:sp>
      <p:sp>
        <p:nvSpPr>
          <p:cNvPr id="5" name="Titel 4"/>
          <p:cNvSpPr>
            <a:spLocks noGrp="1"/>
          </p:cNvSpPr>
          <p:nvPr>
            <p:ph type="title"/>
          </p:nvPr>
        </p:nvSpPr>
        <p:spPr/>
        <p:txBody>
          <a:bodyPr>
            <a:normAutofit/>
          </a:bodyPr>
          <a:lstStyle/>
          <a:p>
            <a:r>
              <a:rPr lang="sv-SE" sz="3300" dirty="0"/>
              <a:t>Documenting Comparabilities among Variables</a:t>
            </a:r>
            <a:endParaRPr lang="de-DE" sz="3300" dirty="0"/>
          </a:p>
        </p:txBody>
      </p:sp>
    </p:spTree>
    <p:extLst>
      <p:ext uri="{BB962C8B-B14F-4D97-AF65-F5344CB8AC3E}">
        <p14:creationId xmlns:p14="http://schemas.microsoft.com/office/powerpoint/2010/main" val="44791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435280" cy="1143000"/>
          </a:xfrm>
        </p:spPr>
        <p:txBody>
          <a:bodyPr>
            <a:normAutofit/>
          </a:bodyPr>
          <a:lstStyle/>
          <a:p>
            <a:r>
              <a:rPr lang="de-DE" sz="3300" dirty="0"/>
              <a:t>Three Similar Datasets – Text Representation</a:t>
            </a:r>
          </a:p>
        </p:txBody>
      </p:sp>
      <p:graphicFrame>
        <p:nvGraphicFramePr>
          <p:cNvPr id="10" name="Content Placeholder 3"/>
          <p:cNvGraphicFramePr>
            <a:graphicFrameLocks/>
          </p:cNvGraphicFramePr>
          <p:nvPr>
            <p:extLst>
              <p:ext uri="{D42A27DB-BD31-4B8C-83A1-F6EECF244321}">
                <p14:modId xmlns:p14="http://schemas.microsoft.com/office/powerpoint/2010/main" val="2520355091"/>
              </p:ext>
            </p:extLst>
          </p:nvPr>
        </p:nvGraphicFramePr>
        <p:xfrm>
          <a:off x="644862" y="1797609"/>
          <a:ext cx="7644728" cy="1078388"/>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birthdate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John</a:t>
                      </a:r>
                    </a:p>
                  </a:txBody>
                  <a:tcPr marL="66476" marR="66476" marT="33238" marB="33238"/>
                </a:tc>
                <a:tc>
                  <a:txBody>
                    <a:bodyPr/>
                    <a:lstStyle/>
                    <a:p>
                      <a:r>
                        <a:rPr lang="sv-SE" sz="1200" dirty="0">
                          <a:latin typeface="Arial" panose="020B0604020202020204" pitchFamily="34" charset="0"/>
                          <a:cs typeface="Arial" panose="020B0604020202020204" pitchFamily="34" charset="0"/>
                        </a:rPr>
                        <a:t>178</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1998-09-02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Gill</a:t>
                      </a:r>
                    </a:p>
                  </a:txBody>
                  <a:tcPr marL="66476" marR="66476" marT="33238" marB="33238"/>
                </a:tc>
                <a:tc>
                  <a:txBody>
                    <a:bodyPr/>
                    <a:lstStyle/>
                    <a:p>
                      <a:r>
                        <a:rPr lang="sv-SE" sz="1200" dirty="0">
                          <a:latin typeface="Arial" panose="020B0604020202020204" pitchFamily="34" charset="0"/>
                          <a:cs typeface="Arial" panose="020B0604020202020204" pitchFamily="34" charset="0"/>
                        </a:rPr>
                        <a:t>200</a:t>
                      </a:r>
                    </a:p>
                  </a:txBody>
                  <a:tcPr marL="66476" marR="66476" marT="33238" marB="33238"/>
                </a:tc>
                <a:tc>
                  <a:txBody>
                    <a:bodyPr/>
                    <a:lstStyle/>
                    <a:p>
                      <a:r>
                        <a:rPr lang="sv-SE" sz="1200" dirty="0">
                          <a:latin typeface="Arial" panose="020B0604020202020204" pitchFamily="34" charset="0"/>
                          <a:cs typeface="Arial" panose="020B0604020202020204" pitchFamily="34" charset="0"/>
                        </a:rPr>
                        <a:t>1934-06-12</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Alice</a:t>
                      </a:r>
                    </a:p>
                  </a:txBody>
                  <a:tcPr marL="66476" marR="66476" marT="33238" marB="33238"/>
                </a:tc>
                <a:tc>
                  <a:txBody>
                    <a:bodyPr/>
                    <a:lstStyle/>
                    <a:p>
                      <a:r>
                        <a:rPr lang="sv-SE" sz="1200" dirty="0">
                          <a:latin typeface="Arial" panose="020B0604020202020204" pitchFamily="34" charset="0"/>
                          <a:cs typeface="Arial" panose="020B0604020202020204" pitchFamily="34" charset="0"/>
                        </a:rPr>
                        <a:t>182</a:t>
                      </a:r>
                    </a:p>
                  </a:txBody>
                  <a:tcPr marL="66476" marR="66476" marT="33238" marB="33238"/>
                </a:tc>
                <a:tc>
                  <a:txBody>
                    <a:bodyPr/>
                    <a:lstStyle/>
                    <a:p>
                      <a:r>
                        <a:rPr lang="sv-SE" sz="1200" dirty="0">
                          <a:latin typeface="Arial" panose="020B0604020202020204" pitchFamily="34" charset="0"/>
                          <a:cs typeface="Arial" panose="020B0604020202020204" pitchFamily="34" charset="0"/>
                        </a:rPr>
                        <a:t>1922-12-24</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2997860169"/>
              </p:ext>
            </p:extLst>
          </p:nvPr>
        </p:nvGraphicFramePr>
        <p:xfrm>
          <a:off x="628650" y="3315581"/>
          <a:ext cx="7644728" cy="1078388"/>
        </p:xfrm>
        <a:graphic>
          <a:graphicData uri="http://schemas.openxmlformats.org/drawingml/2006/table">
            <a:tbl>
              <a:tblPr firstRow="1" bandRow="1">
                <a:tableStyleId>{21E4AEA4-8DFA-4A89-87EB-49C32662AFE0}</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firstname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personheight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dateofbirth</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maritalstatus2010</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Bob</a:t>
                      </a:r>
                    </a:p>
                  </a:txBody>
                  <a:tcPr marL="66476" marR="66476" marT="33238" marB="33238"/>
                </a:tc>
                <a:tc>
                  <a:txBody>
                    <a:bodyPr/>
                    <a:lstStyle/>
                    <a:p>
                      <a:r>
                        <a:rPr lang="sv-SE" sz="1200" dirty="0">
                          <a:latin typeface="Arial" panose="020B0604020202020204" pitchFamily="34" charset="0"/>
                          <a:cs typeface="Arial" panose="020B0604020202020204" pitchFamily="34" charset="0"/>
                        </a:rPr>
                        <a:t>70</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1995-09-02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Lars</a:t>
                      </a:r>
                    </a:p>
                  </a:txBody>
                  <a:tcPr marL="66476" marR="66476" marT="33238" marB="33238"/>
                </a:tc>
                <a:tc>
                  <a:txBody>
                    <a:bodyPr/>
                    <a:lstStyle/>
                    <a:p>
                      <a:r>
                        <a:rPr lang="sv-SE" sz="1200" dirty="0">
                          <a:latin typeface="Arial" panose="020B0604020202020204" pitchFamily="34" charset="0"/>
                          <a:cs typeface="Arial" panose="020B0604020202020204" pitchFamily="34" charset="0"/>
                        </a:rPr>
                        <a:t>76</a:t>
                      </a:r>
                    </a:p>
                  </a:txBody>
                  <a:tcPr marL="66476" marR="66476" marT="33238" marB="33238"/>
                </a:tc>
                <a:tc>
                  <a:txBody>
                    <a:bodyPr/>
                    <a:lstStyle/>
                    <a:p>
                      <a:r>
                        <a:rPr lang="sv-SE" sz="1200" dirty="0">
                          <a:latin typeface="Arial" panose="020B0604020202020204" pitchFamily="34" charset="0"/>
                          <a:cs typeface="Arial" panose="020B0604020202020204" pitchFamily="34" charset="0"/>
                        </a:rPr>
                        <a:t>1954-06-21</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Gerald</a:t>
                      </a:r>
                    </a:p>
                  </a:txBody>
                  <a:tcPr marL="66476" marR="66476" marT="33238" marB="33238"/>
                </a:tc>
                <a:tc>
                  <a:txBody>
                    <a:bodyPr/>
                    <a:lstStyle/>
                    <a:p>
                      <a:r>
                        <a:rPr lang="sv-SE" sz="1200" dirty="0">
                          <a:latin typeface="Arial" panose="020B0604020202020204" pitchFamily="34" charset="0"/>
                          <a:cs typeface="Arial" panose="020B0604020202020204" pitchFamily="34" charset="0"/>
                        </a:rPr>
                        <a:t>66</a:t>
                      </a:r>
                    </a:p>
                  </a:txBody>
                  <a:tcPr marL="66476" marR="66476" marT="33238" marB="33238"/>
                </a:tc>
                <a:tc>
                  <a:txBody>
                    <a:bodyPr/>
                    <a:lstStyle/>
                    <a:p>
                      <a:r>
                        <a:rPr lang="sv-SE" sz="1200" dirty="0">
                          <a:latin typeface="Arial" panose="020B0604020202020204" pitchFamily="34" charset="0"/>
                          <a:cs typeface="Arial" panose="020B0604020202020204" pitchFamily="34" charset="0"/>
                        </a:rPr>
                        <a:t>1972-11-23</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2375254186"/>
              </p:ext>
            </p:extLst>
          </p:nvPr>
        </p:nvGraphicFramePr>
        <p:xfrm>
          <a:off x="644862" y="3041975"/>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dataset2</a:t>
                      </a:r>
                    </a:p>
                  </a:txBody>
                  <a:tcPr marL="0" marR="66476" marT="33238" marB="33238">
                    <a:noFill/>
                  </a:tcPr>
                </a:tc>
                <a:extLst>
                  <a:ext uri="{0D108BD9-81ED-4DB2-BD59-A6C34878D82A}">
                    <a16:rowId xmlns:a16="http://schemas.microsoft.com/office/drawing/2014/main" val="4090553834"/>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1833586822"/>
              </p:ext>
            </p:extLst>
          </p:nvPr>
        </p:nvGraphicFramePr>
        <p:xfrm>
          <a:off x="644862" y="4808014"/>
          <a:ext cx="7644728" cy="1078388"/>
        </p:xfrm>
        <a:graphic>
          <a:graphicData uri="http://schemas.openxmlformats.org/drawingml/2006/table">
            <a:tbl>
              <a:tblPr firstRow="1" bandRow="1">
                <a:tableStyleId>{00A15C55-8517-42AA-B614-E9B94910E393}</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firstname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imperialheight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dateofbirth</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maritalstatus2018</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Lisa</a:t>
                      </a:r>
                    </a:p>
                  </a:txBody>
                  <a:tcPr marL="66476" marR="66476" marT="33238" marB="33238"/>
                </a:tc>
                <a:tc>
                  <a:txBody>
                    <a:bodyPr/>
                    <a:lstStyle/>
                    <a:p>
                      <a:r>
                        <a:rPr lang="sv-SE" sz="1200" dirty="0">
                          <a:latin typeface="Arial" panose="020B0604020202020204" pitchFamily="34" charset="0"/>
                          <a:cs typeface="Arial" panose="020B0604020202020204" pitchFamily="34" charset="0"/>
                        </a:rPr>
                        <a:t>69</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1995-09-02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Bart</a:t>
                      </a:r>
                    </a:p>
                  </a:txBody>
                  <a:tcPr marL="66476" marR="66476" marT="33238" marB="33238"/>
                </a:tc>
                <a:tc>
                  <a:txBody>
                    <a:bodyPr/>
                    <a:lstStyle/>
                    <a:p>
                      <a:r>
                        <a:rPr lang="sv-SE" sz="1200" dirty="0">
                          <a:latin typeface="Arial" panose="020B0604020202020204" pitchFamily="34" charset="0"/>
                          <a:cs typeface="Arial" panose="020B0604020202020204" pitchFamily="34" charset="0"/>
                        </a:rPr>
                        <a:t>75</a:t>
                      </a:r>
                    </a:p>
                  </a:txBody>
                  <a:tcPr marL="66476" marR="66476" marT="33238" marB="33238"/>
                </a:tc>
                <a:tc>
                  <a:txBody>
                    <a:bodyPr/>
                    <a:lstStyle/>
                    <a:p>
                      <a:r>
                        <a:rPr lang="sv-SE" sz="1200" dirty="0">
                          <a:latin typeface="Arial" panose="020B0604020202020204" pitchFamily="34" charset="0"/>
                          <a:cs typeface="Arial" panose="020B0604020202020204" pitchFamily="34" charset="0"/>
                        </a:rPr>
                        <a:t>1954-06-21</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Homer</a:t>
                      </a:r>
                    </a:p>
                  </a:txBody>
                  <a:tcPr marL="66476" marR="66476" marT="33238" marB="33238"/>
                </a:tc>
                <a:tc>
                  <a:txBody>
                    <a:bodyPr/>
                    <a:lstStyle/>
                    <a:p>
                      <a:r>
                        <a:rPr lang="sv-SE" sz="1200" dirty="0">
                          <a:latin typeface="Arial" panose="020B0604020202020204" pitchFamily="34" charset="0"/>
                          <a:cs typeface="Arial" panose="020B0604020202020204" pitchFamily="34" charset="0"/>
                        </a:rPr>
                        <a:t>68</a:t>
                      </a:r>
                    </a:p>
                  </a:txBody>
                  <a:tcPr marL="66476" marR="66476" marT="33238" marB="33238"/>
                </a:tc>
                <a:tc>
                  <a:txBody>
                    <a:bodyPr/>
                    <a:lstStyle/>
                    <a:p>
                      <a:r>
                        <a:rPr lang="sv-SE" sz="1200" dirty="0">
                          <a:latin typeface="Arial" panose="020B0604020202020204" pitchFamily="34" charset="0"/>
                          <a:cs typeface="Arial" panose="020B0604020202020204" pitchFamily="34" charset="0"/>
                        </a:rPr>
                        <a:t>1972-11-23</a:t>
                      </a:r>
                    </a:p>
                  </a:txBody>
                  <a:tcPr marL="66476" marR="66476" marT="33238" marB="33238"/>
                </a:tc>
                <a:tc>
                  <a:txBody>
                    <a:bodyPr/>
                    <a:lstStyle/>
                    <a:p>
                      <a:r>
                        <a:rPr lang="sv-SE" sz="1200" dirty="0">
                          <a:latin typeface="Arial" panose="020B0604020202020204" pitchFamily="34" charset="0"/>
                          <a:cs typeface="Arial" panose="020B0604020202020204" pitchFamily="34" charset="0"/>
                        </a:rPr>
                        <a:t>D</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494790663"/>
              </p:ext>
            </p:extLst>
          </p:nvPr>
        </p:nvGraphicFramePr>
        <p:xfrm>
          <a:off x="644862" y="4538417"/>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dataset3</a:t>
                      </a:r>
                    </a:p>
                  </a:txBody>
                  <a:tcPr marL="0" marR="66476" marT="33238" marB="33238">
                    <a:noFill/>
                  </a:tcPr>
                </a:tc>
                <a:extLst>
                  <a:ext uri="{0D108BD9-81ED-4DB2-BD59-A6C34878D82A}">
                    <a16:rowId xmlns:a16="http://schemas.microsoft.com/office/drawing/2014/main" val="4090553834"/>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1691363373"/>
              </p:ext>
            </p:extLst>
          </p:nvPr>
        </p:nvGraphicFramePr>
        <p:xfrm>
          <a:off x="628650" y="1484784"/>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dataset1</a:t>
                      </a:r>
                    </a:p>
                  </a:txBody>
                  <a:tcPr marL="0" marR="66476" marT="33238" marB="33238">
                    <a:noFill/>
                  </a:tcPr>
                </a:tc>
                <a:extLst>
                  <a:ext uri="{0D108BD9-81ED-4DB2-BD59-A6C34878D82A}">
                    <a16:rowId xmlns:a16="http://schemas.microsoft.com/office/drawing/2014/main" val="4090553834"/>
                  </a:ext>
                </a:extLst>
              </a:tr>
            </a:tbl>
          </a:graphicData>
        </a:graphic>
      </p:graphicFrame>
      <p:sp>
        <p:nvSpPr>
          <p:cNvPr id="9" name="Rounded Rectangle 9"/>
          <p:cNvSpPr/>
          <p:nvPr/>
        </p:nvSpPr>
        <p:spPr>
          <a:xfrm>
            <a:off x="539552" y="1706057"/>
            <a:ext cx="2019302" cy="4308140"/>
          </a:xfrm>
          <a:prstGeom prst="roundRect">
            <a:avLst>
              <a:gd name="adj" fmla="val 0"/>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rgbClr val="FF0000"/>
              </a:solidFill>
            </a:endParaRPr>
          </a:p>
        </p:txBody>
      </p:sp>
    </p:spTree>
    <p:extLst>
      <p:ext uri="{BB962C8B-B14F-4D97-AF65-F5344CB8AC3E}">
        <p14:creationId xmlns:p14="http://schemas.microsoft.com/office/powerpoint/2010/main" val="303968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Variables with the Same Text Representation Type</a:t>
            </a:r>
          </a:p>
        </p:txBody>
      </p:sp>
      <p:graphicFrame>
        <p:nvGraphicFramePr>
          <p:cNvPr id="5" name="Content Placeholder 3"/>
          <p:cNvGraphicFramePr>
            <a:graphicFrameLocks/>
          </p:cNvGraphicFramePr>
          <p:nvPr>
            <p:extLst>
              <p:ext uri="{D42A27DB-BD31-4B8C-83A1-F6EECF244321}">
                <p14:modId xmlns:p14="http://schemas.microsoft.com/office/powerpoint/2010/main" val="1347735652"/>
              </p:ext>
            </p:extLst>
          </p:nvPr>
        </p:nvGraphicFramePr>
        <p:xfrm>
          <a:off x="4602804" y="2997241"/>
          <a:ext cx="3209556" cy="457200"/>
        </p:xfrm>
        <a:graphic>
          <a:graphicData uri="http://schemas.openxmlformats.org/drawingml/2006/table">
            <a:tbl>
              <a:tblPr firstRow="1" bandRow="1">
                <a:tableStyleId>{5C22544A-7EE6-4342-B048-85BDC9FD1C3A}</a:tableStyleId>
              </a:tblPr>
              <a:tblGrid>
                <a:gridCol w="3209556">
                  <a:extLst>
                    <a:ext uri="{9D8B030D-6E8A-4147-A177-3AD203B41FA5}">
                      <a16:colId xmlns:a16="http://schemas.microsoft.com/office/drawing/2014/main" val="4106096988"/>
                    </a:ext>
                  </a:extLst>
                </a:gridCol>
              </a:tblGrid>
              <a:tr h="370840">
                <a:tc>
                  <a:txBody>
                    <a:bodyPr/>
                    <a:lstStyle/>
                    <a:p>
                      <a:r>
                        <a:rPr lang="sv-SE" sz="2400" dirty="0">
                          <a:solidFill>
                            <a:schemeClr val="tx1"/>
                          </a:solidFill>
                          <a:latin typeface="Arial" panose="020B0604020202020204" pitchFamily="34" charset="0"/>
                          <a:cs typeface="Arial" panose="020B0604020202020204" pitchFamily="34" charset="0"/>
                        </a:rPr>
                        <a:t>text</a:t>
                      </a:r>
                      <a:r>
                        <a:rPr lang="sv-SE" sz="2400" baseline="0" dirty="0">
                          <a:solidFill>
                            <a:schemeClr val="tx1"/>
                          </a:solidFill>
                          <a:latin typeface="Arial" panose="020B0604020202020204" pitchFamily="34" charset="0"/>
                          <a:cs typeface="Arial" panose="020B0604020202020204" pitchFamily="34" charset="0"/>
                        </a:rPr>
                        <a:t> representation</a:t>
                      </a:r>
                      <a:endParaRPr lang="sv-SE" sz="2400" dirty="0">
                        <a:solidFill>
                          <a:schemeClr val="tx1"/>
                        </a:solidFill>
                        <a:latin typeface="Arial" panose="020B0604020202020204" pitchFamily="34" charset="0"/>
                        <a:cs typeface="Arial" panose="020B0604020202020204" pitchFamily="34" charset="0"/>
                      </a:endParaRPr>
                    </a:p>
                  </a:txBody>
                  <a:tcPr marL="10800">
                    <a:noFill/>
                  </a:tcPr>
                </a:tc>
                <a:extLst>
                  <a:ext uri="{0D108BD9-81ED-4DB2-BD59-A6C34878D82A}">
                    <a16:rowId xmlns:a16="http://schemas.microsoft.com/office/drawing/2014/main" val="4090553834"/>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182923935"/>
              </p:ext>
            </p:extLst>
          </p:nvPr>
        </p:nvGraphicFramePr>
        <p:xfrm>
          <a:off x="4602804" y="3503858"/>
          <a:ext cx="3857628" cy="914400"/>
        </p:xfrm>
        <a:graphic>
          <a:graphicData uri="http://schemas.openxmlformats.org/drawingml/2006/table">
            <a:tbl>
              <a:tblPr firstRow="1" bandRow="1">
                <a:tableStyleId>{073A0DAA-6AF3-43AB-8588-CEC1D06C72B9}</a:tableStyleId>
              </a:tblPr>
              <a:tblGrid>
                <a:gridCol w="1481364">
                  <a:extLst>
                    <a:ext uri="{9D8B030D-6E8A-4147-A177-3AD203B41FA5}">
                      <a16:colId xmlns:a16="http://schemas.microsoft.com/office/drawing/2014/main" val="1847546260"/>
                    </a:ext>
                  </a:extLst>
                </a:gridCol>
                <a:gridCol w="2376264">
                  <a:extLst>
                    <a:ext uri="{9D8B030D-6E8A-4147-A177-3AD203B41FA5}">
                      <a16:colId xmlns:a16="http://schemas.microsoft.com/office/drawing/2014/main" val="4055701957"/>
                    </a:ext>
                  </a:extLst>
                </a:gridCol>
              </a:tblGrid>
              <a:tr h="370840">
                <a:tc>
                  <a:txBody>
                    <a:bodyPr/>
                    <a:lstStyle/>
                    <a:p>
                      <a:r>
                        <a:rPr lang="sv-SE" sz="2400" dirty="0" err="1"/>
                        <a:t>property</a:t>
                      </a:r>
                      <a:endParaRPr lang="sv-SE" sz="2400" dirty="0"/>
                    </a:p>
                  </a:txBody>
                  <a:tcPr/>
                </a:tc>
                <a:tc>
                  <a:txBody>
                    <a:bodyPr/>
                    <a:lstStyle/>
                    <a:p>
                      <a:r>
                        <a:rPr lang="sv-SE" sz="2400" dirty="0" err="1"/>
                        <a:t>value</a:t>
                      </a:r>
                      <a:endParaRPr lang="sv-SE" sz="2400" dirty="0"/>
                    </a:p>
                  </a:txBody>
                  <a:tcPr/>
                </a:tc>
                <a:extLst>
                  <a:ext uri="{0D108BD9-81ED-4DB2-BD59-A6C34878D82A}">
                    <a16:rowId xmlns:a16="http://schemas.microsoft.com/office/drawing/2014/main" val="4090553834"/>
                  </a:ext>
                </a:extLst>
              </a:tr>
              <a:tr h="370840">
                <a:tc>
                  <a:txBody>
                    <a:bodyPr/>
                    <a:lstStyle/>
                    <a:p>
                      <a:r>
                        <a:rPr lang="sv-SE" sz="2400" dirty="0" err="1"/>
                        <a:t>length</a:t>
                      </a:r>
                      <a:endParaRPr lang="sv-SE" sz="2400" dirty="0"/>
                    </a:p>
                  </a:txBody>
                  <a:tcPr/>
                </a:tc>
                <a:tc>
                  <a:txBody>
                    <a:bodyPr/>
                    <a:lstStyle/>
                    <a:p>
                      <a:r>
                        <a:rPr lang="sv-SE" sz="2400" dirty="0"/>
                        <a:t>50</a:t>
                      </a:r>
                    </a:p>
                  </a:txBody>
                  <a:tcPr/>
                </a:tc>
                <a:extLst>
                  <a:ext uri="{0D108BD9-81ED-4DB2-BD59-A6C34878D82A}">
                    <a16:rowId xmlns:a16="http://schemas.microsoft.com/office/drawing/2014/main" val="587203353"/>
                  </a:ext>
                </a:extLst>
              </a:tr>
            </a:tbl>
          </a:graphicData>
        </a:graphic>
      </p:graphicFrame>
      <p:sp>
        <p:nvSpPr>
          <p:cNvPr id="7" name="Rounded Rectangle 6"/>
          <p:cNvSpPr/>
          <p:nvPr/>
        </p:nvSpPr>
        <p:spPr>
          <a:xfrm>
            <a:off x="838200" y="1966913"/>
            <a:ext cx="2535682" cy="65214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2000" b="1" dirty="0" err="1">
                <a:latin typeface="Arial" panose="020B0604020202020204" pitchFamily="34" charset="0"/>
                <a:cs typeface="Arial" panose="020B0604020202020204" pitchFamily="34" charset="0"/>
              </a:rPr>
              <a:t>name</a:t>
            </a:r>
            <a:br>
              <a:rPr lang="sv-SE" sz="2000" dirty="0">
                <a:latin typeface="Arial" panose="020B0604020202020204" pitchFamily="34" charset="0"/>
                <a:cs typeface="Arial" panose="020B0604020202020204" pitchFamily="34" charset="0"/>
              </a:rPr>
            </a:br>
            <a:r>
              <a:rPr lang="sv-SE" sz="2000" dirty="0">
                <a:latin typeface="Arial" panose="020B0604020202020204" pitchFamily="34" charset="0"/>
                <a:cs typeface="Arial" panose="020B0604020202020204" pitchFamily="34" charset="0"/>
              </a:rPr>
              <a:t>(</a:t>
            </a:r>
            <a:r>
              <a:rPr lang="sv-SE" sz="2000" dirty="0" err="1">
                <a:latin typeface="Arial" panose="020B0604020202020204" pitchFamily="34" charset="0"/>
                <a:cs typeface="Arial" panose="020B0604020202020204" pitchFamily="34" charset="0"/>
              </a:rPr>
              <a:t>variable</a:t>
            </a:r>
            <a:r>
              <a:rPr lang="sv-SE" sz="2000" dirty="0">
                <a:latin typeface="Arial" panose="020B0604020202020204" pitchFamily="34" charset="0"/>
                <a:cs typeface="Arial" panose="020B0604020202020204" pitchFamily="34" charset="0"/>
              </a:rPr>
              <a:t>)</a:t>
            </a:r>
          </a:p>
        </p:txBody>
      </p:sp>
      <p:sp>
        <p:nvSpPr>
          <p:cNvPr id="8" name="Rounded Rectangle 7"/>
          <p:cNvSpPr/>
          <p:nvPr/>
        </p:nvSpPr>
        <p:spPr>
          <a:xfrm>
            <a:off x="838200" y="3620345"/>
            <a:ext cx="2535682" cy="6521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sv-SE" sz="2000" b="1" dirty="0" err="1">
                <a:solidFill>
                  <a:schemeClr val="bg1"/>
                </a:solidFill>
                <a:latin typeface="Arial" panose="020B0604020202020204" pitchFamily="34" charset="0"/>
                <a:cs typeface="Arial" panose="020B0604020202020204" pitchFamily="34" charset="0"/>
              </a:rPr>
              <a:t>firstname</a:t>
            </a:r>
            <a:br>
              <a:rPr lang="sv-SE" sz="2000" dirty="0">
                <a:solidFill>
                  <a:schemeClr val="bg1"/>
                </a:solidFill>
                <a:latin typeface="Arial" panose="020B0604020202020204" pitchFamily="34" charset="0"/>
                <a:cs typeface="Arial" panose="020B0604020202020204" pitchFamily="34" charset="0"/>
              </a:rPr>
            </a:br>
            <a:r>
              <a:rPr lang="sv-SE" sz="2000" dirty="0">
                <a:solidFill>
                  <a:schemeClr val="bg1"/>
                </a:solidFill>
                <a:latin typeface="Arial" panose="020B0604020202020204" pitchFamily="34" charset="0"/>
                <a:cs typeface="Arial" panose="020B0604020202020204" pitchFamily="34" charset="0"/>
              </a:rPr>
              <a:t>(</a:t>
            </a:r>
            <a:r>
              <a:rPr lang="sv-SE" sz="2000" dirty="0" err="1">
                <a:solidFill>
                  <a:schemeClr val="bg1"/>
                </a:solidFill>
                <a:latin typeface="Arial" panose="020B0604020202020204" pitchFamily="34" charset="0"/>
                <a:cs typeface="Arial" panose="020B0604020202020204" pitchFamily="34" charset="0"/>
              </a:rPr>
              <a:t>variable</a:t>
            </a:r>
            <a:r>
              <a:rPr lang="sv-SE" sz="2000" dirty="0">
                <a:solidFill>
                  <a:schemeClr val="bg1"/>
                </a:solidFill>
                <a:latin typeface="Arial" panose="020B0604020202020204" pitchFamily="34" charset="0"/>
                <a:cs typeface="Arial" panose="020B0604020202020204" pitchFamily="34" charset="0"/>
              </a:rPr>
              <a:t>)</a:t>
            </a:r>
          </a:p>
        </p:txBody>
      </p:sp>
      <p:cxnSp>
        <p:nvCxnSpPr>
          <p:cNvPr id="9" name="Straight Arrow Connector 8"/>
          <p:cNvCxnSpPr>
            <a:stCxn id="7" idx="3"/>
            <a:endCxn id="6" idx="1"/>
          </p:cNvCxnSpPr>
          <p:nvPr/>
        </p:nvCxnSpPr>
        <p:spPr>
          <a:xfrm>
            <a:off x="3373882" y="2292986"/>
            <a:ext cx="1228922" cy="1668072"/>
          </a:xfrm>
          <a:prstGeom prst="straightConnector1">
            <a:avLst/>
          </a:prstGeom>
          <a:ln w="76200">
            <a:solidFill>
              <a:schemeClr val="accent1"/>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p:cNvCxnSpPr>
            <a:stCxn id="8" idx="3"/>
            <a:endCxn id="6" idx="1"/>
          </p:cNvCxnSpPr>
          <p:nvPr/>
        </p:nvCxnSpPr>
        <p:spPr>
          <a:xfrm>
            <a:off x="3373882" y="3946418"/>
            <a:ext cx="1228922" cy="14640"/>
          </a:xfrm>
          <a:prstGeom prst="straightConnector1">
            <a:avLst/>
          </a:prstGeom>
          <a:ln w="76200">
            <a:solidFill>
              <a:schemeClr val="accent2"/>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11" name="Rounded Rectangle 10"/>
          <p:cNvSpPr/>
          <p:nvPr/>
        </p:nvSpPr>
        <p:spPr>
          <a:xfrm>
            <a:off x="838200" y="5200540"/>
            <a:ext cx="2535682" cy="652145"/>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sv-SE" sz="2000" b="1" dirty="0" err="1">
                <a:solidFill>
                  <a:schemeClr val="bg1"/>
                </a:solidFill>
                <a:latin typeface="Arial" panose="020B0604020202020204" pitchFamily="34" charset="0"/>
                <a:cs typeface="Arial" panose="020B0604020202020204" pitchFamily="34" charset="0"/>
              </a:rPr>
              <a:t>firstname</a:t>
            </a:r>
            <a:br>
              <a:rPr lang="sv-SE" sz="2000" dirty="0">
                <a:solidFill>
                  <a:schemeClr val="bg1"/>
                </a:solidFill>
                <a:latin typeface="Arial" panose="020B0604020202020204" pitchFamily="34" charset="0"/>
                <a:cs typeface="Arial" panose="020B0604020202020204" pitchFamily="34" charset="0"/>
              </a:rPr>
            </a:br>
            <a:r>
              <a:rPr lang="sv-SE" sz="2000" dirty="0">
                <a:solidFill>
                  <a:schemeClr val="bg1"/>
                </a:solidFill>
                <a:latin typeface="Arial" panose="020B0604020202020204" pitchFamily="34" charset="0"/>
                <a:cs typeface="Arial" panose="020B0604020202020204" pitchFamily="34" charset="0"/>
              </a:rPr>
              <a:t>(</a:t>
            </a:r>
            <a:r>
              <a:rPr lang="sv-SE" sz="2000" dirty="0" err="1">
                <a:solidFill>
                  <a:schemeClr val="bg1"/>
                </a:solidFill>
                <a:latin typeface="Arial" panose="020B0604020202020204" pitchFamily="34" charset="0"/>
                <a:cs typeface="Arial" panose="020B0604020202020204" pitchFamily="34" charset="0"/>
              </a:rPr>
              <a:t>variable</a:t>
            </a:r>
            <a:r>
              <a:rPr lang="sv-SE" sz="2000" dirty="0">
                <a:solidFill>
                  <a:schemeClr val="bg1"/>
                </a:solidFill>
                <a:latin typeface="Arial" panose="020B0604020202020204" pitchFamily="34" charset="0"/>
                <a:cs typeface="Arial" panose="020B0604020202020204" pitchFamily="34" charset="0"/>
              </a:rPr>
              <a:t>)</a:t>
            </a:r>
          </a:p>
        </p:txBody>
      </p:sp>
      <p:cxnSp>
        <p:nvCxnSpPr>
          <p:cNvPr id="12" name="Straight Arrow Connector 11"/>
          <p:cNvCxnSpPr>
            <a:stCxn id="11" idx="3"/>
            <a:endCxn id="6" idx="1"/>
          </p:cNvCxnSpPr>
          <p:nvPr/>
        </p:nvCxnSpPr>
        <p:spPr>
          <a:xfrm flipV="1">
            <a:off x="3373882" y="3961058"/>
            <a:ext cx="1228922" cy="1565555"/>
          </a:xfrm>
          <a:prstGeom prst="straightConnector1">
            <a:avLst/>
          </a:prstGeom>
          <a:ln w="76200">
            <a:solidFill>
              <a:schemeClr val="accent4"/>
            </a:solidFill>
            <a:headEnd type="ova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883717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Documenting Comparabilities among Variables</a:t>
            </a:r>
          </a:p>
        </p:txBody>
      </p:sp>
      <p:sp>
        <p:nvSpPr>
          <p:cNvPr id="5" name="Rounded Rectangle 4"/>
          <p:cNvSpPr/>
          <p:nvPr/>
        </p:nvSpPr>
        <p:spPr>
          <a:xfrm>
            <a:off x="2249935" y="1682141"/>
            <a:ext cx="2535682" cy="652145"/>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sv-SE" b="1" dirty="0" err="1">
                <a:latin typeface="Arial" panose="020B0604020202020204" pitchFamily="34" charset="0"/>
                <a:cs typeface="Arial" panose="020B0604020202020204" pitchFamily="34" charset="0"/>
              </a:rPr>
              <a:t>name</a:t>
            </a:r>
            <a:br>
              <a:rPr lang="sv-SE" dirty="0">
                <a:latin typeface="Arial" panose="020B0604020202020204" pitchFamily="34" charset="0"/>
                <a:cs typeface="Arial" panose="020B0604020202020204" pitchFamily="34" charset="0"/>
              </a:rPr>
            </a:br>
            <a:r>
              <a:rPr lang="sv-SE" dirty="0">
                <a:latin typeface="Arial" panose="020B0604020202020204" pitchFamily="34" charset="0"/>
                <a:cs typeface="Arial" panose="020B0604020202020204" pitchFamily="34" charset="0"/>
              </a:rPr>
              <a:t>(</a:t>
            </a:r>
            <a:r>
              <a:rPr lang="sv-SE" dirty="0" err="1">
                <a:latin typeface="Arial" panose="020B0604020202020204" pitchFamily="34" charset="0"/>
                <a:cs typeface="Arial" panose="020B0604020202020204" pitchFamily="34" charset="0"/>
              </a:rPr>
              <a:t>conceptual</a:t>
            </a:r>
            <a:r>
              <a:rPr lang="sv-SE" dirty="0">
                <a:latin typeface="Arial" panose="020B0604020202020204" pitchFamily="34" charset="0"/>
                <a:cs typeface="Arial" panose="020B0604020202020204" pitchFamily="34" charset="0"/>
              </a:rPr>
              <a:t> </a:t>
            </a:r>
            <a:r>
              <a:rPr lang="sv-SE" dirty="0" err="1">
                <a:latin typeface="Arial" panose="020B0604020202020204" pitchFamily="34" charset="0"/>
                <a:cs typeface="Arial" panose="020B0604020202020204" pitchFamily="34" charset="0"/>
              </a:rPr>
              <a:t>variable</a:t>
            </a:r>
            <a:r>
              <a:rPr lang="sv-SE" dirty="0">
                <a:latin typeface="Arial" panose="020B0604020202020204" pitchFamily="34" charset="0"/>
                <a:cs typeface="Arial" panose="020B0604020202020204" pitchFamily="34" charset="0"/>
              </a:rPr>
              <a:t>)</a:t>
            </a:r>
          </a:p>
        </p:txBody>
      </p:sp>
      <p:sp>
        <p:nvSpPr>
          <p:cNvPr id="6" name="Rounded Rectangle 5"/>
          <p:cNvSpPr/>
          <p:nvPr/>
        </p:nvSpPr>
        <p:spPr>
          <a:xfrm>
            <a:off x="2475287" y="5310767"/>
            <a:ext cx="2084978" cy="6521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sv-SE" b="1" dirty="0" err="1">
                <a:solidFill>
                  <a:schemeClr val="bg1"/>
                </a:solidFill>
                <a:latin typeface="Arial" panose="020B0604020202020204" pitchFamily="34" charset="0"/>
                <a:cs typeface="Arial" panose="020B0604020202020204" pitchFamily="34" charset="0"/>
              </a:rPr>
              <a:t>firstname</a:t>
            </a:r>
            <a:br>
              <a:rPr lang="sv-SE" dirty="0">
                <a:solidFill>
                  <a:schemeClr val="bg1"/>
                </a:solidFill>
                <a:latin typeface="Arial" panose="020B0604020202020204" pitchFamily="34" charset="0"/>
                <a:cs typeface="Arial" panose="020B0604020202020204" pitchFamily="34" charset="0"/>
              </a:rPr>
            </a:br>
            <a:r>
              <a:rPr lang="sv-SE" dirty="0">
                <a:solidFill>
                  <a:schemeClr val="bg1"/>
                </a:solidFill>
                <a:latin typeface="Arial" panose="020B0604020202020204" pitchFamily="34" charset="0"/>
                <a:cs typeface="Arial" panose="020B0604020202020204" pitchFamily="34" charset="0"/>
              </a:rPr>
              <a:t>(</a:t>
            </a:r>
            <a:r>
              <a:rPr lang="sv-SE" dirty="0" err="1">
                <a:solidFill>
                  <a:schemeClr val="bg1"/>
                </a:solidFill>
                <a:latin typeface="Arial" panose="020B0604020202020204" pitchFamily="34" charset="0"/>
                <a:cs typeface="Arial" panose="020B0604020202020204" pitchFamily="34" charset="0"/>
              </a:rPr>
              <a:t>variable</a:t>
            </a:r>
            <a:r>
              <a:rPr lang="sv-SE" dirty="0">
                <a:solidFill>
                  <a:schemeClr val="bg1"/>
                </a:solidFill>
                <a:latin typeface="Arial" panose="020B0604020202020204" pitchFamily="34" charset="0"/>
                <a:cs typeface="Arial" panose="020B0604020202020204" pitchFamily="34" charset="0"/>
              </a:rPr>
              <a:t>)</a:t>
            </a:r>
          </a:p>
        </p:txBody>
      </p:sp>
      <p:cxnSp>
        <p:nvCxnSpPr>
          <p:cNvPr id="7" name="Straight Arrow Connector 6"/>
          <p:cNvCxnSpPr>
            <a:stCxn id="6" idx="0"/>
            <a:endCxn id="9" idx="2"/>
          </p:cNvCxnSpPr>
          <p:nvPr/>
        </p:nvCxnSpPr>
        <p:spPr>
          <a:xfrm flipV="1">
            <a:off x="3517776" y="4177748"/>
            <a:ext cx="0" cy="1133019"/>
          </a:xfrm>
          <a:prstGeom prst="straightConnector1">
            <a:avLst/>
          </a:prstGeom>
          <a:ln w="76200">
            <a:solidFill>
              <a:schemeClr val="accent2"/>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a:stCxn id="10" idx="0"/>
            <a:endCxn id="9" idx="2"/>
          </p:cNvCxnSpPr>
          <p:nvPr/>
        </p:nvCxnSpPr>
        <p:spPr>
          <a:xfrm flipV="1">
            <a:off x="1147463" y="4177748"/>
            <a:ext cx="2370313" cy="1133019"/>
          </a:xfrm>
          <a:prstGeom prst="straightConnector1">
            <a:avLst/>
          </a:prstGeom>
          <a:ln w="76200">
            <a:solidFill>
              <a:schemeClr val="accent1"/>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p:cNvSpPr/>
          <p:nvPr/>
        </p:nvSpPr>
        <p:spPr>
          <a:xfrm>
            <a:off x="2249935" y="3525603"/>
            <a:ext cx="2535682" cy="652145"/>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sv-SE" b="1" dirty="0" err="1">
                <a:latin typeface="Arial" panose="020B0604020202020204" pitchFamily="34" charset="0"/>
                <a:cs typeface="Arial" panose="020B0604020202020204" pitchFamily="34" charset="0"/>
              </a:rPr>
              <a:t>name</a:t>
            </a:r>
            <a:br>
              <a:rPr lang="sv-SE" dirty="0">
                <a:latin typeface="Arial" panose="020B0604020202020204" pitchFamily="34" charset="0"/>
                <a:cs typeface="Arial" panose="020B0604020202020204" pitchFamily="34" charset="0"/>
              </a:rPr>
            </a:br>
            <a:r>
              <a:rPr lang="sv-SE" dirty="0">
                <a:latin typeface="Arial" panose="020B0604020202020204" pitchFamily="34" charset="0"/>
                <a:cs typeface="Arial" panose="020B0604020202020204" pitchFamily="34" charset="0"/>
              </a:rPr>
              <a:t>(</a:t>
            </a:r>
            <a:r>
              <a:rPr lang="sv-SE" dirty="0" err="1">
                <a:latin typeface="Arial" panose="020B0604020202020204" pitchFamily="34" charset="0"/>
                <a:cs typeface="Arial" panose="020B0604020202020204" pitchFamily="34" charset="0"/>
              </a:rPr>
              <a:t>represented</a:t>
            </a:r>
            <a:r>
              <a:rPr lang="sv-SE" dirty="0">
                <a:latin typeface="Arial" panose="020B0604020202020204" pitchFamily="34" charset="0"/>
                <a:cs typeface="Arial" panose="020B0604020202020204" pitchFamily="34" charset="0"/>
              </a:rPr>
              <a:t> </a:t>
            </a:r>
            <a:r>
              <a:rPr lang="sv-SE" dirty="0" err="1">
                <a:latin typeface="Arial" panose="020B0604020202020204" pitchFamily="34" charset="0"/>
                <a:cs typeface="Arial" panose="020B0604020202020204" pitchFamily="34" charset="0"/>
              </a:rPr>
              <a:t>variable</a:t>
            </a:r>
            <a:r>
              <a:rPr lang="sv-SE" dirty="0">
                <a:latin typeface="Arial" panose="020B0604020202020204" pitchFamily="34" charset="0"/>
                <a:cs typeface="Arial" panose="020B0604020202020204" pitchFamily="34" charset="0"/>
              </a:rPr>
              <a:t>)</a:t>
            </a:r>
          </a:p>
        </p:txBody>
      </p:sp>
      <p:sp>
        <p:nvSpPr>
          <p:cNvPr id="10" name="Rounded Rectangle 9"/>
          <p:cNvSpPr/>
          <p:nvPr/>
        </p:nvSpPr>
        <p:spPr>
          <a:xfrm>
            <a:off x="104974" y="5310767"/>
            <a:ext cx="2084978" cy="652145"/>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err="1">
                <a:latin typeface="Arial" panose="020B0604020202020204" pitchFamily="34" charset="0"/>
                <a:cs typeface="Arial" panose="020B0604020202020204" pitchFamily="34" charset="0"/>
              </a:rPr>
              <a:t>name</a:t>
            </a:r>
            <a:br>
              <a:rPr lang="sv-SE" dirty="0">
                <a:latin typeface="Arial" panose="020B0604020202020204" pitchFamily="34" charset="0"/>
                <a:cs typeface="Arial" panose="020B0604020202020204" pitchFamily="34" charset="0"/>
              </a:rPr>
            </a:br>
            <a:r>
              <a:rPr lang="sv-SE" dirty="0">
                <a:latin typeface="Arial" panose="020B0604020202020204" pitchFamily="34" charset="0"/>
                <a:cs typeface="Arial" panose="020B0604020202020204" pitchFamily="34" charset="0"/>
              </a:rPr>
              <a:t>(</a:t>
            </a:r>
            <a:r>
              <a:rPr lang="sv-SE" dirty="0" err="1">
                <a:latin typeface="Arial" panose="020B0604020202020204" pitchFamily="34" charset="0"/>
                <a:cs typeface="Arial" panose="020B0604020202020204" pitchFamily="34" charset="0"/>
              </a:rPr>
              <a:t>variable</a:t>
            </a:r>
            <a:r>
              <a:rPr lang="sv-SE" dirty="0">
                <a:latin typeface="Arial" panose="020B0604020202020204" pitchFamily="34" charset="0"/>
                <a:cs typeface="Arial" panose="020B0604020202020204" pitchFamily="34" charset="0"/>
              </a:rPr>
              <a:t>)</a:t>
            </a:r>
          </a:p>
        </p:txBody>
      </p:sp>
      <p:cxnSp>
        <p:nvCxnSpPr>
          <p:cNvPr id="11" name="Straight Arrow Connector 10"/>
          <p:cNvCxnSpPr>
            <a:stCxn id="9" idx="0"/>
            <a:endCxn id="5" idx="2"/>
          </p:cNvCxnSpPr>
          <p:nvPr/>
        </p:nvCxnSpPr>
        <p:spPr>
          <a:xfrm flipV="1">
            <a:off x="3517776" y="2334286"/>
            <a:ext cx="0" cy="1191317"/>
          </a:xfrm>
          <a:prstGeom prst="straightConnector1">
            <a:avLst/>
          </a:prstGeom>
          <a:ln w="76200">
            <a:solidFill>
              <a:schemeClr val="accent6"/>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12" name="Rounded Rectangle 11"/>
          <p:cNvSpPr/>
          <p:nvPr/>
        </p:nvSpPr>
        <p:spPr>
          <a:xfrm>
            <a:off x="4845600" y="5310767"/>
            <a:ext cx="2084978" cy="652145"/>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sv-SE" b="1" dirty="0" err="1">
                <a:solidFill>
                  <a:schemeClr val="bg1"/>
                </a:solidFill>
                <a:latin typeface="Arial" panose="020B0604020202020204" pitchFamily="34" charset="0"/>
                <a:cs typeface="Arial" panose="020B0604020202020204" pitchFamily="34" charset="0"/>
              </a:rPr>
              <a:t>firstname</a:t>
            </a:r>
            <a:br>
              <a:rPr lang="sv-SE" dirty="0">
                <a:solidFill>
                  <a:schemeClr val="bg1"/>
                </a:solidFill>
                <a:latin typeface="Arial" panose="020B0604020202020204" pitchFamily="34" charset="0"/>
                <a:cs typeface="Arial" panose="020B0604020202020204" pitchFamily="34" charset="0"/>
              </a:rPr>
            </a:br>
            <a:r>
              <a:rPr lang="sv-SE" dirty="0">
                <a:solidFill>
                  <a:schemeClr val="bg1"/>
                </a:solidFill>
                <a:latin typeface="Arial" panose="020B0604020202020204" pitchFamily="34" charset="0"/>
                <a:cs typeface="Arial" panose="020B0604020202020204" pitchFamily="34" charset="0"/>
              </a:rPr>
              <a:t>(</a:t>
            </a:r>
            <a:r>
              <a:rPr lang="sv-SE" dirty="0" err="1">
                <a:solidFill>
                  <a:schemeClr val="bg1"/>
                </a:solidFill>
                <a:latin typeface="Arial" panose="020B0604020202020204" pitchFamily="34" charset="0"/>
                <a:cs typeface="Arial" panose="020B0604020202020204" pitchFamily="34" charset="0"/>
              </a:rPr>
              <a:t>variable</a:t>
            </a:r>
            <a:r>
              <a:rPr lang="sv-SE" dirty="0">
                <a:solidFill>
                  <a:schemeClr val="bg1"/>
                </a:solidFill>
                <a:latin typeface="Arial" panose="020B0604020202020204" pitchFamily="34" charset="0"/>
                <a:cs typeface="Arial" panose="020B0604020202020204" pitchFamily="34" charset="0"/>
              </a:rPr>
              <a:t>)</a:t>
            </a:r>
          </a:p>
        </p:txBody>
      </p:sp>
      <p:cxnSp>
        <p:nvCxnSpPr>
          <p:cNvPr id="13" name="Straight Arrow Connector 12"/>
          <p:cNvCxnSpPr>
            <a:stCxn id="12" idx="0"/>
            <a:endCxn id="9" idx="2"/>
          </p:cNvCxnSpPr>
          <p:nvPr/>
        </p:nvCxnSpPr>
        <p:spPr>
          <a:xfrm flipH="1" flipV="1">
            <a:off x="3517776" y="4177748"/>
            <a:ext cx="2370313" cy="1133019"/>
          </a:xfrm>
          <a:prstGeom prst="straightConnector1">
            <a:avLst/>
          </a:prstGeom>
          <a:ln w="76200">
            <a:solidFill>
              <a:schemeClr val="accent4"/>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23" name="Straight Connector 22"/>
          <p:cNvCxnSpPr/>
          <p:nvPr/>
        </p:nvCxnSpPr>
        <p:spPr>
          <a:xfrm flipH="1">
            <a:off x="169030" y="3007704"/>
            <a:ext cx="8584445" cy="1208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69030" y="4739903"/>
            <a:ext cx="8584445" cy="1208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066837" y="1560137"/>
            <a:ext cx="2077164" cy="111087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sv-SE" sz="1400" b="1" dirty="0" err="1">
                <a:latin typeface="Arial" panose="020B0604020202020204" pitchFamily="34" charset="0"/>
                <a:cs typeface="Arial" panose="020B0604020202020204" pitchFamily="34" charset="0"/>
              </a:rPr>
              <a:t>Conceptual</a:t>
            </a:r>
            <a:r>
              <a:rPr lang="sv-SE" sz="1400" b="1" dirty="0">
                <a:latin typeface="Arial" panose="020B0604020202020204" pitchFamily="34" charset="0"/>
                <a:cs typeface="Arial" panose="020B0604020202020204" pitchFamily="34" charset="0"/>
              </a:rPr>
              <a:t> </a:t>
            </a:r>
            <a:r>
              <a:rPr lang="sv-SE" sz="1400" b="1" dirty="0" err="1">
                <a:latin typeface="Arial" panose="020B0604020202020204" pitchFamily="34" charset="0"/>
                <a:cs typeface="Arial" panose="020B0604020202020204" pitchFamily="34" charset="0"/>
              </a:rPr>
              <a:t>variable</a:t>
            </a:r>
            <a:br>
              <a:rPr lang="sv-SE" sz="1400" dirty="0">
                <a:latin typeface="Arial" panose="020B0604020202020204" pitchFamily="34" charset="0"/>
                <a:cs typeface="Arial" panose="020B0604020202020204" pitchFamily="34" charset="0"/>
              </a:rPr>
            </a:br>
            <a:r>
              <a:rPr lang="sv-SE" sz="1400" dirty="0">
                <a:latin typeface="Arial" panose="020B0604020202020204" pitchFamily="34" charset="0"/>
                <a:cs typeface="Arial" panose="020B0604020202020204" pitchFamily="34" charset="0"/>
              </a:rPr>
              <a:t>Common </a:t>
            </a:r>
            <a:r>
              <a:rPr lang="sv-SE" sz="1400" dirty="0" err="1">
                <a:latin typeface="Arial" panose="020B0604020202020204" pitchFamily="34" charset="0"/>
                <a:cs typeface="Arial" panose="020B0604020202020204" pitchFamily="34" charset="0"/>
              </a:rPr>
              <a:t>variable</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specification</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without</a:t>
            </a:r>
            <a:r>
              <a:rPr lang="sv-SE" sz="1400" dirty="0">
                <a:latin typeface="Arial" panose="020B0604020202020204" pitchFamily="34" charset="0"/>
                <a:cs typeface="Arial" panose="020B0604020202020204" pitchFamily="34" charset="0"/>
              </a:rPr>
              <a:t> a representation</a:t>
            </a:r>
          </a:p>
        </p:txBody>
      </p:sp>
      <p:sp>
        <p:nvSpPr>
          <p:cNvPr id="28" name="Rectangle 27"/>
          <p:cNvSpPr/>
          <p:nvPr/>
        </p:nvSpPr>
        <p:spPr>
          <a:xfrm>
            <a:off x="7066837" y="3229797"/>
            <a:ext cx="2033896" cy="111087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sv-SE" sz="1400" b="1" dirty="0" err="1">
                <a:latin typeface="Arial" panose="020B0604020202020204" pitchFamily="34" charset="0"/>
                <a:cs typeface="Arial" panose="020B0604020202020204" pitchFamily="34" charset="0"/>
              </a:rPr>
              <a:t>Represented</a:t>
            </a:r>
            <a:r>
              <a:rPr lang="sv-SE" sz="1400" b="1" dirty="0">
                <a:latin typeface="Arial" panose="020B0604020202020204" pitchFamily="34" charset="0"/>
                <a:cs typeface="Arial" panose="020B0604020202020204" pitchFamily="34" charset="0"/>
              </a:rPr>
              <a:t> </a:t>
            </a:r>
            <a:r>
              <a:rPr lang="sv-SE" sz="1400" b="1" dirty="0" err="1">
                <a:latin typeface="Arial" panose="020B0604020202020204" pitchFamily="34" charset="0"/>
                <a:cs typeface="Arial" panose="020B0604020202020204" pitchFamily="34" charset="0"/>
              </a:rPr>
              <a:t>variable</a:t>
            </a:r>
            <a:endParaRPr lang="sv-SE" sz="1400" b="1" dirty="0">
              <a:latin typeface="Arial" panose="020B0604020202020204" pitchFamily="34" charset="0"/>
              <a:cs typeface="Arial" panose="020B0604020202020204" pitchFamily="34" charset="0"/>
            </a:endParaRPr>
          </a:p>
          <a:p>
            <a:r>
              <a:rPr lang="sv-SE" sz="1400" dirty="0">
                <a:latin typeface="Arial" panose="020B0604020202020204" pitchFamily="34" charset="0"/>
                <a:cs typeface="Arial" panose="020B0604020202020204" pitchFamily="34" charset="0"/>
              </a:rPr>
              <a:t>Common </a:t>
            </a:r>
            <a:r>
              <a:rPr lang="sv-SE" sz="1400" dirty="0" err="1">
                <a:latin typeface="Arial" panose="020B0604020202020204" pitchFamily="34" charset="0"/>
                <a:cs typeface="Arial" panose="020B0604020202020204" pitchFamily="34" charset="0"/>
              </a:rPr>
              <a:t>variable</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specification</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with</a:t>
            </a:r>
            <a:r>
              <a:rPr lang="sv-SE" sz="1400" dirty="0">
                <a:latin typeface="Arial" panose="020B0604020202020204" pitchFamily="34" charset="0"/>
                <a:cs typeface="Arial" panose="020B0604020202020204" pitchFamily="34" charset="0"/>
              </a:rPr>
              <a:t> a </a:t>
            </a:r>
            <a:r>
              <a:rPr lang="sv-SE" sz="1400" i="1" dirty="0">
                <a:latin typeface="Arial" panose="020B0604020202020204" pitchFamily="34" charset="0"/>
                <a:cs typeface="Arial" panose="020B0604020202020204" pitchFamily="34" charset="0"/>
              </a:rPr>
              <a:t>text representation</a:t>
            </a:r>
            <a:r>
              <a:rPr lang="sv-SE" sz="1400" dirty="0">
                <a:latin typeface="Arial" panose="020B0604020202020204" pitchFamily="34" charset="0"/>
                <a:cs typeface="Arial" panose="020B0604020202020204" pitchFamily="34" charset="0"/>
              </a:rPr>
              <a:t>  </a:t>
            </a:r>
          </a:p>
        </p:txBody>
      </p:sp>
      <p:sp>
        <p:nvSpPr>
          <p:cNvPr id="29" name="Rectangle 28"/>
          <p:cNvSpPr/>
          <p:nvPr/>
        </p:nvSpPr>
        <p:spPr>
          <a:xfrm>
            <a:off x="7094909" y="5036252"/>
            <a:ext cx="2005823" cy="111087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sv-SE" sz="1400" b="1" dirty="0" err="1">
                <a:latin typeface="Arial" panose="020B0604020202020204" pitchFamily="34" charset="0"/>
                <a:cs typeface="Arial" panose="020B0604020202020204" pitchFamily="34" charset="0"/>
              </a:rPr>
              <a:t>Variable</a:t>
            </a:r>
            <a:endParaRPr lang="sv-SE" sz="1400" b="1" dirty="0">
              <a:latin typeface="Arial" panose="020B0604020202020204" pitchFamily="34" charset="0"/>
              <a:cs typeface="Arial" panose="020B0604020202020204" pitchFamily="34" charset="0"/>
            </a:endParaRPr>
          </a:p>
          <a:p>
            <a:r>
              <a:rPr lang="sv-SE" sz="1400" dirty="0" err="1">
                <a:latin typeface="Arial" panose="020B0604020202020204" pitchFamily="34" charset="0"/>
                <a:cs typeface="Arial" panose="020B0604020202020204" pitchFamily="34" charset="0"/>
              </a:rPr>
              <a:t>Variable</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specification</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within</a:t>
            </a:r>
            <a:r>
              <a:rPr lang="sv-SE" sz="1400" dirty="0">
                <a:latin typeface="Arial" panose="020B0604020202020204" pitchFamily="34" charset="0"/>
                <a:cs typeface="Arial" panose="020B0604020202020204" pitchFamily="34" charset="0"/>
              </a:rPr>
              <a:t> a </a:t>
            </a:r>
            <a:r>
              <a:rPr lang="sv-SE" sz="1400" dirty="0" err="1">
                <a:latin typeface="Arial" panose="020B0604020202020204" pitchFamily="34" charset="0"/>
                <a:cs typeface="Arial" panose="020B0604020202020204" pitchFamily="34" charset="0"/>
              </a:rPr>
              <a:t>dataset</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context</a:t>
            </a:r>
            <a:endParaRPr lang="sv-S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3852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Three Similar Datasets – Numeric Representation</a:t>
            </a:r>
          </a:p>
        </p:txBody>
      </p:sp>
      <p:graphicFrame>
        <p:nvGraphicFramePr>
          <p:cNvPr id="10" name="Content Placeholder 3"/>
          <p:cNvGraphicFramePr>
            <a:graphicFrameLocks/>
          </p:cNvGraphicFramePr>
          <p:nvPr>
            <p:extLst>
              <p:ext uri="{D42A27DB-BD31-4B8C-83A1-F6EECF244321}">
                <p14:modId xmlns:p14="http://schemas.microsoft.com/office/powerpoint/2010/main" val="2416627550"/>
              </p:ext>
            </p:extLst>
          </p:nvPr>
        </p:nvGraphicFramePr>
        <p:xfrm>
          <a:off x="644862" y="1797609"/>
          <a:ext cx="7644728" cy="1078388"/>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birthdate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John</a:t>
                      </a:r>
                    </a:p>
                  </a:txBody>
                  <a:tcPr marL="66476" marR="66476" marT="33238" marB="33238"/>
                </a:tc>
                <a:tc>
                  <a:txBody>
                    <a:bodyPr/>
                    <a:lstStyle/>
                    <a:p>
                      <a:r>
                        <a:rPr lang="sv-SE" sz="1200" dirty="0">
                          <a:latin typeface="Arial" panose="020B0604020202020204" pitchFamily="34" charset="0"/>
                          <a:cs typeface="Arial" panose="020B0604020202020204" pitchFamily="34" charset="0"/>
                        </a:rPr>
                        <a:t>178</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1998-09-02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Gill</a:t>
                      </a:r>
                    </a:p>
                  </a:txBody>
                  <a:tcPr marL="66476" marR="66476" marT="33238" marB="33238"/>
                </a:tc>
                <a:tc>
                  <a:txBody>
                    <a:bodyPr/>
                    <a:lstStyle/>
                    <a:p>
                      <a:r>
                        <a:rPr lang="sv-SE" sz="1200" dirty="0">
                          <a:latin typeface="Arial" panose="020B0604020202020204" pitchFamily="34" charset="0"/>
                          <a:cs typeface="Arial" panose="020B0604020202020204" pitchFamily="34" charset="0"/>
                        </a:rPr>
                        <a:t>200</a:t>
                      </a:r>
                    </a:p>
                  </a:txBody>
                  <a:tcPr marL="66476" marR="66476" marT="33238" marB="33238"/>
                </a:tc>
                <a:tc>
                  <a:txBody>
                    <a:bodyPr/>
                    <a:lstStyle/>
                    <a:p>
                      <a:r>
                        <a:rPr lang="sv-SE" sz="1200" dirty="0">
                          <a:latin typeface="Arial" panose="020B0604020202020204" pitchFamily="34" charset="0"/>
                          <a:cs typeface="Arial" panose="020B0604020202020204" pitchFamily="34" charset="0"/>
                        </a:rPr>
                        <a:t>1934-06-12</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Alice</a:t>
                      </a:r>
                    </a:p>
                  </a:txBody>
                  <a:tcPr marL="66476" marR="66476" marT="33238" marB="33238"/>
                </a:tc>
                <a:tc>
                  <a:txBody>
                    <a:bodyPr/>
                    <a:lstStyle/>
                    <a:p>
                      <a:r>
                        <a:rPr lang="sv-SE" sz="1200" dirty="0">
                          <a:latin typeface="Arial" panose="020B0604020202020204" pitchFamily="34" charset="0"/>
                          <a:cs typeface="Arial" panose="020B0604020202020204" pitchFamily="34" charset="0"/>
                        </a:rPr>
                        <a:t>182</a:t>
                      </a:r>
                    </a:p>
                  </a:txBody>
                  <a:tcPr marL="66476" marR="66476" marT="33238" marB="33238"/>
                </a:tc>
                <a:tc>
                  <a:txBody>
                    <a:bodyPr/>
                    <a:lstStyle/>
                    <a:p>
                      <a:r>
                        <a:rPr lang="sv-SE" sz="1200" dirty="0">
                          <a:latin typeface="Arial" panose="020B0604020202020204" pitchFamily="34" charset="0"/>
                          <a:cs typeface="Arial" panose="020B0604020202020204" pitchFamily="34" charset="0"/>
                        </a:rPr>
                        <a:t>1922-12-24</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011843086"/>
              </p:ext>
            </p:extLst>
          </p:nvPr>
        </p:nvGraphicFramePr>
        <p:xfrm>
          <a:off x="628650" y="3315581"/>
          <a:ext cx="7644728" cy="1078388"/>
        </p:xfrm>
        <a:graphic>
          <a:graphicData uri="http://schemas.openxmlformats.org/drawingml/2006/table">
            <a:tbl>
              <a:tblPr firstRow="1" bandRow="1">
                <a:tableStyleId>{21E4AEA4-8DFA-4A89-87EB-49C32662AFE0}</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firstname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personheight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dateofbirth</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maritalstatus2010</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Bob</a:t>
                      </a:r>
                    </a:p>
                  </a:txBody>
                  <a:tcPr marL="66476" marR="66476" marT="33238" marB="33238"/>
                </a:tc>
                <a:tc>
                  <a:txBody>
                    <a:bodyPr/>
                    <a:lstStyle/>
                    <a:p>
                      <a:r>
                        <a:rPr lang="sv-SE" sz="1200" dirty="0">
                          <a:latin typeface="Arial" panose="020B0604020202020204" pitchFamily="34" charset="0"/>
                          <a:cs typeface="Arial" panose="020B0604020202020204" pitchFamily="34" charset="0"/>
                        </a:rPr>
                        <a:t>70</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1995-09-02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Lars</a:t>
                      </a:r>
                    </a:p>
                  </a:txBody>
                  <a:tcPr marL="66476" marR="66476" marT="33238" marB="33238"/>
                </a:tc>
                <a:tc>
                  <a:txBody>
                    <a:bodyPr/>
                    <a:lstStyle/>
                    <a:p>
                      <a:r>
                        <a:rPr lang="sv-SE" sz="1200" dirty="0">
                          <a:latin typeface="Arial" panose="020B0604020202020204" pitchFamily="34" charset="0"/>
                          <a:cs typeface="Arial" panose="020B0604020202020204" pitchFamily="34" charset="0"/>
                        </a:rPr>
                        <a:t>76</a:t>
                      </a:r>
                    </a:p>
                  </a:txBody>
                  <a:tcPr marL="66476" marR="66476" marT="33238" marB="33238"/>
                </a:tc>
                <a:tc>
                  <a:txBody>
                    <a:bodyPr/>
                    <a:lstStyle/>
                    <a:p>
                      <a:r>
                        <a:rPr lang="sv-SE" sz="1200" dirty="0">
                          <a:latin typeface="Arial" panose="020B0604020202020204" pitchFamily="34" charset="0"/>
                          <a:cs typeface="Arial" panose="020B0604020202020204" pitchFamily="34" charset="0"/>
                        </a:rPr>
                        <a:t>1954-06-21</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Gerald</a:t>
                      </a:r>
                    </a:p>
                  </a:txBody>
                  <a:tcPr marL="66476" marR="66476" marT="33238" marB="33238"/>
                </a:tc>
                <a:tc>
                  <a:txBody>
                    <a:bodyPr/>
                    <a:lstStyle/>
                    <a:p>
                      <a:r>
                        <a:rPr lang="sv-SE" sz="1200" dirty="0">
                          <a:latin typeface="Arial" panose="020B0604020202020204" pitchFamily="34" charset="0"/>
                          <a:cs typeface="Arial" panose="020B0604020202020204" pitchFamily="34" charset="0"/>
                        </a:rPr>
                        <a:t>66</a:t>
                      </a:r>
                    </a:p>
                  </a:txBody>
                  <a:tcPr marL="66476" marR="66476" marT="33238" marB="33238"/>
                </a:tc>
                <a:tc>
                  <a:txBody>
                    <a:bodyPr/>
                    <a:lstStyle/>
                    <a:p>
                      <a:r>
                        <a:rPr lang="sv-SE" sz="1200" dirty="0">
                          <a:latin typeface="Arial" panose="020B0604020202020204" pitchFamily="34" charset="0"/>
                          <a:cs typeface="Arial" panose="020B0604020202020204" pitchFamily="34" charset="0"/>
                        </a:rPr>
                        <a:t>1972-11-23</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741787244"/>
              </p:ext>
            </p:extLst>
          </p:nvPr>
        </p:nvGraphicFramePr>
        <p:xfrm>
          <a:off x="644862" y="3041975"/>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dataset2</a:t>
                      </a:r>
                    </a:p>
                  </a:txBody>
                  <a:tcPr marL="0" marR="66476" marT="33238" marB="33238">
                    <a:noFill/>
                  </a:tcPr>
                </a:tc>
                <a:extLst>
                  <a:ext uri="{0D108BD9-81ED-4DB2-BD59-A6C34878D82A}">
                    <a16:rowId xmlns:a16="http://schemas.microsoft.com/office/drawing/2014/main" val="4090553834"/>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1838868035"/>
              </p:ext>
            </p:extLst>
          </p:nvPr>
        </p:nvGraphicFramePr>
        <p:xfrm>
          <a:off x="644862" y="4808014"/>
          <a:ext cx="7644728" cy="1078388"/>
        </p:xfrm>
        <a:graphic>
          <a:graphicData uri="http://schemas.openxmlformats.org/drawingml/2006/table">
            <a:tbl>
              <a:tblPr firstRow="1" bandRow="1">
                <a:tableStyleId>{00A15C55-8517-42AA-B614-E9B94910E393}</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firstname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imperialheight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dateofbirth</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maritalstatus2018</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Lisa</a:t>
                      </a:r>
                    </a:p>
                  </a:txBody>
                  <a:tcPr marL="66476" marR="66476" marT="33238" marB="33238"/>
                </a:tc>
                <a:tc>
                  <a:txBody>
                    <a:bodyPr/>
                    <a:lstStyle/>
                    <a:p>
                      <a:r>
                        <a:rPr lang="sv-SE" sz="1200" dirty="0">
                          <a:latin typeface="Arial" panose="020B0604020202020204" pitchFamily="34" charset="0"/>
                          <a:cs typeface="Arial" panose="020B0604020202020204" pitchFamily="34" charset="0"/>
                        </a:rPr>
                        <a:t>69</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1995-09-02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Bart</a:t>
                      </a:r>
                    </a:p>
                  </a:txBody>
                  <a:tcPr marL="66476" marR="66476" marT="33238" marB="33238"/>
                </a:tc>
                <a:tc>
                  <a:txBody>
                    <a:bodyPr/>
                    <a:lstStyle/>
                    <a:p>
                      <a:r>
                        <a:rPr lang="sv-SE" sz="1200" dirty="0">
                          <a:latin typeface="Arial" panose="020B0604020202020204" pitchFamily="34" charset="0"/>
                          <a:cs typeface="Arial" panose="020B0604020202020204" pitchFamily="34" charset="0"/>
                        </a:rPr>
                        <a:t>75</a:t>
                      </a:r>
                    </a:p>
                  </a:txBody>
                  <a:tcPr marL="66476" marR="66476" marT="33238" marB="33238"/>
                </a:tc>
                <a:tc>
                  <a:txBody>
                    <a:bodyPr/>
                    <a:lstStyle/>
                    <a:p>
                      <a:r>
                        <a:rPr lang="sv-SE" sz="1200" dirty="0">
                          <a:latin typeface="Arial" panose="020B0604020202020204" pitchFamily="34" charset="0"/>
                          <a:cs typeface="Arial" panose="020B0604020202020204" pitchFamily="34" charset="0"/>
                        </a:rPr>
                        <a:t>1954-06-21</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Homer</a:t>
                      </a:r>
                    </a:p>
                  </a:txBody>
                  <a:tcPr marL="66476" marR="66476" marT="33238" marB="33238"/>
                </a:tc>
                <a:tc>
                  <a:txBody>
                    <a:bodyPr/>
                    <a:lstStyle/>
                    <a:p>
                      <a:r>
                        <a:rPr lang="sv-SE" sz="1200" dirty="0">
                          <a:latin typeface="Arial" panose="020B0604020202020204" pitchFamily="34" charset="0"/>
                          <a:cs typeface="Arial" panose="020B0604020202020204" pitchFamily="34" charset="0"/>
                        </a:rPr>
                        <a:t>68</a:t>
                      </a:r>
                    </a:p>
                  </a:txBody>
                  <a:tcPr marL="66476" marR="66476" marT="33238" marB="33238"/>
                </a:tc>
                <a:tc>
                  <a:txBody>
                    <a:bodyPr/>
                    <a:lstStyle/>
                    <a:p>
                      <a:r>
                        <a:rPr lang="sv-SE" sz="1200" dirty="0">
                          <a:latin typeface="Arial" panose="020B0604020202020204" pitchFamily="34" charset="0"/>
                          <a:cs typeface="Arial" panose="020B0604020202020204" pitchFamily="34" charset="0"/>
                        </a:rPr>
                        <a:t>1972-11-23</a:t>
                      </a:r>
                    </a:p>
                  </a:txBody>
                  <a:tcPr marL="66476" marR="66476" marT="33238" marB="33238"/>
                </a:tc>
                <a:tc>
                  <a:txBody>
                    <a:bodyPr/>
                    <a:lstStyle/>
                    <a:p>
                      <a:r>
                        <a:rPr lang="sv-SE" sz="1200" dirty="0">
                          <a:latin typeface="Arial" panose="020B0604020202020204" pitchFamily="34" charset="0"/>
                          <a:cs typeface="Arial" panose="020B0604020202020204" pitchFamily="34" charset="0"/>
                        </a:rPr>
                        <a:t>D</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588340876"/>
              </p:ext>
            </p:extLst>
          </p:nvPr>
        </p:nvGraphicFramePr>
        <p:xfrm>
          <a:off x="644862" y="4538417"/>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dataset3</a:t>
                      </a:r>
                    </a:p>
                  </a:txBody>
                  <a:tcPr marL="0" marR="66476" marT="33238" marB="33238">
                    <a:noFill/>
                  </a:tcPr>
                </a:tc>
                <a:extLst>
                  <a:ext uri="{0D108BD9-81ED-4DB2-BD59-A6C34878D82A}">
                    <a16:rowId xmlns:a16="http://schemas.microsoft.com/office/drawing/2014/main" val="4090553834"/>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512544179"/>
              </p:ext>
            </p:extLst>
          </p:nvPr>
        </p:nvGraphicFramePr>
        <p:xfrm>
          <a:off x="628650" y="1484784"/>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dataset1</a:t>
                      </a:r>
                    </a:p>
                  </a:txBody>
                  <a:tcPr marL="0" marR="66476" marT="33238" marB="33238">
                    <a:noFill/>
                  </a:tcPr>
                </a:tc>
                <a:extLst>
                  <a:ext uri="{0D108BD9-81ED-4DB2-BD59-A6C34878D82A}">
                    <a16:rowId xmlns:a16="http://schemas.microsoft.com/office/drawing/2014/main" val="4090553834"/>
                  </a:ext>
                </a:extLst>
              </a:tr>
            </a:tbl>
          </a:graphicData>
        </a:graphic>
      </p:graphicFrame>
      <p:sp>
        <p:nvSpPr>
          <p:cNvPr id="9" name="Rounded Rectangle 9"/>
          <p:cNvSpPr/>
          <p:nvPr/>
        </p:nvSpPr>
        <p:spPr>
          <a:xfrm>
            <a:off x="2540084" y="1706057"/>
            <a:ext cx="2019302" cy="4308140"/>
          </a:xfrm>
          <a:prstGeom prst="roundRect">
            <a:avLst>
              <a:gd name="adj" fmla="val 0"/>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rgbClr val="FF0000"/>
              </a:solidFill>
            </a:endParaRPr>
          </a:p>
        </p:txBody>
      </p:sp>
    </p:spTree>
    <p:extLst>
      <p:ext uri="{BB962C8B-B14F-4D97-AF65-F5344CB8AC3E}">
        <p14:creationId xmlns:p14="http://schemas.microsoft.com/office/powerpoint/2010/main" val="85440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Variables with Different Unit of Measure</a:t>
            </a:r>
          </a:p>
        </p:txBody>
      </p:sp>
      <p:graphicFrame>
        <p:nvGraphicFramePr>
          <p:cNvPr id="5" name="Content Placeholder 3"/>
          <p:cNvGraphicFramePr>
            <a:graphicFrameLocks/>
          </p:cNvGraphicFramePr>
          <p:nvPr>
            <p:extLst>
              <p:ext uri="{D42A27DB-BD31-4B8C-83A1-F6EECF244321}">
                <p14:modId xmlns:p14="http://schemas.microsoft.com/office/powerpoint/2010/main" val="1847191886"/>
              </p:ext>
            </p:extLst>
          </p:nvPr>
        </p:nvGraphicFramePr>
        <p:xfrm>
          <a:off x="4602804" y="1556792"/>
          <a:ext cx="3569596" cy="457200"/>
        </p:xfrm>
        <a:graphic>
          <a:graphicData uri="http://schemas.openxmlformats.org/drawingml/2006/table">
            <a:tbl>
              <a:tblPr firstRow="1" bandRow="1">
                <a:tableStyleId>{5C22544A-7EE6-4342-B048-85BDC9FD1C3A}</a:tableStyleId>
              </a:tblPr>
              <a:tblGrid>
                <a:gridCol w="3569596">
                  <a:extLst>
                    <a:ext uri="{9D8B030D-6E8A-4147-A177-3AD203B41FA5}">
                      <a16:colId xmlns:a16="http://schemas.microsoft.com/office/drawing/2014/main" val="4106096988"/>
                    </a:ext>
                  </a:extLst>
                </a:gridCol>
              </a:tblGrid>
              <a:tr h="370840">
                <a:tc>
                  <a:txBody>
                    <a:bodyPr/>
                    <a:lstStyle/>
                    <a:p>
                      <a:r>
                        <a:rPr lang="sv-SE" sz="2400" baseline="0" dirty="0" err="1">
                          <a:solidFill>
                            <a:schemeClr val="tx1"/>
                          </a:solidFill>
                          <a:latin typeface="Arial" panose="020B0604020202020204" pitchFamily="34" charset="0"/>
                          <a:cs typeface="Arial" panose="020B0604020202020204" pitchFamily="34" charset="0"/>
                        </a:rPr>
                        <a:t>numeric</a:t>
                      </a:r>
                      <a:r>
                        <a:rPr lang="sv-SE" sz="2400" baseline="0" dirty="0">
                          <a:solidFill>
                            <a:schemeClr val="tx1"/>
                          </a:solidFill>
                          <a:latin typeface="Arial" panose="020B0604020202020204" pitchFamily="34" charset="0"/>
                          <a:cs typeface="Arial" panose="020B0604020202020204" pitchFamily="34" charset="0"/>
                        </a:rPr>
                        <a:t> representation</a:t>
                      </a:r>
                      <a:endParaRPr lang="sv-SE" sz="2400" dirty="0">
                        <a:solidFill>
                          <a:schemeClr val="tx1"/>
                        </a:solidFill>
                        <a:latin typeface="Arial" panose="020B0604020202020204" pitchFamily="34" charset="0"/>
                        <a:cs typeface="Arial" panose="020B0604020202020204" pitchFamily="34" charset="0"/>
                      </a:endParaRPr>
                    </a:p>
                  </a:txBody>
                  <a:tcPr marL="0">
                    <a:noFill/>
                  </a:tcPr>
                </a:tc>
                <a:extLst>
                  <a:ext uri="{0D108BD9-81ED-4DB2-BD59-A6C34878D82A}">
                    <a16:rowId xmlns:a16="http://schemas.microsoft.com/office/drawing/2014/main" val="4090553834"/>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616869641"/>
              </p:ext>
            </p:extLst>
          </p:nvPr>
        </p:nvGraphicFramePr>
        <p:xfrm>
          <a:off x="4602804" y="2067243"/>
          <a:ext cx="4145660" cy="914400"/>
        </p:xfrm>
        <a:graphic>
          <a:graphicData uri="http://schemas.openxmlformats.org/drawingml/2006/table">
            <a:tbl>
              <a:tblPr firstRow="1" bandRow="1">
                <a:tableStyleId>{073A0DAA-6AF3-43AB-8588-CEC1D06C72B9}</a:tableStyleId>
              </a:tblPr>
              <a:tblGrid>
                <a:gridCol w="2614163">
                  <a:extLst>
                    <a:ext uri="{9D8B030D-6E8A-4147-A177-3AD203B41FA5}">
                      <a16:colId xmlns:a16="http://schemas.microsoft.com/office/drawing/2014/main" val="1847546260"/>
                    </a:ext>
                  </a:extLst>
                </a:gridCol>
                <a:gridCol w="1531497">
                  <a:extLst>
                    <a:ext uri="{9D8B030D-6E8A-4147-A177-3AD203B41FA5}">
                      <a16:colId xmlns:a16="http://schemas.microsoft.com/office/drawing/2014/main" val="4055701957"/>
                    </a:ext>
                  </a:extLst>
                </a:gridCol>
              </a:tblGrid>
              <a:tr h="370840">
                <a:tc>
                  <a:txBody>
                    <a:bodyPr/>
                    <a:lstStyle/>
                    <a:p>
                      <a:r>
                        <a:rPr lang="sv-SE" sz="2400" dirty="0" err="1">
                          <a:latin typeface="Arial" panose="020B0604020202020204" pitchFamily="34" charset="0"/>
                          <a:cs typeface="Arial" panose="020B0604020202020204" pitchFamily="34" charset="0"/>
                        </a:rPr>
                        <a:t>property</a:t>
                      </a:r>
                      <a:endParaRPr lang="sv-SE" sz="2400" dirty="0">
                        <a:latin typeface="Arial" panose="020B0604020202020204" pitchFamily="34" charset="0"/>
                        <a:cs typeface="Arial" panose="020B0604020202020204" pitchFamily="34" charset="0"/>
                      </a:endParaRPr>
                    </a:p>
                  </a:txBody>
                  <a:tcPr/>
                </a:tc>
                <a:tc>
                  <a:txBody>
                    <a:bodyPr/>
                    <a:lstStyle/>
                    <a:p>
                      <a:r>
                        <a:rPr lang="sv-SE" sz="2400" dirty="0" err="1">
                          <a:latin typeface="Arial" panose="020B0604020202020204" pitchFamily="34" charset="0"/>
                          <a:cs typeface="Arial" panose="020B0604020202020204" pitchFamily="34" charset="0"/>
                        </a:rPr>
                        <a:t>value</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90553834"/>
                  </a:ext>
                </a:extLst>
              </a:tr>
              <a:tr h="370840">
                <a:tc>
                  <a:txBody>
                    <a:bodyPr/>
                    <a:lstStyle/>
                    <a:p>
                      <a:r>
                        <a:rPr lang="sv-SE" sz="2400" dirty="0" err="1">
                          <a:latin typeface="Arial" panose="020B0604020202020204" pitchFamily="34" charset="0"/>
                          <a:cs typeface="Arial" panose="020B0604020202020204" pitchFamily="34" charset="0"/>
                        </a:rPr>
                        <a:t>measurementUnit</a:t>
                      </a:r>
                      <a:endParaRPr lang="sv-SE" sz="2400" dirty="0">
                        <a:latin typeface="Arial" panose="020B0604020202020204" pitchFamily="34" charset="0"/>
                        <a:cs typeface="Arial" panose="020B0604020202020204" pitchFamily="34" charset="0"/>
                      </a:endParaRPr>
                    </a:p>
                  </a:txBody>
                  <a:tcPr/>
                </a:tc>
                <a:tc>
                  <a:txBody>
                    <a:bodyPr/>
                    <a:lstStyle/>
                    <a:p>
                      <a:r>
                        <a:rPr lang="sv-SE" sz="2400" dirty="0">
                          <a:latin typeface="Arial" panose="020B0604020202020204" pitchFamily="34" charset="0"/>
                          <a:cs typeface="Arial" panose="020B0604020202020204" pitchFamily="34" charset="0"/>
                        </a:rPr>
                        <a:t>cm</a:t>
                      </a:r>
                    </a:p>
                  </a:txBody>
                  <a:tcPr/>
                </a:tc>
                <a:extLst>
                  <a:ext uri="{0D108BD9-81ED-4DB2-BD59-A6C34878D82A}">
                    <a16:rowId xmlns:a16="http://schemas.microsoft.com/office/drawing/2014/main" val="587203353"/>
                  </a:ext>
                </a:extLst>
              </a:tr>
            </a:tbl>
          </a:graphicData>
        </a:graphic>
      </p:graphicFrame>
      <p:sp>
        <p:nvSpPr>
          <p:cNvPr id="7" name="Rounded Rectangle 6"/>
          <p:cNvSpPr/>
          <p:nvPr/>
        </p:nvSpPr>
        <p:spPr>
          <a:xfrm>
            <a:off x="838200" y="2106295"/>
            <a:ext cx="2535682" cy="65214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2000" b="1" dirty="0" err="1">
                <a:latin typeface="Arial" panose="020B0604020202020204" pitchFamily="34" charset="0"/>
                <a:cs typeface="Arial" panose="020B0604020202020204" pitchFamily="34" charset="0"/>
              </a:rPr>
              <a:t>height</a:t>
            </a:r>
            <a:br>
              <a:rPr lang="sv-SE" sz="2000" dirty="0">
                <a:latin typeface="Arial" panose="020B0604020202020204" pitchFamily="34" charset="0"/>
                <a:cs typeface="Arial" panose="020B0604020202020204" pitchFamily="34" charset="0"/>
              </a:rPr>
            </a:br>
            <a:r>
              <a:rPr lang="sv-SE" sz="2000" dirty="0">
                <a:latin typeface="Arial" panose="020B0604020202020204" pitchFamily="34" charset="0"/>
                <a:cs typeface="Arial" panose="020B0604020202020204" pitchFamily="34" charset="0"/>
              </a:rPr>
              <a:t>(</a:t>
            </a:r>
            <a:r>
              <a:rPr lang="sv-SE" sz="2000" dirty="0" err="1">
                <a:latin typeface="Arial" panose="020B0604020202020204" pitchFamily="34" charset="0"/>
                <a:cs typeface="Arial" panose="020B0604020202020204" pitchFamily="34" charset="0"/>
              </a:rPr>
              <a:t>variable</a:t>
            </a:r>
            <a:r>
              <a:rPr lang="sv-SE" sz="2000" dirty="0">
                <a:latin typeface="Arial" panose="020B0604020202020204" pitchFamily="34" charset="0"/>
                <a:cs typeface="Arial" panose="020B0604020202020204" pitchFamily="34" charset="0"/>
              </a:rPr>
              <a:t>)</a:t>
            </a:r>
          </a:p>
        </p:txBody>
      </p:sp>
      <p:sp>
        <p:nvSpPr>
          <p:cNvPr id="8" name="Rounded Rectangle 7"/>
          <p:cNvSpPr/>
          <p:nvPr/>
        </p:nvSpPr>
        <p:spPr>
          <a:xfrm>
            <a:off x="838200" y="3759727"/>
            <a:ext cx="2535682" cy="6521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sv-SE" sz="2000" b="1" dirty="0" err="1">
                <a:solidFill>
                  <a:schemeClr val="bg1"/>
                </a:solidFill>
                <a:latin typeface="Arial" panose="020B0604020202020204" pitchFamily="34" charset="0"/>
                <a:cs typeface="Arial" panose="020B0604020202020204" pitchFamily="34" charset="0"/>
              </a:rPr>
              <a:t>personheight</a:t>
            </a:r>
            <a:br>
              <a:rPr lang="sv-SE" sz="2000" dirty="0">
                <a:solidFill>
                  <a:schemeClr val="bg1"/>
                </a:solidFill>
                <a:latin typeface="Arial" panose="020B0604020202020204" pitchFamily="34" charset="0"/>
                <a:cs typeface="Arial" panose="020B0604020202020204" pitchFamily="34" charset="0"/>
              </a:rPr>
            </a:br>
            <a:r>
              <a:rPr lang="sv-SE" sz="2000" dirty="0">
                <a:solidFill>
                  <a:schemeClr val="bg1"/>
                </a:solidFill>
                <a:latin typeface="Arial" panose="020B0604020202020204" pitchFamily="34" charset="0"/>
                <a:cs typeface="Arial" panose="020B0604020202020204" pitchFamily="34" charset="0"/>
              </a:rPr>
              <a:t>(</a:t>
            </a:r>
            <a:r>
              <a:rPr lang="sv-SE" sz="2000" dirty="0" err="1">
                <a:solidFill>
                  <a:schemeClr val="bg1"/>
                </a:solidFill>
                <a:latin typeface="Arial" panose="020B0604020202020204" pitchFamily="34" charset="0"/>
                <a:cs typeface="Arial" panose="020B0604020202020204" pitchFamily="34" charset="0"/>
              </a:rPr>
              <a:t>variable</a:t>
            </a:r>
            <a:r>
              <a:rPr lang="sv-SE" sz="2000" dirty="0">
                <a:solidFill>
                  <a:schemeClr val="bg1"/>
                </a:solidFill>
                <a:latin typeface="Arial" panose="020B0604020202020204" pitchFamily="34" charset="0"/>
                <a:cs typeface="Arial" panose="020B0604020202020204" pitchFamily="34" charset="0"/>
              </a:rPr>
              <a:t>)</a:t>
            </a:r>
          </a:p>
        </p:txBody>
      </p:sp>
      <p:cxnSp>
        <p:nvCxnSpPr>
          <p:cNvPr id="9" name="Straight Arrow Connector 8"/>
          <p:cNvCxnSpPr>
            <a:stCxn id="7" idx="3"/>
            <a:endCxn id="6" idx="1"/>
          </p:cNvCxnSpPr>
          <p:nvPr/>
        </p:nvCxnSpPr>
        <p:spPr>
          <a:xfrm>
            <a:off x="3373882" y="2432368"/>
            <a:ext cx="1228922" cy="92075"/>
          </a:xfrm>
          <a:prstGeom prst="straightConnector1">
            <a:avLst/>
          </a:prstGeom>
          <a:ln w="76200">
            <a:solidFill>
              <a:schemeClr val="accent1"/>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p:cNvCxnSpPr>
            <a:stCxn id="8" idx="3"/>
            <a:endCxn id="13" idx="1"/>
          </p:cNvCxnSpPr>
          <p:nvPr/>
        </p:nvCxnSpPr>
        <p:spPr>
          <a:xfrm>
            <a:off x="3373882" y="4085800"/>
            <a:ext cx="1228922" cy="879387"/>
          </a:xfrm>
          <a:prstGeom prst="straightConnector1">
            <a:avLst/>
          </a:prstGeom>
          <a:ln w="76200">
            <a:solidFill>
              <a:schemeClr val="accent2"/>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11" name="Rounded Rectangle 10"/>
          <p:cNvSpPr/>
          <p:nvPr/>
        </p:nvSpPr>
        <p:spPr>
          <a:xfrm>
            <a:off x="838200" y="5339922"/>
            <a:ext cx="2535682" cy="652145"/>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sv-SE" sz="2000" b="1" dirty="0" err="1">
                <a:solidFill>
                  <a:schemeClr val="bg1"/>
                </a:solidFill>
                <a:latin typeface="Arial" panose="020B0604020202020204" pitchFamily="34" charset="0"/>
                <a:cs typeface="Arial" panose="020B0604020202020204" pitchFamily="34" charset="0"/>
              </a:rPr>
              <a:t>imperialheight</a:t>
            </a:r>
            <a:br>
              <a:rPr lang="sv-SE" sz="2000" dirty="0">
                <a:solidFill>
                  <a:schemeClr val="bg1"/>
                </a:solidFill>
                <a:latin typeface="Arial" panose="020B0604020202020204" pitchFamily="34" charset="0"/>
                <a:cs typeface="Arial" panose="020B0604020202020204" pitchFamily="34" charset="0"/>
              </a:rPr>
            </a:br>
            <a:r>
              <a:rPr lang="sv-SE" sz="2000" dirty="0">
                <a:solidFill>
                  <a:schemeClr val="bg1"/>
                </a:solidFill>
                <a:latin typeface="Arial" panose="020B0604020202020204" pitchFamily="34" charset="0"/>
                <a:cs typeface="Arial" panose="020B0604020202020204" pitchFamily="34" charset="0"/>
              </a:rPr>
              <a:t>(</a:t>
            </a:r>
            <a:r>
              <a:rPr lang="sv-SE" sz="2000" dirty="0" err="1">
                <a:solidFill>
                  <a:schemeClr val="bg1"/>
                </a:solidFill>
                <a:latin typeface="Arial" panose="020B0604020202020204" pitchFamily="34" charset="0"/>
                <a:cs typeface="Arial" panose="020B0604020202020204" pitchFamily="34" charset="0"/>
              </a:rPr>
              <a:t>variable</a:t>
            </a:r>
            <a:r>
              <a:rPr lang="sv-SE" sz="2000" dirty="0">
                <a:solidFill>
                  <a:schemeClr val="bg1"/>
                </a:solidFill>
                <a:latin typeface="Arial" panose="020B0604020202020204" pitchFamily="34" charset="0"/>
                <a:cs typeface="Arial" panose="020B0604020202020204" pitchFamily="34" charset="0"/>
              </a:rPr>
              <a:t>)</a:t>
            </a:r>
          </a:p>
        </p:txBody>
      </p:sp>
      <p:cxnSp>
        <p:nvCxnSpPr>
          <p:cNvPr id="12" name="Straight Arrow Connector 11"/>
          <p:cNvCxnSpPr>
            <a:stCxn id="11" idx="3"/>
            <a:endCxn id="13" idx="1"/>
          </p:cNvCxnSpPr>
          <p:nvPr/>
        </p:nvCxnSpPr>
        <p:spPr>
          <a:xfrm flipV="1">
            <a:off x="3373882" y="4965187"/>
            <a:ext cx="1228922" cy="700808"/>
          </a:xfrm>
          <a:prstGeom prst="straightConnector1">
            <a:avLst/>
          </a:prstGeom>
          <a:ln w="76200">
            <a:solidFill>
              <a:schemeClr val="accent4"/>
            </a:solidFill>
            <a:headEnd type="oval"/>
            <a:tailEnd type="triangle"/>
          </a:ln>
        </p:spPr>
        <p:style>
          <a:lnRef idx="3">
            <a:schemeClr val="accent5"/>
          </a:lnRef>
          <a:fillRef idx="0">
            <a:schemeClr val="accent5"/>
          </a:fillRef>
          <a:effectRef idx="2">
            <a:schemeClr val="accent5"/>
          </a:effectRef>
          <a:fontRef idx="minor">
            <a:schemeClr val="tx1"/>
          </a:fontRef>
        </p:style>
      </p:cxnSp>
      <p:graphicFrame>
        <p:nvGraphicFramePr>
          <p:cNvPr id="13" name="Content Placeholder 3"/>
          <p:cNvGraphicFramePr>
            <a:graphicFrameLocks/>
          </p:cNvGraphicFramePr>
          <p:nvPr>
            <p:extLst>
              <p:ext uri="{D42A27DB-BD31-4B8C-83A1-F6EECF244321}">
                <p14:modId xmlns:p14="http://schemas.microsoft.com/office/powerpoint/2010/main" val="2905685005"/>
              </p:ext>
            </p:extLst>
          </p:nvPr>
        </p:nvGraphicFramePr>
        <p:xfrm>
          <a:off x="4602804" y="4507987"/>
          <a:ext cx="4145660" cy="914400"/>
        </p:xfrm>
        <a:graphic>
          <a:graphicData uri="http://schemas.openxmlformats.org/drawingml/2006/table">
            <a:tbl>
              <a:tblPr firstRow="1" bandRow="1">
                <a:tableStyleId>{073A0DAA-6AF3-43AB-8588-CEC1D06C72B9}</a:tableStyleId>
              </a:tblPr>
              <a:tblGrid>
                <a:gridCol w="2651066">
                  <a:extLst>
                    <a:ext uri="{9D8B030D-6E8A-4147-A177-3AD203B41FA5}">
                      <a16:colId xmlns:a16="http://schemas.microsoft.com/office/drawing/2014/main" val="1847546260"/>
                    </a:ext>
                  </a:extLst>
                </a:gridCol>
                <a:gridCol w="1494594">
                  <a:extLst>
                    <a:ext uri="{9D8B030D-6E8A-4147-A177-3AD203B41FA5}">
                      <a16:colId xmlns:a16="http://schemas.microsoft.com/office/drawing/2014/main" val="4055701957"/>
                    </a:ext>
                  </a:extLst>
                </a:gridCol>
              </a:tblGrid>
              <a:tr h="370840">
                <a:tc>
                  <a:txBody>
                    <a:bodyPr/>
                    <a:lstStyle/>
                    <a:p>
                      <a:r>
                        <a:rPr lang="sv-SE" sz="2400" dirty="0" err="1">
                          <a:latin typeface="Arial" panose="020B0604020202020204" pitchFamily="34" charset="0"/>
                          <a:cs typeface="Arial" panose="020B0604020202020204" pitchFamily="34" charset="0"/>
                        </a:rPr>
                        <a:t>property</a:t>
                      </a:r>
                      <a:endParaRPr lang="sv-SE" sz="2400" dirty="0">
                        <a:latin typeface="Arial" panose="020B0604020202020204" pitchFamily="34" charset="0"/>
                        <a:cs typeface="Arial" panose="020B0604020202020204" pitchFamily="34" charset="0"/>
                      </a:endParaRPr>
                    </a:p>
                  </a:txBody>
                  <a:tcPr/>
                </a:tc>
                <a:tc>
                  <a:txBody>
                    <a:bodyPr/>
                    <a:lstStyle/>
                    <a:p>
                      <a:r>
                        <a:rPr lang="sv-SE" sz="2400" dirty="0" err="1">
                          <a:latin typeface="Arial" panose="020B0604020202020204" pitchFamily="34" charset="0"/>
                          <a:cs typeface="Arial" panose="020B0604020202020204" pitchFamily="34" charset="0"/>
                        </a:rPr>
                        <a:t>value</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90553834"/>
                  </a:ext>
                </a:extLst>
              </a:tr>
              <a:tr h="370840">
                <a:tc>
                  <a:txBody>
                    <a:bodyPr/>
                    <a:lstStyle/>
                    <a:p>
                      <a:r>
                        <a:rPr lang="sv-SE" sz="2400" dirty="0" err="1">
                          <a:latin typeface="Arial" panose="020B0604020202020204" pitchFamily="34" charset="0"/>
                          <a:cs typeface="Arial" panose="020B0604020202020204" pitchFamily="34" charset="0"/>
                        </a:rPr>
                        <a:t>measurementUnit</a:t>
                      </a:r>
                      <a:endParaRPr lang="sv-SE" sz="2400" dirty="0">
                        <a:latin typeface="Arial" panose="020B0604020202020204" pitchFamily="34" charset="0"/>
                        <a:cs typeface="Arial" panose="020B0604020202020204" pitchFamily="34" charset="0"/>
                      </a:endParaRPr>
                    </a:p>
                  </a:txBody>
                  <a:tcPr/>
                </a:tc>
                <a:tc>
                  <a:txBody>
                    <a:bodyPr/>
                    <a:lstStyle/>
                    <a:p>
                      <a:r>
                        <a:rPr lang="sv-SE" sz="2400" dirty="0">
                          <a:latin typeface="Arial" panose="020B0604020202020204" pitchFamily="34" charset="0"/>
                          <a:cs typeface="Arial" panose="020B0604020202020204" pitchFamily="34" charset="0"/>
                        </a:rPr>
                        <a:t>in</a:t>
                      </a:r>
                    </a:p>
                  </a:txBody>
                  <a:tcPr/>
                </a:tc>
                <a:extLst>
                  <a:ext uri="{0D108BD9-81ED-4DB2-BD59-A6C34878D82A}">
                    <a16:rowId xmlns:a16="http://schemas.microsoft.com/office/drawing/2014/main" val="587203353"/>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14373336"/>
              </p:ext>
            </p:extLst>
          </p:nvPr>
        </p:nvGraphicFramePr>
        <p:xfrm>
          <a:off x="4607159" y="3933056"/>
          <a:ext cx="3569596" cy="457200"/>
        </p:xfrm>
        <a:graphic>
          <a:graphicData uri="http://schemas.openxmlformats.org/drawingml/2006/table">
            <a:tbl>
              <a:tblPr firstRow="1" bandRow="1">
                <a:tableStyleId>{5C22544A-7EE6-4342-B048-85BDC9FD1C3A}</a:tableStyleId>
              </a:tblPr>
              <a:tblGrid>
                <a:gridCol w="3569596">
                  <a:extLst>
                    <a:ext uri="{9D8B030D-6E8A-4147-A177-3AD203B41FA5}">
                      <a16:colId xmlns:a16="http://schemas.microsoft.com/office/drawing/2014/main" val="4106096988"/>
                    </a:ext>
                  </a:extLst>
                </a:gridCol>
              </a:tblGrid>
              <a:tr h="370840">
                <a:tc>
                  <a:txBody>
                    <a:bodyPr/>
                    <a:lstStyle/>
                    <a:p>
                      <a:r>
                        <a:rPr lang="sv-SE" sz="2400" baseline="0" dirty="0" err="1">
                          <a:solidFill>
                            <a:schemeClr val="tx1"/>
                          </a:solidFill>
                          <a:latin typeface="Arial" panose="020B0604020202020204" pitchFamily="34" charset="0"/>
                          <a:cs typeface="Arial" panose="020B0604020202020204" pitchFamily="34" charset="0"/>
                        </a:rPr>
                        <a:t>numeric</a:t>
                      </a:r>
                      <a:r>
                        <a:rPr lang="sv-SE" sz="2400" baseline="0" dirty="0">
                          <a:solidFill>
                            <a:schemeClr val="tx1"/>
                          </a:solidFill>
                          <a:latin typeface="Arial" panose="020B0604020202020204" pitchFamily="34" charset="0"/>
                          <a:cs typeface="Arial" panose="020B0604020202020204" pitchFamily="34" charset="0"/>
                        </a:rPr>
                        <a:t> representation</a:t>
                      </a:r>
                      <a:endParaRPr lang="sv-SE" sz="2400" dirty="0">
                        <a:solidFill>
                          <a:schemeClr val="tx1"/>
                        </a:solidFill>
                        <a:latin typeface="Arial" panose="020B0604020202020204" pitchFamily="34" charset="0"/>
                        <a:cs typeface="Arial" panose="020B0604020202020204" pitchFamily="34" charset="0"/>
                      </a:endParaRPr>
                    </a:p>
                  </a:txBody>
                  <a:tcPr marL="0">
                    <a:noFill/>
                  </a:tcPr>
                </a:tc>
                <a:extLst>
                  <a:ext uri="{0D108BD9-81ED-4DB2-BD59-A6C34878D82A}">
                    <a16:rowId xmlns:a16="http://schemas.microsoft.com/office/drawing/2014/main" val="4090553834"/>
                  </a:ext>
                </a:extLst>
              </a:tr>
            </a:tbl>
          </a:graphicData>
        </a:graphic>
      </p:graphicFrame>
    </p:spTree>
    <p:extLst>
      <p:ext uri="{BB962C8B-B14F-4D97-AF65-F5344CB8AC3E}">
        <p14:creationId xmlns:p14="http://schemas.microsoft.com/office/powerpoint/2010/main" val="307229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Documenting Comparabilities among Variables</a:t>
            </a:r>
          </a:p>
        </p:txBody>
      </p:sp>
      <p:sp>
        <p:nvSpPr>
          <p:cNvPr id="5" name="Rounded Rectangle 4"/>
          <p:cNvSpPr/>
          <p:nvPr/>
        </p:nvSpPr>
        <p:spPr>
          <a:xfrm>
            <a:off x="1694444" y="1701789"/>
            <a:ext cx="2535682" cy="652145"/>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sv-SE" sz="1600" b="1" dirty="0" err="1">
                <a:latin typeface="Arial" panose="020B0604020202020204" pitchFamily="34" charset="0"/>
                <a:cs typeface="Arial" panose="020B0604020202020204" pitchFamily="34" charset="0"/>
              </a:rPr>
              <a:t>height</a:t>
            </a:r>
            <a:br>
              <a:rPr lang="sv-SE" sz="1600" dirty="0">
                <a:latin typeface="Arial" panose="020B0604020202020204" pitchFamily="34" charset="0"/>
                <a:cs typeface="Arial" panose="020B0604020202020204" pitchFamily="34" charset="0"/>
              </a:rPr>
            </a:br>
            <a:r>
              <a:rPr lang="sv-SE" sz="1600" dirty="0">
                <a:latin typeface="Arial" panose="020B0604020202020204" pitchFamily="34" charset="0"/>
                <a:cs typeface="Arial" panose="020B0604020202020204" pitchFamily="34" charset="0"/>
              </a:rPr>
              <a:t>(</a:t>
            </a:r>
            <a:r>
              <a:rPr lang="sv-SE" sz="1600" dirty="0" err="1">
                <a:latin typeface="Arial" panose="020B0604020202020204" pitchFamily="34" charset="0"/>
                <a:cs typeface="Arial" panose="020B0604020202020204" pitchFamily="34" charset="0"/>
              </a:rPr>
              <a:t>conceptual</a:t>
            </a:r>
            <a:r>
              <a:rPr lang="sv-SE" sz="1600" dirty="0">
                <a:latin typeface="Arial" panose="020B0604020202020204" pitchFamily="34" charset="0"/>
                <a:cs typeface="Arial" panose="020B0604020202020204" pitchFamily="34" charset="0"/>
              </a:rPr>
              <a:t> </a:t>
            </a:r>
            <a:r>
              <a:rPr lang="sv-SE" sz="1600" dirty="0" err="1">
                <a:latin typeface="Arial" panose="020B0604020202020204" pitchFamily="34" charset="0"/>
                <a:cs typeface="Arial" panose="020B0604020202020204" pitchFamily="34" charset="0"/>
              </a:rPr>
              <a:t>variable</a:t>
            </a:r>
            <a:r>
              <a:rPr lang="sv-SE" sz="1600" dirty="0">
                <a:latin typeface="Arial" panose="020B0604020202020204" pitchFamily="34" charset="0"/>
                <a:cs typeface="Arial" panose="020B0604020202020204" pitchFamily="34" charset="0"/>
              </a:rPr>
              <a:t>)</a:t>
            </a:r>
          </a:p>
        </p:txBody>
      </p:sp>
      <p:sp>
        <p:nvSpPr>
          <p:cNvPr id="6" name="Rounded Rectangle 5"/>
          <p:cNvSpPr/>
          <p:nvPr/>
        </p:nvSpPr>
        <p:spPr>
          <a:xfrm>
            <a:off x="4937776" y="5345148"/>
            <a:ext cx="2084978" cy="652145"/>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sv-SE" sz="1600" b="1" dirty="0" err="1">
                <a:solidFill>
                  <a:schemeClr val="bg1"/>
                </a:solidFill>
                <a:latin typeface="Arial" panose="020B0604020202020204" pitchFamily="34" charset="0"/>
                <a:cs typeface="Arial" panose="020B0604020202020204" pitchFamily="34" charset="0"/>
              </a:rPr>
              <a:t>imperialheight</a:t>
            </a:r>
            <a:br>
              <a:rPr lang="sv-SE" sz="1600" dirty="0">
                <a:solidFill>
                  <a:schemeClr val="bg1"/>
                </a:solidFill>
                <a:latin typeface="Arial" panose="020B0604020202020204" pitchFamily="34" charset="0"/>
                <a:cs typeface="Arial" panose="020B0604020202020204" pitchFamily="34" charset="0"/>
              </a:rPr>
            </a:br>
            <a:r>
              <a:rPr lang="sv-SE" sz="1600" dirty="0">
                <a:solidFill>
                  <a:schemeClr val="bg1"/>
                </a:solidFill>
                <a:latin typeface="Arial" panose="020B0604020202020204" pitchFamily="34" charset="0"/>
                <a:cs typeface="Arial" panose="020B0604020202020204" pitchFamily="34" charset="0"/>
              </a:rPr>
              <a:t>(</a:t>
            </a:r>
            <a:r>
              <a:rPr lang="sv-SE" sz="1600" dirty="0" err="1">
                <a:solidFill>
                  <a:schemeClr val="bg1"/>
                </a:solidFill>
                <a:latin typeface="Arial" panose="020B0604020202020204" pitchFamily="34" charset="0"/>
                <a:cs typeface="Arial" panose="020B0604020202020204" pitchFamily="34" charset="0"/>
              </a:rPr>
              <a:t>variable</a:t>
            </a:r>
            <a:r>
              <a:rPr lang="sv-SE" sz="1600" dirty="0">
                <a:solidFill>
                  <a:schemeClr val="bg1"/>
                </a:solidFill>
                <a:latin typeface="Arial" panose="020B0604020202020204" pitchFamily="34" charset="0"/>
                <a:cs typeface="Arial" panose="020B0604020202020204" pitchFamily="34" charset="0"/>
              </a:rPr>
              <a:t>)</a:t>
            </a:r>
          </a:p>
        </p:txBody>
      </p:sp>
      <p:cxnSp>
        <p:nvCxnSpPr>
          <p:cNvPr id="7" name="Straight Arrow Connector 6"/>
          <p:cNvCxnSpPr>
            <a:stCxn id="6" idx="0"/>
            <a:endCxn id="9" idx="2"/>
          </p:cNvCxnSpPr>
          <p:nvPr/>
        </p:nvCxnSpPr>
        <p:spPr>
          <a:xfrm flipH="1" flipV="1">
            <a:off x="4835664" y="4234927"/>
            <a:ext cx="1144601" cy="1110221"/>
          </a:xfrm>
          <a:prstGeom prst="straightConnector1">
            <a:avLst/>
          </a:prstGeom>
          <a:ln w="76200">
            <a:solidFill>
              <a:schemeClr val="accent4"/>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a:stCxn id="10" idx="0"/>
            <a:endCxn id="9" idx="2"/>
          </p:cNvCxnSpPr>
          <p:nvPr/>
        </p:nvCxnSpPr>
        <p:spPr>
          <a:xfrm flipV="1">
            <a:off x="3624589" y="4234927"/>
            <a:ext cx="1211075" cy="1110221"/>
          </a:xfrm>
          <a:prstGeom prst="straightConnector1">
            <a:avLst/>
          </a:prstGeom>
          <a:ln w="76200">
            <a:solidFill>
              <a:schemeClr val="accent2"/>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p:cNvSpPr/>
          <p:nvPr/>
        </p:nvSpPr>
        <p:spPr>
          <a:xfrm>
            <a:off x="3567823" y="3582782"/>
            <a:ext cx="2535682" cy="652145"/>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sv-SE" sz="1600" b="1" dirty="0" err="1">
                <a:latin typeface="Arial" panose="020B0604020202020204" pitchFamily="34" charset="0"/>
                <a:cs typeface="Arial" panose="020B0604020202020204" pitchFamily="34" charset="0"/>
              </a:rPr>
              <a:t>heightinches</a:t>
            </a:r>
            <a:br>
              <a:rPr lang="sv-SE" sz="1600" dirty="0">
                <a:latin typeface="Arial" panose="020B0604020202020204" pitchFamily="34" charset="0"/>
                <a:cs typeface="Arial" panose="020B0604020202020204" pitchFamily="34" charset="0"/>
              </a:rPr>
            </a:br>
            <a:r>
              <a:rPr lang="sv-SE" sz="1600" dirty="0">
                <a:latin typeface="Arial" panose="020B0604020202020204" pitchFamily="34" charset="0"/>
                <a:cs typeface="Arial" panose="020B0604020202020204" pitchFamily="34" charset="0"/>
              </a:rPr>
              <a:t>(</a:t>
            </a:r>
            <a:r>
              <a:rPr lang="sv-SE" sz="1600" dirty="0" err="1">
                <a:latin typeface="Arial" panose="020B0604020202020204" pitchFamily="34" charset="0"/>
                <a:cs typeface="Arial" panose="020B0604020202020204" pitchFamily="34" charset="0"/>
              </a:rPr>
              <a:t>represented</a:t>
            </a:r>
            <a:r>
              <a:rPr lang="sv-SE" sz="1600" dirty="0">
                <a:latin typeface="Arial" panose="020B0604020202020204" pitchFamily="34" charset="0"/>
                <a:cs typeface="Arial" panose="020B0604020202020204" pitchFamily="34" charset="0"/>
              </a:rPr>
              <a:t> </a:t>
            </a:r>
            <a:r>
              <a:rPr lang="sv-SE" sz="1600" dirty="0" err="1">
                <a:latin typeface="Arial" panose="020B0604020202020204" pitchFamily="34" charset="0"/>
                <a:cs typeface="Arial" panose="020B0604020202020204" pitchFamily="34" charset="0"/>
              </a:rPr>
              <a:t>variable</a:t>
            </a:r>
            <a:r>
              <a:rPr lang="sv-SE" sz="1600" dirty="0">
                <a:latin typeface="Arial" panose="020B0604020202020204" pitchFamily="34" charset="0"/>
                <a:cs typeface="Arial" panose="020B0604020202020204" pitchFamily="34" charset="0"/>
              </a:rPr>
              <a:t>)</a:t>
            </a:r>
          </a:p>
        </p:txBody>
      </p:sp>
      <p:sp>
        <p:nvSpPr>
          <p:cNvPr id="10" name="Rounded Rectangle 9"/>
          <p:cNvSpPr/>
          <p:nvPr/>
        </p:nvSpPr>
        <p:spPr>
          <a:xfrm>
            <a:off x="2582100" y="5345148"/>
            <a:ext cx="2084978" cy="6521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sv-SE" sz="1600" b="1" dirty="0" err="1">
                <a:latin typeface="Arial" panose="020B0604020202020204" pitchFamily="34" charset="0"/>
                <a:cs typeface="Arial" panose="020B0604020202020204" pitchFamily="34" charset="0"/>
              </a:rPr>
              <a:t>personheight</a:t>
            </a:r>
            <a:br>
              <a:rPr lang="sv-SE" sz="1600" dirty="0">
                <a:latin typeface="Arial" panose="020B0604020202020204" pitchFamily="34" charset="0"/>
                <a:cs typeface="Arial" panose="020B0604020202020204" pitchFamily="34" charset="0"/>
              </a:rPr>
            </a:br>
            <a:r>
              <a:rPr lang="sv-SE" sz="1600" dirty="0">
                <a:latin typeface="Arial" panose="020B0604020202020204" pitchFamily="34" charset="0"/>
                <a:cs typeface="Arial" panose="020B0604020202020204" pitchFamily="34" charset="0"/>
              </a:rPr>
              <a:t>(</a:t>
            </a:r>
            <a:r>
              <a:rPr lang="sv-SE" sz="1600" dirty="0" err="1">
                <a:latin typeface="Arial" panose="020B0604020202020204" pitchFamily="34" charset="0"/>
                <a:cs typeface="Arial" panose="020B0604020202020204" pitchFamily="34" charset="0"/>
              </a:rPr>
              <a:t>variable</a:t>
            </a:r>
            <a:r>
              <a:rPr lang="sv-SE" sz="1600" dirty="0">
                <a:latin typeface="Arial" panose="020B0604020202020204" pitchFamily="34" charset="0"/>
                <a:cs typeface="Arial" panose="020B0604020202020204" pitchFamily="34" charset="0"/>
              </a:rPr>
              <a:t>)</a:t>
            </a:r>
          </a:p>
        </p:txBody>
      </p:sp>
      <p:cxnSp>
        <p:nvCxnSpPr>
          <p:cNvPr id="11" name="Straight Arrow Connector 10"/>
          <p:cNvCxnSpPr>
            <a:stCxn id="13" idx="0"/>
            <a:endCxn id="5" idx="2"/>
          </p:cNvCxnSpPr>
          <p:nvPr/>
        </p:nvCxnSpPr>
        <p:spPr>
          <a:xfrm flipV="1">
            <a:off x="1712742" y="2353934"/>
            <a:ext cx="1249543" cy="1228848"/>
          </a:xfrm>
          <a:prstGeom prst="straightConnector1">
            <a:avLst/>
          </a:prstGeom>
          <a:ln w="76200">
            <a:solidFill>
              <a:schemeClr val="accent6"/>
            </a:solidFill>
            <a:headEnd type="oval"/>
            <a:tailEnd type="triangle"/>
          </a:ln>
        </p:spPr>
        <p:style>
          <a:lnRef idx="3">
            <a:schemeClr val="accent5"/>
          </a:lnRef>
          <a:fillRef idx="0">
            <a:schemeClr val="accent5"/>
          </a:fillRef>
          <a:effectRef idx="2">
            <a:schemeClr val="accent5"/>
          </a:effectRef>
          <a:fontRef idx="minor">
            <a:schemeClr val="tx1"/>
          </a:fontRef>
        </p:style>
      </p:cxnSp>
      <p:sp>
        <p:nvSpPr>
          <p:cNvPr id="12" name="Rounded Rectangle 11"/>
          <p:cNvSpPr/>
          <p:nvPr/>
        </p:nvSpPr>
        <p:spPr>
          <a:xfrm>
            <a:off x="226424" y="5345148"/>
            <a:ext cx="2084978" cy="65214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1600" b="1" dirty="0" err="1">
                <a:solidFill>
                  <a:schemeClr val="bg1"/>
                </a:solidFill>
                <a:latin typeface="Arial" panose="020B0604020202020204" pitchFamily="34" charset="0"/>
                <a:cs typeface="Arial" panose="020B0604020202020204" pitchFamily="34" charset="0"/>
              </a:rPr>
              <a:t>height</a:t>
            </a:r>
            <a:br>
              <a:rPr lang="sv-SE" sz="1600" dirty="0">
                <a:solidFill>
                  <a:schemeClr val="bg1"/>
                </a:solidFill>
                <a:latin typeface="Arial" panose="020B0604020202020204" pitchFamily="34" charset="0"/>
                <a:cs typeface="Arial" panose="020B0604020202020204" pitchFamily="34" charset="0"/>
              </a:rPr>
            </a:br>
            <a:r>
              <a:rPr lang="sv-SE" sz="1600" dirty="0">
                <a:solidFill>
                  <a:schemeClr val="bg1"/>
                </a:solidFill>
                <a:latin typeface="Arial" panose="020B0604020202020204" pitchFamily="34" charset="0"/>
                <a:cs typeface="Arial" panose="020B0604020202020204" pitchFamily="34" charset="0"/>
              </a:rPr>
              <a:t>(</a:t>
            </a:r>
            <a:r>
              <a:rPr lang="sv-SE" sz="1600" dirty="0" err="1">
                <a:solidFill>
                  <a:schemeClr val="bg1"/>
                </a:solidFill>
                <a:latin typeface="Arial" panose="020B0604020202020204" pitchFamily="34" charset="0"/>
                <a:cs typeface="Arial" panose="020B0604020202020204" pitchFamily="34" charset="0"/>
              </a:rPr>
              <a:t>variable</a:t>
            </a:r>
            <a:r>
              <a:rPr lang="sv-SE" sz="1600" dirty="0">
                <a:solidFill>
                  <a:schemeClr val="bg1"/>
                </a:solidFill>
                <a:latin typeface="Arial" panose="020B0604020202020204" pitchFamily="34" charset="0"/>
                <a:cs typeface="Arial" panose="020B0604020202020204" pitchFamily="34" charset="0"/>
              </a:rPr>
              <a:t>)</a:t>
            </a:r>
          </a:p>
        </p:txBody>
      </p:sp>
      <p:sp>
        <p:nvSpPr>
          <p:cNvPr id="13" name="Rounded Rectangle 12"/>
          <p:cNvSpPr/>
          <p:nvPr/>
        </p:nvSpPr>
        <p:spPr>
          <a:xfrm>
            <a:off x="444901" y="3582782"/>
            <a:ext cx="2535682" cy="652145"/>
          </a:xfrm>
          <a:prstGeom prst="round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sv-SE" sz="1600" b="1" dirty="0" err="1">
                <a:latin typeface="Arial" panose="020B0604020202020204" pitchFamily="34" charset="0"/>
                <a:cs typeface="Arial" panose="020B0604020202020204" pitchFamily="34" charset="0"/>
              </a:rPr>
              <a:t>heightcm</a:t>
            </a:r>
            <a:br>
              <a:rPr lang="sv-SE" sz="1600" dirty="0">
                <a:latin typeface="Arial" panose="020B0604020202020204" pitchFamily="34" charset="0"/>
                <a:cs typeface="Arial" panose="020B0604020202020204" pitchFamily="34" charset="0"/>
              </a:rPr>
            </a:br>
            <a:r>
              <a:rPr lang="sv-SE" sz="1600" dirty="0">
                <a:latin typeface="Arial" panose="020B0604020202020204" pitchFamily="34" charset="0"/>
                <a:cs typeface="Arial" panose="020B0604020202020204" pitchFamily="34" charset="0"/>
              </a:rPr>
              <a:t>(</a:t>
            </a:r>
            <a:r>
              <a:rPr lang="sv-SE" sz="1600" dirty="0" err="1">
                <a:latin typeface="Arial" panose="020B0604020202020204" pitchFamily="34" charset="0"/>
                <a:cs typeface="Arial" panose="020B0604020202020204" pitchFamily="34" charset="0"/>
              </a:rPr>
              <a:t>represented</a:t>
            </a:r>
            <a:r>
              <a:rPr lang="sv-SE" sz="1600" dirty="0">
                <a:latin typeface="Arial" panose="020B0604020202020204" pitchFamily="34" charset="0"/>
                <a:cs typeface="Arial" panose="020B0604020202020204" pitchFamily="34" charset="0"/>
              </a:rPr>
              <a:t> </a:t>
            </a:r>
            <a:r>
              <a:rPr lang="sv-SE" sz="1600" dirty="0" err="1">
                <a:latin typeface="Arial" panose="020B0604020202020204" pitchFamily="34" charset="0"/>
                <a:cs typeface="Arial" panose="020B0604020202020204" pitchFamily="34" charset="0"/>
              </a:rPr>
              <a:t>variable</a:t>
            </a:r>
            <a:r>
              <a:rPr lang="sv-SE" sz="1600" dirty="0">
                <a:latin typeface="Arial" panose="020B0604020202020204" pitchFamily="34" charset="0"/>
                <a:cs typeface="Arial" panose="020B0604020202020204" pitchFamily="34" charset="0"/>
              </a:rPr>
              <a:t>)</a:t>
            </a:r>
          </a:p>
        </p:txBody>
      </p:sp>
      <p:cxnSp>
        <p:nvCxnSpPr>
          <p:cNvPr id="14" name="Straight Arrow Connector 13"/>
          <p:cNvCxnSpPr>
            <a:stCxn id="12" idx="0"/>
            <a:endCxn id="13" idx="2"/>
          </p:cNvCxnSpPr>
          <p:nvPr/>
        </p:nvCxnSpPr>
        <p:spPr>
          <a:xfrm flipV="1">
            <a:off x="1268913" y="4234927"/>
            <a:ext cx="443829" cy="1110221"/>
          </a:xfrm>
          <a:prstGeom prst="straightConnector1">
            <a:avLst/>
          </a:prstGeom>
          <a:ln w="76200">
            <a:solidFill>
              <a:schemeClr val="accent1"/>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a:stCxn id="9" idx="0"/>
            <a:endCxn id="5" idx="2"/>
          </p:cNvCxnSpPr>
          <p:nvPr/>
        </p:nvCxnSpPr>
        <p:spPr>
          <a:xfrm flipH="1" flipV="1">
            <a:off x="2962285" y="2353934"/>
            <a:ext cx="1873379" cy="1228848"/>
          </a:xfrm>
          <a:prstGeom prst="straightConnector1">
            <a:avLst/>
          </a:prstGeom>
          <a:ln w="76200">
            <a:solidFill>
              <a:schemeClr val="accent6"/>
            </a:solidFill>
            <a:headEnd type="oval"/>
            <a:tailEnd type="triangle"/>
          </a:ln>
        </p:spPr>
        <p:style>
          <a:lnRef idx="3">
            <a:schemeClr val="accent5"/>
          </a:lnRef>
          <a:fillRef idx="0">
            <a:schemeClr val="accent5"/>
          </a:fillRef>
          <a:effectRef idx="2">
            <a:schemeClr val="accent5"/>
          </a:effectRef>
          <a:fontRef idx="minor">
            <a:schemeClr val="tx1"/>
          </a:fontRef>
        </p:style>
      </p:cxnSp>
      <p:cxnSp>
        <p:nvCxnSpPr>
          <p:cNvPr id="19" name="Straight Connector 18"/>
          <p:cNvCxnSpPr/>
          <p:nvPr/>
        </p:nvCxnSpPr>
        <p:spPr>
          <a:xfrm flipH="1">
            <a:off x="169030" y="3007704"/>
            <a:ext cx="8584445" cy="1208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69030" y="4797923"/>
            <a:ext cx="8584445" cy="1208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092281" y="1605285"/>
            <a:ext cx="2051720" cy="111087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sv-SE" sz="1400" b="1" dirty="0" err="1">
                <a:latin typeface="Arial" panose="020B0604020202020204" pitchFamily="34" charset="0"/>
                <a:cs typeface="Arial" panose="020B0604020202020204" pitchFamily="34" charset="0"/>
              </a:rPr>
              <a:t>Conceptual</a:t>
            </a:r>
            <a:r>
              <a:rPr lang="sv-SE" sz="1400" b="1" dirty="0">
                <a:latin typeface="Arial" panose="020B0604020202020204" pitchFamily="34" charset="0"/>
                <a:cs typeface="Arial" panose="020B0604020202020204" pitchFamily="34" charset="0"/>
              </a:rPr>
              <a:t> </a:t>
            </a:r>
            <a:r>
              <a:rPr lang="sv-SE" sz="1400" b="1" dirty="0" err="1">
                <a:latin typeface="Arial" panose="020B0604020202020204" pitchFamily="34" charset="0"/>
                <a:cs typeface="Arial" panose="020B0604020202020204" pitchFamily="34" charset="0"/>
              </a:rPr>
              <a:t>variable</a:t>
            </a:r>
            <a:br>
              <a:rPr lang="sv-SE" sz="1400" dirty="0">
                <a:latin typeface="Arial" panose="020B0604020202020204" pitchFamily="34" charset="0"/>
                <a:cs typeface="Arial" panose="020B0604020202020204" pitchFamily="34" charset="0"/>
              </a:rPr>
            </a:br>
            <a:r>
              <a:rPr lang="sv-SE" sz="1400" dirty="0">
                <a:latin typeface="Arial" panose="020B0604020202020204" pitchFamily="34" charset="0"/>
                <a:cs typeface="Arial" panose="020B0604020202020204" pitchFamily="34" charset="0"/>
              </a:rPr>
              <a:t>Common </a:t>
            </a:r>
            <a:r>
              <a:rPr lang="sv-SE" sz="1400" dirty="0" err="1">
                <a:latin typeface="Arial" panose="020B0604020202020204" pitchFamily="34" charset="0"/>
                <a:cs typeface="Arial" panose="020B0604020202020204" pitchFamily="34" charset="0"/>
              </a:rPr>
              <a:t>variable</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specification</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without</a:t>
            </a:r>
            <a:r>
              <a:rPr lang="sv-SE" sz="1400" dirty="0">
                <a:latin typeface="Arial" panose="020B0604020202020204" pitchFamily="34" charset="0"/>
                <a:cs typeface="Arial" panose="020B0604020202020204" pitchFamily="34" charset="0"/>
              </a:rPr>
              <a:t> a representation</a:t>
            </a:r>
          </a:p>
        </p:txBody>
      </p:sp>
      <p:sp>
        <p:nvSpPr>
          <p:cNvPr id="22" name="Rectangle 21"/>
          <p:cNvSpPr/>
          <p:nvPr/>
        </p:nvSpPr>
        <p:spPr>
          <a:xfrm>
            <a:off x="7092281" y="3274945"/>
            <a:ext cx="2008982" cy="111087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sv-SE" sz="1400" b="1" dirty="0" err="1">
                <a:latin typeface="Arial" panose="020B0604020202020204" pitchFamily="34" charset="0"/>
                <a:cs typeface="Arial" panose="020B0604020202020204" pitchFamily="34" charset="0"/>
              </a:rPr>
              <a:t>Represented</a:t>
            </a:r>
            <a:r>
              <a:rPr lang="sv-SE" sz="1400" b="1" dirty="0">
                <a:latin typeface="Arial" panose="020B0604020202020204" pitchFamily="34" charset="0"/>
                <a:cs typeface="Arial" panose="020B0604020202020204" pitchFamily="34" charset="0"/>
              </a:rPr>
              <a:t> </a:t>
            </a:r>
            <a:r>
              <a:rPr lang="sv-SE" sz="1400" b="1" dirty="0" err="1">
                <a:latin typeface="Arial" panose="020B0604020202020204" pitchFamily="34" charset="0"/>
                <a:cs typeface="Arial" panose="020B0604020202020204" pitchFamily="34" charset="0"/>
              </a:rPr>
              <a:t>variable</a:t>
            </a:r>
            <a:endParaRPr lang="sv-SE" sz="1400" b="1" dirty="0">
              <a:latin typeface="Arial" panose="020B0604020202020204" pitchFamily="34" charset="0"/>
              <a:cs typeface="Arial" panose="020B0604020202020204" pitchFamily="34" charset="0"/>
            </a:endParaRPr>
          </a:p>
          <a:p>
            <a:r>
              <a:rPr lang="sv-SE" sz="1400" dirty="0">
                <a:latin typeface="Arial" panose="020B0604020202020204" pitchFamily="34" charset="0"/>
                <a:cs typeface="Arial" panose="020B0604020202020204" pitchFamily="34" charset="0"/>
              </a:rPr>
              <a:t>Common </a:t>
            </a:r>
            <a:r>
              <a:rPr lang="sv-SE" sz="1400" dirty="0" err="1">
                <a:latin typeface="Arial" panose="020B0604020202020204" pitchFamily="34" charset="0"/>
                <a:cs typeface="Arial" panose="020B0604020202020204" pitchFamily="34" charset="0"/>
              </a:rPr>
              <a:t>variable</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specification</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with</a:t>
            </a:r>
            <a:r>
              <a:rPr lang="sv-SE" sz="1400" dirty="0">
                <a:latin typeface="Arial" panose="020B0604020202020204" pitchFamily="34" charset="0"/>
                <a:cs typeface="Arial" panose="020B0604020202020204" pitchFamily="34" charset="0"/>
              </a:rPr>
              <a:t> a </a:t>
            </a:r>
            <a:r>
              <a:rPr lang="sv-SE" sz="1400" i="1" dirty="0">
                <a:latin typeface="Arial" panose="020B0604020202020204" pitchFamily="34" charset="0"/>
                <a:cs typeface="Arial" panose="020B0604020202020204" pitchFamily="34" charset="0"/>
              </a:rPr>
              <a:t>text representation</a:t>
            </a:r>
            <a:r>
              <a:rPr lang="sv-SE" sz="1400" dirty="0">
                <a:latin typeface="Arial" panose="020B0604020202020204" pitchFamily="34" charset="0"/>
                <a:cs typeface="Arial" panose="020B0604020202020204" pitchFamily="34" charset="0"/>
              </a:rPr>
              <a:t>  </a:t>
            </a:r>
          </a:p>
        </p:txBody>
      </p:sp>
      <p:sp>
        <p:nvSpPr>
          <p:cNvPr id="23" name="Rectangle 22"/>
          <p:cNvSpPr/>
          <p:nvPr/>
        </p:nvSpPr>
        <p:spPr>
          <a:xfrm>
            <a:off x="7120354" y="5081400"/>
            <a:ext cx="1916142" cy="111087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sv-SE" sz="1400" b="1" dirty="0" err="1">
                <a:latin typeface="Arial" panose="020B0604020202020204" pitchFamily="34" charset="0"/>
                <a:cs typeface="Arial" panose="020B0604020202020204" pitchFamily="34" charset="0"/>
              </a:rPr>
              <a:t>Variable</a:t>
            </a:r>
            <a:endParaRPr lang="sv-SE" sz="1400" b="1" dirty="0">
              <a:latin typeface="Arial" panose="020B0604020202020204" pitchFamily="34" charset="0"/>
              <a:cs typeface="Arial" panose="020B0604020202020204" pitchFamily="34" charset="0"/>
            </a:endParaRPr>
          </a:p>
          <a:p>
            <a:r>
              <a:rPr lang="sv-SE" sz="1400" dirty="0" err="1">
                <a:latin typeface="Arial" panose="020B0604020202020204" pitchFamily="34" charset="0"/>
                <a:cs typeface="Arial" panose="020B0604020202020204" pitchFamily="34" charset="0"/>
              </a:rPr>
              <a:t>Variable</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specification</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within</a:t>
            </a:r>
            <a:r>
              <a:rPr lang="sv-SE" sz="1400" dirty="0">
                <a:latin typeface="Arial" panose="020B0604020202020204" pitchFamily="34" charset="0"/>
                <a:cs typeface="Arial" panose="020B0604020202020204" pitchFamily="34" charset="0"/>
              </a:rPr>
              <a:t> a </a:t>
            </a:r>
            <a:r>
              <a:rPr lang="sv-SE" sz="1400" dirty="0" err="1">
                <a:latin typeface="Arial" panose="020B0604020202020204" pitchFamily="34" charset="0"/>
                <a:cs typeface="Arial" panose="020B0604020202020204" pitchFamily="34" charset="0"/>
              </a:rPr>
              <a:t>dataset</a:t>
            </a:r>
            <a:r>
              <a:rPr lang="sv-SE" sz="1400" dirty="0">
                <a:latin typeface="Arial" panose="020B0604020202020204" pitchFamily="34" charset="0"/>
                <a:cs typeface="Arial" panose="020B0604020202020204" pitchFamily="34" charset="0"/>
              </a:rPr>
              <a:t> </a:t>
            </a:r>
            <a:r>
              <a:rPr lang="sv-SE" sz="1400" dirty="0" err="1">
                <a:latin typeface="Arial" panose="020B0604020202020204" pitchFamily="34" charset="0"/>
                <a:cs typeface="Arial" panose="020B0604020202020204" pitchFamily="34" charset="0"/>
              </a:rPr>
              <a:t>context</a:t>
            </a:r>
            <a:endParaRPr lang="sv-S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2927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de-DE" sz="3300" dirty="0"/>
              <a:t>Benefits of the Variable Cascade Structure</a:t>
            </a:r>
          </a:p>
        </p:txBody>
      </p:sp>
      <p:sp>
        <p:nvSpPr>
          <p:cNvPr id="2" name="Content Placeholder 1"/>
          <p:cNvSpPr>
            <a:spLocks noGrp="1"/>
          </p:cNvSpPr>
          <p:nvPr>
            <p:ph idx="1"/>
          </p:nvPr>
        </p:nvSpPr>
        <p:spPr/>
        <p:txBody>
          <a:bodyPr>
            <a:normAutofit/>
          </a:bodyPr>
          <a:lstStyle/>
          <a:p>
            <a:r>
              <a:rPr lang="sv-SE" dirty="0"/>
              <a:t>Specifying comparability across variables allows comparison across datasets</a:t>
            </a:r>
          </a:p>
          <a:p>
            <a:r>
              <a:rPr lang="sv-SE" dirty="0"/>
              <a:t>Structure for facilitating harmonization across datasets / studies</a:t>
            </a:r>
          </a:p>
          <a:p>
            <a:r>
              <a:rPr lang="sv-SE" dirty="0"/>
              <a:t>Variable names and representations can change</a:t>
            </a:r>
          </a:p>
          <a:p>
            <a:r>
              <a:rPr lang="sv-SE" dirty="0"/>
              <a:t>Documenting changes over time</a:t>
            </a:r>
          </a:p>
          <a:p>
            <a:r>
              <a:rPr lang="sv-SE" dirty="0"/>
              <a:t>Planning for future data collection to ensure comparability</a:t>
            </a:r>
          </a:p>
          <a:p>
            <a:pPr marL="0" indent="0">
              <a:buNone/>
            </a:pPr>
            <a:endParaRPr lang="en-GB" dirty="0"/>
          </a:p>
        </p:txBody>
      </p:sp>
    </p:spTree>
    <p:extLst>
      <p:ext uri="{BB962C8B-B14F-4D97-AF65-F5344CB8AC3E}">
        <p14:creationId xmlns:p14="http://schemas.microsoft.com/office/powerpoint/2010/main" val="184505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B47B-FB6F-4103-8E31-F74ED0D9FF2B}"/>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E64EB44-1E47-43FF-A945-F69EA0D84EAB}"/>
              </a:ext>
            </a:extLst>
          </p:cNvPr>
          <p:cNvSpPr>
            <a:spLocks noGrp="1"/>
          </p:cNvSpPr>
          <p:nvPr>
            <p:ph idx="1"/>
          </p:nvPr>
        </p:nvSpPr>
        <p:spPr/>
        <p:txBody>
          <a:bodyPr/>
          <a:lstStyle/>
          <a:p>
            <a:r>
              <a:rPr lang="en-US" dirty="0"/>
              <a:t>The Variable Cascade: Simple Example</a:t>
            </a:r>
          </a:p>
          <a:p>
            <a:r>
              <a:rPr lang="en-US" dirty="0"/>
              <a:t>Benefits of the Variable Cascade Structure</a:t>
            </a:r>
          </a:p>
          <a:p>
            <a:r>
              <a:rPr lang="en-US" dirty="0"/>
              <a:t>England and Wales Census – Tenure Example</a:t>
            </a:r>
          </a:p>
          <a:p>
            <a:endParaRPr lang="en-US" dirty="0"/>
          </a:p>
        </p:txBody>
      </p:sp>
    </p:spTree>
    <p:extLst>
      <p:ext uri="{BB962C8B-B14F-4D97-AF65-F5344CB8AC3E}">
        <p14:creationId xmlns:p14="http://schemas.microsoft.com/office/powerpoint/2010/main" val="3858780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England </a:t>
            </a:r>
            <a:r>
              <a:rPr lang="de-DE" sz="3300" dirty="0" err="1"/>
              <a:t>and</a:t>
            </a:r>
            <a:r>
              <a:rPr lang="de-DE" sz="3300" dirty="0"/>
              <a:t> Wales </a:t>
            </a:r>
            <a:r>
              <a:rPr lang="de-DE" sz="3300" dirty="0" err="1"/>
              <a:t>Census</a:t>
            </a:r>
            <a:r>
              <a:rPr lang="de-DE" sz="3300" dirty="0"/>
              <a:t> – </a:t>
            </a:r>
            <a:r>
              <a:rPr lang="de-DE" sz="3300" dirty="0" err="1"/>
              <a:t>Tenure</a:t>
            </a:r>
            <a:r>
              <a:rPr lang="de-DE" sz="33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996" y="1412776"/>
            <a:ext cx="7238008" cy="4580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3923928" y="6176159"/>
            <a:ext cx="4857868" cy="276999"/>
          </a:xfrm>
          <a:prstGeom prst="rect">
            <a:avLst/>
          </a:prstGeom>
          <a:noFill/>
        </p:spPr>
        <p:txBody>
          <a:bodyPr wrap="none" rtlCol="0">
            <a:spAutoFit/>
          </a:bodyPr>
          <a:lstStyle/>
          <a:p>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conditions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under</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which</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land</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and</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buildings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are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held</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or</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occupied</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807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England </a:t>
            </a:r>
            <a:r>
              <a:rPr lang="de-DE" sz="3300" dirty="0" err="1"/>
              <a:t>and</a:t>
            </a:r>
            <a:r>
              <a:rPr lang="de-DE" sz="3300" dirty="0"/>
              <a:t> Wales </a:t>
            </a:r>
            <a:r>
              <a:rPr lang="de-DE" sz="3300" dirty="0" err="1"/>
              <a:t>Census</a:t>
            </a:r>
            <a:r>
              <a:rPr lang="de-DE" sz="3300" dirty="0"/>
              <a:t> – Variable </a:t>
            </a:r>
            <a:r>
              <a:rPr lang="de-DE" sz="3300" dirty="0" err="1"/>
              <a:t>Cascade</a:t>
            </a:r>
            <a:endParaRPr lang="de-DE" sz="33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09" y="1553687"/>
            <a:ext cx="7037983" cy="4506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426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Tenure in Longitudinal Studies*</a:t>
            </a:r>
          </a:p>
        </p:txBody>
      </p:sp>
      <p:sp>
        <p:nvSpPr>
          <p:cNvPr id="4" name="Textfeld 3"/>
          <p:cNvSpPr txBox="1"/>
          <p:nvPr/>
        </p:nvSpPr>
        <p:spPr>
          <a:xfrm>
            <a:off x="251520" y="4878439"/>
            <a:ext cx="950901" cy="276999"/>
          </a:xfrm>
          <a:prstGeom prst="rect">
            <a:avLst/>
          </a:prstGeom>
          <a:noFill/>
        </p:spPr>
        <p:txBody>
          <a:bodyPr wrap="none" rtlCol="0">
            <a:spAutoFit/>
          </a:bodyPr>
          <a:lstStyle/>
          <a:p>
            <a:r>
              <a:rPr lang="de-DE" sz="1200" dirty="0">
                <a:latin typeface="Arial" panose="020B0604020202020204" pitchFamily="34" charset="0"/>
                <a:cs typeface="Arial" panose="020B0604020202020204" pitchFamily="34" charset="0"/>
              </a:rPr>
              <a:t>* Simplified</a:t>
            </a:r>
          </a:p>
        </p:txBody>
      </p:sp>
      <p:pic>
        <p:nvPicPr>
          <p:cNvPr id="5" name="Picture 4">
            <a:extLst>
              <a:ext uri="{FF2B5EF4-FFF2-40B4-BE49-F238E27FC236}">
                <a16:creationId xmlns:a16="http://schemas.microsoft.com/office/drawing/2014/main" id="{1C69F74B-17AF-404C-963D-4E3AE196D105}"/>
              </a:ext>
            </a:extLst>
          </p:cNvPr>
          <p:cNvPicPr>
            <a:picLocks noChangeAspect="1"/>
          </p:cNvPicPr>
          <p:nvPr/>
        </p:nvPicPr>
        <p:blipFill>
          <a:blip r:embed="rId2"/>
          <a:stretch>
            <a:fillRect/>
          </a:stretch>
        </p:blipFill>
        <p:spPr>
          <a:xfrm>
            <a:off x="105779" y="1376300"/>
            <a:ext cx="8932441" cy="3511079"/>
          </a:xfrm>
          <a:prstGeom prst="rect">
            <a:avLst/>
          </a:prstGeom>
        </p:spPr>
      </p:pic>
    </p:spTree>
    <p:extLst>
      <p:ext uri="{BB962C8B-B14F-4D97-AF65-F5344CB8AC3E}">
        <p14:creationId xmlns:p14="http://schemas.microsoft.com/office/powerpoint/2010/main" val="398484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Variable Lineage</a:t>
            </a:r>
          </a:p>
        </p:txBody>
      </p:sp>
      <p:sp>
        <p:nvSpPr>
          <p:cNvPr id="288" name="Google Shape;288;p2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lvl="0">
              <a:lnSpc>
                <a:spcPct val="90000"/>
              </a:lnSpc>
              <a:spcAft>
                <a:spcPts val="0"/>
              </a:spcAft>
              <a:buClr>
                <a:schemeClr val="dk1"/>
              </a:buClr>
              <a:buSzPts val="2100"/>
            </a:pPr>
            <a:r>
              <a:rPr lang="sv-SE" dirty="0"/>
              <a:t>Describes the origin of a variable</a:t>
            </a:r>
            <a:endParaRPr dirty="0"/>
          </a:p>
          <a:p>
            <a:pPr lvl="0">
              <a:lnSpc>
                <a:spcPct val="90000"/>
              </a:lnSpc>
              <a:spcAft>
                <a:spcPts val="0"/>
              </a:spcAft>
              <a:buClr>
                <a:schemeClr val="dk1"/>
              </a:buClr>
              <a:buSzPts val="2100"/>
            </a:pPr>
            <a:r>
              <a:rPr lang="sv-SE" dirty="0"/>
              <a:t>Relationship between concept, question and variable </a:t>
            </a:r>
            <a:endParaRPr dirty="0"/>
          </a:p>
          <a:p>
            <a:pPr lvl="0">
              <a:lnSpc>
                <a:spcPct val="90000"/>
              </a:lnSpc>
              <a:spcAft>
                <a:spcPts val="0"/>
              </a:spcAft>
              <a:buClr>
                <a:schemeClr val="dk1"/>
              </a:buClr>
              <a:buSzPts val="2100"/>
            </a:pPr>
            <a:r>
              <a:rPr lang="sv-SE" dirty="0"/>
              <a:t>Document derived variables and see how it has been computed</a:t>
            </a:r>
            <a:endParaRPr dirty="0"/>
          </a:p>
          <a:p>
            <a:pPr marL="0" lvl="0" indent="0" algn="l" rtl="0">
              <a:lnSpc>
                <a:spcPct val="90000"/>
              </a:lnSpc>
              <a:spcBef>
                <a:spcPts val="750"/>
              </a:spcBef>
              <a:spcAft>
                <a:spcPts val="0"/>
              </a:spcAft>
              <a:buClr>
                <a:schemeClr val="dk1"/>
              </a:buClr>
              <a:buSzPts val="2100"/>
              <a:buNone/>
            </a:pPr>
            <a:endParaRPr dirty="0"/>
          </a:p>
        </p:txBody>
      </p:sp>
    </p:spTree>
    <p:extLst>
      <p:ext uri="{BB962C8B-B14F-4D97-AF65-F5344CB8AC3E}">
        <p14:creationId xmlns:p14="http://schemas.microsoft.com/office/powerpoint/2010/main" val="3102601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Variable Lineage</a:t>
            </a:r>
          </a:p>
        </p:txBody>
      </p:sp>
      <p:sp>
        <p:nvSpPr>
          <p:cNvPr id="297" name="Google Shape;297;p28"/>
          <p:cNvSpPr/>
          <p:nvPr/>
        </p:nvSpPr>
        <p:spPr>
          <a:xfrm>
            <a:off x="3980657" y="1279212"/>
            <a:ext cx="2535682" cy="652145"/>
          </a:xfrm>
          <a:prstGeom prst="roundRect">
            <a:avLst>
              <a:gd name="adj" fmla="val 16667"/>
            </a:avLst>
          </a:prstGeom>
          <a:ln>
            <a:headEnd type="none" w="sm" len="sm"/>
            <a:tailEnd type="none" w="sm" len="sm"/>
          </a:ln>
        </p:spPr>
        <p:style>
          <a:lnRef idx="3">
            <a:schemeClr val="lt1"/>
          </a:lnRef>
          <a:fillRef idx="1">
            <a:schemeClr val="dk1"/>
          </a:fillRef>
          <a:effectRef idx="1">
            <a:schemeClr val="dk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sv-SE" b="1">
                <a:solidFill>
                  <a:schemeClr val="lt1"/>
                </a:solidFill>
                <a:latin typeface="Arial" panose="020B0604020202020204" pitchFamily="34" charset="0"/>
                <a:ea typeface="Arial"/>
                <a:cs typeface="Arial" panose="020B0604020202020204" pitchFamily="34" charset="0"/>
                <a:sym typeface="Arial"/>
              </a:rPr>
              <a:t>eisced</a:t>
            </a:r>
            <a:br>
              <a:rPr lang="sv-SE">
                <a:solidFill>
                  <a:schemeClr val="lt1"/>
                </a:solidFill>
                <a:latin typeface="Arial" panose="020B0604020202020204" pitchFamily="34" charset="0"/>
                <a:ea typeface="Arial"/>
                <a:cs typeface="Arial" panose="020B0604020202020204" pitchFamily="34" charset="0"/>
                <a:sym typeface="Arial"/>
              </a:rPr>
            </a:br>
            <a:r>
              <a:rPr lang="sv-SE">
                <a:solidFill>
                  <a:schemeClr val="lt1"/>
                </a:solidFill>
                <a:latin typeface="Arial" panose="020B0604020202020204" pitchFamily="34" charset="0"/>
                <a:ea typeface="Arial"/>
                <a:cs typeface="Arial" panose="020B0604020202020204" pitchFamily="34" charset="0"/>
                <a:sym typeface="Arial"/>
              </a:rPr>
              <a:t>(derived variable)</a:t>
            </a:r>
            <a:endParaRPr>
              <a:solidFill>
                <a:schemeClr val="lt1"/>
              </a:solidFill>
              <a:latin typeface="Arial" panose="020B0604020202020204" pitchFamily="34" charset="0"/>
              <a:ea typeface="Arial"/>
              <a:cs typeface="Arial" panose="020B0604020202020204" pitchFamily="34" charset="0"/>
              <a:sym typeface="Arial"/>
            </a:endParaRPr>
          </a:p>
        </p:txBody>
      </p:sp>
      <p:sp>
        <p:nvSpPr>
          <p:cNvPr id="298" name="Google Shape;298;p28"/>
          <p:cNvSpPr/>
          <p:nvPr/>
        </p:nvSpPr>
        <p:spPr>
          <a:xfrm>
            <a:off x="3851921" y="4907919"/>
            <a:ext cx="2724401" cy="652145"/>
          </a:xfrm>
          <a:prstGeom prst="roundRect">
            <a:avLst>
              <a:gd name="adj" fmla="val 16667"/>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sv-SE" dirty="0">
                <a:solidFill>
                  <a:schemeClr val="lt1"/>
                </a:solidFill>
                <a:latin typeface="Arial" panose="020B0604020202020204" pitchFamily="34" charset="0"/>
                <a:ea typeface="Arial"/>
                <a:cs typeface="Arial" panose="020B0604020202020204" pitchFamily="34" charset="0"/>
                <a:sym typeface="Arial"/>
              </a:rPr>
              <a:t>What is the highest...?</a:t>
            </a:r>
            <a:br>
              <a:rPr lang="sv-SE" dirty="0">
                <a:solidFill>
                  <a:schemeClr val="lt1"/>
                </a:solidFill>
                <a:latin typeface="Arial" panose="020B0604020202020204" pitchFamily="34" charset="0"/>
                <a:ea typeface="Arial"/>
                <a:cs typeface="Arial" panose="020B0604020202020204" pitchFamily="34" charset="0"/>
                <a:sym typeface="Arial"/>
              </a:rPr>
            </a:br>
            <a:r>
              <a:rPr lang="sv-SE" dirty="0">
                <a:solidFill>
                  <a:schemeClr val="lt1"/>
                </a:solidFill>
                <a:latin typeface="Arial" panose="020B0604020202020204" pitchFamily="34" charset="0"/>
                <a:ea typeface="Arial"/>
                <a:cs typeface="Arial" panose="020B0604020202020204" pitchFamily="34" charset="0"/>
                <a:sym typeface="Arial"/>
              </a:rPr>
              <a:t>(question)</a:t>
            </a:r>
            <a:endParaRPr dirty="0">
              <a:solidFill>
                <a:schemeClr val="lt1"/>
              </a:solidFill>
              <a:latin typeface="Arial" panose="020B0604020202020204" pitchFamily="34" charset="0"/>
              <a:ea typeface="Arial"/>
              <a:cs typeface="Arial" panose="020B0604020202020204" pitchFamily="34" charset="0"/>
              <a:sym typeface="Arial"/>
            </a:endParaRPr>
          </a:p>
        </p:txBody>
      </p:sp>
      <p:cxnSp>
        <p:nvCxnSpPr>
          <p:cNvPr id="299" name="Google Shape;299;p28"/>
          <p:cNvCxnSpPr>
            <a:endCxn id="300" idx="2"/>
          </p:cNvCxnSpPr>
          <p:nvPr/>
        </p:nvCxnSpPr>
        <p:spPr>
          <a:xfrm rot="10800000">
            <a:off x="5248498" y="3774819"/>
            <a:ext cx="0" cy="1133100"/>
          </a:xfrm>
          <a:prstGeom prst="straightConnector1">
            <a:avLst/>
          </a:prstGeom>
          <a:ln>
            <a:headEnd type="oval"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301" name="Google Shape;301;p28"/>
          <p:cNvCxnSpPr>
            <a:stCxn id="302" idx="0"/>
            <a:endCxn id="298" idx="1"/>
          </p:cNvCxnSpPr>
          <p:nvPr/>
        </p:nvCxnSpPr>
        <p:spPr>
          <a:xfrm flipV="1">
            <a:off x="3311860" y="5233992"/>
            <a:ext cx="540061" cy="568934"/>
          </a:xfrm>
          <a:prstGeom prst="straightConnector1">
            <a:avLst/>
          </a:prstGeom>
          <a:ln>
            <a:headEnd type="oval" w="med" len="med"/>
            <a:tailEnd type="triangle" w="med" len="med"/>
          </a:ln>
        </p:spPr>
        <p:style>
          <a:lnRef idx="3">
            <a:schemeClr val="accent5"/>
          </a:lnRef>
          <a:fillRef idx="0">
            <a:schemeClr val="accent5"/>
          </a:fillRef>
          <a:effectRef idx="2">
            <a:schemeClr val="accent5"/>
          </a:effectRef>
          <a:fontRef idx="minor">
            <a:schemeClr val="tx1"/>
          </a:fontRef>
        </p:style>
      </p:cxnSp>
      <p:sp>
        <p:nvSpPr>
          <p:cNvPr id="300" name="Google Shape;300;p28"/>
          <p:cNvSpPr/>
          <p:nvPr/>
        </p:nvSpPr>
        <p:spPr>
          <a:xfrm>
            <a:off x="3980657" y="3122674"/>
            <a:ext cx="2535682" cy="652145"/>
          </a:xfrm>
          <a:prstGeom prst="roundRect">
            <a:avLst>
              <a:gd name="adj" fmla="val 16667"/>
            </a:avLst>
          </a:prstGeom>
          <a:solidFill>
            <a:schemeClr val="bg1">
              <a:lumMod val="50000"/>
            </a:schemeClr>
          </a:solidFill>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sv-SE" dirty="0" err="1">
                <a:solidFill>
                  <a:schemeClr val="lt1"/>
                </a:solidFill>
                <a:latin typeface="Arial" panose="020B0604020202020204" pitchFamily="34" charset="0"/>
                <a:ea typeface="Arial"/>
                <a:cs typeface="Arial" panose="020B0604020202020204" pitchFamily="34" charset="0"/>
                <a:sym typeface="Arial"/>
              </a:rPr>
              <a:t>edulvlb</a:t>
            </a:r>
            <a:br>
              <a:rPr lang="sv-SE" dirty="0">
                <a:solidFill>
                  <a:schemeClr val="lt1"/>
                </a:solidFill>
                <a:latin typeface="Arial" panose="020B0604020202020204" pitchFamily="34" charset="0"/>
                <a:ea typeface="Arial"/>
                <a:cs typeface="Arial" panose="020B0604020202020204" pitchFamily="34" charset="0"/>
                <a:sym typeface="Arial"/>
              </a:rPr>
            </a:br>
            <a:r>
              <a:rPr lang="sv-SE" dirty="0">
                <a:solidFill>
                  <a:schemeClr val="lt1"/>
                </a:solidFill>
                <a:latin typeface="Arial" panose="020B0604020202020204" pitchFamily="34" charset="0"/>
                <a:ea typeface="Arial"/>
                <a:cs typeface="Arial" panose="020B0604020202020204" pitchFamily="34" charset="0"/>
                <a:sym typeface="Arial"/>
              </a:rPr>
              <a:t>(</a:t>
            </a:r>
            <a:r>
              <a:rPr lang="sv-SE" dirty="0" err="1">
                <a:solidFill>
                  <a:schemeClr val="lt1"/>
                </a:solidFill>
                <a:latin typeface="Arial" panose="020B0604020202020204" pitchFamily="34" charset="0"/>
                <a:ea typeface="Arial"/>
                <a:cs typeface="Arial" panose="020B0604020202020204" pitchFamily="34" charset="0"/>
                <a:sym typeface="Arial"/>
              </a:rPr>
              <a:t>variable</a:t>
            </a:r>
            <a:r>
              <a:rPr lang="sv-SE" dirty="0">
                <a:solidFill>
                  <a:schemeClr val="lt1"/>
                </a:solidFill>
                <a:latin typeface="Arial" panose="020B0604020202020204" pitchFamily="34" charset="0"/>
                <a:ea typeface="Arial"/>
                <a:cs typeface="Arial" panose="020B0604020202020204" pitchFamily="34" charset="0"/>
                <a:sym typeface="Arial"/>
              </a:rPr>
              <a:t>)</a:t>
            </a:r>
            <a:endParaRPr dirty="0">
              <a:solidFill>
                <a:schemeClr val="lt1"/>
              </a:solidFill>
              <a:latin typeface="Arial" panose="020B0604020202020204" pitchFamily="34" charset="0"/>
              <a:ea typeface="Arial"/>
              <a:cs typeface="Arial" panose="020B0604020202020204" pitchFamily="34" charset="0"/>
              <a:sym typeface="Arial"/>
            </a:endParaRPr>
          </a:p>
        </p:txBody>
      </p:sp>
      <p:sp>
        <p:nvSpPr>
          <p:cNvPr id="302" name="Google Shape;302;p28"/>
          <p:cNvSpPr/>
          <p:nvPr/>
        </p:nvSpPr>
        <p:spPr>
          <a:xfrm>
            <a:off x="1835695" y="5802926"/>
            <a:ext cx="2952329" cy="828462"/>
          </a:xfrm>
          <a:prstGeom prst="roundRect">
            <a:avLst>
              <a:gd name="adj" fmla="val 16667"/>
            </a:avLst>
          </a:prstGeom>
          <a:ln>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sv-SE" b="1" dirty="0" err="1">
                <a:solidFill>
                  <a:schemeClr val="lt1"/>
                </a:solidFill>
                <a:latin typeface="Arial" panose="020B0604020202020204" pitchFamily="34" charset="0"/>
                <a:ea typeface="Arial"/>
                <a:cs typeface="Arial" panose="020B0604020202020204" pitchFamily="34" charset="0"/>
                <a:sym typeface="Arial"/>
              </a:rPr>
              <a:t>Educational</a:t>
            </a:r>
            <a:r>
              <a:rPr lang="sv-SE" b="1" dirty="0">
                <a:solidFill>
                  <a:schemeClr val="lt1"/>
                </a:solidFill>
                <a:latin typeface="Arial" panose="020B0604020202020204" pitchFamily="34" charset="0"/>
                <a:ea typeface="Arial"/>
                <a:cs typeface="Arial" panose="020B0604020202020204" pitchFamily="34" charset="0"/>
                <a:sym typeface="Arial"/>
              </a:rPr>
              <a:t> </a:t>
            </a:r>
            <a:r>
              <a:rPr lang="sv-SE" b="1" dirty="0" err="1">
                <a:solidFill>
                  <a:schemeClr val="lt1"/>
                </a:solidFill>
                <a:latin typeface="Arial" panose="020B0604020202020204" pitchFamily="34" charset="0"/>
                <a:ea typeface="Arial"/>
                <a:cs typeface="Arial" panose="020B0604020202020204" pitchFamily="34" charset="0"/>
                <a:sym typeface="Arial"/>
              </a:rPr>
              <a:t>attainment</a:t>
            </a:r>
            <a:br>
              <a:rPr lang="sv-SE" dirty="0">
                <a:solidFill>
                  <a:schemeClr val="lt1"/>
                </a:solidFill>
                <a:latin typeface="Arial" panose="020B0604020202020204" pitchFamily="34" charset="0"/>
                <a:ea typeface="Arial"/>
                <a:cs typeface="Arial" panose="020B0604020202020204" pitchFamily="34" charset="0"/>
                <a:sym typeface="Arial"/>
              </a:rPr>
            </a:br>
            <a:r>
              <a:rPr lang="sv-SE" dirty="0">
                <a:solidFill>
                  <a:schemeClr val="lt1"/>
                </a:solidFill>
                <a:latin typeface="Arial" panose="020B0604020202020204" pitchFamily="34" charset="0"/>
                <a:ea typeface="Arial"/>
                <a:cs typeface="Arial" panose="020B0604020202020204" pitchFamily="34" charset="0"/>
                <a:sym typeface="Arial"/>
              </a:rPr>
              <a:t>(</a:t>
            </a:r>
            <a:r>
              <a:rPr lang="sv-SE" dirty="0" err="1">
                <a:solidFill>
                  <a:schemeClr val="lt1"/>
                </a:solidFill>
                <a:latin typeface="Arial" panose="020B0604020202020204" pitchFamily="34" charset="0"/>
                <a:ea typeface="Arial"/>
                <a:cs typeface="Arial" panose="020B0604020202020204" pitchFamily="34" charset="0"/>
                <a:sym typeface="Arial"/>
              </a:rPr>
              <a:t>sub-concept</a:t>
            </a:r>
            <a:r>
              <a:rPr lang="sv-SE" dirty="0">
                <a:solidFill>
                  <a:schemeClr val="lt1"/>
                </a:solidFill>
                <a:latin typeface="Arial" panose="020B0604020202020204" pitchFamily="34" charset="0"/>
                <a:ea typeface="Arial"/>
                <a:cs typeface="Arial" panose="020B0604020202020204" pitchFamily="34" charset="0"/>
                <a:sym typeface="Arial"/>
              </a:rPr>
              <a:t>)</a:t>
            </a:r>
            <a:endParaRPr dirty="0">
              <a:solidFill>
                <a:schemeClr val="lt1"/>
              </a:solidFill>
              <a:latin typeface="Arial" panose="020B0604020202020204" pitchFamily="34" charset="0"/>
              <a:ea typeface="Arial"/>
              <a:cs typeface="Arial" panose="020B0604020202020204" pitchFamily="34" charset="0"/>
              <a:sym typeface="Arial"/>
            </a:endParaRPr>
          </a:p>
        </p:txBody>
      </p:sp>
      <p:cxnSp>
        <p:nvCxnSpPr>
          <p:cNvPr id="303" name="Google Shape;303;p28"/>
          <p:cNvCxnSpPr>
            <a:stCxn id="300" idx="0"/>
            <a:endCxn id="297" idx="2"/>
          </p:cNvCxnSpPr>
          <p:nvPr/>
        </p:nvCxnSpPr>
        <p:spPr>
          <a:xfrm rot="10800000">
            <a:off x="5248498" y="1931374"/>
            <a:ext cx="0" cy="1191300"/>
          </a:xfrm>
          <a:prstGeom prst="straightConnector1">
            <a:avLst/>
          </a:prstGeom>
          <a:noFill/>
          <a:ln w="76200" cap="flat" cmpd="sng">
            <a:solidFill>
              <a:schemeClr val="bg1">
                <a:lumMod val="50000"/>
              </a:schemeClr>
            </a:solidFill>
            <a:prstDash val="solid"/>
            <a:miter lim="800000"/>
            <a:headEnd type="oval" w="med" len="med"/>
            <a:tailEnd type="triangle" w="med" len="med"/>
          </a:ln>
        </p:spPr>
      </p:cxnSp>
      <p:sp>
        <p:nvSpPr>
          <p:cNvPr id="304" name="Google Shape;304;p28"/>
          <p:cNvSpPr/>
          <p:nvPr/>
        </p:nvSpPr>
        <p:spPr>
          <a:xfrm>
            <a:off x="6576322" y="5789349"/>
            <a:ext cx="2084978" cy="842039"/>
          </a:xfrm>
          <a:prstGeom prst="roundRect">
            <a:avLst>
              <a:gd name="adj" fmla="val 16667"/>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sv-SE" b="1">
                <a:solidFill>
                  <a:schemeClr val="lt1"/>
                </a:solidFill>
                <a:latin typeface="Arial" panose="020B0604020202020204" pitchFamily="34" charset="0"/>
                <a:ea typeface="Arial"/>
                <a:cs typeface="Arial" panose="020B0604020202020204" pitchFamily="34" charset="0"/>
                <a:sym typeface="Arial"/>
              </a:rPr>
              <a:t>Education</a:t>
            </a:r>
            <a:br>
              <a:rPr lang="sv-SE">
                <a:solidFill>
                  <a:schemeClr val="lt1"/>
                </a:solidFill>
                <a:latin typeface="Arial" panose="020B0604020202020204" pitchFamily="34" charset="0"/>
                <a:ea typeface="Arial"/>
                <a:cs typeface="Arial" panose="020B0604020202020204" pitchFamily="34" charset="0"/>
                <a:sym typeface="Arial"/>
              </a:rPr>
            </a:br>
            <a:r>
              <a:rPr lang="sv-SE">
                <a:solidFill>
                  <a:schemeClr val="lt1"/>
                </a:solidFill>
                <a:latin typeface="Arial" panose="020B0604020202020204" pitchFamily="34" charset="0"/>
                <a:ea typeface="Arial"/>
                <a:cs typeface="Arial" panose="020B0604020202020204" pitchFamily="34" charset="0"/>
                <a:sym typeface="Arial"/>
              </a:rPr>
              <a:t>(concept)</a:t>
            </a:r>
            <a:endParaRPr>
              <a:solidFill>
                <a:schemeClr val="lt1"/>
              </a:solidFill>
              <a:latin typeface="Arial" panose="020B0604020202020204" pitchFamily="34" charset="0"/>
              <a:ea typeface="Arial"/>
              <a:cs typeface="Arial" panose="020B0604020202020204" pitchFamily="34" charset="0"/>
              <a:sym typeface="Arial"/>
            </a:endParaRPr>
          </a:p>
        </p:txBody>
      </p:sp>
      <p:cxnSp>
        <p:nvCxnSpPr>
          <p:cNvPr id="305" name="Google Shape;305;p28"/>
          <p:cNvCxnSpPr>
            <a:stCxn id="304" idx="1"/>
            <a:endCxn id="302" idx="3"/>
          </p:cNvCxnSpPr>
          <p:nvPr/>
        </p:nvCxnSpPr>
        <p:spPr>
          <a:xfrm flipH="1">
            <a:off x="4788024" y="6210369"/>
            <a:ext cx="1788298" cy="6788"/>
          </a:xfrm>
          <a:prstGeom prst="straightConnector1">
            <a:avLst/>
          </a:prstGeom>
          <a:ln>
            <a:headEnd type="oval"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06" name="Google Shape;306;p28"/>
          <p:cNvCxnSpPr/>
          <p:nvPr/>
        </p:nvCxnSpPr>
        <p:spPr>
          <a:xfrm flipH="1">
            <a:off x="169030" y="3007704"/>
            <a:ext cx="8584445" cy="12082"/>
          </a:xfrm>
          <a:prstGeom prst="straightConnector1">
            <a:avLst/>
          </a:prstGeom>
          <a:noFill/>
          <a:ln w="9525" cap="flat" cmpd="sng">
            <a:solidFill>
              <a:schemeClr val="accent1"/>
            </a:solidFill>
            <a:prstDash val="lgDash"/>
            <a:miter lim="800000"/>
            <a:headEnd type="none" w="sm" len="sm"/>
            <a:tailEnd type="none" w="sm" len="sm"/>
          </a:ln>
        </p:spPr>
      </p:cxnSp>
      <p:cxnSp>
        <p:nvCxnSpPr>
          <p:cNvPr id="307" name="Google Shape;307;p28"/>
          <p:cNvCxnSpPr/>
          <p:nvPr/>
        </p:nvCxnSpPr>
        <p:spPr>
          <a:xfrm flipH="1">
            <a:off x="169030" y="4739903"/>
            <a:ext cx="8584445" cy="12082"/>
          </a:xfrm>
          <a:prstGeom prst="straightConnector1">
            <a:avLst/>
          </a:prstGeom>
          <a:noFill/>
          <a:ln w="9525" cap="flat" cmpd="sng">
            <a:solidFill>
              <a:schemeClr val="accent1"/>
            </a:solidFill>
            <a:prstDash val="lgDash"/>
            <a:miter lim="800000"/>
            <a:headEnd type="none" w="sm" len="sm"/>
            <a:tailEnd type="none" w="sm" len="sm"/>
          </a:ln>
        </p:spPr>
      </p:cxnSp>
      <p:sp>
        <p:nvSpPr>
          <p:cNvPr id="308" name="Google Shape;308;p28"/>
          <p:cNvSpPr/>
          <p:nvPr/>
        </p:nvSpPr>
        <p:spPr>
          <a:xfrm>
            <a:off x="7155930" y="1605285"/>
            <a:ext cx="2442855" cy="111087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9" name="Google Shape;309;p28"/>
          <p:cNvSpPr/>
          <p:nvPr/>
        </p:nvSpPr>
        <p:spPr>
          <a:xfrm>
            <a:off x="6665649" y="3122674"/>
            <a:ext cx="2442855" cy="111087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sv-SE" b="1" dirty="0">
                <a:solidFill>
                  <a:schemeClr val="dk1"/>
                </a:solidFill>
                <a:latin typeface="Arial"/>
                <a:ea typeface="Arial"/>
                <a:cs typeface="Arial"/>
                <a:sym typeface="Arial"/>
              </a:rPr>
              <a:t>edulvlb</a:t>
            </a:r>
            <a:endParaRPr b="1" dirty="0">
              <a:solidFill>
                <a:schemeClr val="dk1"/>
              </a:solidFill>
              <a:latin typeface="Arial"/>
              <a:ea typeface="Arial"/>
              <a:cs typeface="Arial"/>
              <a:sym typeface="Arial"/>
            </a:endParaRPr>
          </a:p>
          <a:p>
            <a:pPr marL="0" marR="0" lvl="0" indent="0" algn="ctr" rtl="0">
              <a:spcBef>
                <a:spcPts val="0"/>
              </a:spcBef>
              <a:spcAft>
                <a:spcPts val="0"/>
              </a:spcAft>
              <a:buNone/>
            </a:pPr>
            <a:r>
              <a:rPr lang="sv-SE" dirty="0">
                <a:solidFill>
                  <a:schemeClr val="dk1"/>
                </a:solidFill>
                <a:latin typeface="Arial"/>
                <a:ea typeface="Arial"/>
                <a:cs typeface="Arial"/>
                <a:sym typeface="Arial"/>
              </a:rPr>
              <a:t>Highest level of education</a:t>
            </a:r>
            <a:endParaRPr dirty="0">
              <a:solidFill>
                <a:schemeClr val="dk1"/>
              </a:solidFill>
              <a:latin typeface="Arial"/>
              <a:ea typeface="Arial"/>
              <a:cs typeface="Arial"/>
              <a:sym typeface="Arial"/>
            </a:endParaRPr>
          </a:p>
          <a:p>
            <a:pPr marL="0" marR="0" lvl="0" indent="0" algn="ctr" rtl="0">
              <a:spcBef>
                <a:spcPts val="0"/>
              </a:spcBef>
              <a:spcAft>
                <a:spcPts val="0"/>
              </a:spcAft>
              <a:buNone/>
            </a:pPr>
            <a:r>
              <a:rPr lang="sv-SE" dirty="0">
                <a:solidFill>
                  <a:schemeClr val="dk1"/>
                </a:solidFill>
                <a:latin typeface="Arial"/>
                <a:ea typeface="Arial"/>
                <a:cs typeface="Arial"/>
                <a:sym typeface="Arial"/>
              </a:rPr>
              <a:t>(long)</a:t>
            </a:r>
            <a:endParaRPr dirty="0">
              <a:solidFill>
                <a:schemeClr val="dk1"/>
              </a:solidFill>
              <a:latin typeface="Arial"/>
              <a:ea typeface="Arial"/>
              <a:cs typeface="Arial"/>
              <a:sym typeface="Arial"/>
            </a:endParaRPr>
          </a:p>
        </p:txBody>
      </p:sp>
      <p:sp>
        <p:nvSpPr>
          <p:cNvPr id="310" name="Google Shape;310;p28"/>
          <p:cNvSpPr/>
          <p:nvPr/>
        </p:nvSpPr>
        <p:spPr>
          <a:xfrm>
            <a:off x="6641404" y="1049846"/>
            <a:ext cx="2442855" cy="111087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sv-SE" b="1" dirty="0">
                <a:solidFill>
                  <a:schemeClr val="dk1"/>
                </a:solidFill>
                <a:latin typeface="Arial"/>
                <a:ea typeface="Arial"/>
                <a:cs typeface="Arial"/>
                <a:sym typeface="Arial"/>
              </a:rPr>
              <a:t>eisced</a:t>
            </a:r>
            <a:endParaRPr b="1" dirty="0">
              <a:solidFill>
                <a:schemeClr val="dk1"/>
              </a:solidFill>
              <a:latin typeface="Arial"/>
              <a:ea typeface="Arial"/>
              <a:cs typeface="Arial"/>
              <a:sym typeface="Arial"/>
            </a:endParaRPr>
          </a:p>
          <a:p>
            <a:pPr marL="0" marR="0" lvl="0" indent="0" algn="ctr" rtl="0">
              <a:spcBef>
                <a:spcPts val="0"/>
              </a:spcBef>
              <a:spcAft>
                <a:spcPts val="0"/>
              </a:spcAft>
              <a:buNone/>
            </a:pPr>
            <a:r>
              <a:rPr lang="sv-SE" dirty="0">
                <a:solidFill>
                  <a:schemeClr val="dk1"/>
                </a:solidFill>
                <a:latin typeface="Arial"/>
                <a:ea typeface="Arial"/>
                <a:cs typeface="Arial"/>
                <a:sym typeface="Arial"/>
              </a:rPr>
              <a:t>Highest level of education</a:t>
            </a:r>
            <a:endParaRPr dirty="0">
              <a:solidFill>
                <a:schemeClr val="dk1"/>
              </a:solidFill>
              <a:latin typeface="Arial"/>
              <a:ea typeface="Arial"/>
              <a:cs typeface="Arial"/>
              <a:sym typeface="Arial"/>
            </a:endParaRPr>
          </a:p>
          <a:p>
            <a:pPr marL="0" marR="0" lvl="0" indent="0" algn="ctr" rtl="0">
              <a:spcBef>
                <a:spcPts val="0"/>
              </a:spcBef>
              <a:spcAft>
                <a:spcPts val="0"/>
              </a:spcAft>
              <a:buNone/>
            </a:pPr>
            <a:r>
              <a:rPr lang="sv-SE" dirty="0">
                <a:solidFill>
                  <a:schemeClr val="dk1"/>
                </a:solidFill>
                <a:latin typeface="Arial"/>
                <a:ea typeface="Arial"/>
                <a:cs typeface="Arial"/>
                <a:sym typeface="Arial"/>
              </a:rPr>
              <a:t>(short)</a:t>
            </a:r>
            <a:endParaRPr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625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p:cNvPicPr>
          <p:nvPr/>
        </p:nvPicPr>
        <p:blipFill>
          <a:blip r:embed="rId3"/>
          <a:stretch>
            <a:fillRect/>
          </a:stretch>
        </p:blipFill>
        <p:spPr>
          <a:xfrm>
            <a:off x="719573" y="880888"/>
            <a:ext cx="7452827" cy="5120961"/>
          </a:xfrm>
          <a:prstGeom prst="rect">
            <a:avLst/>
          </a:prstGeom>
        </p:spPr>
      </p:pic>
      <p:sp>
        <p:nvSpPr>
          <p:cNvPr id="2" name="TextBox 1">
            <a:extLst>
              <a:ext uri="{FF2B5EF4-FFF2-40B4-BE49-F238E27FC236}">
                <a16:creationId xmlns:a16="http://schemas.microsoft.com/office/drawing/2014/main" id="{E319F2AD-4609-40B4-9DB4-59342BB8DA6E}"/>
              </a:ext>
            </a:extLst>
          </p:cNvPr>
          <p:cNvSpPr txBox="1"/>
          <p:nvPr/>
        </p:nvSpPr>
        <p:spPr>
          <a:xfrm>
            <a:off x="719573" y="4852"/>
            <a:ext cx="4350871" cy="600164"/>
          </a:xfrm>
          <a:prstGeom prst="rect">
            <a:avLst/>
          </a:prstGeom>
          <a:noFill/>
        </p:spPr>
        <p:txBody>
          <a:bodyPr wrap="none" rtlCol="0">
            <a:spAutoFit/>
          </a:bodyPr>
          <a:lstStyle/>
          <a:p>
            <a:r>
              <a:rPr lang="en-US" sz="3300" dirty="0">
                <a:latin typeface="Arial" panose="020B0604020202020204" pitchFamily="34" charset="0"/>
                <a:cs typeface="Arial" panose="020B0604020202020204" pitchFamily="34" charset="0"/>
              </a:rPr>
              <a:t>Example Spreadsheet</a:t>
            </a:r>
          </a:p>
        </p:txBody>
      </p:sp>
    </p:spTree>
    <p:extLst>
      <p:ext uri="{BB962C8B-B14F-4D97-AF65-F5344CB8AC3E}">
        <p14:creationId xmlns:p14="http://schemas.microsoft.com/office/powerpoint/2010/main" val="100459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de-DE" sz="3300" dirty="0"/>
              <a:t>Example: Dataset 1</a:t>
            </a:r>
          </a:p>
        </p:txBody>
      </p:sp>
      <p:graphicFrame>
        <p:nvGraphicFramePr>
          <p:cNvPr id="6" name="Google Shape;62;p11"/>
          <p:cNvGraphicFramePr/>
          <p:nvPr>
            <p:extLst>
              <p:ext uri="{D42A27DB-BD31-4B8C-83A1-F6EECF244321}">
                <p14:modId xmlns:p14="http://schemas.microsoft.com/office/powerpoint/2010/main" val="2525820353"/>
              </p:ext>
            </p:extLst>
          </p:nvPr>
        </p:nvGraphicFramePr>
        <p:xfrm>
          <a:off x="424156" y="2499137"/>
          <a:ext cx="8326100" cy="1174500"/>
        </p:xfrm>
        <a:graphic>
          <a:graphicData uri="http://schemas.openxmlformats.org/drawingml/2006/table">
            <a:tbl>
              <a:tblPr firstRow="1" bandRow="1">
                <a:noFill/>
              </a:tblPr>
              <a:tblGrid>
                <a:gridCol w="2081525">
                  <a:extLst>
                    <a:ext uri="{9D8B030D-6E8A-4147-A177-3AD203B41FA5}">
                      <a16:colId xmlns:a16="http://schemas.microsoft.com/office/drawing/2014/main" val="20000"/>
                    </a:ext>
                  </a:extLst>
                </a:gridCol>
                <a:gridCol w="2081525">
                  <a:extLst>
                    <a:ext uri="{9D8B030D-6E8A-4147-A177-3AD203B41FA5}">
                      <a16:colId xmlns:a16="http://schemas.microsoft.com/office/drawing/2014/main" val="20001"/>
                    </a:ext>
                  </a:extLst>
                </a:gridCol>
                <a:gridCol w="2081525">
                  <a:extLst>
                    <a:ext uri="{9D8B030D-6E8A-4147-A177-3AD203B41FA5}">
                      <a16:colId xmlns:a16="http://schemas.microsoft.com/office/drawing/2014/main" val="20002"/>
                    </a:ext>
                  </a:extLst>
                </a:gridCol>
                <a:gridCol w="2081525">
                  <a:extLst>
                    <a:ext uri="{9D8B030D-6E8A-4147-A177-3AD203B41FA5}">
                      <a16:colId xmlns:a16="http://schemas.microsoft.com/office/drawing/2014/main" val="20003"/>
                    </a:ext>
                  </a:extLst>
                </a:gridCol>
              </a:tblGrid>
              <a:tr h="293625">
                <a:tc>
                  <a:txBody>
                    <a:bodyPr/>
                    <a:lstStyle/>
                    <a:p>
                      <a:pPr marL="0" marR="0" lvl="0" indent="0" algn="l" rtl="0">
                        <a:spcBef>
                          <a:spcPts val="0"/>
                        </a:spcBef>
                        <a:spcAft>
                          <a:spcPts val="0"/>
                        </a:spcAft>
                        <a:buNone/>
                      </a:pPr>
                      <a:r>
                        <a:rPr lang="sv-SE" sz="1000" u="none" strike="noStrike" cap="none" dirty="0" err="1">
                          <a:solidFill>
                            <a:schemeClr val="bg1"/>
                          </a:solidFill>
                          <a:latin typeface="Arial" panose="020B0604020202020204" pitchFamily="34" charset="0"/>
                          <a:cs typeface="Arial" panose="020B0604020202020204" pitchFamily="34" charset="0"/>
                        </a:rPr>
                        <a:t>name</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height</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birthdate</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maritalstatus</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extLst>
                  <a:ext uri="{0D108BD9-81ED-4DB2-BD59-A6C34878D82A}">
                    <a16:rowId xmlns:a16="http://schemas.microsoft.com/office/drawing/2014/main" val="10000"/>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John</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178</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a:latin typeface="Arial" panose="020B0604020202020204" pitchFamily="34" charset="0"/>
                          <a:cs typeface="Arial" panose="020B0604020202020204" pitchFamily="34" charset="0"/>
                        </a:rPr>
                        <a:t>1998-09-02</a:t>
                      </a:r>
                      <a:endParaRPr sz="100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S</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extLst>
                  <a:ext uri="{0D108BD9-81ED-4DB2-BD59-A6C34878D82A}">
                    <a16:rowId xmlns:a16="http://schemas.microsoft.com/office/drawing/2014/main" val="10001"/>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Gill</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200</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1934-06-12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M</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extLst>
                  <a:ext uri="{0D108BD9-81ED-4DB2-BD59-A6C34878D82A}">
                    <a16:rowId xmlns:a16="http://schemas.microsoft.com/office/drawing/2014/main" val="10002"/>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Alice</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182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1922-12-24</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M</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054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Variable Example</a:t>
            </a:r>
          </a:p>
        </p:txBody>
      </p:sp>
      <p:graphicFrame>
        <p:nvGraphicFramePr>
          <p:cNvPr id="3" name="Google Shape;71;p12"/>
          <p:cNvGraphicFramePr/>
          <p:nvPr>
            <p:extLst>
              <p:ext uri="{D42A27DB-BD31-4B8C-83A1-F6EECF244321}">
                <p14:modId xmlns:p14="http://schemas.microsoft.com/office/powerpoint/2010/main" val="756615552"/>
              </p:ext>
            </p:extLst>
          </p:nvPr>
        </p:nvGraphicFramePr>
        <p:xfrm>
          <a:off x="424156" y="2499137"/>
          <a:ext cx="8326100" cy="1174500"/>
        </p:xfrm>
        <a:graphic>
          <a:graphicData uri="http://schemas.openxmlformats.org/drawingml/2006/table">
            <a:tbl>
              <a:tblPr firstRow="1" bandRow="1">
                <a:noFill/>
              </a:tblPr>
              <a:tblGrid>
                <a:gridCol w="2081525">
                  <a:extLst>
                    <a:ext uri="{9D8B030D-6E8A-4147-A177-3AD203B41FA5}">
                      <a16:colId xmlns:a16="http://schemas.microsoft.com/office/drawing/2014/main" val="20000"/>
                    </a:ext>
                  </a:extLst>
                </a:gridCol>
                <a:gridCol w="2081525">
                  <a:extLst>
                    <a:ext uri="{9D8B030D-6E8A-4147-A177-3AD203B41FA5}">
                      <a16:colId xmlns:a16="http://schemas.microsoft.com/office/drawing/2014/main" val="20001"/>
                    </a:ext>
                  </a:extLst>
                </a:gridCol>
                <a:gridCol w="2081525">
                  <a:extLst>
                    <a:ext uri="{9D8B030D-6E8A-4147-A177-3AD203B41FA5}">
                      <a16:colId xmlns:a16="http://schemas.microsoft.com/office/drawing/2014/main" val="20002"/>
                    </a:ext>
                  </a:extLst>
                </a:gridCol>
                <a:gridCol w="2081525">
                  <a:extLst>
                    <a:ext uri="{9D8B030D-6E8A-4147-A177-3AD203B41FA5}">
                      <a16:colId xmlns:a16="http://schemas.microsoft.com/office/drawing/2014/main" val="20003"/>
                    </a:ext>
                  </a:extLst>
                </a:gridCol>
              </a:tblGrid>
              <a:tr h="293625">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name</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height</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birthdate</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maritalstatus</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extLst>
                  <a:ext uri="{0D108BD9-81ED-4DB2-BD59-A6C34878D82A}">
                    <a16:rowId xmlns:a16="http://schemas.microsoft.com/office/drawing/2014/main" val="10000"/>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John</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178</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1998-09-02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S</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extLst>
                  <a:ext uri="{0D108BD9-81ED-4DB2-BD59-A6C34878D82A}">
                    <a16:rowId xmlns:a16="http://schemas.microsoft.com/office/drawing/2014/main" val="10001"/>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Gill</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200</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1934-06-12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M</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extLst>
                  <a:ext uri="{0D108BD9-81ED-4DB2-BD59-A6C34878D82A}">
                    <a16:rowId xmlns:a16="http://schemas.microsoft.com/office/drawing/2014/main" val="10002"/>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Alice</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182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1922-12-24</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M</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extLst>
                  <a:ext uri="{0D108BD9-81ED-4DB2-BD59-A6C34878D82A}">
                    <a16:rowId xmlns:a16="http://schemas.microsoft.com/office/drawing/2014/main" val="10003"/>
                  </a:ext>
                </a:extLst>
              </a:tr>
            </a:tbl>
          </a:graphicData>
        </a:graphic>
      </p:graphicFrame>
      <p:sp>
        <p:nvSpPr>
          <p:cNvPr id="4" name="Google Shape;72;p12"/>
          <p:cNvSpPr/>
          <p:nvPr/>
        </p:nvSpPr>
        <p:spPr>
          <a:xfrm>
            <a:off x="2446420" y="2339554"/>
            <a:ext cx="2125580" cy="1493669"/>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8231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Different Variable Representation Types</a:t>
            </a:r>
          </a:p>
        </p:txBody>
      </p:sp>
      <p:graphicFrame>
        <p:nvGraphicFramePr>
          <p:cNvPr id="3" name="Google Shape;71;p12"/>
          <p:cNvGraphicFramePr/>
          <p:nvPr>
            <p:extLst>
              <p:ext uri="{D42A27DB-BD31-4B8C-83A1-F6EECF244321}">
                <p14:modId xmlns:p14="http://schemas.microsoft.com/office/powerpoint/2010/main" val="1284039183"/>
              </p:ext>
            </p:extLst>
          </p:nvPr>
        </p:nvGraphicFramePr>
        <p:xfrm>
          <a:off x="424156" y="2499137"/>
          <a:ext cx="8326100" cy="1174500"/>
        </p:xfrm>
        <a:graphic>
          <a:graphicData uri="http://schemas.openxmlformats.org/drawingml/2006/table">
            <a:tbl>
              <a:tblPr firstRow="1" bandRow="1">
                <a:noFill/>
              </a:tblPr>
              <a:tblGrid>
                <a:gridCol w="2081525">
                  <a:extLst>
                    <a:ext uri="{9D8B030D-6E8A-4147-A177-3AD203B41FA5}">
                      <a16:colId xmlns:a16="http://schemas.microsoft.com/office/drawing/2014/main" val="20000"/>
                    </a:ext>
                  </a:extLst>
                </a:gridCol>
                <a:gridCol w="2081525">
                  <a:extLst>
                    <a:ext uri="{9D8B030D-6E8A-4147-A177-3AD203B41FA5}">
                      <a16:colId xmlns:a16="http://schemas.microsoft.com/office/drawing/2014/main" val="20001"/>
                    </a:ext>
                  </a:extLst>
                </a:gridCol>
                <a:gridCol w="2081525">
                  <a:extLst>
                    <a:ext uri="{9D8B030D-6E8A-4147-A177-3AD203B41FA5}">
                      <a16:colId xmlns:a16="http://schemas.microsoft.com/office/drawing/2014/main" val="20002"/>
                    </a:ext>
                  </a:extLst>
                </a:gridCol>
                <a:gridCol w="2081525">
                  <a:extLst>
                    <a:ext uri="{9D8B030D-6E8A-4147-A177-3AD203B41FA5}">
                      <a16:colId xmlns:a16="http://schemas.microsoft.com/office/drawing/2014/main" val="20003"/>
                    </a:ext>
                  </a:extLst>
                </a:gridCol>
              </a:tblGrid>
              <a:tr h="293625">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name</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height</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birthdate</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maritalstatus</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extLst>
                  <a:ext uri="{0D108BD9-81ED-4DB2-BD59-A6C34878D82A}">
                    <a16:rowId xmlns:a16="http://schemas.microsoft.com/office/drawing/2014/main" val="10000"/>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John</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178</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1998-09-02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S</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extLst>
                  <a:ext uri="{0D108BD9-81ED-4DB2-BD59-A6C34878D82A}">
                    <a16:rowId xmlns:a16="http://schemas.microsoft.com/office/drawing/2014/main" val="10001"/>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Gill</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200</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1934-06-12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M</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extLst>
                  <a:ext uri="{0D108BD9-81ED-4DB2-BD59-A6C34878D82A}">
                    <a16:rowId xmlns:a16="http://schemas.microsoft.com/office/drawing/2014/main" val="10002"/>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Alice</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182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1922-12-24</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M</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extLst>
                  <a:ext uri="{0D108BD9-81ED-4DB2-BD59-A6C34878D82A}">
                    <a16:rowId xmlns:a16="http://schemas.microsoft.com/office/drawing/2014/main" val="10003"/>
                  </a:ext>
                </a:extLst>
              </a:tr>
            </a:tbl>
          </a:graphicData>
        </a:graphic>
      </p:graphicFrame>
      <p:graphicFrame>
        <p:nvGraphicFramePr>
          <p:cNvPr id="5" name="Google Shape;82;p13"/>
          <p:cNvGraphicFramePr/>
          <p:nvPr>
            <p:extLst>
              <p:ext uri="{D42A27DB-BD31-4B8C-83A1-F6EECF244321}">
                <p14:modId xmlns:p14="http://schemas.microsoft.com/office/powerpoint/2010/main" val="2893534754"/>
              </p:ext>
            </p:extLst>
          </p:nvPr>
        </p:nvGraphicFramePr>
        <p:xfrm>
          <a:off x="439263" y="2060848"/>
          <a:ext cx="8284592" cy="370850"/>
        </p:xfrm>
        <a:graphic>
          <a:graphicData uri="http://schemas.openxmlformats.org/drawingml/2006/table">
            <a:tbl>
              <a:tblPr firstRow="1" bandRow="1">
                <a:noFill/>
              </a:tblPr>
              <a:tblGrid>
                <a:gridCol w="2071148">
                  <a:extLst>
                    <a:ext uri="{9D8B030D-6E8A-4147-A177-3AD203B41FA5}">
                      <a16:colId xmlns:a16="http://schemas.microsoft.com/office/drawing/2014/main" val="20000"/>
                    </a:ext>
                  </a:extLst>
                </a:gridCol>
                <a:gridCol w="2071148">
                  <a:extLst>
                    <a:ext uri="{9D8B030D-6E8A-4147-A177-3AD203B41FA5}">
                      <a16:colId xmlns:a16="http://schemas.microsoft.com/office/drawing/2014/main" val="20001"/>
                    </a:ext>
                  </a:extLst>
                </a:gridCol>
                <a:gridCol w="2071148">
                  <a:extLst>
                    <a:ext uri="{9D8B030D-6E8A-4147-A177-3AD203B41FA5}">
                      <a16:colId xmlns:a16="http://schemas.microsoft.com/office/drawing/2014/main" val="20002"/>
                    </a:ext>
                  </a:extLst>
                </a:gridCol>
                <a:gridCol w="2071148">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sv-SE" sz="1400" b="1" dirty="0">
                          <a:solidFill>
                            <a:srgbClr val="FF0000"/>
                          </a:solidFill>
                          <a:latin typeface="Arial" panose="020B0604020202020204" pitchFamily="34" charset="0"/>
                          <a:cs typeface="Arial" panose="020B0604020202020204" pitchFamily="34" charset="0"/>
                        </a:rPr>
                        <a:t>text</a:t>
                      </a:r>
                      <a:endParaRPr sz="1400" b="1" dirty="0">
                        <a:solidFill>
                          <a:srgbClr val="FF0000"/>
                        </a:solidFill>
                        <a:latin typeface="Arial" panose="020B0604020202020204" pitchFamily="34" charset="0"/>
                        <a:cs typeface="Arial" panose="020B0604020202020204" pitchFamily="34" charset="0"/>
                      </a:endParaRPr>
                    </a:p>
                  </a:txBody>
                  <a:tcPr marL="91450" marR="91450" marT="45725" marB="45725" anchor="ctr">
                    <a:noFill/>
                  </a:tcPr>
                </a:tc>
                <a:tc>
                  <a:txBody>
                    <a:bodyPr/>
                    <a:lstStyle/>
                    <a:p>
                      <a:pPr marL="0" marR="0" lvl="0" indent="0" algn="ctr" rtl="0">
                        <a:spcBef>
                          <a:spcPts val="0"/>
                        </a:spcBef>
                        <a:spcAft>
                          <a:spcPts val="0"/>
                        </a:spcAft>
                        <a:buNone/>
                      </a:pPr>
                      <a:r>
                        <a:rPr lang="sv-SE" sz="1400" b="1" dirty="0" err="1">
                          <a:solidFill>
                            <a:srgbClr val="FF0000"/>
                          </a:solidFill>
                          <a:latin typeface="Arial" panose="020B0604020202020204" pitchFamily="34" charset="0"/>
                          <a:cs typeface="Arial" panose="020B0604020202020204" pitchFamily="34" charset="0"/>
                        </a:rPr>
                        <a:t>numeric</a:t>
                      </a:r>
                      <a:endParaRPr sz="1400" b="1" dirty="0">
                        <a:solidFill>
                          <a:srgbClr val="FF0000"/>
                        </a:solidFill>
                        <a:latin typeface="Arial" panose="020B0604020202020204" pitchFamily="34" charset="0"/>
                        <a:cs typeface="Arial" panose="020B0604020202020204" pitchFamily="34" charset="0"/>
                      </a:endParaRPr>
                    </a:p>
                  </a:txBody>
                  <a:tcPr marL="91450" marR="91450" marT="45725" marB="45725" anchor="ctr">
                    <a:noFill/>
                  </a:tcPr>
                </a:tc>
                <a:tc>
                  <a:txBody>
                    <a:bodyPr/>
                    <a:lstStyle/>
                    <a:p>
                      <a:pPr marL="0" marR="0" lvl="0" indent="0" algn="ctr" rtl="0">
                        <a:spcBef>
                          <a:spcPts val="0"/>
                        </a:spcBef>
                        <a:spcAft>
                          <a:spcPts val="0"/>
                        </a:spcAft>
                        <a:buNone/>
                      </a:pPr>
                      <a:r>
                        <a:rPr lang="sv-SE" sz="1400" b="1" dirty="0">
                          <a:solidFill>
                            <a:srgbClr val="FF0000"/>
                          </a:solidFill>
                          <a:latin typeface="Arial" panose="020B0604020202020204" pitchFamily="34" charset="0"/>
                          <a:cs typeface="Arial" panose="020B0604020202020204" pitchFamily="34" charset="0"/>
                        </a:rPr>
                        <a:t>date</a:t>
                      </a:r>
                      <a:endParaRPr sz="1400" b="1" dirty="0">
                        <a:solidFill>
                          <a:srgbClr val="FF0000"/>
                        </a:solidFill>
                        <a:latin typeface="Arial" panose="020B0604020202020204" pitchFamily="34" charset="0"/>
                        <a:cs typeface="Arial" panose="020B0604020202020204" pitchFamily="34" charset="0"/>
                      </a:endParaRPr>
                    </a:p>
                  </a:txBody>
                  <a:tcPr marL="91450" marR="91450" marT="45725" marB="45725" anchor="ctr">
                    <a:noFill/>
                  </a:tcPr>
                </a:tc>
                <a:tc>
                  <a:txBody>
                    <a:bodyPr/>
                    <a:lstStyle/>
                    <a:p>
                      <a:pPr marL="0" marR="0" lvl="0" indent="0" algn="ctr" rtl="0">
                        <a:spcBef>
                          <a:spcPts val="0"/>
                        </a:spcBef>
                        <a:spcAft>
                          <a:spcPts val="0"/>
                        </a:spcAft>
                        <a:buNone/>
                      </a:pPr>
                      <a:r>
                        <a:rPr lang="sv-SE" sz="1400" b="1" dirty="0" err="1">
                          <a:solidFill>
                            <a:srgbClr val="FF0000"/>
                          </a:solidFill>
                          <a:latin typeface="Arial" panose="020B0604020202020204" pitchFamily="34" charset="0"/>
                          <a:cs typeface="Arial" panose="020B0604020202020204" pitchFamily="34" charset="0"/>
                        </a:rPr>
                        <a:t>code</a:t>
                      </a:r>
                      <a:endParaRPr sz="1400" b="1" dirty="0">
                        <a:solidFill>
                          <a:srgbClr val="FF0000"/>
                        </a:solidFill>
                        <a:latin typeface="Arial" panose="020B0604020202020204" pitchFamily="34" charset="0"/>
                        <a:cs typeface="Arial" panose="020B0604020202020204" pitchFamily="34" charset="0"/>
                      </a:endParaRPr>
                    </a:p>
                  </a:txBody>
                  <a:tcPr marL="91450" marR="91450" marT="45725" marB="45725"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3265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Variable with Code Representation</a:t>
            </a:r>
          </a:p>
        </p:txBody>
      </p:sp>
      <p:graphicFrame>
        <p:nvGraphicFramePr>
          <p:cNvPr id="3" name="Google Shape;71;p12"/>
          <p:cNvGraphicFramePr/>
          <p:nvPr>
            <p:extLst>
              <p:ext uri="{D42A27DB-BD31-4B8C-83A1-F6EECF244321}">
                <p14:modId xmlns:p14="http://schemas.microsoft.com/office/powerpoint/2010/main" val="2912575441"/>
              </p:ext>
            </p:extLst>
          </p:nvPr>
        </p:nvGraphicFramePr>
        <p:xfrm>
          <a:off x="424156" y="2499137"/>
          <a:ext cx="8326100" cy="1174500"/>
        </p:xfrm>
        <a:graphic>
          <a:graphicData uri="http://schemas.openxmlformats.org/drawingml/2006/table">
            <a:tbl>
              <a:tblPr firstRow="1" bandRow="1">
                <a:noFill/>
              </a:tblPr>
              <a:tblGrid>
                <a:gridCol w="2081525">
                  <a:extLst>
                    <a:ext uri="{9D8B030D-6E8A-4147-A177-3AD203B41FA5}">
                      <a16:colId xmlns:a16="http://schemas.microsoft.com/office/drawing/2014/main" val="20000"/>
                    </a:ext>
                  </a:extLst>
                </a:gridCol>
                <a:gridCol w="2081525">
                  <a:extLst>
                    <a:ext uri="{9D8B030D-6E8A-4147-A177-3AD203B41FA5}">
                      <a16:colId xmlns:a16="http://schemas.microsoft.com/office/drawing/2014/main" val="20001"/>
                    </a:ext>
                  </a:extLst>
                </a:gridCol>
                <a:gridCol w="2081525">
                  <a:extLst>
                    <a:ext uri="{9D8B030D-6E8A-4147-A177-3AD203B41FA5}">
                      <a16:colId xmlns:a16="http://schemas.microsoft.com/office/drawing/2014/main" val="20002"/>
                    </a:ext>
                  </a:extLst>
                </a:gridCol>
                <a:gridCol w="2081525">
                  <a:extLst>
                    <a:ext uri="{9D8B030D-6E8A-4147-A177-3AD203B41FA5}">
                      <a16:colId xmlns:a16="http://schemas.microsoft.com/office/drawing/2014/main" val="20003"/>
                    </a:ext>
                  </a:extLst>
                </a:gridCol>
              </a:tblGrid>
              <a:tr h="293625">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name</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height</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birthdate</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tc>
                  <a:txBody>
                    <a:bodyPr/>
                    <a:lstStyle/>
                    <a:p>
                      <a:pPr marL="0" marR="0" lvl="0" indent="0" algn="l" rtl="0">
                        <a:spcBef>
                          <a:spcPts val="0"/>
                        </a:spcBef>
                        <a:spcAft>
                          <a:spcPts val="0"/>
                        </a:spcAft>
                        <a:buNone/>
                      </a:pPr>
                      <a:r>
                        <a:rPr lang="sv-SE" sz="1000" dirty="0" err="1">
                          <a:solidFill>
                            <a:schemeClr val="bg1"/>
                          </a:solidFill>
                          <a:latin typeface="Arial" panose="020B0604020202020204" pitchFamily="34" charset="0"/>
                          <a:cs typeface="Arial" panose="020B0604020202020204" pitchFamily="34" charset="0"/>
                        </a:rPr>
                        <a:t>maritalstatus</a:t>
                      </a:r>
                      <a:endParaRPr sz="1000" dirty="0">
                        <a:solidFill>
                          <a:schemeClr val="bg1"/>
                        </a:solidFill>
                        <a:latin typeface="Arial" panose="020B0604020202020204" pitchFamily="34" charset="0"/>
                        <a:cs typeface="Arial" panose="020B0604020202020204" pitchFamily="34" charset="0"/>
                      </a:endParaRPr>
                    </a:p>
                  </a:txBody>
                  <a:tcPr marL="72400" marR="72400" marT="36200" marB="36200">
                    <a:solidFill>
                      <a:srgbClr val="29A599"/>
                    </a:solidFill>
                  </a:tcPr>
                </a:tc>
                <a:extLst>
                  <a:ext uri="{0D108BD9-81ED-4DB2-BD59-A6C34878D82A}">
                    <a16:rowId xmlns:a16="http://schemas.microsoft.com/office/drawing/2014/main" val="10000"/>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John</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178</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1998-09-02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S</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extLst>
                  <a:ext uri="{0D108BD9-81ED-4DB2-BD59-A6C34878D82A}">
                    <a16:rowId xmlns:a16="http://schemas.microsoft.com/office/drawing/2014/main" val="10001"/>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Gill</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200</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1934-06-12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M</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95000"/>
                      </a:schemeClr>
                    </a:solidFill>
                  </a:tcPr>
                </a:tc>
                <a:extLst>
                  <a:ext uri="{0D108BD9-81ED-4DB2-BD59-A6C34878D82A}">
                    <a16:rowId xmlns:a16="http://schemas.microsoft.com/office/drawing/2014/main" val="10002"/>
                  </a:ext>
                </a:extLst>
              </a:tr>
              <a:tr h="293625">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Alice</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182</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1922-12-24</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tc>
                  <a:txBody>
                    <a:bodyPr/>
                    <a:lstStyle/>
                    <a:p>
                      <a:pPr marL="0" marR="0" lvl="0" indent="0" algn="l" rtl="0">
                        <a:spcBef>
                          <a:spcPts val="0"/>
                        </a:spcBef>
                        <a:spcAft>
                          <a:spcPts val="0"/>
                        </a:spcAft>
                        <a:buNone/>
                      </a:pPr>
                      <a:r>
                        <a:rPr lang="sv-SE" sz="1000" dirty="0">
                          <a:latin typeface="Arial" panose="020B0604020202020204" pitchFamily="34" charset="0"/>
                          <a:cs typeface="Arial" panose="020B0604020202020204" pitchFamily="34" charset="0"/>
                        </a:rPr>
                        <a:t>M</a:t>
                      </a:r>
                      <a:endParaRPr sz="1000" dirty="0">
                        <a:latin typeface="Arial" panose="020B0604020202020204" pitchFamily="34" charset="0"/>
                        <a:cs typeface="Arial" panose="020B0604020202020204" pitchFamily="34" charset="0"/>
                      </a:endParaRPr>
                    </a:p>
                  </a:txBody>
                  <a:tcPr marL="72400" marR="72400" marT="36200" marB="36200">
                    <a:solidFill>
                      <a:schemeClr val="bg1">
                        <a:lumMod val="85000"/>
                      </a:schemeClr>
                    </a:solidFill>
                  </a:tcPr>
                </a:tc>
                <a:extLst>
                  <a:ext uri="{0D108BD9-81ED-4DB2-BD59-A6C34878D82A}">
                    <a16:rowId xmlns:a16="http://schemas.microsoft.com/office/drawing/2014/main" val="10003"/>
                  </a:ext>
                </a:extLst>
              </a:tr>
            </a:tbl>
          </a:graphicData>
        </a:graphic>
      </p:graphicFrame>
      <p:sp>
        <p:nvSpPr>
          <p:cNvPr id="6" name="Google Shape;92;p14"/>
          <p:cNvSpPr/>
          <p:nvPr/>
        </p:nvSpPr>
        <p:spPr>
          <a:xfrm>
            <a:off x="6553200" y="2348880"/>
            <a:ext cx="2314575" cy="1428750"/>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93922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Variable – Code Representation</a:t>
            </a:r>
          </a:p>
        </p:txBody>
      </p:sp>
      <p:graphicFrame>
        <p:nvGraphicFramePr>
          <p:cNvPr id="5" name="Content Placeholder 3"/>
          <p:cNvGraphicFramePr>
            <a:graphicFrameLocks/>
          </p:cNvGraphicFramePr>
          <p:nvPr>
            <p:extLst>
              <p:ext uri="{D42A27DB-BD31-4B8C-83A1-F6EECF244321}">
                <p14:modId xmlns:p14="http://schemas.microsoft.com/office/powerpoint/2010/main" val="146695064"/>
              </p:ext>
            </p:extLst>
          </p:nvPr>
        </p:nvGraphicFramePr>
        <p:xfrm>
          <a:off x="4513652" y="3243828"/>
          <a:ext cx="3874772" cy="1371600"/>
        </p:xfrm>
        <a:graphic>
          <a:graphicData uri="http://schemas.openxmlformats.org/drawingml/2006/table">
            <a:tbl>
              <a:tblPr firstRow="1" bandRow="1">
                <a:tableStyleId>{073A0DAA-6AF3-43AB-8588-CEC1D06C72B9}</a:tableStyleId>
              </a:tblPr>
              <a:tblGrid>
                <a:gridCol w="916638">
                  <a:extLst>
                    <a:ext uri="{9D8B030D-6E8A-4147-A177-3AD203B41FA5}">
                      <a16:colId xmlns:a16="http://schemas.microsoft.com/office/drawing/2014/main" val="1847546260"/>
                    </a:ext>
                  </a:extLst>
                </a:gridCol>
                <a:gridCol w="2958134">
                  <a:extLst>
                    <a:ext uri="{9D8B030D-6E8A-4147-A177-3AD203B41FA5}">
                      <a16:colId xmlns:a16="http://schemas.microsoft.com/office/drawing/2014/main" val="4055701957"/>
                    </a:ext>
                  </a:extLst>
                </a:gridCol>
              </a:tblGrid>
              <a:tr h="370840">
                <a:tc>
                  <a:txBody>
                    <a:bodyPr/>
                    <a:lstStyle/>
                    <a:p>
                      <a:r>
                        <a:rPr lang="sv-SE" sz="2400" dirty="0" err="1">
                          <a:latin typeface="Arial" panose="020B0604020202020204" pitchFamily="34" charset="0"/>
                          <a:cs typeface="Arial" panose="020B0604020202020204" pitchFamily="34" charset="0"/>
                        </a:rPr>
                        <a:t>code</a:t>
                      </a:r>
                      <a:endParaRPr lang="sv-SE" sz="2400" dirty="0">
                        <a:latin typeface="Arial" panose="020B0604020202020204" pitchFamily="34" charset="0"/>
                        <a:cs typeface="Arial" panose="020B0604020202020204" pitchFamily="34" charset="0"/>
                      </a:endParaRPr>
                    </a:p>
                  </a:txBody>
                  <a:tcPr/>
                </a:tc>
                <a:tc>
                  <a:txBody>
                    <a:bodyPr/>
                    <a:lstStyle/>
                    <a:p>
                      <a:r>
                        <a:rPr lang="sv-SE" sz="2400" dirty="0" err="1">
                          <a:latin typeface="Arial" panose="020B0604020202020204" pitchFamily="34" charset="0"/>
                          <a:cs typeface="Arial" panose="020B0604020202020204" pitchFamily="34" charset="0"/>
                        </a:rPr>
                        <a:t>category</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90553834"/>
                  </a:ext>
                </a:extLst>
              </a:tr>
              <a:tr h="370840">
                <a:tc>
                  <a:txBody>
                    <a:bodyPr/>
                    <a:lstStyle/>
                    <a:p>
                      <a:r>
                        <a:rPr lang="sv-SE" sz="2400" dirty="0">
                          <a:latin typeface="Arial" panose="020B0604020202020204" pitchFamily="34" charset="0"/>
                          <a:cs typeface="Arial" panose="020B0604020202020204" pitchFamily="34" charset="0"/>
                        </a:rPr>
                        <a:t>S</a:t>
                      </a:r>
                    </a:p>
                  </a:txBody>
                  <a:tcPr/>
                </a:tc>
                <a:tc>
                  <a:txBody>
                    <a:bodyPr/>
                    <a:lstStyle/>
                    <a:p>
                      <a:r>
                        <a:rPr lang="sv-SE" sz="2400" dirty="0" err="1">
                          <a:latin typeface="Arial" panose="020B0604020202020204" pitchFamily="34" charset="0"/>
                          <a:cs typeface="Arial" panose="020B0604020202020204" pitchFamily="34" charset="0"/>
                        </a:rPr>
                        <a:t>Single</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7203353"/>
                  </a:ext>
                </a:extLst>
              </a:tr>
              <a:tr h="370840">
                <a:tc>
                  <a:txBody>
                    <a:bodyPr/>
                    <a:lstStyle/>
                    <a:p>
                      <a:r>
                        <a:rPr lang="sv-SE" sz="2400" dirty="0">
                          <a:latin typeface="Arial" panose="020B0604020202020204" pitchFamily="34" charset="0"/>
                          <a:cs typeface="Arial" panose="020B0604020202020204" pitchFamily="34" charset="0"/>
                        </a:rPr>
                        <a:t>M</a:t>
                      </a:r>
                    </a:p>
                  </a:txBody>
                  <a:tcPr/>
                </a:tc>
                <a:tc>
                  <a:txBody>
                    <a:bodyPr/>
                    <a:lstStyle/>
                    <a:p>
                      <a:r>
                        <a:rPr lang="sv-SE" sz="2400" dirty="0" err="1">
                          <a:latin typeface="Arial" panose="020B0604020202020204" pitchFamily="34" charset="0"/>
                          <a:cs typeface="Arial" panose="020B0604020202020204" pitchFamily="34" charset="0"/>
                        </a:rPr>
                        <a:t>Married</a:t>
                      </a:r>
                      <a:endParaRPr lang="sv-SE"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84418115"/>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742415535"/>
              </p:ext>
            </p:extLst>
          </p:nvPr>
        </p:nvGraphicFramePr>
        <p:xfrm>
          <a:off x="4513652" y="2708920"/>
          <a:ext cx="3514732" cy="457200"/>
        </p:xfrm>
        <a:graphic>
          <a:graphicData uri="http://schemas.openxmlformats.org/drawingml/2006/table">
            <a:tbl>
              <a:tblPr firstRow="1" bandRow="1">
                <a:tableStyleId>{5C22544A-7EE6-4342-B048-85BDC9FD1C3A}</a:tableStyleId>
              </a:tblPr>
              <a:tblGrid>
                <a:gridCol w="3514732">
                  <a:extLst>
                    <a:ext uri="{9D8B030D-6E8A-4147-A177-3AD203B41FA5}">
                      <a16:colId xmlns:a16="http://schemas.microsoft.com/office/drawing/2014/main" val="4106096988"/>
                    </a:ext>
                  </a:extLst>
                </a:gridCol>
              </a:tblGrid>
              <a:tr h="370840">
                <a:tc>
                  <a:txBody>
                    <a:bodyPr/>
                    <a:lstStyle/>
                    <a:p>
                      <a:r>
                        <a:rPr lang="sv-SE" sz="2400" dirty="0" err="1">
                          <a:solidFill>
                            <a:schemeClr val="tx1"/>
                          </a:solidFill>
                          <a:latin typeface="Arial" panose="020B0604020202020204" pitchFamily="34" charset="0"/>
                          <a:cs typeface="Arial" panose="020B0604020202020204" pitchFamily="34" charset="0"/>
                        </a:rPr>
                        <a:t>maritalstatus</a:t>
                      </a:r>
                      <a:r>
                        <a:rPr lang="sv-SE" sz="2400" dirty="0">
                          <a:solidFill>
                            <a:schemeClr val="tx1"/>
                          </a:solidFill>
                          <a:latin typeface="Arial" panose="020B0604020202020204" pitchFamily="34" charset="0"/>
                          <a:cs typeface="Arial" panose="020B0604020202020204" pitchFamily="34" charset="0"/>
                        </a:rPr>
                        <a:t> </a:t>
                      </a:r>
                      <a:r>
                        <a:rPr lang="sv-SE" sz="2400" dirty="0" err="1">
                          <a:solidFill>
                            <a:schemeClr val="tx1"/>
                          </a:solidFill>
                          <a:latin typeface="Arial" panose="020B0604020202020204" pitchFamily="34" charset="0"/>
                          <a:cs typeface="Arial" panose="020B0604020202020204" pitchFamily="34" charset="0"/>
                        </a:rPr>
                        <a:t>codes</a:t>
                      </a:r>
                      <a:endParaRPr lang="sv-SE" sz="2400" dirty="0">
                        <a:solidFill>
                          <a:schemeClr val="tx1"/>
                        </a:solidFill>
                        <a:latin typeface="Arial" panose="020B0604020202020204" pitchFamily="34" charset="0"/>
                        <a:cs typeface="Arial" panose="020B0604020202020204" pitchFamily="34" charset="0"/>
                      </a:endParaRPr>
                    </a:p>
                  </a:txBody>
                  <a:tcPr marL="0">
                    <a:noFill/>
                  </a:tcPr>
                </a:tc>
                <a:extLst>
                  <a:ext uri="{0D108BD9-81ED-4DB2-BD59-A6C34878D82A}">
                    <a16:rowId xmlns:a16="http://schemas.microsoft.com/office/drawing/2014/main" val="4090553834"/>
                  </a:ext>
                </a:extLst>
              </a:tr>
            </a:tbl>
          </a:graphicData>
        </a:graphic>
      </p:graphicFrame>
      <p:sp>
        <p:nvSpPr>
          <p:cNvPr id="8" name="Rounded Rectangle 6"/>
          <p:cNvSpPr/>
          <p:nvPr/>
        </p:nvSpPr>
        <p:spPr>
          <a:xfrm>
            <a:off x="838200" y="3606958"/>
            <a:ext cx="2535682" cy="65214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2000" b="1" dirty="0">
                <a:latin typeface="Arial" panose="020B0604020202020204" pitchFamily="34" charset="0"/>
                <a:cs typeface="Arial" panose="020B0604020202020204" pitchFamily="34" charset="0"/>
              </a:rPr>
              <a:t>maritalstatus</a:t>
            </a:r>
            <a:br>
              <a:rPr lang="sv-SE" sz="2000" dirty="0">
                <a:latin typeface="Arial" panose="020B0604020202020204" pitchFamily="34" charset="0"/>
                <a:cs typeface="Arial" panose="020B0604020202020204" pitchFamily="34" charset="0"/>
              </a:rPr>
            </a:br>
            <a:r>
              <a:rPr lang="sv-SE" sz="2000" dirty="0">
                <a:latin typeface="Arial" panose="020B0604020202020204" pitchFamily="34" charset="0"/>
                <a:cs typeface="Arial" panose="020B0604020202020204" pitchFamily="34" charset="0"/>
              </a:rPr>
              <a:t>(variable)</a:t>
            </a:r>
          </a:p>
        </p:txBody>
      </p:sp>
      <p:cxnSp>
        <p:nvCxnSpPr>
          <p:cNvPr id="9" name="Straight Arrow Connector 7"/>
          <p:cNvCxnSpPr>
            <a:stCxn id="8" idx="3"/>
            <a:endCxn id="5" idx="1"/>
          </p:cNvCxnSpPr>
          <p:nvPr/>
        </p:nvCxnSpPr>
        <p:spPr>
          <a:xfrm flipV="1">
            <a:off x="3373882" y="3929628"/>
            <a:ext cx="1139770" cy="3403"/>
          </a:xfrm>
          <a:prstGeom prst="straightConnector1">
            <a:avLst/>
          </a:prstGeom>
          <a:ln w="76200">
            <a:solidFill>
              <a:schemeClr val="accent1"/>
            </a:solidFill>
            <a:headEnd type="ova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7445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300" dirty="0"/>
              <a:t>Three Similar Datasets</a:t>
            </a:r>
          </a:p>
        </p:txBody>
      </p:sp>
      <p:graphicFrame>
        <p:nvGraphicFramePr>
          <p:cNvPr id="10" name="Content Placeholder 3"/>
          <p:cNvGraphicFramePr>
            <a:graphicFrameLocks/>
          </p:cNvGraphicFramePr>
          <p:nvPr>
            <p:extLst>
              <p:ext uri="{D42A27DB-BD31-4B8C-83A1-F6EECF244321}">
                <p14:modId xmlns:p14="http://schemas.microsoft.com/office/powerpoint/2010/main" val="1034193769"/>
              </p:ext>
            </p:extLst>
          </p:nvPr>
        </p:nvGraphicFramePr>
        <p:xfrm>
          <a:off x="644862" y="1797609"/>
          <a:ext cx="7644728" cy="1078388"/>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birthdate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John</a:t>
                      </a:r>
                    </a:p>
                  </a:txBody>
                  <a:tcPr marL="66476" marR="66476" marT="33238" marB="33238"/>
                </a:tc>
                <a:tc>
                  <a:txBody>
                    <a:bodyPr/>
                    <a:lstStyle/>
                    <a:p>
                      <a:r>
                        <a:rPr lang="sv-SE" sz="1200" dirty="0">
                          <a:latin typeface="Arial" panose="020B0604020202020204" pitchFamily="34" charset="0"/>
                          <a:cs typeface="Arial" panose="020B0604020202020204" pitchFamily="34" charset="0"/>
                        </a:rPr>
                        <a:t>178</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1998-09-02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Gill</a:t>
                      </a:r>
                    </a:p>
                  </a:txBody>
                  <a:tcPr marL="66476" marR="66476" marT="33238" marB="33238"/>
                </a:tc>
                <a:tc>
                  <a:txBody>
                    <a:bodyPr/>
                    <a:lstStyle/>
                    <a:p>
                      <a:r>
                        <a:rPr lang="sv-SE" sz="1200" dirty="0">
                          <a:latin typeface="Arial" panose="020B0604020202020204" pitchFamily="34" charset="0"/>
                          <a:cs typeface="Arial" panose="020B0604020202020204" pitchFamily="34" charset="0"/>
                        </a:rPr>
                        <a:t>200</a:t>
                      </a:r>
                    </a:p>
                  </a:txBody>
                  <a:tcPr marL="66476" marR="66476" marT="33238" marB="33238"/>
                </a:tc>
                <a:tc>
                  <a:txBody>
                    <a:bodyPr/>
                    <a:lstStyle/>
                    <a:p>
                      <a:r>
                        <a:rPr lang="sv-SE" sz="1200" dirty="0">
                          <a:latin typeface="Arial" panose="020B0604020202020204" pitchFamily="34" charset="0"/>
                          <a:cs typeface="Arial" panose="020B0604020202020204" pitchFamily="34" charset="0"/>
                        </a:rPr>
                        <a:t>1934-06-12</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Alice</a:t>
                      </a:r>
                    </a:p>
                  </a:txBody>
                  <a:tcPr marL="66476" marR="66476" marT="33238" marB="33238"/>
                </a:tc>
                <a:tc>
                  <a:txBody>
                    <a:bodyPr/>
                    <a:lstStyle/>
                    <a:p>
                      <a:r>
                        <a:rPr lang="sv-SE" sz="1200" dirty="0">
                          <a:latin typeface="Arial" panose="020B0604020202020204" pitchFamily="34" charset="0"/>
                          <a:cs typeface="Arial" panose="020B0604020202020204" pitchFamily="34" charset="0"/>
                        </a:rPr>
                        <a:t>182</a:t>
                      </a:r>
                    </a:p>
                  </a:txBody>
                  <a:tcPr marL="66476" marR="66476" marT="33238" marB="33238"/>
                </a:tc>
                <a:tc>
                  <a:txBody>
                    <a:bodyPr/>
                    <a:lstStyle/>
                    <a:p>
                      <a:r>
                        <a:rPr lang="sv-SE" sz="1200" dirty="0">
                          <a:latin typeface="Arial" panose="020B0604020202020204" pitchFamily="34" charset="0"/>
                          <a:cs typeface="Arial" panose="020B0604020202020204" pitchFamily="34" charset="0"/>
                        </a:rPr>
                        <a:t>1922-12-24</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4150418441"/>
              </p:ext>
            </p:extLst>
          </p:nvPr>
        </p:nvGraphicFramePr>
        <p:xfrm>
          <a:off x="628650" y="3315581"/>
          <a:ext cx="7644728" cy="1078388"/>
        </p:xfrm>
        <a:graphic>
          <a:graphicData uri="http://schemas.openxmlformats.org/drawingml/2006/table">
            <a:tbl>
              <a:tblPr firstRow="1" bandRow="1">
                <a:tableStyleId>{21E4AEA4-8DFA-4A89-87EB-49C32662AFE0}</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firstname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personheight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dateofbirth</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maritalstatus2010</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Bob</a:t>
                      </a:r>
                    </a:p>
                  </a:txBody>
                  <a:tcPr marL="66476" marR="66476" marT="33238" marB="33238"/>
                </a:tc>
                <a:tc>
                  <a:txBody>
                    <a:bodyPr/>
                    <a:lstStyle/>
                    <a:p>
                      <a:r>
                        <a:rPr lang="sv-SE" sz="1200" dirty="0">
                          <a:latin typeface="Arial" panose="020B0604020202020204" pitchFamily="34" charset="0"/>
                          <a:cs typeface="Arial" panose="020B0604020202020204" pitchFamily="34" charset="0"/>
                        </a:rPr>
                        <a:t>70</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1995-09-02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Lars</a:t>
                      </a:r>
                    </a:p>
                  </a:txBody>
                  <a:tcPr marL="66476" marR="66476" marT="33238" marB="33238"/>
                </a:tc>
                <a:tc>
                  <a:txBody>
                    <a:bodyPr/>
                    <a:lstStyle/>
                    <a:p>
                      <a:r>
                        <a:rPr lang="sv-SE" sz="1200" dirty="0">
                          <a:latin typeface="Arial" panose="020B0604020202020204" pitchFamily="34" charset="0"/>
                          <a:cs typeface="Arial" panose="020B0604020202020204" pitchFamily="34" charset="0"/>
                        </a:rPr>
                        <a:t>76</a:t>
                      </a:r>
                    </a:p>
                  </a:txBody>
                  <a:tcPr marL="66476" marR="66476" marT="33238" marB="33238"/>
                </a:tc>
                <a:tc>
                  <a:txBody>
                    <a:bodyPr/>
                    <a:lstStyle/>
                    <a:p>
                      <a:r>
                        <a:rPr lang="sv-SE" sz="1200" dirty="0">
                          <a:latin typeface="Arial" panose="020B0604020202020204" pitchFamily="34" charset="0"/>
                          <a:cs typeface="Arial" panose="020B0604020202020204" pitchFamily="34" charset="0"/>
                        </a:rPr>
                        <a:t>1954-06-21</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Gerald</a:t>
                      </a:r>
                    </a:p>
                  </a:txBody>
                  <a:tcPr marL="66476" marR="66476" marT="33238" marB="33238"/>
                </a:tc>
                <a:tc>
                  <a:txBody>
                    <a:bodyPr/>
                    <a:lstStyle/>
                    <a:p>
                      <a:r>
                        <a:rPr lang="sv-SE" sz="1200" dirty="0">
                          <a:latin typeface="Arial" panose="020B0604020202020204" pitchFamily="34" charset="0"/>
                          <a:cs typeface="Arial" panose="020B0604020202020204" pitchFamily="34" charset="0"/>
                        </a:rPr>
                        <a:t>66</a:t>
                      </a:r>
                    </a:p>
                  </a:txBody>
                  <a:tcPr marL="66476" marR="66476" marT="33238" marB="33238"/>
                </a:tc>
                <a:tc>
                  <a:txBody>
                    <a:bodyPr/>
                    <a:lstStyle/>
                    <a:p>
                      <a:r>
                        <a:rPr lang="sv-SE" sz="1200" dirty="0">
                          <a:latin typeface="Arial" panose="020B0604020202020204" pitchFamily="34" charset="0"/>
                          <a:cs typeface="Arial" panose="020B0604020202020204" pitchFamily="34" charset="0"/>
                        </a:rPr>
                        <a:t>1972-11-23</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923419047"/>
              </p:ext>
            </p:extLst>
          </p:nvPr>
        </p:nvGraphicFramePr>
        <p:xfrm>
          <a:off x="644862" y="3041975"/>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dataset2</a:t>
                      </a:r>
                    </a:p>
                  </a:txBody>
                  <a:tcPr marL="0" marR="66476" marT="33238" marB="33238">
                    <a:noFill/>
                  </a:tcPr>
                </a:tc>
                <a:extLst>
                  <a:ext uri="{0D108BD9-81ED-4DB2-BD59-A6C34878D82A}">
                    <a16:rowId xmlns:a16="http://schemas.microsoft.com/office/drawing/2014/main" val="4090553834"/>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3274071554"/>
              </p:ext>
            </p:extLst>
          </p:nvPr>
        </p:nvGraphicFramePr>
        <p:xfrm>
          <a:off x="644862" y="4808014"/>
          <a:ext cx="7644728" cy="1078388"/>
        </p:xfrm>
        <a:graphic>
          <a:graphicData uri="http://schemas.openxmlformats.org/drawingml/2006/table">
            <a:tbl>
              <a:tblPr firstRow="1" bandRow="1">
                <a:tableStyleId>{00A15C55-8517-42AA-B614-E9B94910E393}</a:tableStyleId>
              </a:tblPr>
              <a:tblGrid>
                <a:gridCol w="1911182">
                  <a:extLst>
                    <a:ext uri="{9D8B030D-6E8A-4147-A177-3AD203B41FA5}">
                      <a16:colId xmlns:a16="http://schemas.microsoft.com/office/drawing/2014/main" val="4106096988"/>
                    </a:ext>
                  </a:extLst>
                </a:gridCol>
                <a:gridCol w="1911182">
                  <a:extLst>
                    <a:ext uri="{9D8B030D-6E8A-4147-A177-3AD203B41FA5}">
                      <a16:colId xmlns:a16="http://schemas.microsoft.com/office/drawing/2014/main" val="1208848406"/>
                    </a:ext>
                  </a:extLst>
                </a:gridCol>
                <a:gridCol w="1911182">
                  <a:extLst>
                    <a:ext uri="{9D8B030D-6E8A-4147-A177-3AD203B41FA5}">
                      <a16:colId xmlns:a16="http://schemas.microsoft.com/office/drawing/2014/main" val="4189225724"/>
                    </a:ext>
                  </a:extLst>
                </a:gridCol>
                <a:gridCol w="1911182">
                  <a:extLst>
                    <a:ext uri="{9D8B030D-6E8A-4147-A177-3AD203B41FA5}">
                      <a16:colId xmlns:a16="http://schemas.microsoft.com/office/drawing/2014/main" val="1847546260"/>
                    </a:ext>
                  </a:extLst>
                </a:gridCol>
              </a:tblGrid>
              <a:tr h="269597">
                <a:tc>
                  <a:txBody>
                    <a:bodyPr/>
                    <a:lstStyle/>
                    <a:p>
                      <a:r>
                        <a:rPr lang="sv-SE" sz="1200" dirty="0" err="1">
                          <a:latin typeface="Arial" panose="020B0604020202020204" pitchFamily="34" charset="0"/>
                          <a:cs typeface="Arial" panose="020B0604020202020204" pitchFamily="34" charset="0"/>
                        </a:rPr>
                        <a:t>firstname</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imperialheight</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err="1">
                          <a:latin typeface="Arial" panose="020B0604020202020204" pitchFamily="34" charset="0"/>
                          <a:cs typeface="Arial" panose="020B0604020202020204" pitchFamily="34" charset="0"/>
                        </a:rPr>
                        <a:t>dateofbirth</a:t>
                      </a:r>
                      <a:endParaRPr lang="sv-SE" sz="1200" dirty="0">
                        <a:latin typeface="Arial" panose="020B0604020202020204" pitchFamily="34" charset="0"/>
                        <a:cs typeface="Arial" panose="020B0604020202020204" pitchFamily="34" charset="0"/>
                      </a:endParaRPr>
                    </a:p>
                  </a:txBody>
                  <a:tcPr marL="66476" marR="66476" marT="33238" marB="33238"/>
                </a:tc>
                <a:tc>
                  <a:txBody>
                    <a:bodyPr/>
                    <a:lstStyle/>
                    <a:p>
                      <a:r>
                        <a:rPr lang="sv-SE" sz="1200" dirty="0">
                          <a:latin typeface="Arial" panose="020B0604020202020204" pitchFamily="34" charset="0"/>
                          <a:cs typeface="Arial" panose="020B0604020202020204" pitchFamily="34" charset="0"/>
                        </a:rPr>
                        <a:t>maritalstatus2018</a:t>
                      </a:r>
                    </a:p>
                  </a:txBody>
                  <a:tcPr marL="66476" marR="66476" marT="33238" marB="33238"/>
                </a:tc>
                <a:extLst>
                  <a:ext uri="{0D108BD9-81ED-4DB2-BD59-A6C34878D82A}">
                    <a16:rowId xmlns:a16="http://schemas.microsoft.com/office/drawing/2014/main" val="4090553834"/>
                  </a:ext>
                </a:extLst>
              </a:tr>
              <a:tr h="269597">
                <a:tc>
                  <a:txBody>
                    <a:bodyPr/>
                    <a:lstStyle/>
                    <a:p>
                      <a:r>
                        <a:rPr lang="sv-SE" sz="1200" dirty="0">
                          <a:latin typeface="Arial" panose="020B0604020202020204" pitchFamily="34" charset="0"/>
                          <a:cs typeface="Arial" panose="020B0604020202020204" pitchFamily="34" charset="0"/>
                        </a:rPr>
                        <a:t>Lisa</a:t>
                      </a:r>
                    </a:p>
                  </a:txBody>
                  <a:tcPr marL="66476" marR="66476" marT="33238" marB="33238"/>
                </a:tc>
                <a:tc>
                  <a:txBody>
                    <a:bodyPr/>
                    <a:lstStyle/>
                    <a:p>
                      <a:r>
                        <a:rPr lang="sv-SE" sz="1200" dirty="0">
                          <a:latin typeface="Arial" panose="020B0604020202020204" pitchFamily="34" charset="0"/>
                          <a:cs typeface="Arial" panose="020B0604020202020204" pitchFamily="34" charset="0"/>
                        </a:rPr>
                        <a:t>69</a:t>
                      </a:r>
                    </a:p>
                  </a:txBody>
                  <a:tcPr marL="66476" marR="66476" marT="33238" marB="33238"/>
                </a:tc>
                <a:tc>
                  <a:txBody>
                    <a:bodyPr/>
                    <a:lstStyle/>
                    <a:p>
                      <a:r>
                        <a:rPr lang="sv-SE" sz="1200" dirty="0">
                          <a:latin typeface="Arial" panose="020B0604020202020204" pitchFamily="34" charset="0"/>
                          <a:cs typeface="Arial" panose="020B0604020202020204" pitchFamily="34" charset="0"/>
                        </a:rPr>
                        <a:t>1995-09-02</a:t>
                      </a:r>
                    </a:p>
                  </a:txBody>
                  <a:tcPr marL="66476" marR="66476" marT="33238" marB="33238"/>
                </a:tc>
                <a:tc>
                  <a:txBody>
                    <a:bodyPr/>
                    <a:lstStyle/>
                    <a:p>
                      <a:r>
                        <a:rPr lang="sv-SE" sz="1200" dirty="0">
                          <a:latin typeface="Arial" panose="020B0604020202020204" pitchFamily="34" charset="0"/>
                          <a:cs typeface="Arial" panose="020B0604020202020204" pitchFamily="34" charset="0"/>
                        </a:rPr>
                        <a:t>S</a:t>
                      </a:r>
                    </a:p>
                  </a:txBody>
                  <a:tcPr marL="66476" marR="66476" marT="33238" marB="33238"/>
                </a:tc>
                <a:extLst>
                  <a:ext uri="{0D108BD9-81ED-4DB2-BD59-A6C34878D82A}">
                    <a16:rowId xmlns:a16="http://schemas.microsoft.com/office/drawing/2014/main" val="587203353"/>
                  </a:ext>
                </a:extLst>
              </a:tr>
              <a:tr h="269597">
                <a:tc>
                  <a:txBody>
                    <a:bodyPr/>
                    <a:lstStyle/>
                    <a:p>
                      <a:r>
                        <a:rPr lang="sv-SE" sz="1200" dirty="0">
                          <a:latin typeface="Arial" panose="020B0604020202020204" pitchFamily="34" charset="0"/>
                          <a:cs typeface="Arial" panose="020B0604020202020204" pitchFamily="34" charset="0"/>
                        </a:rPr>
                        <a:t>Bart</a:t>
                      </a:r>
                    </a:p>
                  </a:txBody>
                  <a:tcPr marL="66476" marR="66476" marT="33238" marB="33238"/>
                </a:tc>
                <a:tc>
                  <a:txBody>
                    <a:bodyPr/>
                    <a:lstStyle/>
                    <a:p>
                      <a:r>
                        <a:rPr lang="sv-SE" sz="1200" dirty="0">
                          <a:latin typeface="Arial" panose="020B0604020202020204" pitchFamily="34" charset="0"/>
                          <a:cs typeface="Arial" panose="020B0604020202020204" pitchFamily="34" charset="0"/>
                        </a:rPr>
                        <a:t>75</a:t>
                      </a:r>
                    </a:p>
                  </a:txBody>
                  <a:tcPr marL="66476" marR="66476" marT="33238" marB="33238"/>
                </a:tc>
                <a:tc>
                  <a:txBody>
                    <a:bodyPr/>
                    <a:lstStyle/>
                    <a:p>
                      <a:r>
                        <a:rPr lang="sv-SE" sz="1200" dirty="0">
                          <a:latin typeface="Arial" panose="020B0604020202020204" pitchFamily="34" charset="0"/>
                          <a:cs typeface="Arial" panose="020B0604020202020204" pitchFamily="34" charset="0"/>
                        </a:rPr>
                        <a:t>1954-06-21</a:t>
                      </a:r>
                    </a:p>
                  </a:txBody>
                  <a:tcPr marL="66476" marR="66476" marT="33238" marB="33238"/>
                </a:tc>
                <a:tc>
                  <a:txBody>
                    <a:bodyPr/>
                    <a:lstStyle/>
                    <a:p>
                      <a:r>
                        <a:rPr lang="sv-SE" sz="1200" dirty="0">
                          <a:latin typeface="Arial" panose="020B0604020202020204" pitchFamily="34" charset="0"/>
                          <a:cs typeface="Arial" panose="020B0604020202020204" pitchFamily="34" charset="0"/>
                        </a:rPr>
                        <a:t>M</a:t>
                      </a:r>
                    </a:p>
                  </a:txBody>
                  <a:tcPr marL="66476" marR="66476" marT="33238" marB="33238"/>
                </a:tc>
                <a:extLst>
                  <a:ext uri="{0D108BD9-81ED-4DB2-BD59-A6C34878D82A}">
                    <a16:rowId xmlns:a16="http://schemas.microsoft.com/office/drawing/2014/main" val="1484418115"/>
                  </a:ext>
                </a:extLst>
              </a:tr>
              <a:tr h="269597">
                <a:tc>
                  <a:txBody>
                    <a:bodyPr/>
                    <a:lstStyle/>
                    <a:p>
                      <a:r>
                        <a:rPr lang="sv-SE" sz="1200" dirty="0">
                          <a:latin typeface="Arial" panose="020B0604020202020204" pitchFamily="34" charset="0"/>
                          <a:cs typeface="Arial" panose="020B0604020202020204" pitchFamily="34" charset="0"/>
                        </a:rPr>
                        <a:t>Homer</a:t>
                      </a:r>
                    </a:p>
                  </a:txBody>
                  <a:tcPr marL="66476" marR="66476" marT="33238" marB="33238"/>
                </a:tc>
                <a:tc>
                  <a:txBody>
                    <a:bodyPr/>
                    <a:lstStyle/>
                    <a:p>
                      <a:r>
                        <a:rPr lang="sv-SE" sz="1200" dirty="0">
                          <a:latin typeface="Arial" panose="020B0604020202020204" pitchFamily="34" charset="0"/>
                          <a:cs typeface="Arial" panose="020B0604020202020204" pitchFamily="34" charset="0"/>
                        </a:rPr>
                        <a:t>68</a:t>
                      </a:r>
                    </a:p>
                  </a:txBody>
                  <a:tcPr marL="66476" marR="66476" marT="33238" marB="33238"/>
                </a:tc>
                <a:tc>
                  <a:txBody>
                    <a:bodyPr/>
                    <a:lstStyle/>
                    <a:p>
                      <a:r>
                        <a:rPr lang="sv-SE" sz="1200" dirty="0">
                          <a:latin typeface="Arial" panose="020B0604020202020204" pitchFamily="34" charset="0"/>
                          <a:cs typeface="Arial" panose="020B0604020202020204" pitchFamily="34" charset="0"/>
                        </a:rPr>
                        <a:t>1972-11-23</a:t>
                      </a:r>
                    </a:p>
                  </a:txBody>
                  <a:tcPr marL="66476" marR="66476" marT="33238" marB="33238"/>
                </a:tc>
                <a:tc>
                  <a:txBody>
                    <a:bodyPr/>
                    <a:lstStyle/>
                    <a:p>
                      <a:r>
                        <a:rPr lang="sv-SE" sz="1200" dirty="0">
                          <a:latin typeface="Arial" panose="020B0604020202020204" pitchFamily="34" charset="0"/>
                          <a:cs typeface="Arial" panose="020B0604020202020204" pitchFamily="34" charset="0"/>
                        </a:rPr>
                        <a:t>D</a:t>
                      </a:r>
                    </a:p>
                  </a:txBody>
                  <a:tcPr marL="66476" marR="66476" marT="33238" marB="33238"/>
                </a:tc>
                <a:extLst>
                  <a:ext uri="{0D108BD9-81ED-4DB2-BD59-A6C34878D82A}">
                    <a16:rowId xmlns:a16="http://schemas.microsoft.com/office/drawing/2014/main" val="290185084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156596176"/>
              </p:ext>
            </p:extLst>
          </p:nvPr>
        </p:nvGraphicFramePr>
        <p:xfrm>
          <a:off x="644862" y="4538417"/>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dataset3</a:t>
                      </a:r>
                    </a:p>
                  </a:txBody>
                  <a:tcPr marL="0" marR="66476" marT="33238" marB="33238">
                    <a:noFill/>
                  </a:tcPr>
                </a:tc>
                <a:extLst>
                  <a:ext uri="{0D108BD9-81ED-4DB2-BD59-A6C34878D82A}">
                    <a16:rowId xmlns:a16="http://schemas.microsoft.com/office/drawing/2014/main" val="4090553834"/>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1594701383"/>
              </p:ext>
            </p:extLst>
          </p:nvPr>
        </p:nvGraphicFramePr>
        <p:xfrm>
          <a:off x="628650" y="1484784"/>
          <a:ext cx="1911182" cy="269597"/>
        </p:xfrm>
        <a:graphic>
          <a:graphicData uri="http://schemas.openxmlformats.org/drawingml/2006/table">
            <a:tbl>
              <a:tblPr firstRow="1" bandRow="1">
                <a:tableStyleId>{5C22544A-7EE6-4342-B048-85BDC9FD1C3A}</a:tableStyleId>
              </a:tblPr>
              <a:tblGrid>
                <a:gridCol w="1911182">
                  <a:extLst>
                    <a:ext uri="{9D8B030D-6E8A-4147-A177-3AD203B41FA5}">
                      <a16:colId xmlns:a16="http://schemas.microsoft.com/office/drawing/2014/main" val="4106096988"/>
                    </a:ext>
                  </a:extLst>
                </a:gridCol>
              </a:tblGrid>
              <a:tr h="269597">
                <a:tc>
                  <a:txBody>
                    <a:bodyPr/>
                    <a:lstStyle/>
                    <a:p>
                      <a:r>
                        <a:rPr lang="sv-SE" sz="1000" dirty="0">
                          <a:solidFill>
                            <a:schemeClr val="tx1"/>
                          </a:solidFill>
                        </a:rPr>
                        <a:t>dataset1</a:t>
                      </a:r>
                    </a:p>
                  </a:txBody>
                  <a:tcPr marL="0" marR="66476" marT="33238" marB="33238">
                    <a:noFill/>
                  </a:tcPr>
                </a:tc>
                <a:extLst>
                  <a:ext uri="{0D108BD9-81ED-4DB2-BD59-A6C34878D82A}">
                    <a16:rowId xmlns:a16="http://schemas.microsoft.com/office/drawing/2014/main" val="4090553834"/>
                  </a:ext>
                </a:extLst>
              </a:tr>
            </a:tbl>
          </a:graphicData>
        </a:graphic>
      </p:graphicFrame>
    </p:spTree>
    <p:extLst>
      <p:ext uri="{BB962C8B-B14F-4D97-AF65-F5344CB8AC3E}">
        <p14:creationId xmlns:p14="http://schemas.microsoft.com/office/powerpoint/2010/main" val="650843926"/>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1784</Words>
  <Application>Microsoft Office PowerPoint</Application>
  <PresentationFormat>On-screen Show (4:3)</PresentationFormat>
  <Paragraphs>499</Paragraphs>
  <Slides>24</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Larissa</vt:lpstr>
      <vt:lpstr>Variables and the Variable Cascade</vt:lpstr>
      <vt:lpstr>Contents</vt:lpstr>
      <vt:lpstr>PowerPoint Presentation</vt:lpstr>
      <vt:lpstr>Example: Dataset 1</vt:lpstr>
      <vt:lpstr>Variable Example</vt:lpstr>
      <vt:lpstr>Different Variable Representation Types</vt:lpstr>
      <vt:lpstr>Variable with Code Representation</vt:lpstr>
      <vt:lpstr>Variable – Code Representation</vt:lpstr>
      <vt:lpstr>Three Similar Datasets</vt:lpstr>
      <vt:lpstr>Three Similar Datasets – Code Representation</vt:lpstr>
      <vt:lpstr>Variables Re-Using Sets of Codes</vt:lpstr>
      <vt:lpstr>Documenting Comparabilities among Variables</vt:lpstr>
      <vt:lpstr>Three Similar Datasets – Text Representation</vt:lpstr>
      <vt:lpstr>Variables with the Same Text Representation Type</vt:lpstr>
      <vt:lpstr>Documenting Comparabilities among Variables</vt:lpstr>
      <vt:lpstr>Three Similar Datasets – Numeric Representation</vt:lpstr>
      <vt:lpstr>Variables with Different Unit of Measure</vt:lpstr>
      <vt:lpstr>Documenting Comparabilities among Variables</vt:lpstr>
      <vt:lpstr>Benefits of the Variable Cascade Structure</vt:lpstr>
      <vt:lpstr>England and Wales Census – Tenure*</vt:lpstr>
      <vt:lpstr>England and Wales Census – Variable Cascade</vt:lpstr>
      <vt:lpstr>Tenure in Longitudinal Studies*</vt:lpstr>
      <vt:lpstr>Variable Lineage</vt:lpstr>
      <vt:lpstr>Variable Lineage</vt:lpstr>
    </vt:vector>
  </TitlesOfParts>
  <Company>Gesis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Perry, Anja</dc:creator>
  <cp:lastModifiedBy>Stephen Richard</cp:lastModifiedBy>
  <cp:revision>30</cp:revision>
  <dcterms:created xsi:type="dcterms:W3CDTF">2020-03-27T08:42:32Z</dcterms:created>
  <dcterms:modified xsi:type="dcterms:W3CDTF">2021-01-18T14:33:03Z</dcterms:modified>
</cp:coreProperties>
</file>