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6" r:id="rId4"/>
  </p:sldIdLst>
  <p:sldSz cx="365760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10" autoAdjust="0"/>
    <p:restoredTop sz="94660"/>
  </p:normalViewPr>
  <p:slideViewPr>
    <p:cSldViewPr snapToGrid="0">
      <p:cViewPr varScale="1">
        <p:scale>
          <a:sx n="21" d="100"/>
          <a:sy n="21" d="100"/>
        </p:scale>
        <p:origin x="24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5387342"/>
            <a:ext cx="31089600" cy="1146048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7289782"/>
            <a:ext cx="27432000" cy="794765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7CEAE8-5003-4044-A3A6-C6221F9036D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B34C7C-784B-4B9F-9FF7-FE52284B9AC0}" type="slidenum">
              <a:rPr lang="en-US" smtClean="0"/>
              <a:t>‹#›</a:t>
            </a:fld>
            <a:endParaRPr lang="en-US"/>
          </a:p>
        </p:txBody>
      </p:sp>
    </p:spTree>
    <p:extLst>
      <p:ext uri="{BB962C8B-B14F-4D97-AF65-F5344CB8AC3E}">
        <p14:creationId xmlns:p14="http://schemas.microsoft.com/office/powerpoint/2010/main" val="3870964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CEAE8-5003-4044-A3A6-C6221F9036D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B34C7C-784B-4B9F-9FF7-FE52284B9AC0}" type="slidenum">
              <a:rPr lang="en-US" smtClean="0"/>
              <a:t>‹#›</a:t>
            </a:fld>
            <a:endParaRPr lang="en-US"/>
          </a:p>
        </p:txBody>
      </p:sp>
    </p:spTree>
    <p:extLst>
      <p:ext uri="{BB962C8B-B14F-4D97-AF65-F5344CB8AC3E}">
        <p14:creationId xmlns:p14="http://schemas.microsoft.com/office/powerpoint/2010/main" val="359550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752600"/>
            <a:ext cx="788670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752600"/>
            <a:ext cx="2320290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CEAE8-5003-4044-A3A6-C6221F9036D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B34C7C-784B-4B9F-9FF7-FE52284B9AC0}" type="slidenum">
              <a:rPr lang="en-US" smtClean="0"/>
              <a:t>‹#›</a:t>
            </a:fld>
            <a:endParaRPr lang="en-US"/>
          </a:p>
        </p:txBody>
      </p:sp>
    </p:spTree>
    <p:extLst>
      <p:ext uri="{BB962C8B-B14F-4D97-AF65-F5344CB8AC3E}">
        <p14:creationId xmlns:p14="http://schemas.microsoft.com/office/powerpoint/2010/main" val="255933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CEAE8-5003-4044-A3A6-C6221F9036D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B34C7C-784B-4B9F-9FF7-FE52284B9AC0}" type="slidenum">
              <a:rPr lang="en-US" smtClean="0"/>
              <a:t>‹#›</a:t>
            </a:fld>
            <a:endParaRPr lang="en-US"/>
          </a:p>
        </p:txBody>
      </p:sp>
    </p:spTree>
    <p:extLst>
      <p:ext uri="{BB962C8B-B14F-4D97-AF65-F5344CB8AC3E}">
        <p14:creationId xmlns:p14="http://schemas.microsoft.com/office/powerpoint/2010/main" val="374927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8206749"/>
            <a:ext cx="31546800" cy="1369313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22029429"/>
            <a:ext cx="31546800" cy="720089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7CEAE8-5003-4044-A3A6-C6221F9036D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B34C7C-784B-4B9F-9FF7-FE52284B9AC0}" type="slidenum">
              <a:rPr lang="en-US" smtClean="0"/>
              <a:t>‹#›</a:t>
            </a:fld>
            <a:endParaRPr lang="en-US"/>
          </a:p>
        </p:txBody>
      </p:sp>
    </p:spTree>
    <p:extLst>
      <p:ext uri="{BB962C8B-B14F-4D97-AF65-F5344CB8AC3E}">
        <p14:creationId xmlns:p14="http://schemas.microsoft.com/office/powerpoint/2010/main" val="197346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8763000"/>
            <a:ext cx="1554480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8763000"/>
            <a:ext cx="1554480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7CEAE8-5003-4044-A3A6-C6221F9036D6}"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B34C7C-784B-4B9F-9FF7-FE52284B9AC0}" type="slidenum">
              <a:rPr lang="en-US" smtClean="0"/>
              <a:t>‹#›</a:t>
            </a:fld>
            <a:endParaRPr lang="en-US"/>
          </a:p>
        </p:txBody>
      </p:sp>
    </p:spTree>
    <p:extLst>
      <p:ext uri="{BB962C8B-B14F-4D97-AF65-F5344CB8AC3E}">
        <p14:creationId xmlns:p14="http://schemas.microsoft.com/office/powerpoint/2010/main" val="2137042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752607"/>
            <a:ext cx="3154680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8069582"/>
            <a:ext cx="15473360" cy="395477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2024360"/>
            <a:ext cx="15473360"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8069582"/>
            <a:ext cx="15549564" cy="395477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2024360"/>
            <a:ext cx="15549564"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7CEAE8-5003-4044-A3A6-C6221F9036D6}"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B34C7C-784B-4B9F-9FF7-FE52284B9AC0}" type="slidenum">
              <a:rPr lang="en-US" smtClean="0"/>
              <a:t>‹#›</a:t>
            </a:fld>
            <a:endParaRPr lang="en-US"/>
          </a:p>
        </p:txBody>
      </p:sp>
    </p:spTree>
    <p:extLst>
      <p:ext uri="{BB962C8B-B14F-4D97-AF65-F5344CB8AC3E}">
        <p14:creationId xmlns:p14="http://schemas.microsoft.com/office/powerpoint/2010/main" val="11774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7CEAE8-5003-4044-A3A6-C6221F9036D6}"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B34C7C-784B-4B9F-9FF7-FE52284B9AC0}" type="slidenum">
              <a:rPr lang="en-US" smtClean="0"/>
              <a:t>‹#›</a:t>
            </a:fld>
            <a:endParaRPr lang="en-US"/>
          </a:p>
        </p:txBody>
      </p:sp>
    </p:spTree>
    <p:extLst>
      <p:ext uri="{BB962C8B-B14F-4D97-AF65-F5344CB8AC3E}">
        <p14:creationId xmlns:p14="http://schemas.microsoft.com/office/powerpoint/2010/main" val="52966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7CEAE8-5003-4044-A3A6-C6221F9036D6}"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B34C7C-784B-4B9F-9FF7-FE52284B9AC0}" type="slidenum">
              <a:rPr lang="en-US" smtClean="0"/>
              <a:t>‹#›</a:t>
            </a:fld>
            <a:endParaRPr lang="en-US"/>
          </a:p>
        </p:txBody>
      </p:sp>
    </p:spTree>
    <p:extLst>
      <p:ext uri="{BB962C8B-B14F-4D97-AF65-F5344CB8AC3E}">
        <p14:creationId xmlns:p14="http://schemas.microsoft.com/office/powerpoint/2010/main" val="1927048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2194560"/>
            <a:ext cx="11796712" cy="768096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4739647"/>
            <a:ext cx="18516600" cy="233934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9875520"/>
            <a:ext cx="11796712" cy="1829562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5B7CEAE8-5003-4044-A3A6-C6221F9036D6}"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B34C7C-784B-4B9F-9FF7-FE52284B9AC0}" type="slidenum">
              <a:rPr lang="en-US" smtClean="0"/>
              <a:t>‹#›</a:t>
            </a:fld>
            <a:endParaRPr lang="en-US"/>
          </a:p>
        </p:txBody>
      </p:sp>
    </p:spTree>
    <p:extLst>
      <p:ext uri="{BB962C8B-B14F-4D97-AF65-F5344CB8AC3E}">
        <p14:creationId xmlns:p14="http://schemas.microsoft.com/office/powerpoint/2010/main" val="3700013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2194560"/>
            <a:ext cx="11796712" cy="768096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4739647"/>
            <a:ext cx="18516600" cy="233934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9875520"/>
            <a:ext cx="11796712" cy="1829562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5B7CEAE8-5003-4044-A3A6-C6221F9036D6}"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B34C7C-784B-4B9F-9FF7-FE52284B9AC0}" type="slidenum">
              <a:rPr lang="en-US" smtClean="0"/>
              <a:t>‹#›</a:t>
            </a:fld>
            <a:endParaRPr lang="en-US"/>
          </a:p>
        </p:txBody>
      </p:sp>
    </p:spTree>
    <p:extLst>
      <p:ext uri="{BB962C8B-B14F-4D97-AF65-F5344CB8AC3E}">
        <p14:creationId xmlns:p14="http://schemas.microsoft.com/office/powerpoint/2010/main" val="206586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752607"/>
            <a:ext cx="3154680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8763000"/>
            <a:ext cx="3154680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30510487"/>
            <a:ext cx="8229600" cy="1752600"/>
          </a:xfrm>
          <a:prstGeom prst="rect">
            <a:avLst/>
          </a:prstGeom>
        </p:spPr>
        <p:txBody>
          <a:bodyPr vert="horz" lIns="91440" tIns="45720" rIns="91440" bIns="45720" rtlCol="0" anchor="ctr"/>
          <a:lstStyle>
            <a:lvl1pPr algn="l">
              <a:defRPr sz="4800">
                <a:solidFill>
                  <a:schemeClr val="tx1">
                    <a:tint val="75000"/>
                  </a:schemeClr>
                </a:solidFill>
              </a:defRPr>
            </a:lvl1pPr>
          </a:lstStyle>
          <a:p>
            <a:fld id="{5B7CEAE8-5003-4044-A3A6-C6221F9036D6}" type="datetimeFigureOut">
              <a:rPr lang="en-US" smtClean="0"/>
              <a:t>1/25/2021</a:t>
            </a:fld>
            <a:endParaRPr lang="en-US"/>
          </a:p>
        </p:txBody>
      </p:sp>
      <p:sp>
        <p:nvSpPr>
          <p:cNvPr id="5" name="Footer Placeholder 4"/>
          <p:cNvSpPr>
            <a:spLocks noGrp="1"/>
          </p:cNvSpPr>
          <p:nvPr>
            <p:ph type="ftr" sz="quarter" idx="3"/>
          </p:nvPr>
        </p:nvSpPr>
        <p:spPr>
          <a:xfrm>
            <a:off x="12115800" y="30510487"/>
            <a:ext cx="12344400" cy="17526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30510487"/>
            <a:ext cx="8229600" cy="1752600"/>
          </a:xfrm>
          <a:prstGeom prst="rect">
            <a:avLst/>
          </a:prstGeom>
        </p:spPr>
        <p:txBody>
          <a:bodyPr vert="horz" lIns="91440" tIns="45720" rIns="91440" bIns="45720" rtlCol="0" anchor="ctr"/>
          <a:lstStyle>
            <a:lvl1pPr algn="r">
              <a:defRPr sz="4800">
                <a:solidFill>
                  <a:schemeClr val="tx1">
                    <a:tint val="75000"/>
                  </a:schemeClr>
                </a:solidFill>
              </a:defRPr>
            </a:lvl1pPr>
          </a:lstStyle>
          <a:p>
            <a:fld id="{B4B34C7C-784B-4B9F-9FF7-FE52284B9AC0}" type="slidenum">
              <a:rPr lang="en-US" smtClean="0"/>
              <a:t>‹#›</a:t>
            </a:fld>
            <a:endParaRPr lang="en-US"/>
          </a:p>
        </p:txBody>
      </p:sp>
    </p:spTree>
    <p:extLst>
      <p:ext uri="{BB962C8B-B14F-4D97-AF65-F5344CB8AC3E}">
        <p14:creationId xmlns:p14="http://schemas.microsoft.com/office/powerpoint/2010/main" val="27678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ema.org/measurementTechnique" TargetMode="External"/><Relationship Id="rId3" Type="http://schemas.openxmlformats.org/officeDocument/2006/relationships/hyperlink" Target="https://github.com/ESIPFed/science-on-schema.org/issues/27" TargetMode="External"/><Relationship Id="rId7" Type="http://schemas.openxmlformats.org/officeDocument/2006/relationships/hyperlink" Target="https://schema.org/maxValue" TargetMode="External"/><Relationship Id="rId2" Type="http://schemas.openxmlformats.org/officeDocument/2006/relationships/hyperlink" Target="https://github.com/ESIPFed/science-on-schema.org/blob/issue27-measuredVariable/guides/DiscussionVariableMeasured.md" TargetMode="External"/><Relationship Id="rId1" Type="http://schemas.openxmlformats.org/officeDocument/2006/relationships/slideLayout" Target="../slideLayouts/slideLayout7.xml"/><Relationship Id="rId6" Type="http://schemas.openxmlformats.org/officeDocument/2006/relationships/hyperlink" Target="https://schema.org/minValue" TargetMode="External"/><Relationship Id="rId5" Type="http://schemas.openxmlformats.org/officeDocument/2006/relationships/hyperlink" Target="https://schema.org/unitCode" TargetMode="External"/><Relationship Id="rId4" Type="http://schemas.openxmlformats.org/officeDocument/2006/relationships/hyperlink" Target="https://schema.org/unitText" TargetMode="External"/><Relationship Id="rId9" Type="http://schemas.openxmlformats.org/officeDocument/2006/relationships/hyperlink" Target="https://wiki.esipfed.org/Schema.org_Clust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ESIPFed/science-on-schema.org/blob/master/guides/Dataset.md"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A0A766-7DA9-49D7-8928-1F171C2B9253}"/>
              </a:ext>
            </a:extLst>
          </p:cNvPr>
          <p:cNvSpPr txBox="1"/>
          <p:nvPr/>
        </p:nvSpPr>
        <p:spPr>
          <a:xfrm>
            <a:off x="1541523" y="7179916"/>
            <a:ext cx="15714846" cy="4493538"/>
          </a:xfrm>
          <a:prstGeom prst="rect">
            <a:avLst/>
          </a:prstGeom>
          <a:noFill/>
          <a:ln>
            <a:solidFill>
              <a:schemeClr val="tx1"/>
            </a:solidFill>
          </a:ln>
        </p:spPr>
        <p:txBody>
          <a:bodyPr wrap="square" rtlCol="0">
            <a:spAutoFit/>
          </a:bodyPr>
          <a:lstStyle/>
          <a:p>
            <a:pPr marL="0" lvl="0" indent="0" algn="l" rtl="0">
              <a:lnSpc>
                <a:spcPct val="100000"/>
              </a:lnSpc>
              <a:spcBef>
                <a:spcPts val="0"/>
              </a:spcBef>
              <a:spcAft>
                <a:spcPts val="0"/>
              </a:spcAft>
              <a:buNone/>
            </a:pPr>
            <a:r>
              <a:rPr lang="en-US" sz="6600" dirty="0"/>
              <a:t>Schema.org Approach </a:t>
            </a:r>
            <a:endParaRPr lang="en-US" sz="6600" b="1" i="1" dirty="0"/>
          </a:p>
          <a:p>
            <a:pPr marL="0" lvl="0" indent="0" algn="l" rtl="0">
              <a:lnSpc>
                <a:spcPct val="100000"/>
              </a:lnSpc>
              <a:spcBef>
                <a:spcPts val="1600"/>
              </a:spcBef>
              <a:spcAft>
                <a:spcPts val="0"/>
              </a:spcAft>
              <a:buNone/>
            </a:pPr>
            <a:r>
              <a:rPr lang="en-US" sz="3600" dirty="0"/>
              <a:t> The “</a:t>
            </a:r>
            <a:r>
              <a:rPr lang="en-US" sz="3600" b="1" dirty="0" err="1"/>
              <a:t>variableMeasured</a:t>
            </a:r>
            <a:r>
              <a:rPr lang="en-US" sz="3600" dirty="0"/>
              <a:t>” property can document variables  included in a “</a:t>
            </a:r>
            <a:r>
              <a:rPr lang="en-US" sz="3600" b="1" dirty="0"/>
              <a:t>Dataset</a:t>
            </a:r>
            <a:r>
              <a:rPr lang="en-US" sz="3600" dirty="0"/>
              <a:t>”... as text</a:t>
            </a:r>
            <a:r>
              <a:rPr lang="en-US" sz="3600" dirty="0">
                <a:solidFill>
                  <a:srgbClr val="FFFFFF"/>
                </a:solidFill>
              </a:rPr>
              <a:t> </a:t>
            </a:r>
            <a:r>
              <a:rPr lang="en-US" sz="3600" dirty="0"/>
              <a:t>or objects that include an</a:t>
            </a:r>
            <a:r>
              <a:rPr lang="en-US" sz="3600" dirty="0">
                <a:solidFill>
                  <a:srgbClr val="FFFFFF"/>
                </a:solidFill>
              </a:rPr>
              <a:t> </a:t>
            </a:r>
            <a:r>
              <a:rPr lang="en-US" sz="3600" b="1" dirty="0"/>
              <a:t>identifier</a:t>
            </a:r>
            <a:r>
              <a:rPr lang="en-US" sz="3600" dirty="0"/>
              <a:t>,</a:t>
            </a:r>
            <a:r>
              <a:rPr lang="en-US" sz="3600" dirty="0">
                <a:solidFill>
                  <a:srgbClr val="FFFFFF"/>
                </a:solidFill>
              </a:rPr>
              <a:t> </a:t>
            </a:r>
            <a:r>
              <a:rPr lang="en-US" sz="3600" dirty="0"/>
              <a:t>and</a:t>
            </a:r>
            <a:r>
              <a:rPr lang="en-US" sz="3600" dirty="0">
                <a:solidFill>
                  <a:srgbClr val="FFFFFF"/>
                </a:solidFill>
              </a:rPr>
              <a:t> </a:t>
            </a:r>
            <a:r>
              <a:rPr lang="en-US" sz="3600" dirty="0"/>
              <a:t>a structured description using </a:t>
            </a:r>
            <a:r>
              <a:rPr lang="en-US" sz="3600" b="1" dirty="0" err="1"/>
              <a:t>so:PropertyValue</a:t>
            </a:r>
            <a:r>
              <a:rPr lang="en-US" sz="3600" dirty="0"/>
              <a:t>, or a simple </a:t>
            </a:r>
            <a:r>
              <a:rPr lang="en-US" sz="3600" dirty="0" err="1"/>
              <a:t>so:</a:t>
            </a:r>
            <a:r>
              <a:rPr lang="en-US" sz="3600" b="1" dirty="0" err="1"/>
              <a:t>Text</a:t>
            </a:r>
            <a:r>
              <a:rPr lang="en-US" sz="3600" dirty="0"/>
              <a:t> value.</a:t>
            </a:r>
          </a:p>
          <a:p>
            <a:pPr marL="0" lvl="0" indent="0" algn="l" rtl="0">
              <a:lnSpc>
                <a:spcPct val="100000"/>
              </a:lnSpc>
              <a:spcBef>
                <a:spcPts val="1600"/>
              </a:spcBef>
              <a:spcAft>
                <a:spcPts val="0"/>
              </a:spcAft>
              <a:buNone/>
            </a:pPr>
            <a:r>
              <a:rPr lang="en-US" sz="3600" dirty="0"/>
              <a:t>See detailed </a:t>
            </a:r>
            <a:r>
              <a:rPr lang="en-US" sz="3600" dirty="0">
                <a:hlinkClick r:id="rId2"/>
              </a:rPr>
              <a:t>discussion document in GitHub</a:t>
            </a:r>
            <a:endParaRPr lang="en-US" sz="3600" dirty="0"/>
          </a:p>
          <a:p>
            <a:pPr marL="0" lvl="0" indent="0" algn="l" rtl="0">
              <a:lnSpc>
                <a:spcPct val="100000"/>
              </a:lnSpc>
              <a:spcBef>
                <a:spcPts val="1600"/>
              </a:spcBef>
              <a:spcAft>
                <a:spcPts val="0"/>
              </a:spcAft>
              <a:buNone/>
            </a:pPr>
            <a:r>
              <a:rPr lang="en-US" sz="3600" dirty="0">
                <a:hlinkClick r:id="rId3"/>
              </a:rPr>
              <a:t>Related Issue  and discussion in Science On Schema.org github</a:t>
            </a:r>
            <a:endParaRPr lang="en-US" sz="3600" dirty="0"/>
          </a:p>
        </p:txBody>
      </p:sp>
      <p:sp>
        <p:nvSpPr>
          <p:cNvPr id="9" name="Google Shape;89;p16">
            <a:extLst>
              <a:ext uri="{FF2B5EF4-FFF2-40B4-BE49-F238E27FC236}">
                <a16:creationId xmlns:a16="http://schemas.microsoft.com/office/drawing/2014/main" id="{51943C39-2AF4-46B1-A4F7-F2F6A79B060F}"/>
              </a:ext>
            </a:extLst>
          </p:cNvPr>
          <p:cNvSpPr txBox="1"/>
          <p:nvPr/>
        </p:nvSpPr>
        <p:spPr>
          <a:xfrm>
            <a:off x="811923" y="15223323"/>
            <a:ext cx="9423615" cy="2200654"/>
          </a:xfrm>
          <a:prstGeom prst="rect">
            <a:avLst/>
          </a:prstGeom>
          <a:noFill/>
          <a:ln>
            <a:noFill/>
          </a:ln>
        </p:spPr>
        <p:txBody>
          <a:bodyPr spcFirstLastPara="1" wrap="square" lIns="91425" tIns="91425" rIns="91425" bIns="91425" anchor="t" anchorCtr="0">
            <a:noAutofit/>
          </a:bodyPr>
          <a:lstStyle/>
          <a:p>
            <a:r>
              <a:rPr lang="en-US" sz="4400" b="1" dirty="0">
                <a:latin typeface="Open Sans"/>
                <a:sym typeface="Open Sans"/>
              </a:rPr>
              <a:t>Basic:</a:t>
            </a:r>
          </a:p>
          <a:p>
            <a:r>
              <a:rPr lang="en-US" sz="3000" b="1" dirty="0">
                <a:latin typeface="Open Sans"/>
                <a:ea typeface="Open Sans"/>
                <a:cs typeface="Open Sans"/>
                <a:sym typeface="Open Sans"/>
              </a:rPr>
              <a:t>Use </a:t>
            </a:r>
            <a:r>
              <a:rPr lang="en-US" sz="3000" b="1" dirty="0" err="1">
                <a:solidFill>
                  <a:schemeClr val="accent1"/>
                </a:solidFill>
                <a:latin typeface="Open Sans"/>
                <a:ea typeface="Open Sans"/>
                <a:cs typeface="Open Sans"/>
                <a:sym typeface="Open Sans"/>
              </a:rPr>
              <a:t>PropertyValue</a:t>
            </a:r>
            <a:r>
              <a:rPr lang="en-US" sz="3000" b="1" dirty="0">
                <a:latin typeface="Open Sans"/>
                <a:ea typeface="Open Sans"/>
                <a:cs typeface="Open Sans"/>
                <a:sym typeface="Open Sans"/>
              </a:rPr>
              <a:t> </a:t>
            </a:r>
            <a:r>
              <a:rPr lang="en-US" sz="3000" b="1" i="1" dirty="0">
                <a:latin typeface="Open Sans"/>
                <a:ea typeface="Open Sans"/>
                <a:cs typeface="Open Sans"/>
                <a:sym typeface="Open Sans"/>
              </a:rPr>
              <a:t>name</a:t>
            </a:r>
            <a:r>
              <a:rPr lang="en-US" sz="3000" b="1" dirty="0">
                <a:latin typeface="Open Sans"/>
                <a:ea typeface="Open Sans"/>
                <a:cs typeface="Open Sans"/>
                <a:sym typeface="Open Sans"/>
              </a:rPr>
              <a:t> and </a:t>
            </a:r>
            <a:r>
              <a:rPr lang="en-US" sz="3000" b="1" i="1" dirty="0">
                <a:latin typeface="Open Sans"/>
                <a:ea typeface="Open Sans"/>
                <a:cs typeface="Open Sans"/>
                <a:sym typeface="Open Sans"/>
              </a:rPr>
              <a:t>description</a:t>
            </a:r>
            <a:r>
              <a:rPr lang="en-US" sz="3000" b="1" dirty="0">
                <a:latin typeface="Open Sans"/>
                <a:ea typeface="Open Sans"/>
                <a:cs typeface="Open Sans"/>
                <a:sym typeface="Open Sans"/>
              </a:rPr>
              <a:t> for text description; use </a:t>
            </a:r>
            <a:r>
              <a:rPr lang="en-US" sz="3000" b="1" i="1" dirty="0" err="1">
                <a:latin typeface="Open Sans"/>
                <a:ea typeface="Open Sans"/>
                <a:cs typeface="Open Sans"/>
                <a:sym typeface="Open Sans"/>
              </a:rPr>
              <a:t>propertyID</a:t>
            </a:r>
            <a:r>
              <a:rPr lang="en-US" sz="3000" b="1" dirty="0">
                <a:latin typeface="Open Sans"/>
                <a:ea typeface="Open Sans"/>
                <a:cs typeface="Open Sans"/>
                <a:sym typeface="Open Sans"/>
              </a:rPr>
              <a:t> to provide a resolvable identifier for the variable.</a:t>
            </a:r>
            <a:endParaRPr lang="en-US" sz="3000" dirty="0">
              <a:latin typeface="Open Sans"/>
              <a:ea typeface="Open Sans"/>
              <a:cs typeface="Open Sans"/>
              <a:sym typeface="Open Sans"/>
            </a:endParaRPr>
          </a:p>
          <a:p>
            <a:pPr marL="0" lvl="0" indent="0" algn="l" rtl="0">
              <a:spcBef>
                <a:spcPts val="0"/>
              </a:spcBef>
              <a:spcAft>
                <a:spcPts val="0"/>
              </a:spcAft>
              <a:buNone/>
            </a:pPr>
            <a:endParaRPr sz="4400" b="1" dirty="0">
              <a:latin typeface="Open Sans"/>
              <a:ea typeface="Open Sans"/>
              <a:cs typeface="Open Sans"/>
              <a:sym typeface="Open Sans"/>
            </a:endParaRPr>
          </a:p>
        </p:txBody>
      </p:sp>
      <p:sp>
        <p:nvSpPr>
          <p:cNvPr id="19" name="TextBox 18">
            <a:extLst>
              <a:ext uri="{FF2B5EF4-FFF2-40B4-BE49-F238E27FC236}">
                <a16:creationId xmlns:a16="http://schemas.microsoft.com/office/drawing/2014/main" id="{C807AF9A-2D8F-4DFE-BC70-5DA08173C29F}"/>
              </a:ext>
            </a:extLst>
          </p:cNvPr>
          <p:cNvSpPr txBox="1"/>
          <p:nvPr/>
        </p:nvSpPr>
        <p:spPr>
          <a:xfrm>
            <a:off x="4513121" y="-209973"/>
            <a:ext cx="26306560" cy="1938992"/>
          </a:xfrm>
          <a:prstGeom prst="rect">
            <a:avLst/>
          </a:prstGeom>
          <a:noFill/>
        </p:spPr>
        <p:txBody>
          <a:bodyPr wrap="none" rtlCol="0">
            <a:spAutoFit/>
          </a:bodyPr>
          <a:lstStyle/>
          <a:p>
            <a:r>
              <a:rPr lang="en-US" sz="12000" dirty="0"/>
              <a:t>Rich</a:t>
            </a:r>
            <a:r>
              <a:rPr lang="en-US" sz="1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2000" dirty="0"/>
              <a:t>variable description with </a:t>
            </a:r>
            <a:r>
              <a:rPr lang="en-US" sz="12000" dirty="0" err="1"/>
              <a:t>Schema.org</a:t>
            </a:r>
            <a:endParaRPr lang="en-US" sz="12000" dirty="0"/>
          </a:p>
        </p:txBody>
      </p:sp>
      <p:sp>
        <p:nvSpPr>
          <p:cNvPr id="23" name="Google Shape;89;p16">
            <a:extLst>
              <a:ext uri="{FF2B5EF4-FFF2-40B4-BE49-F238E27FC236}">
                <a16:creationId xmlns:a16="http://schemas.microsoft.com/office/drawing/2014/main" id="{C760D7F2-361A-4770-8A9E-9AA53CDC2856}"/>
              </a:ext>
            </a:extLst>
          </p:cNvPr>
          <p:cNvSpPr txBox="1"/>
          <p:nvPr/>
        </p:nvSpPr>
        <p:spPr>
          <a:xfrm>
            <a:off x="779122" y="13344484"/>
            <a:ext cx="7932917" cy="92617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latin typeface="Open Sans"/>
                <a:ea typeface="Open Sans"/>
                <a:cs typeface="Open Sans"/>
                <a:sym typeface="Open Sans"/>
              </a:rPr>
              <a:t>Recommendations</a:t>
            </a:r>
          </a:p>
        </p:txBody>
      </p:sp>
      <p:sp>
        <p:nvSpPr>
          <p:cNvPr id="18" name="Google Shape;89;p16">
            <a:extLst>
              <a:ext uri="{FF2B5EF4-FFF2-40B4-BE49-F238E27FC236}">
                <a16:creationId xmlns:a16="http://schemas.microsoft.com/office/drawing/2014/main" id="{E45FA96C-B970-4EFB-A855-6E17A64BA1C7}"/>
              </a:ext>
            </a:extLst>
          </p:cNvPr>
          <p:cNvSpPr txBox="1"/>
          <p:nvPr/>
        </p:nvSpPr>
        <p:spPr>
          <a:xfrm>
            <a:off x="1349278" y="4537551"/>
            <a:ext cx="16854915" cy="3416612"/>
          </a:xfrm>
          <a:prstGeom prst="rect">
            <a:avLst/>
          </a:prstGeom>
          <a:noFill/>
          <a:ln>
            <a:noFill/>
          </a:ln>
        </p:spPr>
        <p:txBody>
          <a:bodyPr spcFirstLastPara="1" wrap="square" lIns="91425" tIns="91425" rIns="91425" bIns="91425" anchor="t" anchorCtr="0">
            <a:noAutofit/>
          </a:bodyPr>
          <a:lstStyle/>
          <a:p>
            <a:r>
              <a:rPr lang="en-US" sz="5400" b="1" dirty="0">
                <a:latin typeface="Open Sans"/>
                <a:ea typeface="Open Sans"/>
                <a:cs typeface="Open Sans"/>
                <a:sym typeface="Open Sans"/>
              </a:rPr>
              <a:t>Why? </a:t>
            </a:r>
          </a:p>
          <a:p>
            <a:pPr marL="857250" indent="-857250">
              <a:buFont typeface="Arial" panose="020B0604020202020204" pitchFamily="34" charset="0"/>
              <a:buChar char="•"/>
            </a:pPr>
            <a:r>
              <a:rPr lang="en-US" sz="4800" b="1" dirty="0">
                <a:latin typeface="Open Sans"/>
                <a:ea typeface="Open Sans"/>
                <a:cs typeface="Open Sans"/>
                <a:sym typeface="Open Sans"/>
              </a:rPr>
              <a:t>Support more efficient discovery of data </a:t>
            </a:r>
          </a:p>
          <a:p>
            <a:pPr marL="857250" indent="-857250">
              <a:buFont typeface="Arial" panose="020B0604020202020204" pitchFamily="34" charset="0"/>
              <a:buChar char="•"/>
            </a:pPr>
            <a:r>
              <a:rPr lang="en-US" sz="4800" b="1" dirty="0">
                <a:latin typeface="Open Sans"/>
                <a:ea typeface="Open Sans"/>
                <a:cs typeface="Open Sans"/>
                <a:sym typeface="Open Sans"/>
              </a:rPr>
              <a:t>Help users evaluate data and determine fitness for use</a:t>
            </a:r>
          </a:p>
          <a:p>
            <a:endParaRPr lang="en-US" sz="7200" b="1" dirty="0">
              <a:latin typeface="Open Sans"/>
              <a:ea typeface="Open Sans"/>
              <a:cs typeface="Open Sans"/>
              <a:sym typeface="Open Sans"/>
            </a:endParaRPr>
          </a:p>
          <a:p>
            <a:pPr marL="0" lvl="0" indent="0" algn="l" rtl="0">
              <a:spcBef>
                <a:spcPts val="0"/>
              </a:spcBef>
              <a:spcAft>
                <a:spcPts val="0"/>
              </a:spcAft>
              <a:buNone/>
            </a:pPr>
            <a:endParaRPr lang="en-US" sz="7200" b="1" dirty="0">
              <a:latin typeface="Open Sans"/>
              <a:ea typeface="Open Sans"/>
              <a:cs typeface="Open Sans"/>
              <a:sym typeface="Open Sans"/>
            </a:endParaRPr>
          </a:p>
        </p:txBody>
      </p:sp>
      <p:grpSp>
        <p:nvGrpSpPr>
          <p:cNvPr id="45" name="Group 44">
            <a:extLst>
              <a:ext uri="{FF2B5EF4-FFF2-40B4-BE49-F238E27FC236}">
                <a16:creationId xmlns:a16="http://schemas.microsoft.com/office/drawing/2014/main" id="{B9F53E51-BD3C-4850-9F13-10F8CE8F7EDA}"/>
              </a:ext>
            </a:extLst>
          </p:cNvPr>
          <p:cNvGrpSpPr/>
          <p:nvPr/>
        </p:nvGrpSpPr>
        <p:grpSpPr>
          <a:xfrm>
            <a:off x="1541523" y="2470895"/>
            <a:ext cx="33128082" cy="1253305"/>
            <a:chOff x="1346179" y="1826943"/>
            <a:chExt cx="30015143" cy="1253305"/>
          </a:xfrm>
        </p:grpSpPr>
        <p:sp>
          <p:nvSpPr>
            <p:cNvPr id="16" name="Google Shape;89;p16">
              <a:extLst>
                <a:ext uri="{FF2B5EF4-FFF2-40B4-BE49-F238E27FC236}">
                  <a16:creationId xmlns:a16="http://schemas.microsoft.com/office/drawing/2014/main" id="{139CA8CC-F082-43F7-9BCA-2786A5A273DE}"/>
                </a:ext>
              </a:extLst>
            </p:cNvPr>
            <p:cNvSpPr txBox="1"/>
            <p:nvPr/>
          </p:nvSpPr>
          <p:spPr>
            <a:xfrm>
              <a:off x="3538266" y="1826943"/>
              <a:ext cx="27823056" cy="9450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latin typeface="Open Sans"/>
                  <a:ea typeface="Open Sans"/>
                  <a:cs typeface="Open Sans"/>
                  <a:sym typeface="Open Sans"/>
                </a:rPr>
                <a:t>Define best practices for use of </a:t>
              </a:r>
              <a:r>
                <a:rPr lang="en-US" sz="6000" b="1" dirty="0" err="1">
                  <a:latin typeface="Open Sans"/>
                  <a:ea typeface="Open Sans"/>
                  <a:cs typeface="Open Sans"/>
                  <a:sym typeface="Open Sans"/>
                </a:rPr>
                <a:t>so:</a:t>
              </a:r>
              <a:r>
                <a:rPr lang="en-US" sz="6000" b="1" i="1" dirty="0" err="1">
                  <a:latin typeface="Open Sans"/>
                  <a:ea typeface="Open Sans"/>
                  <a:cs typeface="Open Sans"/>
                  <a:sym typeface="Open Sans"/>
                </a:rPr>
                <a:t>variableMeasured</a:t>
              </a:r>
              <a:r>
                <a:rPr lang="en-US" sz="6000" b="1" dirty="0">
                  <a:latin typeface="Open Sans"/>
                  <a:ea typeface="Open Sans"/>
                  <a:cs typeface="Open Sans"/>
                  <a:sym typeface="Open Sans"/>
                </a:rPr>
                <a:t> property with </a:t>
              </a:r>
              <a:r>
                <a:rPr lang="en-US" sz="6000" b="1" dirty="0" err="1">
                  <a:latin typeface="Open Sans"/>
                  <a:ea typeface="Open Sans"/>
                  <a:cs typeface="Open Sans"/>
                  <a:sym typeface="Open Sans"/>
                </a:rPr>
                <a:t>so:Dataset</a:t>
              </a:r>
              <a:r>
                <a:rPr lang="en-US" sz="6000" b="1" dirty="0">
                  <a:latin typeface="Open Sans"/>
                  <a:ea typeface="Open Sans"/>
                  <a:cs typeface="Open Sans"/>
                  <a:sym typeface="Open Sans"/>
                </a:rPr>
                <a:t> Type</a:t>
              </a:r>
              <a:endParaRPr lang="en-US" sz="6000" dirty="0">
                <a:latin typeface="Open Sans"/>
                <a:ea typeface="Open Sans"/>
                <a:cs typeface="Open Sans"/>
                <a:sym typeface="Open Sans"/>
              </a:endParaRPr>
            </a:p>
          </p:txBody>
        </p:sp>
        <p:sp>
          <p:nvSpPr>
            <p:cNvPr id="4" name="TextBox 3">
              <a:extLst>
                <a:ext uri="{FF2B5EF4-FFF2-40B4-BE49-F238E27FC236}">
                  <a16:creationId xmlns:a16="http://schemas.microsoft.com/office/drawing/2014/main" id="{6931A8D6-D85F-4F4A-868C-AC28F9AD19F7}"/>
                </a:ext>
              </a:extLst>
            </p:cNvPr>
            <p:cNvSpPr txBox="1"/>
            <p:nvPr/>
          </p:nvSpPr>
          <p:spPr>
            <a:xfrm>
              <a:off x="1346179" y="2064585"/>
              <a:ext cx="2508240" cy="1015663"/>
            </a:xfrm>
            <a:prstGeom prst="rect">
              <a:avLst/>
            </a:prstGeom>
            <a:noFill/>
          </p:spPr>
          <p:txBody>
            <a:bodyPr wrap="square" rtlCol="0">
              <a:spAutoFit/>
            </a:bodyPr>
            <a:lstStyle/>
            <a:p>
              <a:r>
                <a:rPr lang="en-US" sz="6000" b="1" dirty="0">
                  <a:latin typeface="Open Sans"/>
                  <a:ea typeface="Open Sans"/>
                  <a:cs typeface="Open Sans"/>
                  <a:sym typeface="Open Sans"/>
                </a:rPr>
                <a:t>Goal:</a:t>
              </a:r>
              <a:endParaRPr lang="en-US" sz="6000" dirty="0"/>
            </a:p>
          </p:txBody>
        </p:sp>
      </p:grpSp>
      <p:sp>
        <p:nvSpPr>
          <p:cNvPr id="22" name="Google Shape;89;p16">
            <a:extLst>
              <a:ext uri="{FF2B5EF4-FFF2-40B4-BE49-F238E27FC236}">
                <a16:creationId xmlns:a16="http://schemas.microsoft.com/office/drawing/2014/main" id="{D32531A1-A1D2-4C7B-9085-B167BF698193}"/>
              </a:ext>
            </a:extLst>
          </p:cNvPr>
          <p:cNvSpPr txBox="1"/>
          <p:nvPr/>
        </p:nvSpPr>
        <p:spPr>
          <a:xfrm>
            <a:off x="16887972" y="3860636"/>
            <a:ext cx="4462054" cy="8392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5400" b="1" dirty="0">
                <a:latin typeface="Open Sans"/>
                <a:ea typeface="Open Sans"/>
                <a:cs typeface="Open Sans"/>
                <a:sym typeface="Open Sans"/>
              </a:rPr>
              <a:t>In a Nutshell:</a:t>
            </a:r>
          </a:p>
          <a:p>
            <a:pPr marL="0" lvl="0" indent="0" algn="l" rtl="0">
              <a:spcBef>
                <a:spcPts val="0"/>
              </a:spcBef>
              <a:spcAft>
                <a:spcPts val="0"/>
              </a:spcAft>
              <a:buNone/>
            </a:pPr>
            <a:endParaRPr lang="en-US" sz="6000" b="1" dirty="0">
              <a:latin typeface="Open Sans"/>
              <a:ea typeface="Open Sans"/>
              <a:cs typeface="Open Sans"/>
              <a:sym typeface="Open Sans"/>
            </a:endParaRPr>
          </a:p>
        </p:txBody>
      </p:sp>
      <p:grpSp>
        <p:nvGrpSpPr>
          <p:cNvPr id="5" name="Group 4">
            <a:extLst>
              <a:ext uri="{FF2B5EF4-FFF2-40B4-BE49-F238E27FC236}">
                <a16:creationId xmlns:a16="http://schemas.microsoft.com/office/drawing/2014/main" id="{5A2BBED0-F50A-1146-B230-6675CC50DC55}"/>
              </a:ext>
            </a:extLst>
          </p:cNvPr>
          <p:cNvGrpSpPr/>
          <p:nvPr/>
        </p:nvGrpSpPr>
        <p:grpSpPr>
          <a:xfrm>
            <a:off x="20421598" y="4802151"/>
            <a:ext cx="15895384" cy="2329929"/>
            <a:chOff x="18644224" y="4497353"/>
            <a:chExt cx="15833857" cy="2329929"/>
          </a:xfrm>
        </p:grpSpPr>
        <p:sp>
          <p:nvSpPr>
            <p:cNvPr id="6" name="TextBox 5">
              <a:extLst>
                <a:ext uri="{FF2B5EF4-FFF2-40B4-BE49-F238E27FC236}">
                  <a16:creationId xmlns:a16="http://schemas.microsoft.com/office/drawing/2014/main" id="{B8A655B9-D322-4CBE-B8A5-EC0BAF2C660E}"/>
                </a:ext>
              </a:extLst>
            </p:cNvPr>
            <p:cNvSpPr txBox="1"/>
            <p:nvPr/>
          </p:nvSpPr>
          <p:spPr>
            <a:xfrm>
              <a:off x="19347431" y="4514076"/>
              <a:ext cx="15130650" cy="2308324"/>
            </a:xfrm>
            <a:prstGeom prst="rect">
              <a:avLst/>
            </a:prstGeom>
            <a:noFill/>
          </p:spPr>
          <p:txBody>
            <a:bodyPr wrap="square" rtlCol="0">
              <a:spAutoFit/>
            </a:bodyPr>
            <a:lstStyle/>
            <a:p>
              <a:pPr>
                <a:buFont typeface="Arial" panose="020B0604020202020204" pitchFamily="34" charset="0"/>
                <a:buChar char="•"/>
              </a:pPr>
              <a:r>
                <a:rPr lang="en-US" sz="3600" dirty="0"/>
                <a:t> Provide Variable name, with text description</a:t>
              </a:r>
            </a:p>
            <a:p>
              <a:pPr>
                <a:buFont typeface="Arial" panose="020B0604020202020204" pitchFamily="34" charset="0"/>
                <a:buChar char="•"/>
              </a:pPr>
              <a:r>
                <a:rPr lang="en-US" sz="3600" dirty="0"/>
                <a:t> Provide Unique identifier for Variable: improve interoperability, avoid 	ambiguity in identifying the variable.</a:t>
              </a:r>
            </a:p>
            <a:p>
              <a:pPr>
                <a:buFont typeface="Arial" panose="020B0604020202020204" pitchFamily="34" charset="0"/>
                <a:buChar char="•"/>
              </a:pPr>
              <a:r>
                <a:rPr lang="en-US" sz="3600" dirty="0"/>
                <a:t> Support Indexing by Google Dataset Search if expressed as JSON-LD in &lt;HEAD&gt;</a:t>
              </a:r>
            </a:p>
          </p:txBody>
        </p:sp>
        <p:sp>
          <p:nvSpPr>
            <p:cNvPr id="26" name="Left Brace 25">
              <a:extLst>
                <a:ext uri="{FF2B5EF4-FFF2-40B4-BE49-F238E27FC236}">
                  <a16:creationId xmlns:a16="http://schemas.microsoft.com/office/drawing/2014/main" id="{8EA24AEB-52B3-4A4B-8884-0925A8F0E620}"/>
                </a:ext>
              </a:extLst>
            </p:cNvPr>
            <p:cNvSpPr/>
            <p:nvPr/>
          </p:nvSpPr>
          <p:spPr>
            <a:xfrm flipV="1">
              <a:off x="18644224" y="4497353"/>
              <a:ext cx="928505" cy="2329929"/>
            </a:xfrm>
            <a:prstGeom prst="leftBrace">
              <a:avLst>
                <a:gd name="adj1" fmla="val 8333"/>
                <a:gd name="adj2" fmla="val 574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Google Shape;89;p16">
            <a:extLst>
              <a:ext uri="{FF2B5EF4-FFF2-40B4-BE49-F238E27FC236}">
                <a16:creationId xmlns:a16="http://schemas.microsoft.com/office/drawing/2014/main" id="{178C368E-7796-4847-A780-1B135A00FBD4}"/>
              </a:ext>
            </a:extLst>
          </p:cNvPr>
          <p:cNvSpPr txBox="1"/>
          <p:nvPr/>
        </p:nvSpPr>
        <p:spPr>
          <a:xfrm>
            <a:off x="741983" y="14424920"/>
            <a:ext cx="18573297" cy="699732"/>
          </a:xfrm>
          <a:prstGeom prst="rect">
            <a:avLst/>
          </a:prstGeom>
          <a:noFill/>
          <a:ln>
            <a:noFill/>
          </a:ln>
        </p:spPr>
        <p:txBody>
          <a:bodyPr spcFirstLastPara="1" wrap="square" lIns="91425" tIns="91425" rIns="91425" bIns="91425" anchor="t" anchorCtr="0">
            <a:noAutofit/>
          </a:bodyPr>
          <a:lstStyle/>
          <a:p>
            <a:pPr marL="457200" indent="-457200">
              <a:lnSpc>
                <a:spcPts val="2860"/>
              </a:lnSpc>
              <a:spcAft>
                <a:spcPts val="1200"/>
              </a:spcAft>
              <a:buFont typeface="Arial" panose="020B0604020202020204" pitchFamily="34" charset="0"/>
              <a:buChar char="•"/>
            </a:pPr>
            <a:r>
              <a:rPr lang="en-US" sz="3600" dirty="0">
                <a:latin typeface="Open Sans"/>
                <a:sym typeface="Open Sans"/>
              </a:rPr>
              <a:t>Use of only a simple </a:t>
            </a:r>
            <a:r>
              <a:rPr lang="en-US" sz="3600" dirty="0" err="1">
                <a:latin typeface="Open Sans"/>
                <a:sym typeface="Open Sans"/>
              </a:rPr>
              <a:t>so:Text</a:t>
            </a:r>
            <a:r>
              <a:rPr lang="en-US" sz="3600" dirty="0">
                <a:latin typeface="Open Sans"/>
                <a:sym typeface="Open Sans"/>
              </a:rPr>
              <a:t> value with </a:t>
            </a:r>
            <a:r>
              <a:rPr lang="en-US" sz="3600" i="1" dirty="0" err="1">
                <a:latin typeface="Open Sans"/>
                <a:sym typeface="Open Sans"/>
              </a:rPr>
              <a:t>so:variableMeasured</a:t>
            </a:r>
            <a:r>
              <a:rPr lang="en-US" sz="3600" dirty="0">
                <a:latin typeface="Open Sans"/>
                <a:sym typeface="Open Sans"/>
              </a:rPr>
              <a:t> is NOT RECOMMENDED</a:t>
            </a:r>
          </a:p>
          <a:p>
            <a:endParaRPr lang="en-US" sz="2800" dirty="0">
              <a:latin typeface="Open Sans"/>
              <a:sym typeface="Open Sans"/>
            </a:endParaRPr>
          </a:p>
        </p:txBody>
      </p:sp>
      <p:sp>
        <p:nvSpPr>
          <p:cNvPr id="29" name="Google Shape;89;p16">
            <a:extLst>
              <a:ext uri="{FF2B5EF4-FFF2-40B4-BE49-F238E27FC236}">
                <a16:creationId xmlns:a16="http://schemas.microsoft.com/office/drawing/2014/main" id="{FEED7DCE-8DC0-4256-886E-590847B360F4}"/>
              </a:ext>
            </a:extLst>
          </p:cNvPr>
          <p:cNvSpPr txBox="1"/>
          <p:nvPr/>
        </p:nvSpPr>
        <p:spPr>
          <a:xfrm>
            <a:off x="741984" y="17613868"/>
            <a:ext cx="9493555" cy="5542638"/>
          </a:xfrm>
          <a:prstGeom prst="rect">
            <a:avLst/>
          </a:prstGeom>
          <a:noFill/>
          <a:ln>
            <a:noFill/>
          </a:ln>
        </p:spPr>
        <p:txBody>
          <a:bodyPr spcFirstLastPara="1" wrap="square" lIns="91425" tIns="91425" rIns="91425" bIns="91425" anchor="t" anchorCtr="0">
            <a:noAutofit/>
          </a:bodyPr>
          <a:lstStyle/>
          <a:p>
            <a:r>
              <a:rPr lang="en-US" sz="3600" b="1" dirty="0">
                <a:latin typeface="Open Sans"/>
                <a:ea typeface="Open Sans"/>
                <a:cs typeface="Open Sans"/>
                <a:sym typeface="Open Sans"/>
              </a:rPr>
              <a:t>Notes on </a:t>
            </a:r>
            <a:r>
              <a:rPr lang="en-US" sz="3600" b="1" i="1" dirty="0" err="1">
                <a:latin typeface="Open Sans"/>
                <a:ea typeface="Open Sans"/>
                <a:cs typeface="Open Sans"/>
                <a:sym typeface="Open Sans"/>
              </a:rPr>
              <a:t>propertyID</a:t>
            </a:r>
            <a:endParaRPr lang="en-US" sz="3600" b="1" i="1" dirty="0">
              <a:latin typeface="Open Sans"/>
              <a:ea typeface="Open Sans"/>
              <a:cs typeface="Open Sans"/>
              <a:sym typeface="Open Sans"/>
            </a:endParaRPr>
          </a:p>
          <a:p>
            <a:r>
              <a:rPr lang="en-US" sz="2400" dirty="0">
                <a:latin typeface="Open Sans"/>
                <a:ea typeface="Open Sans"/>
                <a:cs typeface="Open Sans"/>
                <a:sym typeface="Open Sans"/>
              </a:rPr>
              <a:t>The </a:t>
            </a:r>
            <a:r>
              <a:rPr lang="en-US" sz="2400" i="1" dirty="0" err="1">
                <a:latin typeface="Open Sans"/>
                <a:ea typeface="Open Sans"/>
                <a:cs typeface="Open Sans"/>
                <a:sym typeface="Open Sans"/>
              </a:rPr>
              <a:t>propertyID</a:t>
            </a:r>
            <a:r>
              <a:rPr lang="en-US" sz="2400" dirty="0">
                <a:latin typeface="Open Sans"/>
                <a:ea typeface="Open Sans"/>
                <a:cs typeface="Open Sans"/>
                <a:sym typeface="Open Sans"/>
              </a:rPr>
              <a:t> value can be an array, recognizing that there might be identifiers for variables at different conceptual levels, e.g. conceptual, representation/logical, or  instance/implementation, or that the property concept might have identifiers in vocabularies used by different communities. </a:t>
            </a:r>
            <a:r>
              <a:rPr lang="en-US" sz="2400" i="1" dirty="0" err="1">
                <a:latin typeface="Open Sans"/>
                <a:ea typeface="Open Sans"/>
                <a:cs typeface="Open Sans"/>
                <a:sym typeface="Open Sans"/>
              </a:rPr>
              <a:t>propertyID</a:t>
            </a:r>
            <a:r>
              <a:rPr lang="en-US" sz="2400" dirty="0">
                <a:latin typeface="Open Sans"/>
                <a:ea typeface="Open Sans"/>
                <a:cs typeface="Open Sans"/>
                <a:sym typeface="Open Sans"/>
              </a:rPr>
              <a:t> values should include at least one http URI that can be resolved on the Web to yield an in-depth property description such as that included with CF names, </a:t>
            </a:r>
            <a:r>
              <a:rPr lang="en-US" sz="2400" dirty="0" err="1">
                <a:latin typeface="Open Sans"/>
                <a:ea typeface="Open Sans"/>
                <a:cs typeface="Open Sans"/>
                <a:sym typeface="Open Sans"/>
              </a:rPr>
              <a:t>EnvO</a:t>
            </a:r>
            <a:r>
              <a:rPr lang="en-US" sz="2400" dirty="0">
                <a:latin typeface="Open Sans"/>
                <a:ea typeface="Open Sans"/>
                <a:cs typeface="Open Sans"/>
                <a:sym typeface="Open Sans"/>
              </a:rPr>
              <a:t>, or a Scientific Variables Ontology, e.g.  http://purl.obolibrary.org/obo/ENVO_04000002, ideally including a machine-readable representation. Clients that recognize the </a:t>
            </a:r>
            <a:r>
              <a:rPr lang="en-US" sz="2400" i="1" dirty="0" err="1">
                <a:latin typeface="Open Sans"/>
                <a:ea typeface="Open Sans"/>
                <a:cs typeface="Open Sans"/>
                <a:sym typeface="Open Sans"/>
              </a:rPr>
              <a:t>propertyID</a:t>
            </a:r>
            <a:r>
              <a:rPr lang="en-US" sz="2400" dirty="0">
                <a:latin typeface="Open Sans"/>
                <a:ea typeface="Open Sans"/>
                <a:cs typeface="Open Sans"/>
                <a:sym typeface="Open Sans"/>
              </a:rPr>
              <a:t> identifier, or extract useful information from its representation, can better understand what the </a:t>
            </a:r>
            <a:r>
              <a:rPr lang="en-US" sz="2400" b="1" dirty="0" err="1">
                <a:solidFill>
                  <a:schemeClr val="accent1"/>
                </a:solidFill>
                <a:latin typeface="Open Sans"/>
                <a:sym typeface="Open Sans"/>
              </a:rPr>
              <a:t>PropertyValue</a:t>
            </a:r>
            <a:r>
              <a:rPr lang="en-US" sz="2400" dirty="0">
                <a:latin typeface="Open Sans"/>
                <a:ea typeface="Open Sans"/>
                <a:cs typeface="Open Sans"/>
                <a:sym typeface="Open Sans"/>
              </a:rPr>
              <a:t> represents. </a:t>
            </a:r>
          </a:p>
        </p:txBody>
      </p:sp>
      <p:sp>
        <p:nvSpPr>
          <p:cNvPr id="34" name="Google Shape;89;p16">
            <a:extLst>
              <a:ext uri="{FF2B5EF4-FFF2-40B4-BE49-F238E27FC236}">
                <a16:creationId xmlns:a16="http://schemas.microsoft.com/office/drawing/2014/main" id="{4458F72C-0B78-4FCF-AADE-5F81B95BB99C}"/>
              </a:ext>
            </a:extLst>
          </p:cNvPr>
          <p:cNvSpPr txBox="1"/>
          <p:nvPr/>
        </p:nvSpPr>
        <p:spPr>
          <a:xfrm>
            <a:off x="741983" y="23175241"/>
            <a:ext cx="9493555" cy="8617744"/>
          </a:xfrm>
          <a:prstGeom prst="rect">
            <a:avLst/>
          </a:prstGeom>
          <a:noFill/>
          <a:ln>
            <a:noFill/>
          </a:ln>
        </p:spPr>
        <p:txBody>
          <a:bodyPr spcFirstLastPara="1" wrap="square" lIns="91425" tIns="91425" rIns="91425" bIns="91425" anchor="t" anchorCtr="0">
            <a:noAutofit/>
          </a:bodyPr>
          <a:lstStyle/>
          <a:p>
            <a:pPr indent="-457200"/>
            <a:r>
              <a:rPr lang="en-US" sz="4400" b="1" dirty="0">
                <a:latin typeface="Open Sans"/>
                <a:sym typeface="Open Sans"/>
              </a:rPr>
              <a:t>Simple Numeric Data:</a:t>
            </a:r>
          </a:p>
          <a:p>
            <a:pPr indent="-457200"/>
            <a:r>
              <a:rPr lang="en-US" sz="2400" dirty="0">
                <a:solidFill>
                  <a:srgbClr val="0F0F0F"/>
                </a:solidFill>
                <a:latin typeface="Open Sans"/>
              </a:rPr>
              <a:t>For variables with numeric values, additional properties of </a:t>
            </a:r>
            <a:r>
              <a:rPr lang="en-US" sz="2400" b="1" dirty="0" err="1">
                <a:solidFill>
                  <a:schemeClr val="accent1"/>
                </a:solidFill>
                <a:latin typeface="Open Sans"/>
              </a:rPr>
              <a:t>so:PropertyValue</a:t>
            </a:r>
            <a:r>
              <a:rPr lang="en-US" sz="2400" b="1" dirty="0">
                <a:solidFill>
                  <a:schemeClr val="accent1"/>
                </a:solidFill>
                <a:latin typeface="Open Sans"/>
              </a:rPr>
              <a:t> </a:t>
            </a:r>
            <a:r>
              <a:rPr lang="en-US" sz="2400" dirty="0">
                <a:solidFill>
                  <a:srgbClr val="0F0F0F"/>
                </a:solidFill>
                <a:latin typeface="Open Sans"/>
              </a:rPr>
              <a:t>defined by schema.org should be used to provide a more complete description useful to support evaluation of a dataset for an intended use</a:t>
            </a:r>
          </a:p>
          <a:p>
            <a:pPr marL="365760" indent="-457200"/>
            <a:r>
              <a:rPr lang="en-US" sz="2400" dirty="0" err="1">
                <a:solidFill>
                  <a:srgbClr val="AA759F"/>
                </a:solidFill>
                <a:latin typeface="Open Sans"/>
                <a:hlinkClick r:id="rId4"/>
              </a:rPr>
              <a:t>unitText</a:t>
            </a:r>
            <a:r>
              <a:rPr lang="en-US" sz="2400" dirty="0">
                <a:solidFill>
                  <a:srgbClr val="AA759F"/>
                </a:solidFill>
                <a:latin typeface="Open Sans"/>
              </a:rPr>
              <a:t>.  </a:t>
            </a:r>
            <a:r>
              <a:rPr lang="en-US" sz="2400" dirty="0">
                <a:solidFill>
                  <a:srgbClr val="0F0F0F"/>
                </a:solidFill>
                <a:latin typeface="Open Sans"/>
              </a:rPr>
              <a:t>A string that identifies a unit of measurement that applies to all values for this variable.</a:t>
            </a:r>
          </a:p>
          <a:p>
            <a:pPr marL="365760" indent="-457200"/>
            <a:r>
              <a:rPr lang="en-US" sz="2400" dirty="0" err="1">
                <a:solidFill>
                  <a:srgbClr val="AA759F"/>
                </a:solidFill>
                <a:latin typeface="Open Sans"/>
                <a:hlinkClick r:id="rId5"/>
              </a:rPr>
              <a:t>unitCode</a:t>
            </a:r>
            <a:r>
              <a:rPr lang="en-US" sz="2400" dirty="0">
                <a:solidFill>
                  <a:srgbClr val="6A9FB5"/>
                </a:solidFill>
                <a:latin typeface="Open Sans"/>
              </a:rPr>
              <a:t>.</a:t>
            </a:r>
            <a:r>
              <a:rPr lang="en-US" sz="2400" dirty="0">
                <a:solidFill>
                  <a:srgbClr val="0F0F0F"/>
                </a:solidFill>
                <a:latin typeface="Open Sans"/>
              </a:rPr>
              <a:t> Value is expected to be TEXT or URL. We recommend providing an HTTP URI that identifies a unit of measure from a vocabulary accessible on the web. The QUDT unit vocabulary (</a:t>
            </a:r>
            <a:r>
              <a:rPr lang="en-US" sz="2400" dirty="0"/>
              <a:t>http://qudt.org/vocab/unit)</a:t>
            </a:r>
            <a:r>
              <a:rPr lang="en-US" sz="2400" dirty="0">
                <a:solidFill>
                  <a:srgbClr val="0F0F0F"/>
                </a:solidFill>
                <a:latin typeface="Open Sans"/>
              </a:rPr>
              <a:t> provides an extensive set of registered units of measure that can be used.</a:t>
            </a:r>
          </a:p>
          <a:p>
            <a:pPr marL="365760" indent="-457200"/>
            <a:r>
              <a:rPr lang="en-US" sz="2400" dirty="0" err="1">
                <a:solidFill>
                  <a:srgbClr val="AA759F"/>
                </a:solidFill>
                <a:latin typeface="Open Sans"/>
                <a:hlinkClick r:id="rId6"/>
              </a:rPr>
              <a:t>minValue</a:t>
            </a:r>
            <a:r>
              <a:rPr lang="en-US" sz="2400" dirty="0">
                <a:solidFill>
                  <a:srgbClr val="6A9FB5"/>
                </a:solidFill>
                <a:latin typeface="Open Sans"/>
              </a:rPr>
              <a:t>.</a:t>
            </a:r>
            <a:r>
              <a:rPr lang="en-US" sz="2400" dirty="0">
                <a:solidFill>
                  <a:srgbClr val="0F0F0F"/>
                </a:solidFill>
                <a:latin typeface="Open Sans"/>
              </a:rPr>
              <a:t> If the value for the variable is numeric, this is the minimum value that occurs in the dataset. Not useful for other value types.</a:t>
            </a:r>
          </a:p>
          <a:p>
            <a:pPr marL="365760" indent="-457200"/>
            <a:r>
              <a:rPr lang="en-US" sz="2400" dirty="0" err="1">
                <a:solidFill>
                  <a:srgbClr val="AA759F"/>
                </a:solidFill>
                <a:latin typeface="Open Sans"/>
                <a:hlinkClick r:id="rId7"/>
              </a:rPr>
              <a:t>maxValue</a:t>
            </a:r>
            <a:r>
              <a:rPr lang="en-US" sz="2400" dirty="0">
                <a:solidFill>
                  <a:srgbClr val="6A9FB5"/>
                </a:solidFill>
                <a:latin typeface="Open Sans"/>
              </a:rPr>
              <a:t>.</a:t>
            </a:r>
            <a:r>
              <a:rPr lang="en-US" sz="2400" dirty="0">
                <a:solidFill>
                  <a:srgbClr val="0F0F0F"/>
                </a:solidFill>
                <a:latin typeface="Open Sans"/>
              </a:rPr>
              <a:t> If the value for the variable is numeric, this is the maximum value that occurs in the dataset. Not useful for other value types.</a:t>
            </a:r>
          </a:p>
          <a:p>
            <a:pPr marL="365760" indent="-457200"/>
            <a:r>
              <a:rPr lang="en-US" sz="2400" dirty="0" err="1">
                <a:solidFill>
                  <a:srgbClr val="AA759F"/>
                </a:solidFill>
                <a:latin typeface="Open Sans"/>
                <a:hlinkClick r:id="rId8"/>
              </a:rPr>
              <a:t>measurementTechnique</a:t>
            </a:r>
            <a:r>
              <a:rPr lang="en-US" sz="2400" dirty="0">
                <a:solidFill>
                  <a:srgbClr val="6A9FB5"/>
                </a:solidFill>
                <a:latin typeface="Open Sans"/>
              </a:rPr>
              <a:t>.</a:t>
            </a:r>
            <a:r>
              <a:rPr lang="en-US" sz="2400" dirty="0">
                <a:solidFill>
                  <a:srgbClr val="0F0F0F"/>
                </a:solidFill>
                <a:latin typeface="Open Sans"/>
              </a:rPr>
              <a:t> A text description of the measurement method used to determine values for this variable. If standard measurement protocols are defined and registered, these can be identified via http URI's</a:t>
            </a:r>
            <a:r>
              <a:rPr lang="en-US" sz="2400" dirty="0">
                <a:solidFill>
                  <a:srgbClr val="6A9FB5"/>
                </a:solidFill>
                <a:latin typeface="Open Sans"/>
              </a:rPr>
              <a:t>.</a:t>
            </a:r>
          </a:p>
        </p:txBody>
      </p:sp>
      <p:sp>
        <p:nvSpPr>
          <p:cNvPr id="10" name="TextBox 9">
            <a:extLst>
              <a:ext uri="{FF2B5EF4-FFF2-40B4-BE49-F238E27FC236}">
                <a16:creationId xmlns:a16="http://schemas.microsoft.com/office/drawing/2014/main" id="{1BC3B3E5-D174-419C-A419-E81F91FE620C}"/>
              </a:ext>
            </a:extLst>
          </p:cNvPr>
          <p:cNvSpPr txBox="1"/>
          <p:nvPr/>
        </p:nvSpPr>
        <p:spPr>
          <a:xfrm>
            <a:off x="24292934" y="15062762"/>
            <a:ext cx="11789588" cy="3847207"/>
          </a:xfrm>
          <a:prstGeom prst="rect">
            <a:avLst/>
          </a:prstGeom>
          <a:noFill/>
        </p:spPr>
        <p:txBody>
          <a:bodyPr wrap="square" rtlCol="0">
            <a:spAutoFit/>
          </a:bodyPr>
          <a:lstStyle/>
          <a:p>
            <a:r>
              <a:rPr lang="en-US" sz="4400" b="1" dirty="0">
                <a:latin typeface="Open Sans"/>
              </a:rPr>
              <a:t>Variable description using an external vocabulary:</a:t>
            </a:r>
            <a:endParaRPr lang="en-US" sz="2400" dirty="0"/>
          </a:p>
          <a:p>
            <a:r>
              <a:rPr lang="en-US" sz="2400" dirty="0">
                <a:latin typeface="Open Sans"/>
              </a:rPr>
              <a:t>If a variable Type is well-described in some external vocabulary, such as SWEET, SVO, SSN, DDI, </a:t>
            </a:r>
            <a:r>
              <a:rPr lang="en-US" sz="2400" dirty="0" err="1">
                <a:latin typeface="Open Sans"/>
              </a:rPr>
              <a:t>EnvO</a:t>
            </a:r>
            <a:r>
              <a:rPr lang="en-US" sz="2400" dirty="0">
                <a:latin typeface="Open Sans"/>
              </a:rPr>
              <a:t> etc., its URI reference can be given as the </a:t>
            </a:r>
            <a:r>
              <a:rPr lang="en-US" sz="2400" b="1" i="1" dirty="0" err="1">
                <a:solidFill>
                  <a:schemeClr val="accent1"/>
                </a:solidFill>
                <a:latin typeface="Open Sans"/>
              </a:rPr>
              <a:t>so:propertyID</a:t>
            </a:r>
            <a:r>
              <a:rPr lang="en-US" sz="2400" b="1" i="1" dirty="0">
                <a:solidFill>
                  <a:srgbClr val="00B050"/>
                </a:solidFill>
                <a:latin typeface="Open Sans"/>
              </a:rPr>
              <a:t> </a:t>
            </a:r>
            <a:r>
              <a:rPr lang="en-US" sz="2400" b="1" i="1" dirty="0">
                <a:latin typeface="Open Sans"/>
              </a:rPr>
              <a:t> </a:t>
            </a:r>
            <a:r>
              <a:rPr lang="en-US" sz="2400" dirty="0">
                <a:latin typeface="Open Sans"/>
              </a:rPr>
              <a:t>of the </a:t>
            </a:r>
            <a:r>
              <a:rPr lang="en-US" sz="2800" b="1" dirty="0" err="1">
                <a:solidFill>
                  <a:schemeClr val="accent1"/>
                </a:solidFill>
              </a:rPr>
              <a:t>PropertyValue</a:t>
            </a:r>
            <a:r>
              <a:rPr lang="en-US" sz="2400" dirty="0">
                <a:latin typeface="Open Sans"/>
              </a:rPr>
              <a:t> instance. If this approach is used, the </a:t>
            </a:r>
            <a:r>
              <a:rPr lang="en-US" sz="2400" b="1" dirty="0" err="1">
                <a:solidFill>
                  <a:schemeClr val="accent1"/>
                </a:solidFill>
                <a:latin typeface="Open Sans"/>
              </a:rPr>
              <a:t>so</a:t>
            </a:r>
            <a:r>
              <a:rPr lang="en-US" sz="2400" dirty="0" err="1">
                <a:latin typeface="Open Sans"/>
              </a:rPr>
              <a:t>:</a:t>
            </a:r>
            <a:r>
              <a:rPr lang="en-US" sz="2800" b="1" dirty="0" err="1">
                <a:solidFill>
                  <a:schemeClr val="accent1"/>
                </a:solidFill>
              </a:rPr>
              <a:t>PropertyValue</a:t>
            </a:r>
            <a:r>
              <a:rPr lang="en-US" sz="2400" b="1" dirty="0">
                <a:solidFill>
                  <a:schemeClr val="accent1"/>
                </a:solidFill>
                <a:latin typeface="Open Sans"/>
              </a:rPr>
              <a:t>/</a:t>
            </a:r>
            <a:r>
              <a:rPr lang="en-US" sz="2400" b="1" i="1" dirty="0" err="1">
                <a:solidFill>
                  <a:schemeClr val="accent1"/>
                </a:solidFill>
                <a:latin typeface="Open Sans"/>
              </a:rPr>
              <a:t>so</a:t>
            </a:r>
            <a:r>
              <a:rPr lang="en-US" sz="2400" b="1" dirty="0" err="1">
                <a:solidFill>
                  <a:schemeClr val="accent1"/>
                </a:solidFill>
                <a:latin typeface="Open Sans"/>
              </a:rPr>
              <a:t>:</a:t>
            </a:r>
            <a:r>
              <a:rPr lang="en-US" sz="2400" b="1" i="1" dirty="0" err="1">
                <a:solidFill>
                  <a:schemeClr val="accent1"/>
                </a:solidFill>
                <a:latin typeface="Open Sans"/>
              </a:rPr>
              <a:t>description</a:t>
            </a:r>
            <a:r>
              <a:rPr lang="en-US" sz="2400" b="1" dirty="0">
                <a:solidFill>
                  <a:schemeClr val="accent1"/>
                </a:solidFill>
                <a:latin typeface="Open Sans"/>
              </a:rPr>
              <a:t> </a:t>
            </a:r>
            <a:r>
              <a:rPr lang="en-US" sz="2400" dirty="0">
                <a:latin typeface="Open Sans"/>
              </a:rPr>
              <a:t>text should contain text describing the variable scope etc. The </a:t>
            </a:r>
            <a:r>
              <a:rPr lang="en-US" sz="2400" i="1" dirty="0" err="1">
                <a:latin typeface="Open Sans"/>
              </a:rPr>
              <a:t>dcat</a:t>
            </a:r>
            <a:r>
              <a:rPr lang="en-US" sz="2400" dirty="0" err="1">
                <a:latin typeface="Open Sans"/>
              </a:rPr>
              <a:t>:</a:t>
            </a:r>
            <a:r>
              <a:rPr lang="en-US" sz="2400" i="1" dirty="0" err="1">
                <a:latin typeface="Open Sans"/>
              </a:rPr>
              <a:t>conformsTo</a:t>
            </a:r>
            <a:r>
              <a:rPr lang="en-US" sz="2400" dirty="0">
                <a:latin typeface="Open Sans"/>
              </a:rPr>
              <a:t> property can be asserted in the </a:t>
            </a:r>
            <a:r>
              <a:rPr lang="en-US" sz="2800" b="1" dirty="0" err="1">
                <a:solidFill>
                  <a:schemeClr val="accent1"/>
                </a:solidFill>
              </a:rPr>
              <a:t>so:PropertyValue</a:t>
            </a:r>
            <a:r>
              <a:rPr lang="en-US" sz="2400" dirty="0">
                <a:latin typeface="Open Sans"/>
              </a:rPr>
              <a:t> to identify a profile used for extending the description. </a:t>
            </a:r>
          </a:p>
        </p:txBody>
      </p:sp>
      <p:sp>
        <p:nvSpPr>
          <p:cNvPr id="14" name="TextBox 13">
            <a:extLst>
              <a:ext uri="{FF2B5EF4-FFF2-40B4-BE49-F238E27FC236}">
                <a16:creationId xmlns:a16="http://schemas.microsoft.com/office/drawing/2014/main" id="{3F663F67-5032-445E-A948-23428DAB6C4D}"/>
              </a:ext>
            </a:extLst>
          </p:cNvPr>
          <p:cNvSpPr txBox="1"/>
          <p:nvPr/>
        </p:nvSpPr>
        <p:spPr>
          <a:xfrm>
            <a:off x="11263806" y="15062762"/>
            <a:ext cx="11722972" cy="3785652"/>
          </a:xfrm>
          <a:prstGeom prst="rect">
            <a:avLst/>
          </a:prstGeom>
          <a:noFill/>
        </p:spPr>
        <p:txBody>
          <a:bodyPr wrap="square" rtlCol="0">
            <a:spAutoFit/>
          </a:bodyPr>
          <a:lstStyle/>
          <a:p>
            <a:r>
              <a:rPr lang="en-US" sz="4400" b="1" dirty="0">
                <a:latin typeface="Open Sans"/>
              </a:rPr>
              <a:t>Variables with non-numeric values: </a:t>
            </a:r>
            <a:endParaRPr lang="en-US" sz="2400" dirty="0">
              <a:latin typeface="Open Sans"/>
            </a:endParaRPr>
          </a:p>
          <a:p>
            <a:r>
              <a:rPr lang="en-US" sz="2400" dirty="0">
                <a:latin typeface="Open Sans"/>
              </a:rPr>
              <a:t>Use the </a:t>
            </a:r>
            <a:r>
              <a:rPr lang="en-US" sz="2400" b="1" dirty="0">
                <a:latin typeface="Open Sans"/>
              </a:rPr>
              <a:t>Quantity, Units of Measure, Dimensions and Types (QUDT) ontology (http://qudt.org/) </a:t>
            </a:r>
            <a:r>
              <a:rPr lang="en-US" sz="2400" i="1" dirty="0" err="1">
                <a:latin typeface="Open Sans"/>
              </a:rPr>
              <a:t>qudt:dataType</a:t>
            </a:r>
            <a:r>
              <a:rPr lang="en-US" sz="2400" i="1" dirty="0">
                <a:latin typeface="Open Sans"/>
              </a:rPr>
              <a:t> </a:t>
            </a:r>
            <a:r>
              <a:rPr lang="en-US" sz="2400" dirty="0">
                <a:latin typeface="Open Sans"/>
              </a:rPr>
              <a:t>as a property on </a:t>
            </a:r>
            <a:r>
              <a:rPr lang="en-US" sz="2800" b="1" dirty="0" err="1">
                <a:solidFill>
                  <a:schemeClr val="accent1"/>
                </a:solidFill>
              </a:rPr>
              <a:t>so:PropertyValue</a:t>
            </a:r>
            <a:r>
              <a:rPr lang="en-US" sz="2800" b="1" dirty="0">
                <a:solidFill>
                  <a:schemeClr val="accent1"/>
                </a:solidFill>
              </a:rPr>
              <a:t> </a:t>
            </a:r>
            <a:r>
              <a:rPr lang="en-US" sz="2400" dirty="0">
                <a:latin typeface="Open Sans"/>
              </a:rPr>
              <a:t>to specify the kind of data value for that property in the described dataset. The </a:t>
            </a:r>
            <a:r>
              <a:rPr lang="en-US" sz="2400" dirty="0" err="1">
                <a:latin typeface="Open Sans"/>
              </a:rPr>
              <a:t>qudt</a:t>
            </a:r>
            <a:r>
              <a:rPr lang="en-US" sz="2400" dirty="0">
                <a:latin typeface="Open Sans"/>
              </a:rPr>
              <a:t> schema does not constrain the domain or range of the </a:t>
            </a:r>
            <a:r>
              <a:rPr lang="en-US" sz="2400" i="1" dirty="0" err="1">
                <a:latin typeface="Open Sans"/>
              </a:rPr>
              <a:t>qudt:dataType</a:t>
            </a:r>
            <a:r>
              <a:rPr lang="en-US" sz="2400" i="1" dirty="0">
                <a:latin typeface="Open Sans"/>
              </a:rPr>
              <a:t> </a:t>
            </a:r>
            <a:r>
              <a:rPr lang="en-US" sz="2400" dirty="0">
                <a:latin typeface="Open Sans"/>
              </a:rPr>
              <a:t>property.  XML datatypes are recommended to populate the </a:t>
            </a:r>
            <a:r>
              <a:rPr lang="en-US" sz="2400" i="1" dirty="0" err="1">
                <a:latin typeface="Open Sans"/>
              </a:rPr>
              <a:t>qudt:dataType</a:t>
            </a:r>
            <a:r>
              <a:rPr lang="en-US" sz="2400" i="1" dirty="0">
                <a:latin typeface="Open Sans"/>
              </a:rPr>
              <a:t> </a:t>
            </a:r>
            <a:r>
              <a:rPr lang="en-US" sz="2400" dirty="0">
                <a:latin typeface="Open Sans"/>
              </a:rPr>
              <a:t>property for simple literal values.  </a:t>
            </a:r>
            <a:r>
              <a:rPr lang="en-US" sz="2400" dirty="0" err="1">
                <a:latin typeface="Open Sans"/>
              </a:rPr>
              <a:t>Schema.org</a:t>
            </a:r>
            <a:r>
              <a:rPr lang="en-US" sz="2400" dirty="0">
                <a:latin typeface="Open Sans"/>
              </a:rPr>
              <a:t> also provides Types for describing: Person, Place, Event, Date, </a:t>
            </a:r>
            <a:r>
              <a:rPr lang="en-US" sz="2400" dirty="0" err="1">
                <a:latin typeface="Open Sans"/>
              </a:rPr>
              <a:t>DateTime</a:t>
            </a:r>
            <a:r>
              <a:rPr lang="en-US" sz="2400" dirty="0">
                <a:latin typeface="Open Sans"/>
              </a:rPr>
              <a:t> and other common non-numeric Types that might appear as values in </a:t>
            </a:r>
            <a:r>
              <a:rPr lang="en-US" sz="2400" i="1" dirty="0" err="1">
                <a:latin typeface="Open Sans"/>
              </a:rPr>
              <a:t>so:Dataset</a:t>
            </a:r>
            <a:r>
              <a:rPr lang="en-US" sz="2400" i="1" dirty="0">
                <a:latin typeface="Open Sans"/>
              </a:rPr>
              <a:t> </a:t>
            </a:r>
            <a:r>
              <a:rPr lang="en-US" sz="2400" i="1" dirty="0" err="1">
                <a:latin typeface="Open Sans"/>
              </a:rPr>
              <a:t>so:variableMeasured</a:t>
            </a:r>
            <a:r>
              <a:rPr lang="en-US" sz="2400" i="1" dirty="0">
                <a:latin typeface="Open Sans"/>
              </a:rPr>
              <a:t> </a:t>
            </a:r>
            <a:r>
              <a:rPr lang="en-US" sz="2400" dirty="0">
                <a:latin typeface="Open Sans"/>
              </a:rPr>
              <a:t>columns.</a:t>
            </a:r>
            <a:endParaRPr lang="en-US" sz="2400" dirty="0"/>
          </a:p>
        </p:txBody>
      </p:sp>
      <p:sp>
        <p:nvSpPr>
          <p:cNvPr id="40" name="TextBox 39">
            <a:extLst>
              <a:ext uri="{FF2B5EF4-FFF2-40B4-BE49-F238E27FC236}">
                <a16:creationId xmlns:a16="http://schemas.microsoft.com/office/drawing/2014/main" id="{F92C18DA-5A49-4777-BBAD-6CB7F8CE5762}"/>
              </a:ext>
            </a:extLst>
          </p:cNvPr>
          <p:cNvSpPr txBox="1"/>
          <p:nvPr/>
        </p:nvSpPr>
        <p:spPr>
          <a:xfrm>
            <a:off x="24292934" y="19469895"/>
            <a:ext cx="11789588" cy="10233571"/>
          </a:xfrm>
          <a:prstGeom prst="rect">
            <a:avLst/>
          </a:prstGeom>
          <a:noFill/>
        </p:spPr>
        <p:txBody>
          <a:bodyPr wrap="square" rtlCol="0">
            <a:spAutoFit/>
          </a:bodyPr>
          <a:lstStyle/>
          <a:p>
            <a:r>
              <a:rPr lang="en-US" sz="4400" b="1" dirty="0">
                <a:latin typeface="Open Sans"/>
              </a:rPr>
              <a:t>Structured values </a:t>
            </a:r>
          </a:p>
          <a:p>
            <a:r>
              <a:rPr lang="en-US" sz="2400" dirty="0">
                <a:latin typeface="Open Sans"/>
              </a:rPr>
              <a:t>A variable in an </a:t>
            </a:r>
            <a:r>
              <a:rPr lang="en-US" sz="2400" b="1" dirty="0">
                <a:latin typeface="Open Sans"/>
              </a:rPr>
              <a:t>attribute role </a:t>
            </a:r>
            <a:r>
              <a:rPr lang="en-US" sz="2400" dirty="0">
                <a:latin typeface="Open Sans"/>
              </a:rPr>
              <a:t>provides information about one or more of the measure value variables, e.g. to specify metadata about another variable. Examples: </a:t>
            </a:r>
          </a:p>
          <a:p>
            <a:pPr marL="342900" indent="-342900">
              <a:buFont typeface="Arial" panose="020B0604020202020204" pitchFamily="34" charset="0"/>
              <a:buChar char="•"/>
            </a:pPr>
            <a:r>
              <a:rPr lang="en-US" sz="2400" dirty="0">
                <a:latin typeface="Open Sans"/>
              </a:rPr>
              <a:t>a 'units' variable that specifies the units of measure for a value in a different variable, </a:t>
            </a:r>
          </a:p>
          <a:p>
            <a:pPr marL="342900" indent="-342900">
              <a:spcAft>
                <a:spcPts val="600"/>
              </a:spcAft>
              <a:buFont typeface="Arial" panose="020B0604020202020204" pitchFamily="34" charset="0"/>
              <a:buChar char="•"/>
            </a:pPr>
            <a:r>
              <a:rPr lang="en-US" sz="2400" dirty="0">
                <a:latin typeface="Open Sans"/>
              </a:rPr>
              <a:t> a 'measurement method' variable that specifies how the value in a different variable was determined. </a:t>
            </a:r>
          </a:p>
          <a:p>
            <a:r>
              <a:rPr lang="en-US" sz="2400" dirty="0">
                <a:latin typeface="Open Sans"/>
              </a:rPr>
              <a:t>A measure value might be  represented by a </a:t>
            </a:r>
            <a:r>
              <a:rPr lang="en-US" sz="2400" b="1" dirty="0">
                <a:latin typeface="Open Sans"/>
              </a:rPr>
              <a:t>set of component measure values, </a:t>
            </a:r>
            <a:r>
              <a:rPr lang="en-US" sz="2400" dirty="0">
                <a:latin typeface="Open Sans"/>
              </a:rPr>
              <a:t>that represent vector, tensor, tuples or object graphs. The structure can be recursive. This kind of structure is typical of JSON or XML value representations. Example:</a:t>
            </a:r>
          </a:p>
          <a:p>
            <a:pPr marL="342900" indent="-342900">
              <a:spcAft>
                <a:spcPts val="600"/>
              </a:spcAft>
              <a:buFont typeface="Arial" panose="020B0604020202020204" pitchFamily="34" charset="0"/>
              <a:buChar char="•"/>
            </a:pPr>
            <a:r>
              <a:rPr lang="en-US" sz="2400" dirty="0">
                <a:latin typeface="Open Sans"/>
              </a:rPr>
              <a:t>a location variable that has latitude, longitude and spatial reference system as component variables. The reference system value might be another structure with components. </a:t>
            </a:r>
          </a:p>
          <a:p>
            <a:pPr>
              <a:spcAft>
                <a:spcPts val="600"/>
              </a:spcAft>
            </a:pPr>
            <a:r>
              <a:rPr lang="en-US" sz="2400" dirty="0">
                <a:latin typeface="Open Sans"/>
              </a:rPr>
              <a:t>Recommended </a:t>
            </a:r>
            <a:r>
              <a:rPr lang="en-US" sz="2400" i="1" dirty="0" err="1">
                <a:latin typeface="Open Sans"/>
              </a:rPr>
              <a:t>qudt:dataType</a:t>
            </a:r>
            <a:r>
              <a:rPr lang="en-US" sz="2400" i="1" dirty="0">
                <a:latin typeface="Open Sans"/>
              </a:rPr>
              <a:t> </a:t>
            </a:r>
            <a:r>
              <a:rPr lang="en-US" sz="2400" dirty="0">
                <a:latin typeface="Open Sans"/>
              </a:rPr>
              <a:t>for container </a:t>
            </a:r>
            <a:r>
              <a:rPr lang="en-US" sz="2400" b="1" dirty="0" err="1">
                <a:solidFill>
                  <a:schemeClr val="accent1"/>
                </a:solidFill>
                <a:latin typeface="Open Sans"/>
              </a:rPr>
              <a:t>so:PropertyValue</a:t>
            </a:r>
            <a:r>
              <a:rPr lang="en-US" sz="2400" dirty="0">
                <a:latin typeface="Open Sans"/>
              </a:rPr>
              <a:t>. Child  </a:t>
            </a:r>
            <a:r>
              <a:rPr lang="en-US" sz="2400" dirty="0" err="1">
                <a:latin typeface="Open Sans"/>
              </a:rPr>
              <a:t>so:valueReference</a:t>
            </a:r>
            <a:r>
              <a:rPr lang="en-US" sz="2400" dirty="0">
                <a:latin typeface="Open Sans"/>
              </a:rPr>
              <a:t> elements document the attributes or component measured values:</a:t>
            </a:r>
          </a:p>
          <a:p>
            <a:pPr marL="342900" indent="-342900">
              <a:buFont typeface="Arial" panose="020B0604020202020204" pitchFamily="34" charset="0"/>
              <a:buChar char="•"/>
            </a:pPr>
            <a:r>
              <a:rPr lang="en-US" sz="2400" b="1" dirty="0">
                <a:latin typeface="Open Sans"/>
              </a:rPr>
              <a:t>Dimensional Data type</a:t>
            </a:r>
            <a:r>
              <a:rPr lang="en-US" sz="2400" dirty="0">
                <a:latin typeface="Open Sans"/>
              </a:rPr>
              <a:t>: Value specifies a physical quantity and unit of measure is embedded in the value. This is handled by the </a:t>
            </a:r>
            <a:r>
              <a:rPr lang="en-US" sz="2400" dirty="0" err="1">
                <a:latin typeface="Open Sans"/>
              </a:rPr>
              <a:t>so:unitCode</a:t>
            </a:r>
            <a:r>
              <a:rPr lang="en-US" sz="2400" dirty="0">
                <a:latin typeface="Open Sans"/>
              </a:rPr>
              <a:t> and </a:t>
            </a:r>
            <a:r>
              <a:rPr lang="en-US" sz="2400" dirty="0" err="1">
                <a:latin typeface="Open Sans"/>
              </a:rPr>
              <a:t>so:unitText</a:t>
            </a:r>
            <a:r>
              <a:rPr lang="en-US" sz="2400" dirty="0">
                <a:latin typeface="Open Sans"/>
              </a:rPr>
              <a:t> properties</a:t>
            </a:r>
          </a:p>
          <a:p>
            <a:pPr marL="342900" indent="-342900">
              <a:buFont typeface="Arial" panose="020B0604020202020204" pitchFamily="34" charset="0"/>
              <a:buChar char="•"/>
            </a:pPr>
            <a:r>
              <a:rPr lang="en-US" sz="2400" b="1" dirty="0">
                <a:latin typeface="Open Sans"/>
              </a:rPr>
              <a:t>Composite Data Type</a:t>
            </a:r>
            <a:r>
              <a:rPr lang="en-US" sz="2400" dirty="0">
                <a:latin typeface="Open Sans"/>
              </a:rPr>
              <a:t>: QUDT datatypes include several subclasses of </a:t>
            </a:r>
            <a:r>
              <a:rPr lang="en-US" sz="2400" dirty="0" err="1">
                <a:latin typeface="Open Sans"/>
              </a:rPr>
              <a:t>qudt:CompositeDataType</a:t>
            </a:r>
            <a:r>
              <a:rPr lang="en-US" sz="2400" dirty="0">
                <a:latin typeface="Open Sans"/>
              </a:rPr>
              <a:t> that can be used specify specific structures: </a:t>
            </a:r>
          </a:p>
          <a:p>
            <a:pPr marL="800100" lvl="1" indent="-342900">
              <a:buFont typeface="Arial" panose="020B0604020202020204" pitchFamily="34" charset="0"/>
              <a:buChar char="•"/>
            </a:pPr>
            <a:r>
              <a:rPr lang="en-US" sz="2400" dirty="0" err="1">
                <a:latin typeface="Open Sans"/>
              </a:rPr>
              <a:t>qudt</a:t>
            </a:r>
            <a:r>
              <a:rPr lang="en-US" sz="2400" dirty="0">
                <a:latin typeface="Open Sans"/>
              </a:rPr>
              <a:t>: </a:t>
            </a:r>
            <a:r>
              <a:rPr lang="en-US" sz="2400" dirty="0" err="1">
                <a:latin typeface="Open Sans"/>
              </a:rPr>
              <a:t>CompositeDataStructure</a:t>
            </a:r>
            <a:r>
              <a:rPr lang="en-US" sz="2400" dirty="0">
                <a:latin typeface="Open Sans"/>
              </a:rPr>
              <a:t>. The Variable value aggregates elements of possibly different types, use to represent values that are JSON or XML type objects</a:t>
            </a:r>
          </a:p>
          <a:p>
            <a:pPr marL="800100" lvl="1" indent="-342900">
              <a:spcAft>
                <a:spcPts val="600"/>
              </a:spcAft>
              <a:buFont typeface="Arial" panose="020B0604020202020204" pitchFamily="34" charset="0"/>
              <a:buChar char="•"/>
            </a:pPr>
            <a:r>
              <a:rPr lang="en-US" sz="2400" dirty="0">
                <a:latin typeface="Open Sans"/>
              </a:rPr>
              <a:t>Others include </a:t>
            </a:r>
            <a:r>
              <a:rPr lang="en-US" sz="2400" dirty="0" err="1">
                <a:latin typeface="Open Sans"/>
              </a:rPr>
              <a:t>qudt:TupleType</a:t>
            </a:r>
            <a:r>
              <a:rPr lang="en-US" sz="2400" dirty="0">
                <a:latin typeface="Open Sans"/>
              </a:rPr>
              <a:t>, </a:t>
            </a:r>
            <a:r>
              <a:rPr lang="en-US" sz="2400" dirty="0" err="1">
                <a:latin typeface="Open Sans"/>
              </a:rPr>
              <a:t>qudt:VectorType</a:t>
            </a:r>
            <a:r>
              <a:rPr lang="en-US" sz="2400" dirty="0">
                <a:latin typeface="Open Sans"/>
              </a:rPr>
              <a:t>, </a:t>
            </a:r>
            <a:r>
              <a:rPr lang="en-US" sz="2400" dirty="0" err="1">
                <a:latin typeface="Open Sans"/>
              </a:rPr>
              <a:t>qudt:ArrayType</a:t>
            </a:r>
            <a:r>
              <a:rPr lang="en-US" sz="2400" dirty="0">
                <a:latin typeface="Open Sans"/>
              </a:rPr>
              <a:t>. </a:t>
            </a:r>
          </a:p>
          <a:p>
            <a:r>
              <a:rPr lang="en-US" sz="2400" dirty="0">
                <a:latin typeface="Open Sans"/>
              </a:rPr>
              <a:t>Nested </a:t>
            </a:r>
            <a:r>
              <a:rPr lang="en-US" sz="2400" dirty="0" err="1">
                <a:latin typeface="Open Sans"/>
              </a:rPr>
              <a:t>so:valueReference</a:t>
            </a:r>
            <a:r>
              <a:rPr lang="en-US" sz="2400" dirty="0">
                <a:latin typeface="Open Sans"/>
              </a:rPr>
              <a:t> </a:t>
            </a:r>
            <a:r>
              <a:rPr lang="en-US" sz="2400" dirty="0" err="1">
                <a:latin typeface="Open Sans"/>
              </a:rPr>
              <a:t>PropertyValue</a:t>
            </a:r>
            <a:r>
              <a:rPr lang="en-US" sz="2400" dirty="0">
                <a:latin typeface="Open Sans"/>
              </a:rPr>
              <a:t> elements should describe each element in the structure with a </a:t>
            </a:r>
            <a:r>
              <a:rPr lang="en-US" sz="2400" dirty="0" err="1">
                <a:latin typeface="Open Sans"/>
              </a:rPr>
              <a:t>propertyID</a:t>
            </a:r>
            <a:r>
              <a:rPr lang="en-US" sz="2400" dirty="0">
                <a:latin typeface="Open Sans"/>
              </a:rPr>
              <a:t>, data type, units, etc. </a:t>
            </a:r>
          </a:p>
        </p:txBody>
      </p:sp>
      <p:sp>
        <p:nvSpPr>
          <p:cNvPr id="41" name="TextBox 40">
            <a:extLst>
              <a:ext uri="{FF2B5EF4-FFF2-40B4-BE49-F238E27FC236}">
                <a16:creationId xmlns:a16="http://schemas.microsoft.com/office/drawing/2014/main" id="{1B29EAA6-37F4-4FC7-9E0D-4643F81D9FD0}"/>
              </a:ext>
            </a:extLst>
          </p:cNvPr>
          <p:cNvSpPr txBox="1"/>
          <p:nvPr/>
        </p:nvSpPr>
        <p:spPr>
          <a:xfrm>
            <a:off x="11052296" y="19116924"/>
            <a:ext cx="12199761" cy="2985433"/>
          </a:xfrm>
          <a:prstGeom prst="rect">
            <a:avLst/>
          </a:prstGeom>
          <a:noFill/>
        </p:spPr>
        <p:txBody>
          <a:bodyPr wrap="square" rtlCol="0">
            <a:spAutoFit/>
          </a:bodyPr>
          <a:lstStyle/>
          <a:p>
            <a:r>
              <a:rPr lang="en-US" sz="4400" b="1" dirty="0">
                <a:latin typeface="Open Sans"/>
              </a:rPr>
              <a:t>Variable value range is controlled vocabulary: </a:t>
            </a:r>
          </a:p>
          <a:p>
            <a:r>
              <a:rPr lang="en-US" sz="2400" dirty="0">
                <a:latin typeface="Open Sans"/>
              </a:rPr>
              <a:t>Options:</a:t>
            </a:r>
          </a:p>
          <a:p>
            <a:pPr marL="342900" indent="-342900">
              <a:buFont typeface="Arial" panose="020B0604020202020204" pitchFamily="34" charset="0"/>
              <a:buChar char="•"/>
            </a:pPr>
            <a:r>
              <a:rPr lang="en-US" sz="2400" dirty="0">
                <a:latin typeface="Open Sans"/>
              </a:rPr>
              <a:t>Use </a:t>
            </a:r>
            <a:r>
              <a:rPr lang="en-US" sz="2400" i="1" dirty="0" err="1">
                <a:latin typeface="Open Sans"/>
              </a:rPr>
              <a:t>qudt:Enumeration</a:t>
            </a:r>
            <a:r>
              <a:rPr lang="en-US" sz="2400" i="1" dirty="0">
                <a:latin typeface="Open Sans"/>
              </a:rPr>
              <a:t> </a:t>
            </a:r>
            <a:r>
              <a:rPr lang="en-US" sz="2400" dirty="0">
                <a:latin typeface="Open Sans"/>
              </a:rPr>
              <a:t>as the data type, with its content to specify a controlled vocabulary data type and range for a variable.  </a:t>
            </a:r>
          </a:p>
          <a:p>
            <a:pPr marL="342900" indent="-342900">
              <a:buFont typeface="Arial" panose="020B0604020202020204" pitchFamily="34" charset="0"/>
              <a:buChar char="•"/>
            </a:pPr>
            <a:r>
              <a:rPr lang="en-US" sz="2400" dirty="0">
                <a:latin typeface="Open Sans"/>
              </a:rPr>
              <a:t>Identify a controlled vocabulary as an additional </a:t>
            </a:r>
            <a:r>
              <a:rPr lang="en-US" sz="2400" i="1" dirty="0" err="1">
                <a:latin typeface="Open Sans"/>
              </a:rPr>
              <a:t>qudt:dataType</a:t>
            </a:r>
            <a:r>
              <a:rPr lang="en-US" sz="2400" i="1" dirty="0">
                <a:latin typeface="Open Sans"/>
              </a:rPr>
              <a:t> </a:t>
            </a:r>
            <a:r>
              <a:rPr lang="en-US" sz="2400" dirty="0">
                <a:latin typeface="Open Sans"/>
              </a:rPr>
              <a:t>using a URI. The intention here is that the URI can be dereferenced to obtain the </a:t>
            </a:r>
            <a:r>
              <a:rPr lang="en-US" sz="2400" i="1" dirty="0" err="1">
                <a:latin typeface="Open Sans"/>
              </a:rPr>
              <a:t>qudt:Enumeration</a:t>
            </a:r>
            <a:r>
              <a:rPr lang="en-US" sz="2400" i="1" dirty="0">
                <a:latin typeface="Open Sans"/>
              </a:rPr>
              <a:t> </a:t>
            </a:r>
            <a:r>
              <a:rPr lang="en-US" sz="2400" dirty="0">
                <a:latin typeface="Open Sans"/>
              </a:rPr>
              <a:t>object that defines the vocabulary elements (among other possible representations).  </a:t>
            </a:r>
          </a:p>
        </p:txBody>
      </p:sp>
      <p:sp>
        <p:nvSpPr>
          <p:cNvPr id="44" name="Google Shape;67;p13">
            <a:extLst>
              <a:ext uri="{FF2B5EF4-FFF2-40B4-BE49-F238E27FC236}">
                <a16:creationId xmlns:a16="http://schemas.microsoft.com/office/drawing/2014/main" id="{42BB4BB4-358C-4B9F-BC3C-7BCF1A4944BB}"/>
              </a:ext>
            </a:extLst>
          </p:cNvPr>
          <p:cNvSpPr txBox="1">
            <a:spLocks/>
          </p:cNvSpPr>
          <p:nvPr/>
        </p:nvSpPr>
        <p:spPr>
          <a:xfrm>
            <a:off x="6095999" y="1434875"/>
            <a:ext cx="22789662" cy="1158240"/>
          </a:xfrm>
          <a:prstGeom prst="rect">
            <a:avLst/>
          </a:prstGeom>
        </p:spPr>
        <p:txBody>
          <a:bodyPr spcFirstLastPara="1" wrap="square" lIns="274275" tIns="274275" rIns="274275" bIns="27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4400" dirty="0">
                <a:solidFill>
                  <a:srgbClr val="000000"/>
                </a:solidFill>
              </a:rPr>
              <a:t>(ESIP “</a:t>
            </a:r>
            <a:r>
              <a:rPr lang="en-US" sz="4400" dirty="0" err="1">
                <a:solidFill>
                  <a:srgbClr val="000000"/>
                </a:solidFill>
              </a:rPr>
              <a:t>schema.org</a:t>
            </a:r>
            <a:r>
              <a:rPr lang="en-US" sz="4400" dirty="0">
                <a:solidFill>
                  <a:srgbClr val="000000"/>
                </a:solidFill>
              </a:rPr>
              <a:t>” Semantic Cluster ---</a:t>
            </a:r>
            <a:r>
              <a:rPr lang="en-US" sz="4400" dirty="0">
                <a:solidFill>
                  <a:srgbClr val="000000"/>
                </a:solidFill>
                <a:hlinkClick r:id="rId9"/>
              </a:rPr>
              <a:t>https://</a:t>
            </a:r>
            <a:r>
              <a:rPr lang="en-US" sz="4400" dirty="0" err="1">
                <a:solidFill>
                  <a:srgbClr val="000000"/>
                </a:solidFill>
                <a:hlinkClick r:id="rId9"/>
              </a:rPr>
              <a:t>wiki.esipfed.org</a:t>
            </a:r>
            <a:r>
              <a:rPr lang="en-US" sz="4400" dirty="0">
                <a:solidFill>
                  <a:srgbClr val="000000"/>
                </a:solidFill>
                <a:hlinkClick r:id="rId9"/>
              </a:rPr>
              <a:t>/</a:t>
            </a:r>
            <a:r>
              <a:rPr lang="en-US" sz="4400" dirty="0" err="1">
                <a:solidFill>
                  <a:srgbClr val="000000"/>
                </a:solidFill>
                <a:hlinkClick r:id="rId9"/>
              </a:rPr>
              <a:t>Schema.org_Cluster</a:t>
            </a:r>
            <a:r>
              <a:rPr lang="en-US" sz="4400" dirty="0">
                <a:solidFill>
                  <a:srgbClr val="000000"/>
                </a:solidFill>
              </a:rPr>
              <a:t>)</a:t>
            </a:r>
          </a:p>
        </p:txBody>
      </p:sp>
      <p:sp>
        <p:nvSpPr>
          <p:cNvPr id="11" name="TextBox 10">
            <a:extLst>
              <a:ext uri="{FF2B5EF4-FFF2-40B4-BE49-F238E27FC236}">
                <a16:creationId xmlns:a16="http://schemas.microsoft.com/office/drawing/2014/main" id="{35CC4A4C-994C-4C97-8F64-DFC7FC7CFBE8}"/>
              </a:ext>
            </a:extLst>
          </p:cNvPr>
          <p:cNvSpPr txBox="1"/>
          <p:nvPr/>
        </p:nvSpPr>
        <p:spPr>
          <a:xfrm>
            <a:off x="11222446" y="22359633"/>
            <a:ext cx="11498403" cy="9802684"/>
          </a:xfrm>
          <a:prstGeom prst="rect">
            <a:avLst/>
          </a:prstGeom>
          <a:noFill/>
        </p:spPr>
        <p:txBody>
          <a:bodyPr wrap="square" rtlCol="0">
            <a:spAutoFit/>
          </a:bodyPr>
          <a:lstStyle/>
          <a:p>
            <a:r>
              <a:rPr lang="en-US" sz="4400" b="1" dirty="0">
                <a:latin typeface="Open Sans"/>
              </a:rPr>
              <a:t>Variable represented by a dimensioned set of values </a:t>
            </a:r>
            <a:r>
              <a:rPr lang="en-US" sz="3200" dirty="0">
                <a:latin typeface="Open Sans"/>
              </a:rPr>
              <a:t>(grid, coverage, time series, data cube)</a:t>
            </a:r>
          </a:p>
          <a:p>
            <a:r>
              <a:rPr lang="en-US" sz="2400" dirty="0">
                <a:latin typeface="Open Sans"/>
              </a:rPr>
              <a:t>A variable might be represented as a function of one or more dimensions. </a:t>
            </a:r>
          </a:p>
          <a:p>
            <a:r>
              <a:rPr lang="en-US" sz="2400" dirty="0">
                <a:latin typeface="Open Sans"/>
              </a:rPr>
              <a:t>Examples: </a:t>
            </a:r>
          </a:p>
          <a:p>
            <a:pPr marL="342900" indent="-342900">
              <a:buFont typeface="Arial" panose="020B0604020202020204" pitchFamily="34" charset="0"/>
              <a:buChar char="•"/>
            </a:pPr>
            <a:r>
              <a:rPr lang="en-US" sz="2400" dirty="0">
                <a:latin typeface="Open Sans"/>
              </a:rPr>
              <a:t>time series of water levels in a well; </a:t>
            </a:r>
          </a:p>
          <a:p>
            <a:pPr marL="342900" indent="-342900">
              <a:spcAft>
                <a:spcPts val="600"/>
              </a:spcAft>
              <a:buFont typeface="Arial" panose="020B0604020202020204" pitchFamily="34" charset="0"/>
              <a:buChar char="•"/>
            </a:pPr>
            <a:r>
              <a:rPr lang="en-US" sz="2400" dirty="0">
                <a:latin typeface="Open Sans"/>
              </a:rPr>
              <a:t>geospatial grid representing magnetic field intensity</a:t>
            </a:r>
          </a:p>
          <a:p>
            <a:r>
              <a:rPr lang="en-US" sz="2400" dirty="0">
                <a:latin typeface="Open Sans"/>
              </a:rPr>
              <a:t>A data cube structure can be implemented in various ways:</a:t>
            </a:r>
          </a:p>
          <a:p>
            <a:pPr marL="342900" indent="-342900">
              <a:buFont typeface="Arial" panose="020B0604020202020204" pitchFamily="34" charset="0"/>
              <a:buChar char="•"/>
            </a:pPr>
            <a:r>
              <a:rPr lang="en-US" sz="2400" dirty="0">
                <a:latin typeface="Open Sans"/>
              </a:rPr>
              <a:t>Measured values regularly spaced along each dimension (as in many satellite imagery or time series types) in which case the dimension would be characterized by a start and end value and sample spacing. </a:t>
            </a:r>
          </a:p>
          <a:p>
            <a:pPr marL="342900" indent="-342900">
              <a:buFont typeface="Arial" panose="020B0604020202020204" pitchFamily="34" charset="0"/>
              <a:buChar char="•"/>
            </a:pPr>
            <a:r>
              <a:rPr lang="en-US" sz="2400" dirty="0">
                <a:latin typeface="Open Sans"/>
              </a:rPr>
              <a:t>Dimension coordinate values might be associated with each measured value to account for irregular measured value spacing. </a:t>
            </a:r>
          </a:p>
          <a:p>
            <a:pPr marL="342900" indent="-342900">
              <a:spcAft>
                <a:spcPts val="600"/>
              </a:spcAft>
              <a:buFont typeface="Arial" panose="020B0604020202020204" pitchFamily="34" charset="0"/>
              <a:buChar char="•"/>
            </a:pPr>
            <a:r>
              <a:rPr lang="en-US" sz="2400" dirty="0">
                <a:latin typeface="Open Sans"/>
              </a:rPr>
              <a:t>There are several approaches to representing multiple measure values at each sampled location.  </a:t>
            </a:r>
          </a:p>
          <a:p>
            <a:pPr>
              <a:spcAft>
                <a:spcPts val="600"/>
              </a:spcAft>
            </a:pPr>
            <a:r>
              <a:rPr lang="en-US" sz="2400" dirty="0">
                <a:latin typeface="Open Sans"/>
              </a:rPr>
              <a:t>We do not propose how to represent the sampling points along the various dimension, only the basic value types and their semantics.  Detailed description of the cube structure can be included in the dataset description or using an external vocabulary.</a:t>
            </a:r>
          </a:p>
          <a:p>
            <a:r>
              <a:rPr lang="en-US" sz="2400" dirty="0">
                <a:latin typeface="Open Sans"/>
              </a:rPr>
              <a:t>Recommended </a:t>
            </a:r>
            <a:r>
              <a:rPr lang="en-US" sz="2400" i="1" dirty="0" err="1">
                <a:latin typeface="Open Sans"/>
              </a:rPr>
              <a:t>qudt:dataType</a:t>
            </a:r>
            <a:r>
              <a:rPr lang="en-US" sz="2400" i="1" dirty="0">
                <a:latin typeface="Open Sans"/>
              </a:rPr>
              <a:t> </a:t>
            </a:r>
            <a:r>
              <a:rPr lang="en-US" sz="2400" dirty="0">
                <a:latin typeface="Open Sans"/>
              </a:rPr>
              <a:t>for container </a:t>
            </a:r>
            <a:r>
              <a:rPr lang="en-US" sz="2400" b="1" dirty="0" err="1">
                <a:solidFill>
                  <a:schemeClr val="accent1"/>
                </a:solidFill>
                <a:latin typeface="Open Sans"/>
              </a:rPr>
              <a:t>so:Dataset</a:t>
            </a:r>
            <a:r>
              <a:rPr lang="en-US" sz="2400" dirty="0">
                <a:latin typeface="Open Sans"/>
              </a:rPr>
              <a:t>. </a:t>
            </a:r>
            <a:r>
              <a:rPr lang="it-IT" sz="2400" b="1" dirty="0">
                <a:latin typeface="Open Sans"/>
              </a:rPr>
              <a:t>qudt:MultiDimensionalDataFormatType</a:t>
            </a:r>
            <a:r>
              <a:rPr lang="it-IT" sz="2400" dirty="0">
                <a:latin typeface="Open Sans"/>
              </a:rPr>
              <a:t>.</a:t>
            </a:r>
          </a:p>
          <a:p>
            <a:r>
              <a:rPr lang="it-IT" sz="2400" dirty="0">
                <a:latin typeface="Open Sans"/>
              </a:rPr>
              <a:t>For child </a:t>
            </a:r>
            <a:r>
              <a:rPr lang="en-US" sz="2400" dirty="0" err="1">
                <a:latin typeface="Open Sans"/>
              </a:rPr>
              <a:t>so:valueReference</a:t>
            </a:r>
            <a:r>
              <a:rPr lang="en-US" sz="2400" dirty="0">
                <a:latin typeface="Open Sans"/>
              </a:rPr>
              <a:t>/</a:t>
            </a:r>
            <a:r>
              <a:rPr lang="en-US" sz="2400" dirty="0" err="1">
                <a:latin typeface="Open Sans"/>
              </a:rPr>
              <a:t>soPropertyValue</a:t>
            </a:r>
            <a:r>
              <a:rPr lang="en-US" sz="2400" dirty="0">
                <a:latin typeface="Open Sans"/>
              </a:rPr>
              <a:t> representing Dimensions use:</a:t>
            </a:r>
          </a:p>
          <a:p>
            <a:r>
              <a:rPr lang="en-US" sz="2400" b="1" dirty="0">
                <a:latin typeface="Open Sans"/>
              </a:rPr>
              <a:t>"</a:t>
            </a:r>
            <a:r>
              <a:rPr lang="en-US" sz="2400" b="1" dirty="0" err="1">
                <a:latin typeface="Open Sans"/>
              </a:rPr>
              <a:t>propertyID</a:t>
            </a:r>
            <a:r>
              <a:rPr lang="en-US" sz="2400" b="1" dirty="0">
                <a:latin typeface="Open Sans"/>
              </a:rPr>
              <a:t>": "http://purl.org/linked-data/</a:t>
            </a:r>
            <a:r>
              <a:rPr lang="en-US" sz="2400" b="1" dirty="0" err="1">
                <a:latin typeface="Open Sans"/>
              </a:rPr>
              <a:t>cube#measureDimension</a:t>
            </a:r>
            <a:r>
              <a:rPr lang="en-US" sz="2400" b="1" dirty="0">
                <a:latin typeface="Open Sans"/>
              </a:rPr>
              <a:t>"</a:t>
            </a:r>
          </a:p>
          <a:p>
            <a:r>
              <a:rPr lang="it-IT" sz="2400" dirty="0">
                <a:latin typeface="Open Sans"/>
              </a:rPr>
              <a:t>For child </a:t>
            </a:r>
            <a:r>
              <a:rPr lang="en-US" sz="2400" dirty="0" err="1">
                <a:latin typeface="Open Sans"/>
              </a:rPr>
              <a:t>so:valueReference</a:t>
            </a:r>
            <a:r>
              <a:rPr lang="en-US" sz="2400" dirty="0">
                <a:latin typeface="Open Sans"/>
              </a:rPr>
              <a:t>/</a:t>
            </a:r>
            <a:r>
              <a:rPr lang="en-US" sz="2400" dirty="0" err="1">
                <a:latin typeface="Open Sans"/>
              </a:rPr>
              <a:t>soPropertyValue</a:t>
            </a:r>
            <a:r>
              <a:rPr lang="en-US" sz="2400" dirty="0">
                <a:latin typeface="Open Sans"/>
              </a:rPr>
              <a:t> representing Dimensions use:</a:t>
            </a:r>
          </a:p>
          <a:p>
            <a:r>
              <a:rPr lang="en-US" sz="2400" dirty="0">
                <a:latin typeface="Open Sans"/>
              </a:rPr>
              <a:t>"</a:t>
            </a:r>
            <a:r>
              <a:rPr lang="en-US" sz="2400" b="1" dirty="0" err="1">
                <a:latin typeface="Open Sans"/>
              </a:rPr>
              <a:t>propertyID</a:t>
            </a:r>
            <a:r>
              <a:rPr lang="en-US" sz="2400" b="1" dirty="0">
                <a:latin typeface="Open Sans"/>
              </a:rPr>
              <a:t>": "http://purl.org/linked-data/</a:t>
            </a:r>
            <a:r>
              <a:rPr lang="en-US" sz="2400" b="1" dirty="0" err="1">
                <a:latin typeface="Open Sans"/>
              </a:rPr>
              <a:t>cube#measure</a:t>
            </a:r>
            <a:r>
              <a:rPr lang="en-US" sz="2400" b="1" dirty="0">
                <a:latin typeface="Open Sans"/>
              </a:rPr>
              <a:t>"</a:t>
            </a:r>
          </a:p>
        </p:txBody>
      </p:sp>
      <p:sp>
        <p:nvSpPr>
          <p:cNvPr id="13" name="TextBox 12">
            <a:extLst>
              <a:ext uri="{FF2B5EF4-FFF2-40B4-BE49-F238E27FC236}">
                <a16:creationId xmlns:a16="http://schemas.microsoft.com/office/drawing/2014/main" id="{AF0D6E4A-39E7-44F0-B5C8-C98805E8E154}"/>
              </a:ext>
            </a:extLst>
          </p:cNvPr>
          <p:cNvSpPr txBox="1"/>
          <p:nvPr/>
        </p:nvSpPr>
        <p:spPr>
          <a:xfrm>
            <a:off x="24409651" y="29973664"/>
            <a:ext cx="10797046" cy="2616101"/>
          </a:xfrm>
          <a:prstGeom prst="rect">
            <a:avLst/>
          </a:prstGeom>
          <a:noFill/>
        </p:spPr>
        <p:txBody>
          <a:bodyPr wrap="square" rtlCol="0">
            <a:spAutoFit/>
          </a:bodyPr>
          <a:lstStyle/>
          <a:p>
            <a:r>
              <a:rPr lang="en-US" sz="4400" b="1" dirty="0">
                <a:latin typeface="Open Sans"/>
              </a:rPr>
              <a:t>Variable value is a reference</a:t>
            </a:r>
          </a:p>
          <a:p>
            <a:r>
              <a:rPr lang="en-US" sz="2400" dirty="0">
                <a:latin typeface="Open Sans"/>
              </a:rPr>
              <a:t>For variables that are references to data objects stored elsewhere, use the  </a:t>
            </a:r>
            <a:r>
              <a:rPr lang="en-US" sz="2400" dirty="0" err="1">
                <a:latin typeface="Open Sans"/>
              </a:rPr>
              <a:t>qudt:ReferenceDataType</a:t>
            </a:r>
            <a:r>
              <a:rPr lang="en-US" sz="2400" dirty="0">
                <a:latin typeface="Open Sans"/>
              </a:rPr>
              <a:t>. Ideally the reference should use a scheme (like http URI) that can be dereferenced to obtain the value.  If the reference is not a standard </a:t>
            </a:r>
            <a:r>
              <a:rPr lang="en-US" sz="2400" dirty="0" err="1">
                <a:latin typeface="Open Sans"/>
              </a:rPr>
              <a:t>deferenceable</a:t>
            </a:r>
            <a:r>
              <a:rPr lang="en-US" sz="2400" dirty="0">
                <a:latin typeface="Open Sans"/>
              </a:rPr>
              <a:t> identifier, the text description should clarify how to resolve the reference.</a:t>
            </a:r>
          </a:p>
        </p:txBody>
      </p:sp>
      <p:sp>
        <p:nvSpPr>
          <p:cNvPr id="12" name="TextBox 11">
            <a:extLst>
              <a:ext uri="{FF2B5EF4-FFF2-40B4-BE49-F238E27FC236}">
                <a16:creationId xmlns:a16="http://schemas.microsoft.com/office/drawing/2014/main" id="{842D6FDC-5059-6A41-9F9F-F146027D6BDE}"/>
              </a:ext>
            </a:extLst>
          </p:cNvPr>
          <p:cNvSpPr txBox="1"/>
          <p:nvPr/>
        </p:nvSpPr>
        <p:spPr>
          <a:xfrm>
            <a:off x="18006645" y="5462952"/>
            <a:ext cx="2264665" cy="707886"/>
          </a:xfrm>
          <a:prstGeom prst="rect">
            <a:avLst/>
          </a:prstGeom>
          <a:noFill/>
        </p:spPr>
        <p:txBody>
          <a:bodyPr wrap="square" rtlCol="0">
            <a:spAutoFit/>
          </a:bodyPr>
          <a:lstStyle/>
          <a:p>
            <a:r>
              <a:rPr lang="en-US" sz="4000" dirty="0"/>
              <a:t>Minimally</a:t>
            </a:r>
          </a:p>
        </p:txBody>
      </p:sp>
      <p:grpSp>
        <p:nvGrpSpPr>
          <p:cNvPr id="15" name="Group 14">
            <a:extLst>
              <a:ext uri="{FF2B5EF4-FFF2-40B4-BE49-F238E27FC236}">
                <a16:creationId xmlns:a16="http://schemas.microsoft.com/office/drawing/2014/main" id="{C8BDBBAA-72A9-5E4A-9290-F791D67A4DFE}"/>
              </a:ext>
            </a:extLst>
          </p:cNvPr>
          <p:cNvGrpSpPr/>
          <p:nvPr/>
        </p:nvGrpSpPr>
        <p:grpSpPr>
          <a:xfrm>
            <a:off x="18620358" y="7326782"/>
            <a:ext cx="17064687" cy="7364778"/>
            <a:chOff x="18593349" y="7186106"/>
            <a:chExt cx="15098774" cy="7364778"/>
          </a:xfrm>
        </p:grpSpPr>
        <p:grpSp>
          <p:nvGrpSpPr>
            <p:cNvPr id="7" name="Group 6">
              <a:extLst>
                <a:ext uri="{FF2B5EF4-FFF2-40B4-BE49-F238E27FC236}">
                  <a16:creationId xmlns:a16="http://schemas.microsoft.com/office/drawing/2014/main" id="{D699328F-6090-9745-B97C-FFEA3C8BAC6D}"/>
                </a:ext>
              </a:extLst>
            </p:cNvPr>
            <p:cNvGrpSpPr/>
            <p:nvPr/>
          </p:nvGrpSpPr>
          <p:grpSpPr>
            <a:xfrm>
              <a:off x="20154080" y="7186106"/>
              <a:ext cx="13538043" cy="7364778"/>
              <a:chOff x="18688532" y="6822400"/>
              <a:chExt cx="13538043" cy="7364778"/>
            </a:xfrm>
          </p:grpSpPr>
          <p:sp>
            <p:nvSpPr>
              <p:cNvPr id="2" name="TextBox 1">
                <a:extLst>
                  <a:ext uri="{FF2B5EF4-FFF2-40B4-BE49-F238E27FC236}">
                    <a16:creationId xmlns:a16="http://schemas.microsoft.com/office/drawing/2014/main" id="{2295FE94-50DC-4F1C-A271-09BB6296658F}"/>
                  </a:ext>
                </a:extLst>
              </p:cNvPr>
              <p:cNvSpPr txBox="1"/>
              <p:nvPr/>
            </p:nvSpPr>
            <p:spPr>
              <a:xfrm>
                <a:off x="19424975" y="6903136"/>
                <a:ext cx="12801600" cy="7171194"/>
              </a:xfrm>
              <a:prstGeom prst="rect">
                <a:avLst/>
              </a:prstGeom>
              <a:noFill/>
            </p:spPr>
            <p:txBody>
              <a:bodyPr wrap="square" rtlCol="0">
                <a:spAutoFit/>
              </a:bodyPr>
              <a:lstStyle/>
              <a:p>
                <a:r>
                  <a:rPr lang="en-US" sz="3600" dirty="0"/>
                  <a:t>Provide information about:</a:t>
                </a:r>
              </a:p>
              <a:p>
                <a:pPr>
                  <a:buFont typeface="Arial" panose="020B0604020202020204" pitchFamily="34" charset="0"/>
                  <a:buChar char="•"/>
                </a:pPr>
                <a:r>
                  <a:rPr lang="en-US" sz="3600" dirty="0"/>
                  <a:t> Measurement technique- </a:t>
                </a:r>
                <a:r>
                  <a:rPr lang="en-US" sz="2800" dirty="0"/>
                  <a:t>sampling, analytical method, data processing</a:t>
                </a:r>
                <a:endParaRPr lang="en-US" sz="3600" dirty="0"/>
              </a:p>
              <a:p>
                <a:pPr>
                  <a:buFont typeface="Arial" panose="020B0604020202020204" pitchFamily="34" charset="0"/>
                  <a:buChar char="•"/>
                </a:pPr>
                <a:r>
                  <a:rPr lang="en-US" sz="3600" dirty="0"/>
                  <a:t> Data quality- </a:t>
                </a:r>
                <a:r>
                  <a:rPr lang="en-US" sz="2800" dirty="0"/>
                  <a:t>e.g. precision, accuracy, validation procedures (not addressed here)</a:t>
                </a:r>
              </a:p>
              <a:p>
                <a:pPr>
                  <a:buFont typeface="Arial" panose="020B0604020202020204" pitchFamily="34" charset="0"/>
                  <a:buChar char="•"/>
                </a:pPr>
                <a:r>
                  <a:rPr lang="en-US" sz="3600" dirty="0"/>
                  <a:t> Value range in data: </a:t>
                </a:r>
              </a:p>
              <a:p>
                <a:pPr>
                  <a:buFont typeface="Arial" panose="020B0604020202020204" pitchFamily="34" charset="0"/>
                  <a:buChar char="•"/>
                </a:pPr>
                <a:r>
                  <a:rPr lang="en-US" sz="3600" dirty="0"/>
                  <a:t> Units of measure</a:t>
                </a:r>
              </a:p>
              <a:p>
                <a:pPr>
                  <a:buFont typeface="Arial" panose="020B0604020202020204" pitchFamily="34" charset="0"/>
                  <a:buChar char="•"/>
                </a:pPr>
                <a:r>
                  <a:rPr lang="en-US" sz="3600" dirty="0"/>
                  <a:t> Data type- </a:t>
                </a:r>
                <a:r>
                  <a:rPr lang="en-US" sz="2800" dirty="0"/>
                  <a:t>e.g. simple literals, links, structured objects, binary objects (image, audio, video).</a:t>
                </a:r>
              </a:p>
              <a:p>
                <a:pPr>
                  <a:buFont typeface="Arial" panose="020B0604020202020204" pitchFamily="34" charset="0"/>
                  <a:buChar char="•"/>
                </a:pPr>
                <a:r>
                  <a:rPr lang="en-US" sz="3600" dirty="0"/>
                  <a:t> Reference established Vocabulary/Ontology </a:t>
                </a:r>
              </a:p>
              <a:p>
                <a:pPr>
                  <a:buFont typeface="Arial" panose="020B0604020202020204" pitchFamily="34" charset="0"/>
                  <a:buChar char="•"/>
                </a:pPr>
                <a:r>
                  <a:rPr lang="en-US" sz="3600" dirty="0"/>
                  <a:t> Observation context – </a:t>
                </a:r>
                <a:r>
                  <a:rPr lang="en-US" sz="3200" dirty="0"/>
                  <a:t>for the entire Dataset, or to a specific variable.  </a:t>
                </a:r>
              </a:p>
              <a:p>
                <a:r>
                  <a:rPr lang="en-US" sz="3200" dirty="0"/>
                  <a:t>   </a:t>
                </a:r>
                <a:r>
                  <a:rPr lang="en-US" sz="2800" dirty="0"/>
                  <a:t>These context properties are likely to be quite domain specific. Examples: </a:t>
                </a:r>
              </a:p>
              <a:p>
                <a:pPr marL="742950" lvl="1" indent="-285750">
                  <a:buFont typeface="Arial" panose="020B0604020202020204" pitchFamily="34" charset="0"/>
                  <a:buChar char="•"/>
                </a:pPr>
                <a:r>
                  <a:rPr lang="en-US" sz="2800" dirty="0"/>
                  <a:t>biome (e.g. arctic tundra) where the dataset was collected</a:t>
                </a:r>
              </a:p>
              <a:p>
                <a:pPr marL="742950" lvl="1" indent="-285750">
                  <a:buFont typeface="Arial" panose="020B0604020202020204" pitchFamily="34" charset="0"/>
                  <a:buChar char="•"/>
                </a:pPr>
                <a:r>
                  <a:rPr lang="en-US" sz="2800" dirty="0"/>
                  <a:t>habitat (e.g. </a:t>
                </a:r>
                <a:r>
                  <a:rPr lang="en-US" sz="2800" dirty="0" err="1"/>
                  <a:t>thermokarst</a:t>
                </a:r>
                <a:r>
                  <a:rPr lang="en-US" sz="2800" dirty="0"/>
                  <a:t>) where the dataset was collected;</a:t>
                </a:r>
              </a:p>
              <a:p>
                <a:pPr marL="742950" lvl="1" indent="-285750">
                  <a:buFont typeface="Arial" panose="020B0604020202020204" pitchFamily="34" charset="0"/>
                  <a:buChar char="•"/>
                </a:pPr>
                <a:r>
                  <a:rPr lang="en-US" sz="2800" dirty="0"/>
                  <a:t>the feature that was sampled (</a:t>
                </a:r>
                <a:r>
                  <a:rPr lang="en-US" sz="2800" dirty="0" err="1"/>
                  <a:t>e.g.thaw</a:t>
                </a:r>
                <a:r>
                  <a:rPr lang="en-US" sz="2800" dirty="0"/>
                  <a:t> lake)</a:t>
                </a:r>
              </a:p>
              <a:p>
                <a:pPr marL="742950" lvl="1" indent="-285750">
                  <a:buFont typeface="Arial" panose="020B0604020202020204" pitchFamily="34" charset="0"/>
                  <a:buChar char="•"/>
                </a:pPr>
                <a:r>
                  <a:rPr lang="en-US" sz="2800" dirty="0"/>
                  <a:t>material that was sampled (</a:t>
                </a:r>
                <a:r>
                  <a:rPr lang="en-US" sz="2800" dirty="0" err="1"/>
                  <a:t>talik</a:t>
                </a:r>
                <a:r>
                  <a:rPr lang="en-US" sz="2800" dirty="0"/>
                  <a:t>).</a:t>
                </a:r>
              </a:p>
            </p:txBody>
          </p:sp>
          <p:sp>
            <p:nvSpPr>
              <p:cNvPr id="8" name="Left Brace 7">
                <a:extLst>
                  <a:ext uri="{FF2B5EF4-FFF2-40B4-BE49-F238E27FC236}">
                    <a16:creationId xmlns:a16="http://schemas.microsoft.com/office/drawing/2014/main" id="{B8C02DFD-5FBA-4FF7-95B6-5DF3BFC620CF}"/>
                  </a:ext>
                </a:extLst>
              </p:cNvPr>
              <p:cNvSpPr/>
              <p:nvPr/>
            </p:nvSpPr>
            <p:spPr>
              <a:xfrm>
                <a:off x="18688532" y="6822400"/>
                <a:ext cx="928505" cy="7364778"/>
              </a:xfrm>
              <a:prstGeom prst="leftBrace">
                <a:avLst>
                  <a:gd name="adj1" fmla="val 8333"/>
                  <a:gd name="adj2" fmla="val 743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a:extLst>
                <a:ext uri="{FF2B5EF4-FFF2-40B4-BE49-F238E27FC236}">
                  <a16:creationId xmlns:a16="http://schemas.microsoft.com/office/drawing/2014/main" id="{B7B1C24C-90D2-9744-B8BF-93942E57E6F3}"/>
                </a:ext>
              </a:extLst>
            </p:cNvPr>
            <p:cNvSpPr txBox="1"/>
            <p:nvPr/>
          </p:nvSpPr>
          <p:spPr>
            <a:xfrm>
              <a:off x="18593349" y="7373527"/>
              <a:ext cx="2264665" cy="707886"/>
            </a:xfrm>
            <a:prstGeom prst="rect">
              <a:avLst/>
            </a:prstGeom>
            <a:noFill/>
          </p:spPr>
          <p:txBody>
            <a:bodyPr wrap="square" rtlCol="0">
              <a:spAutoFit/>
            </a:bodyPr>
            <a:lstStyle/>
            <a:p>
              <a:r>
                <a:rPr lang="en-US" sz="4000" dirty="0"/>
                <a:t>Ideally</a:t>
              </a:r>
            </a:p>
          </p:txBody>
        </p:sp>
      </p:grpSp>
      <p:sp>
        <p:nvSpPr>
          <p:cNvPr id="17" name="TextBox 16">
            <a:extLst>
              <a:ext uri="{FF2B5EF4-FFF2-40B4-BE49-F238E27FC236}">
                <a16:creationId xmlns:a16="http://schemas.microsoft.com/office/drawing/2014/main" id="{6C37D927-4A80-4929-A005-70539F7875E8}"/>
              </a:ext>
            </a:extLst>
          </p:cNvPr>
          <p:cNvSpPr txBox="1"/>
          <p:nvPr/>
        </p:nvSpPr>
        <p:spPr>
          <a:xfrm>
            <a:off x="1242328" y="11946435"/>
            <a:ext cx="17168884" cy="1477328"/>
          </a:xfrm>
          <a:prstGeom prst="rect">
            <a:avLst/>
          </a:prstGeom>
          <a:noFill/>
        </p:spPr>
        <p:txBody>
          <a:bodyPr wrap="square" rtlCol="0">
            <a:spAutoFit/>
          </a:bodyPr>
          <a:lstStyle/>
          <a:p>
            <a:pPr marL="457200" indent="-457200">
              <a:buFont typeface="Arial" panose="020B0604020202020204" pitchFamily="34" charset="0"/>
              <a:buChar char="•"/>
            </a:pPr>
            <a:r>
              <a:rPr lang="en-US" sz="3600" dirty="0">
                <a:latin typeface="Open Sans"/>
                <a:sym typeface="Open Sans"/>
              </a:rPr>
              <a:t>Example JSON-LD code for each case is included on the following sheet.</a:t>
            </a:r>
          </a:p>
          <a:p>
            <a:pPr marL="457200" indent="-457200">
              <a:buFont typeface="Arial" panose="020B0604020202020204" pitchFamily="34" charset="0"/>
              <a:buChar char="•"/>
            </a:pPr>
            <a:r>
              <a:rPr lang="en-US" sz="3600" dirty="0">
                <a:latin typeface="Open Sans"/>
                <a:sym typeface="Open Sans"/>
              </a:rPr>
              <a:t>“so:” is used here as the abbreviation for “https://schema.org/” to conserve space.   </a:t>
            </a:r>
          </a:p>
          <a:p>
            <a:endParaRPr lang="en-US" dirty="0"/>
          </a:p>
        </p:txBody>
      </p:sp>
    </p:spTree>
    <p:extLst>
      <p:ext uri="{BB962C8B-B14F-4D97-AF65-F5344CB8AC3E}">
        <p14:creationId xmlns:p14="http://schemas.microsoft.com/office/powerpoint/2010/main" val="156808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8B513B-E644-41CC-8232-948533C1966D}"/>
              </a:ext>
            </a:extLst>
          </p:cNvPr>
          <p:cNvSpPr/>
          <p:nvPr/>
        </p:nvSpPr>
        <p:spPr>
          <a:xfrm>
            <a:off x="22986778" y="2589120"/>
            <a:ext cx="10998318" cy="28898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88;p16">
            <a:extLst>
              <a:ext uri="{FF2B5EF4-FFF2-40B4-BE49-F238E27FC236}">
                <a16:creationId xmlns:a16="http://schemas.microsoft.com/office/drawing/2014/main" id="{CD24A1FC-7856-46C7-A58C-4C48D5A463D9}"/>
              </a:ext>
            </a:extLst>
          </p:cNvPr>
          <p:cNvSpPr txBox="1">
            <a:spLocks/>
          </p:cNvSpPr>
          <p:nvPr/>
        </p:nvSpPr>
        <p:spPr>
          <a:xfrm>
            <a:off x="1108233" y="4963418"/>
            <a:ext cx="8436745" cy="3576842"/>
          </a:xfrm>
          <a:prstGeom prst="rect">
            <a:avLst/>
          </a:prstGeom>
          <a:ln>
            <a:noFill/>
          </a:ln>
        </p:spPr>
        <p:txBody>
          <a:bodyPr spcFirstLastPara="1" wrap="square" lIns="91425" tIns="91425" rIns="91425" bIns="91425" anchor="t" anchorCtr="0">
            <a:noAutofit/>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3200" dirty="0"/>
              <a:t>"</a:t>
            </a:r>
            <a:r>
              <a:rPr lang="en-US" sz="3200" dirty="0" err="1"/>
              <a:t>variableMeasured</a:t>
            </a:r>
            <a:r>
              <a:rPr lang="en-US" sz="3200" dirty="0"/>
              <a:t>": </a:t>
            </a:r>
          </a:p>
          <a:p>
            <a:pPr marL="0" indent="0">
              <a:spcBef>
                <a:spcPts val="0"/>
              </a:spcBef>
              <a:buFont typeface="Arial" panose="020B0604020202020204" pitchFamily="34" charset="0"/>
              <a:buNone/>
            </a:pPr>
            <a:r>
              <a:rPr lang="en-US" sz="3200" dirty="0"/>
              <a:t>    { "@type": "</a:t>
            </a:r>
            <a:r>
              <a:rPr lang="en-US" sz="3200" b="1" dirty="0" err="1">
                <a:solidFill>
                  <a:schemeClr val="accent1"/>
                </a:solidFill>
              </a:rPr>
              <a:t>PropertyValue</a:t>
            </a:r>
            <a:r>
              <a:rPr lang="en-US" sz="3200" dirty="0"/>
              <a:t>",</a:t>
            </a:r>
          </a:p>
          <a:p>
            <a:pPr marL="0" indent="0">
              <a:spcBef>
                <a:spcPts val="0"/>
              </a:spcBef>
              <a:buFont typeface="Arial" panose="020B0604020202020204" pitchFamily="34" charset="0"/>
              <a:buNone/>
            </a:pPr>
            <a:r>
              <a:rPr lang="en-US" sz="3200" dirty="0"/>
              <a:t>      "</a:t>
            </a:r>
            <a:r>
              <a:rPr lang="en-US" sz="3200" b="1" dirty="0">
                <a:solidFill>
                  <a:schemeClr val="accent1"/>
                </a:solidFill>
              </a:rPr>
              <a:t>name</a:t>
            </a:r>
            <a:r>
              <a:rPr lang="en-US" sz="3200" dirty="0"/>
              <a:t>": "latitude",</a:t>
            </a:r>
          </a:p>
          <a:p>
            <a:pPr marL="457200" indent="-457200">
              <a:spcBef>
                <a:spcPts val="0"/>
              </a:spcBef>
              <a:buFont typeface="Arial" panose="020B0604020202020204" pitchFamily="34" charset="0"/>
              <a:buNone/>
            </a:pPr>
            <a:r>
              <a:rPr lang="en-US" sz="3200" dirty="0"/>
              <a:t>      "</a:t>
            </a:r>
            <a:r>
              <a:rPr lang="en-US" sz="3200" b="1" dirty="0">
                <a:solidFill>
                  <a:schemeClr val="accent1"/>
                </a:solidFill>
              </a:rPr>
              <a:t>description</a:t>
            </a:r>
            <a:r>
              <a:rPr lang="en-US" sz="3200" dirty="0"/>
              <a:t>": </a:t>
            </a:r>
            <a:r>
              <a:rPr lang="en-US" sz="2400" dirty="0"/>
              <a:t>"Latitude where water samples were collected; north is positive. Latitude is a …",</a:t>
            </a:r>
          </a:p>
          <a:p>
            <a:pPr marL="457200" indent="-457200">
              <a:spcBef>
                <a:spcPts val="0"/>
              </a:spcBef>
              <a:buFont typeface="Arial" panose="020B0604020202020204" pitchFamily="34" charset="0"/>
              <a:buNone/>
            </a:pPr>
            <a:r>
              <a:rPr lang="en-US" sz="3200" dirty="0"/>
              <a:t>      "</a:t>
            </a:r>
            <a:r>
              <a:rPr lang="en-US" sz="3200" b="1" dirty="0" err="1">
                <a:solidFill>
                  <a:schemeClr val="accent1"/>
                </a:solidFill>
              </a:rPr>
              <a:t>propertyID</a:t>
            </a:r>
            <a:r>
              <a:rPr lang="en-US" sz="3200" dirty="0"/>
              <a:t>": </a:t>
            </a:r>
            <a:r>
              <a:rPr lang="en-US" sz="2400" dirty="0"/>
              <a:t>"http://semanticscience.org/resource/SIO_000319”}</a:t>
            </a:r>
          </a:p>
        </p:txBody>
      </p:sp>
      <p:sp>
        <p:nvSpPr>
          <p:cNvPr id="9" name="Google Shape;89;p16">
            <a:extLst>
              <a:ext uri="{FF2B5EF4-FFF2-40B4-BE49-F238E27FC236}">
                <a16:creationId xmlns:a16="http://schemas.microsoft.com/office/drawing/2014/main" id="{51943C39-2AF4-46B1-A4F7-F2F6A79B060F}"/>
              </a:ext>
            </a:extLst>
          </p:cNvPr>
          <p:cNvSpPr txBox="1"/>
          <p:nvPr/>
        </p:nvSpPr>
        <p:spPr>
          <a:xfrm>
            <a:off x="1192654" y="4163271"/>
            <a:ext cx="9232297" cy="800147"/>
          </a:xfrm>
          <a:prstGeom prst="rect">
            <a:avLst/>
          </a:prstGeom>
          <a:noFill/>
          <a:ln>
            <a:noFill/>
          </a:ln>
        </p:spPr>
        <p:txBody>
          <a:bodyPr spcFirstLastPara="1" wrap="square" lIns="91425" tIns="91425" rIns="91425" bIns="91425" anchor="t" anchorCtr="0">
            <a:noAutofit/>
          </a:bodyPr>
          <a:lstStyle/>
          <a:p>
            <a:r>
              <a:rPr lang="en-US" b="1" dirty="0">
                <a:latin typeface="Open Sans"/>
                <a:ea typeface="Open Sans"/>
                <a:cs typeface="Open Sans"/>
                <a:sym typeface="Open Sans"/>
              </a:rPr>
              <a:t>Use </a:t>
            </a:r>
            <a:r>
              <a:rPr lang="en-US" b="1" dirty="0" err="1">
                <a:solidFill>
                  <a:schemeClr val="accent1"/>
                </a:solidFill>
                <a:latin typeface="Open Sans"/>
                <a:ea typeface="Open Sans"/>
                <a:cs typeface="Open Sans"/>
                <a:sym typeface="Open Sans"/>
              </a:rPr>
              <a:t>PropertyValue</a:t>
            </a:r>
            <a:r>
              <a:rPr lang="en-US" b="1" dirty="0">
                <a:latin typeface="Open Sans"/>
                <a:ea typeface="Open Sans"/>
                <a:cs typeface="Open Sans"/>
                <a:sym typeface="Open Sans"/>
              </a:rPr>
              <a:t> </a:t>
            </a:r>
            <a:r>
              <a:rPr lang="en-US" b="1" i="1" dirty="0">
                <a:latin typeface="Open Sans"/>
                <a:ea typeface="Open Sans"/>
                <a:cs typeface="Open Sans"/>
                <a:sym typeface="Open Sans"/>
              </a:rPr>
              <a:t>name</a:t>
            </a:r>
            <a:r>
              <a:rPr lang="en-US" b="1" dirty="0">
                <a:latin typeface="Open Sans"/>
                <a:ea typeface="Open Sans"/>
                <a:cs typeface="Open Sans"/>
                <a:sym typeface="Open Sans"/>
              </a:rPr>
              <a:t> and </a:t>
            </a:r>
            <a:r>
              <a:rPr lang="en-US" b="1" i="1" dirty="0">
                <a:latin typeface="Open Sans"/>
                <a:ea typeface="Open Sans"/>
                <a:cs typeface="Open Sans"/>
                <a:sym typeface="Open Sans"/>
              </a:rPr>
              <a:t>description</a:t>
            </a:r>
            <a:r>
              <a:rPr lang="en-US" b="1" dirty="0">
                <a:latin typeface="Open Sans"/>
                <a:ea typeface="Open Sans"/>
                <a:cs typeface="Open Sans"/>
                <a:sym typeface="Open Sans"/>
              </a:rPr>
              <a:t> for text description; use </a:t>
            </a:r>
            <a:r>
              <a:rPr lang="en-US" b="1" i="1" dirty="0" err="1">
                <a:latin typeface="Open Sans"/>
                <a:ea typeface="Open Sans"/>
                <a:cs typeface="Open Sans"/>
                <a:sym typeface="Open Sans"/>
              </a:rPr>
              <a:t>propertyID</a:t>
            </a:r>
            <a:r>
              <a:rPr lang="en-US" b="1" dirty="0">
                <a:latin typeface="Open Sans"/>
                <a:ea typeface="Open Sans"/>
                <a:cs typeface="Open Sans"/>
                <a:sym typeface="Open Sans"/>
              </a:rPr>
              <a:t> to provide a resolvable identifier for the variable.</a:t>
            </a:r>
            <a:endParaRPr lang="en-US" dirty="0">
              <a:latin typeface="Open Sans"/>
              <a:ea typeface="Open Sans"/>
              <a:cs typeface="Open Sans"/>
              <a:sym typeface="Open Sans"/>
            </a:endParaRPr>
          </a:p>
          <a:p>
            <a:pPr marL="0" lvl="0" indent="0" algn="l" rtl="0">
              <a:spcBef>
                <a:spcPts val="0"/>
              </a:spcBef>
              <a:spcAft>
                <a:spcPts val="0"/>
              </a:spcAft>
              <a:buNone/>
            </a:pPr>
            <a:endParaRPr sz="4000" b="1" dirty="0">
              <a:latin typeface="Open Sans"/>
              <a:ea typeface="Open Sans"/>
              <a:cs typeface="Open Sans"/>
              <a:sym typeface="Open Sans"/>
            </a:endParaRPr>
          </a:p>
        </p:txBody>
      </p:sp>
      <p:sp>
        <p:nvSpPr>
          <p:cNvPr id="19" name="TextBox 18">
            <a:extLst>
              <a:ext uri="{FF2B5EF4-FFF2-40B4-BE49-F238E27FC236}">
                <a16:creationId xmlns:a16="http://schemas.microsoft.com/office/drawing/2014/main" id="{C807AF9A-2D8F-4DFE-BC70-5DA08173C29F}"/>
              </a:ext>
            </a:extLst>
          </p:cNvPr>
          <p:cNvSpPr txBox="1"/>
          <p:nvPr/>
        </p:nvSpPr>
        <p:spPr>
          <a:xfrm>
            <a:off x="1934045" y="-231574"/>
            <a:ext cx="16604033" cy="2215991"/>
          </a:xfrm>
          <a:prstGeom prst="rect">
            <a:avLst/>
          </a:prstGeom>
          <a:noFill/>
        </p:spPr>
        <p:txBody>
          <a:bodyPr wrap="none" rtlCol="0">
            <a:spAutoFit/>
          </a:bodyPr>
          <a:lstStyle/>
          <a:p>
            <a:r>
              <a:rPr lang="en-US" sz="13800" dirty="0"/>
              <a:t>Example JSON-LD code</a:t>
            </a:r>
          </a:p>
        </p:txBody>
      </p:sp>
      <p:sp>
        <p:nvSpPr>
          <p:cNvPr id="25" name="Google Shape;89;p16">
            <a:extLst>
              <a:ext uri="{FF2B5EF4-FFF2-40B4-BE49-F238E27FC236}">
                <a16:creationId xmlns:a16="http://schemas.microsoft.com/office/drawing/2014/main" id="{A10CBCDA-632D-44FD-B924-A69CD5693200}"/>
              </a:ext>
            </a:extLst>
          </p:cNvPr>
          <p:cNvSpPr txBox="1"/>
          <p:nvPr/>
        </p:nvSpPr>
        <p:spPr>
          <a:xfrm>
            <a:off x="1133558" y="3580522"/>
            <a:ext cx="10458647" cy="6463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Open Sans"/>
                <a:ea typeface="Open Sans"/>
                <a:cs typeface="Open Sans"/>
                <a:sym typeface="Open Sans"/>
              </a:rPr>
              <a:t>Basic:</a:t>
            </a:r>
          </a:p>
        </p:txBody>
      </p:sp>
      <p:sp>
        <p:nvSpPr>
          <p:cNvPr id="28" name="Google Shape;89;p16">
            <a:extLst>
              <a:ext uri="{FF2B5EF4-FFF2-40B4-BE49-F238E27FC236}">
                <a16:creationId xmlns:a16="http://schemas.microsoft.com/office/drawing/2014/main" id="{178C368E-7796-4847-A780-1B135A00FBD4}"/>
              </a:ext>
            </a:extLst>
          </p:cNvPr>
          <p:cNvSpPr txBox="1"/>
          <p:nvPr/>
        </p:nvSpPr>
        <p:spPr>
          <a:xfrm>
            <a:off x="1108233" y="2876638"/>
            <a:ext cx="8408170" cy="646331"/>
          </a:xfrm>
          <a:prstGeom prst="rect">
            <a:avLst/>
          </a:prstGeom>
          <a:noFill/>
          <a:ln>
            <a:noFill/>
          </a:ln>
        </p:spPr>
        <p:txBody>
          <a:bodyPr spcFirstLastPara="1" wrap="square" lIns="91425" tIns="91425" rIns="91425" bIns="91425" anchor="t" anchorCtr="0">
            <a:noAutofit/>
          </a:bodyPr>
          <a:lstStyle/>
          <a:p>
            <a:r>
              <a:rPr lang="en-US" dirty="0">
                <a:latin typeface="Open Sans"/>
                <a:ea typeface="Open Sans"/>
                <a:cs typeface="Open Sans"/>
                <a:sym typeface="Open Sans"/>
              </a:rPr>
              <a:t>Use of a simple </a:t>
            </a:r>
            <a:r>
              <a:rPr lang="en-US" dirty="0" err="1">
                <a:latin typeface="Open Sans"/>
                <a:ea typeface="Open Sans"/>
                <a:cs typeface="Open Sans"/>
                <a:sym typeface="Open Sans"/>
              </a:rPr>
              <a:t>so:Text</a:t>
            </a:r>
            <a:r>
              <a:rPr lang="en-US" dirty="0">
                <a:latin typeface="Open Sans"/>
                <a:ea typeface="Open Sans"/>
                <a:cs typeface="Open Sans"/>
                <a:sym typeface="Open Sans"/>
              </a:rPr>
              <a:t> value for </a:t>
            </a:r>
            <a:r>
              <a:rPr lang="en-US" dirty="0" err="1">
                <a:latin typeface="Open Sans"/>
                <a:ea typeface="Open Sans"/>
                <a:cs typeface="Open Sans"/>
                <a:sym typeface="Open Sans"/>
              </a:rPr>
              <a:t>variableMeasured</a:t>
            </a:r>
            <a:r>
              <a:rPr lang="en-US" dirty="0">
                <a:latin typeface="Open Sans"/>
                <a:ea typeface="Open Sans"/>
                <a:cs typeface="Open Sans"/>
                <a:sym typeface="Open Sans"/>
              </a:rPr>
              <a:t> is NOT RECOMMENDED</a:t>
            </a:r>
          </a:p>
        </p:txBody>
      </p:sp>
      <p:sp>
        <p:nvSpPr>
          <p:cNvPr id="31" name="Google Shape;88;p16">
            <a:extLst>
              <a:ext uri="{FF2B5EF4-FFF2-40B4-BE49-F238E27FC236}">
                <a16:creationId xmlns:a16="http://schemas.microsoft.com/office/drawing/2014/main" id="{1816AE66-B61D-4185-9797-FEEEE24CBCE9}"/>
              </a:ext>
            </a:extLst>
          </p:cNvPr>
          <p:cNvSpPr txBox="1">
            <a:spLocks/>
          </p:cNvSpPr>
          <p:nvPr/>
        </p:nvSpPr>
        <p:spPr>
          <a:xfrm>
            <a:off x="866056" y="8836070"/>
            <a:ext cx="8436745" cy="4401968"/>
          </a:xfrm>
          <a:prstGeom prst="rect">
            <a:avLst/>
          </a:prstGeom>
        </p:spPr>
        <p:txBody>
          <a:bodyPr spcFirstLastPara="1" wrap="square" lIns="91425" tIns="91425" rIns="91425" bIns="91425" anchor="t" anchorCtr="0">
            <a:noAutofit/>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pPr marL="0" indent="0">
              <a:spcBef>
                <a:spcPts val="0"/>
              </a:spcBef>
              <a:buNone/>
            </a:pPr>
            <a:r>
              <a:rPr lang="en-US" sz="3600" b="1" dirty="0">
                <a:latin typeface="Open Sans"/>
                <a:sym typeface="Open Sans"/>
              </a:rPr>
              <a:t>Simple Numeric Data:</a:t>
            </a:r>
          </a:p>
          <a:p>
            <a:pPr marL="0" indent="0">
              <a:spcBef>
                <a:spcPts val="0"/>
              </a:spcBef>
              <a:buFont typeface="Arial" panose="020B0604020202020204" pitchFamily="34" charset="0"/>
              <a:buNone/>
            </a:pPr>
            <a:r>
              <a:rPr lang="en-US" sz="2400" dirty="0"/>
              <a:t>"</a:t>
            </a:r>
            <a:r>
              <a:rPr lang="en-US" sz="3200" dirty="0" err="1"/>
              <a:t>variableMeasured</a:t>
            </a:r>
            <a:r>
              <a:rPr lang="en-US" sz="2400" dirty="0"/>
              <a:t>": </a:t>
            </a:r>
          </a:p>
          <a:p>
            <a:pPr marL="0" indent="0">
              <a:spcBef>
                <a:spcPts val="0"/>
              </a:spcBef>
              <a:buFont typeface="Arial" panose="020B0604020202020204" pitchFamily="34" charset="0"/>
              <a:buNone/>
            </a:pPr>
            <a:r>
              <a:rPr lang="en-US" sz="2400" dirty="0"/>
              <a:t>     { "@type": "</a:t>
            </a:r>
            <a:r>
              <a:rPr lang="en-US" sz="2400" b="1" dirty="0" err="1">
                <a:solidFill>
                  <a:schemeClr val="accent1"/>
                </a:solidFill>
              </a:rPr>
              <a:t>PropertyValue</a:t>
            </a:r>
            <a:r>
              <a:rPr lang="en-US" sz="2400" dirty="0"/>
              <a:t>",</a:t>
            </a:r>
          </a:p>
          <a:p>
            <a:pPr marL="0" indent="0">
              <a:spcBef>
                <a:spcPts val="0"/>
              </a:spcBef>
              <a:buFont typeface="Arial" panose="020B0604020202020204" pitchFamily="34" charset="0"/>
              <a:buNone/>
            </a:pPr>
            <a:r>
              <a:rPr lang="en-US" sz="2400" dirty="0"/>
              <a:t>      "</a:t>
            </a:r>
            <a:r>
              <a:rPr lang="en-US" sz="2400" b="1" dirty="0">
                <a:solidFill>
                  <a:schemeClr val="accent1"/>
                </a:solidFill>
              </a:rPr>
              <a:t>name</a:t>
            </a:r>
            <a:r>
              <a:rPr lang="en-US" sz="2400" dirty="0"/>
              <a:t>": "latitude“,</a:t>
            </a:r>
          </a:p>
          <a:p>
            <a:pPr marL="0" indent="0">
              <a:spcBef>
                <a:spcPts val="0"/>
              </a:spcBef>
              <a:buFont typeface="Arial" panose="020B0604020202020204" pitchFamily="34" charset="0"/>
              <a:buNone/>
            </a:pPr>
            <a:r>
              <a:rPr lang="en-US" sz="2400" dirty="0"/>
              <a:t>      "</a:t>
            </a:r>
            <a:r>
              <a:rPr lang="en-US" sz="2400" b="1" dirty="0" err="1">
                <a:solidFill>
                  <a:schemeClr val="accent1"/>
                </a:solidFill>
              </a:rPr>
              <a:t>propertyID</a:t>
            </a:r>
            <a:r>
              <a:rPr lang="en-US" sz="2400" dirty="0"/>
              <a:t>": "http://semanticscience.org/resource/SIO_000319",</a:t>
            </a:r>
          </a:p>
          <a:p>
            <a:pPr marL="0" indent="0">
              <a:spcBef>
                <a:spcPts val="0"/>
              </a:spcBef>
              <a:buFont typeface="Arial" panose="020B0604020202020204" pitchFamily="34" charset="0"/>
              <a:buNone/>
            </a:pPr>
            <a:r>
              <a:rPr lang="en-US" sz="2400" dirty="0"/>
              <a:t>      "</a:t>
            </a:r>
            <a:r>
              <a:rPr lang="en-US" sz="2400" b="1" dirty="0">
                <a:solidFill>
                  <a:schemeClr val="accent1"/>
                </a:solidFill>
              </a:rPr>
              <a:t>description</a:t>
            </a:r>
            <a:r>
              <a:rPr lang="en-US" sz="2400" dirty="0"/>
              <a:t>": </a:t>
            </a:r>
            <a:r>
              <a:rPr lang="en-US" sz="2000" dirty="0"/>
              <a:t>"Latitude where water samples were collected; north is positive. ",</a:t>
            </a:r>
          </a:p>
          <a:p>
            <a:pPr marL="0" indent="0">
              <a:spcBef>
                <a:spcPts val="0"/>
              </a:spcBef>
              <a:buFont typeface="Arial" panose="020B0604020202020204" pitchFamily="34" charset="0"/>
              <a:buNone/>
            </a:pPr>
            <a:r>
              <a:rPr lang="en-US" sz="2400" dirty="0"/>
              <a:t>      "</a:t>
            </a:r>
            <a:r>
              <a:rPr lang="en-US" sz="2400" b="1" dirty="0" err="1">
                <a:solidFill>
                  <a:schemeClr val="accent1"/>
                </a:solidFill>
              </a:rPr>
              <a:t>unitText</a:t>
            </a:r>
            <a:r>
              <a:rPr lang="en-US" sz="2400" dirty="0"/>
              <a:t>": "decimal degrees",</a:t>
            </a:r>
          </a:p>
          <a:p>
            <a:pPr marL="0" indent="0">
              <a:spcBef>
                <a:spcPts val="0"/>
              </a:spcBef>
              <a:buFont typeface="Arial" panose="020B0604020202020204" pitchFamily="34" charset="0"/>
              <a:buNone/>
            </a:pPr>
            <a:r>
              <a:rPr lang="en-US" sz="2400" dirty="0"/>
              <a:t>      "</a:t>
            </a:r>
            <a:r>
              <a:rPr lang="en-US" sz="2400" b="1" dirty="0" err="1">
                <a:solidFill>
                  <a:schemeClr val="accent1"/>
                </a:solidFill>
              </a:rPr>
              <a:t>unitCode</a:t>
            </a:r>
            <a:r>
              <a:rPr lang="en-US" sz="2400" dirty="0"/>
              <a:t>":"http://qudt.org/vocab/unit/DEG", </a:t>
            </a:r>
          </a:p>
          <a:p>
            <a:pPr marL="0" indent="0">
              <a:spcBef>
                <a:spcPts val="0"/>
              </a:spcBef>
              <a:buFont typeface="Arial" panose="020B0604020202020204" pitchFamily="34" charset="0"/>
              <a:buNone/>
            </a:pPr>
            <a:r>
              <a:rPr lang="en-US" sz="2400" dirty="0"/>
              <a:t>      "</a:t>
            </a:r>
            <a:r>
              <a:rPr lang="en-US" sz="2400" b="1" dirty="0" err="1">
                <a:solidFill>
                  <a:schemeClr val="accent1"/>
                </a:solidFill>
              </a:rPr>
              <a:t>minValue</a:t>
            </a:r>
            <a:r>
              <a:rPr lang="en-US" sz="2400" dirty="0"/>
              <a:t>": "45.0",</a:t>
            </a:r>
          </a:p>
          <a:p>
            <a:pPr marL="0" indent="0">
              <a:spcBef>
                <a:spcPts val="0"/>
              </a:spcBef>
              <a:buFont typeface="Arial" panose="020B0604020202020204" pitchFamily="34" charset="0"/>
              <a:buNone/>
            </a:pPr>
            <a:r>
              <a:rPr lang="en-US" sz="2400" dirty="0"/>
              <a:t>      "</a:t>
            </a:r>
            <a:r>
              <a:rPr lang="en-US" sz="2400" b="1" dirty="0" err="1">
                <a:solidFill>
                  <a:schemeClr val="accent1"/>
                </a:solidFill>
              </a:rPr>
              <a:t>maxValue</a:t>
            </a:r>
            <a:r>
              <a:rPr lang="en-US" sz="2400" dirty="0"/>
              <a:t>": "15.0”,</a:t>
            </a:r>
          </a:p>
          <a:p>
            <a:pPr marL="0" indent="0">
              <a:spcBef>
                <a:spcPts val="0"/>
              </a:spcBef>
              <a:buFont typeface="Arial" panose="020B0604020202020204" pitchFamily="34" charset="0"/>
              <a:buNone/>
            </a:pPr>
            <a:r>
              <a:rPr lang="en-US" sz="2400" dirty="0"/>
              <a:t>      “</a:t>
            </a:r>
            <a:r>
              <a:rPr lang="en-US" sz="2400" b="1" dirty="0" err="1">
                <a:solidFill>
                  <a:schemeClr val="accent1"/>
                </a:solidFill>
              </a:rPr>
              <a:t>measurementTechnique</a:t>
            </a:r>
            <a:r>
              <a:rPr lang="en-US" sz="2400" dirty="0"/>
              <a:t>": “Garmin 12 GPS”    }</a:t>
            </a:r>
            <a:endParaRPr lang="en-US" sz="23200" dirty="0"/>
          </a:p>
        </p:txBody>
      </p:sp>
      <p:grpSp>
        <p:nvGrpSpPr>
          <p:cNvPr id="42" name="Group 41">
            <a:extLst>
              <a:ext uri="{FF2B5EF4-FFF2-40B4-BE49-F238E27FC236}">
                <a16:creationId xmlns:a16="http://schemas.microsoft.com/office/drawing/2014/main" id="{D9F12ABC-C669-48A8-BF92-E189CBDEFE0C}"/>
              </a:ext>
            </a:extLst>
          </p:cNvPr>
          <p:cNvGrpSpPr/>
          <p:nvPr/>
        </p:nvGrpSpPr>
        <p:grpSpPr>
          <a:xfrm>
            <a:off x="11626231" y="2779710"/>
            <a:ext cx="9427405" cy="8953056"/>
            <a:chOff x="11353270" y="15444830"/>
            <a:chExt cx="11030480" cy="8953056"/>
          </a:xfrm>
        </p:grpSpPr>
        <p:sp>
          <p:nvSpPr>
            <p:cNvPr id="10" name="TextBox 9">
              <a:extLst>
                <a:ext uri="{FF2B5EF4-FFF2-40B4-BE49-F238E27FC236}">
                  <a16:creationId xmlns:a16="http://schemas.microsoft.com/office/drawing/2014/main" id="{1BC3B3E5-D174-419C-A419-E81F91FE620C}"/>
                </a:ext>
              </a:extLst>
            </p:cNvPr>
            <p:cNvSpPr txBox="1"/>
            <p:nvPr/>
          </p:nvSpPr>
          <p:spPr>
            <a:xfrm>
              <a:off x="11353270" y="15444830"/>
              <a:ext cx="11030480" cy="1200329"/>
            </a:xfrm>
            <a:prstGeom prst="rect">
              <a:avLst/>
            </a:prstGeom>
            <a:noFill/>
          </p:spPr>
          <p:txBody>
            <a:bodyPr wrap="square" rtlCol="0">
              <a:spAutoFit/>
            </a:bodyPr>
            <a:lstStyle/>
            <a:p>
              <a:r>
                <a:rPr lang="en-US" sz="3600" b="1" dirty="0">
                  <a:latin typeface="Open Sans"/>
                </a:rPr>
                <a:t>Variable description using an external vocabulary:</a:t>
              </a:r>
            </a:p>
            <a:p>
              <a:endParaRPr lang="en-US" dirty="0"/>
            </a:p>
            <a:p>
              <a:r>
                <a:rPr lang="en-US" dirty="0">
                  <a:latin typeface="Open Sans"/>
                </a:rPr>
                <a:t>Example using the SOSA/SSN vocabulary (https://www.w3.org/TR/vocab-ssn/):</a:t>
              </a:r>
            </a:p>
          </p:txBody>
        </p:sp>
        <p:sp>
          <p:nvSpPr>
            <p:cNvPr id="12" name="TextBox 11">
              <a:extLst>
                <a:ext uri="{FF2B5EF4-FFF2-40B4-BE49-F238E27FC236}">
                  <a16:creationId xmlns:a16="http://schemas.microsoft.com/office/drawing/2014/main" id="{4306DB37-DB84-4B28-865E-3B0FF05DB43F}"/>
                </a:ext>
              </a:extLst>
            </p:cNvPr>
            <p:cNvSpPr txBox="1"/>
            <p:nvPr/>
          </p:nvSpPr>
          <p:spPr>
            <a:xfrm>
              <a:off x="11353270" y="17226692"/>
              <a:ext cx="10522602" cy="7171194"/>
            </a:xfrm>
            <a:prstGeom prst="rect">
              <a:avLst/>
            </a:prstGeom>
            <a:noFill/>
          </p:spPr>
          <p:txBody>
            <a:bodyPr wrap="square" rtlCol="0">
              <a:spAutoFit/>
            </a:bodyPr>
            <a:lstStyle/>
            <a:p>
              <a:r>
                <a:rPr lang="en-US" sz="2400" dirty="0"/>
                <a:t>"</a:t>
              </a:r>
              <a:r>
                <a:rPr lang="en-US" sz="3200" dirty="0" err="1"/>
                <a:t>variableMeasured</a:t>
              </a:r>
              <a:r>
                <a:rPr lang="en-US" sz="2400" dirty="0"/>
                <a:t>": </a:t>
              </a:r>
            </a:p>
            <a:p>
              <a:r>
                <a:rPr lang="en-US" sz="2400" dirty="0"/>
                <a:t>{ "@type": "</a:t>
              </a:r>
              <a:r>
                <a:rPr lang="en-US" sz="2400" b="1" dirty="0" err="1">
                  <a:solidFill>
                    <a:schemeClr val="accent1"/>
                  </a:solidFill>
                </a:rPr>
                <a:t>PropertyValue</a:t>
              </a:r>
              <a:r>
                <a:rPr lang="en-US" sz="2400" dirty="0"/>
                <a:t>",</a:t>
              </a:r>
            </a:p>
            <a:p>
              <a:r>
                <a:rPr lang="en-US" sz="2400" dirty="0"/>
                <a:t>"</a:t>
              </a:r>
              <a:r>
                <a:rPr lang="en-US" sz="2400" b="1" dirty="0" err="1">
                  <a:solidFill>
                    <a:schemeClr val="accent1"/>
                  </a:solidFill>
                </a:rPr>
                <a:t>propertyID</a:t>
              </a:r>
              <a:r>
                <a:rPr lang="en-US" sz="2400" dirty="0"/>
                <a:t>": </a:t>
              </a:r>
              <a:r>
                <a:rPr lang="en-US" sz="2000" dirty="0"/>
                <a:t>"https://www.wikidata.org/wiki/Property:P5596"</a:t>
              </a:r>
              <a:r>
                <a:rPr lang="en-US" sz="2400" dirty="0"/>
                <a:t>,</a:t>
              </a:r>
            </a:p>
            <a:p>
              <a:r>
                <a:rPr lang="en-US" sz="2400" dirty="0"/>
                <a:t>"</a:t>
              </a:r>
              <a:r>
                <a:rPr lang="en-US" sz="2400" b="1" dirty="0">
                  <a:solidFill>
                    <a:schemeClr val="accent1"/>
                  </a:solidFill>
                </a:rPr>
                <a:t>name</a:t>
              </a:r>
              <a:r>
                <a:rPr lang="en-US" sz="2400" dirty="0"/>
                <a:t>": "Relative Humidity",</a:t>
              </a:r>
            </a:p>
            <a:p>
              <a:r>
                <a:rPr lang="en-US" sz="2400" dirty="0"/>
                <a:t>"</a:t>
              </a:r>
              <a:r>
                <a:rPr lang="en-US" sz="2400" b="1" dirty="0" err="1">
                  <a:solidFill>
                    <a:schemeClr val="accent1"/>
                  </a:solidFill>
                </a:rPr>
                <a:t>dcat:conformsTo</a:t>
              </a:r>
              <a:r>
                <a:rPr lang="en-US" dirty="0"/>
                <a:t>":"https://www.w3.org/TR/2017/REC-vocab-ssn-20171019/"</a:t>
              </a:r>
              <a:r>
                <a:rPr lang="en-US" sz="2400" dirty="0"/>
                <a:t>,</a:t>
              </a:r>
            </a:p>
            <a:p>
              <a:r>
                <a:rPr lang="en-US" sz="2400" dirty="0"/>
                <a:t>"</a:t>
              </a:r>
              <a:r>
                <a:rPr lang="en-US" sz="2400" b="1" dirty="0" err="1">
                  <a:solidFill>
                    <a:schemeClr val="accent1"/>
                  </a:solidFill>
                </a:rPr>
                <a:t>sosa:isResultOf</a:t>
              </a:r>
              <a:r>
                <a:rPr lang="en-US" sz="2400" dirty="0"/>
                <a:t>": {</a:t>
              </a:r>
            </a:p>
            <a:p>
              <a:r>
                <a:rPr lang="en-US" sz="2400" dirty="0"/>
                <a:t>    "@type":"</a:t>
              </a:r>
              <a:r>
                <a:rPr lang="en-US" sz="2400" b="1" dirty="0" err="1">
                  <a:solidFill>
                    <a:schemeClr val="accent1"/>
                  </a:solidFill>
                </a:rPr>
                <a:t>sosa:Observation</a:t>
              </a:r>
              <a:r>
                <a:rPr lang="en-US" sz="2400" dirty="0"/>
                <a:t>", </a:t>
              </a:r>
            </a:p>
            <a:p>
              <a:r>
                <a:rPr lang="en-US" sz="2400" dirty="0"/>
                <a:t>    "</a:t>
              </a:r>
              <a:r>
                <a:rPr lang="en-US" sz="2400" b="1" dirty="0" err="1">
                  <a:solidFill>
                    <a:schemeClr val="accent1"/>
                  </a:solidFill>
                </a:rPr>
                <a:t>rdfs:comment</a:t>
              </a:r>
              <a:r>
                <a:rPr lang="en-US" sz="2400" dirty="0"/>
                <a:t>": </a:t>
              </a:r>
              <a:r>
                <a:rPr lang="en-US" dirty="0"/>
                <a:t>"Relative humidity as averaged over 15min at COPR."</a:t>
              </a:r>
              <a:r>
                <a:rPr lang="en-US" sz="2400" dirty="0"/>
                <a:t>,</a:t>
              </a:r>
            </a:p>
            <a:p>
              <a:r>
                <a:rPr lang="en-US" sz="2400" dirty="0"/>
                <a:t>     "</a:t>
              </a:r>
              <a:r>
                <a:rPr lang="en-US" sz="2400" b="1" dirty="0" err="1">
                  <a:solidFill>
                    <a:schemeClr val="accent1"/>
                  </a:solidFill>
                </a:rPr>
                <a:t>rdfs:label</a:t>
              </a:r>
              <a:r>
                <a:rPr lang="en-US" sz="2400" dirty="0"/>
                <a:t>“:</a:t>
              </a:r>
              <a:r>
                <a:rPr lang="en-US" dirty="0"/>
                <a:t> "Relative humidity, AVG, 15min, COPR, 06.02.2017, 3:00 PM“,</a:t>
              </a:r>
              <a:endParaRPr lang="en-US" sz="2400" dirty="0"/>
            </a:p>
            <a:p>
              <a:r>
                <a:rPr lang="en-US" sz="2400" dirty="0"/>
                <a:t>     "</a:t>
              </a:r>
              <a:r>
                <a:rPr lang="en-US" sz="2400" b="1" dirty="0" err="1">
                  <a:solidFill>
                    <a:schemeClr val="accent1"/>
                  </a:solidFill>
                </a:rPr>
                <a:t>sosa:madeBySensor</a:t>
              </a:r>
              <a:r>
                <a:rPr lang="en-US" sz="2400" dirty="0"/>
                <a:t>": </a:t>
              </a:r>
              <a:r>
                <a:rPr lang="en-US" dirty="0"/>
                <a:t>"http://example.org/data/HUMICAP-H"</a:t>
              </a:r>
              <a:r>
                <a:rPr lang="en-US" sz="2400" dirty="0"/>
                <a:t>,</a:t>
              </a:r>
            </a:p>
            <a:p>
              <a:r>
                <a:rPr lang="en-US" sz="2400" dirty="0"/>
                <a:t>     "</a:t>
              </a:r>
              <a:r>
                <a:rPr lang="en-US" sz="2400" b="1" dirty="0" err="1">
                  <a:solidFill>
                    <a:schemeClr val="accent1"/>
                  </a:solidFill>
                </a:rPr>
                <a:t>sosa:hasFeatureOfInterest</a:t>
              </a:r>
              <a:r>
                <a:rPr lang="en-US" sz="2400" dirty="0"/>
                <a:t>":  </a:t>
              </a:r>
              <a:r>
                <a:rPr lang="en-US" dirty="0"/>
                <a:t>"http://example.org/data/</a:t>
              </a:r>
              <a:r>
                <a:rPr lang="en-US" dirty="0" err="1"/>
                <a:t>COPR_Station</a:t>
              </a:r>
              <a:r>
                <a:rPr lang="en-US" dirty="0"/>
                <a:t>", </a:t>
              </a:r>
            </a:p>
            <a:p>
              <a:r>
                <a:rPr lang="en-US" sz="2400" dirty="0"/>
                <a:t>     "</a:t>
              </a:r>
              <a:r>
                <a:rPr lang="en-US" sz="2400" b="1" dirty="0" err="1">
                  <a:solidFill>
                    <a:schemeClr val="accent1"/>
                  </a:solidFill>
                </a:rPr>
                <a:t>sosa:observedProperty</a:t>
              </a:r>
              <a:r>
                <a:rPr lang="en-US" sz="1600" dirty="0"/>
                <a:t>": </a:t>
              </a:r>
              <a:br>
                <a:rPr lang="en-US" sz="1600" dirty="0"/>
              </a:br>
              <a:r>
                <a:rPr lang="en-US" sz="2000" dirty="0"/>
                <a:t>                            “http://sweetontology.net/propFraction/RelativeHumidity",</a:t>
              </a:r>
              <a:endParaRPr lang="en-US" sz="1600" dirty="0"/>
            </a:p>
            <a:p>
              <a:r>
                <a:rPr lang="en-US" sz="2400" dirty="0"/>
                <a:t>     "</a:t>
              </a:r>
              <a:r>
                <a:rPr lang="en-US" sz="2400" b="1" dirty="0" err="1">
                  <a:solidFill>
                    <a:schemeClr val="accent1"/>
                  </a:solidFill>
                </a:rPr>
                <a:t>sosa:usedProcedure</a:t>
              </a:r>
              <a:r>
                <a:rPr lang="en-US" sz="2400" dirty="0"/>
                <a:t>":</a:t>
              </a:r>
            </a:p>
            <a:p>
              <a:r>
                <a:rPr lang="en-US" sz="2400" dirty="0"/>
                <a:t>  “</a:t>
              </a:r>
              <a:r>
                <a:rPr lang="en-US" dirty="0"/>
                <a:t>https://www.globe.gov/documents/348614/348678/Relative+Humidity+Protocol/89f8c...  </a:t>
              </a:r>
              <a:r>
                <a:rPr lang="en-US" sz="2400" dirty="0"/>
                <a:t>}</a:t>
              </a:r>
            </a:p>
            <a:p>
              <a:endParaRPr lang="en-US" sz="2400" dirty="0"/>
            </a:p>
            <a:p>
              <a:r>
                <a:rPr lang="en-US" sz="2400" dirty="0">
                  <a:latin typeface="Open Sans"/>
                </a:rPr>
                <a:t>Other schema.org </a:t>
              </a:r>
              <a:r>
                <a:rPr lang="en-US" sz="2400" dirty="0" err="1">
                  <a:latin typeface="Open Sans"/>
                </a:rPr>
                <a:t>PropertyValue</a:t>
              </a:r>
              <a:r>
                <a:rPr lang="en-US" sz="2400" dirty="0">
                  <a:latin typeface="Open Sans"/>
                </a:rPr>
                <a:t> properties omitted here, but could be included.</a:t>
              </a:r>
            </a:p>
            <a:p>
              <a:endParaRPr lang="en-US" sz="2400" dirty="0"/>
            </a:p>
          </p:txBody>
        </p:sp>
      </p:grpSp>
      <p:sp>
        <p:nvSpPr>
          <p:cNvPr id="14" name="TextBox 13">
            <a:extLst>
              <a:ext uri="{FF2B5EF4-FFF2-40B4-BE49-F238E27FC236}">
                <a16:creationId xmlns:a16="http://schemas.microsoft.com/office/drawing/2014/main" id="{3F663F67-5032-445E-A948-23428DAB6C4D}"/>
              </a:ext>
            </a:extLst>
          </p:cNvPr>
          <p:cNvSpPr txBox="1"/>
          <p:nvPr/>
        </p:nvSpPr>
        <p:spPr>
          <a:xfrm>
            <a:off x="825397" y="14689485"/>
            <a:ext cx="8814630" cy="3539430"/>
          </a:xfrm>
          <a:prstGeom prst="rect">
            <a:avLst/>
          </a:prstGeom>
          <a:noFill/>
        </p:spPr>
        <p:txBody>
          <a:bodyPr wrap="square" rtlCol="0">
            <a:spAutoFit/>
          </a:bodyPr>
          <a:lstStyle/>
          <a:p>
            <a:r>
              <a:rPr lang="en-US" sz="3600" b="1" dirty="0">
                <a:latin typeface="Open Sans"/>
              </a:rPr>
              <a:t>Variables with non-numeric values: </a:t>
            </a:r>
          </a:p>
          <a:p>
            <a:r>
              <a:rPr lang="en-US" dirty="0">
                <a:latin typeface="Open Sans"/>
              </a:rPr>
              <a:t>Example dataset measured variable data type:</a:t>
            </a:r>
          </a:p>
          <a:p>
            <a:r>
              <a:rPr lang="en-US" sz="3200" dirty="0"/>
              <a:t>"</a:t>
            </a:r>
            <a:r>
              <a:rPr lang="en-US" sz="3200" dirty="0" err="1"/>
              <a:t>variableMeasured</a:t>
            </a:r>
            <a:r>
              <a:rPr lang="en-US" sz="3200" dirty="0"/>
              <a:t>": </a:t>
            </a:r>
          </a:p>
          <a:p>
            <a:r>
              <a:rPr lang="en-US" sz="2000" dirty="0"/>
              <a:t> {"@type": "</a:t>
            </a:r>
            <a:r>
              <a:rPr lang="en-US" sz="2400" b="1" dirty="0" err="1">
                <a:solidFill>
                  <a:schemeClr val="accent1"/>
                </a:solidFill>
              </a:rPr>
              <a:t>PropertyValue</a:t>
            </a:r>
            <a:r>
              <a:rPr lang="en-US" sz="2000" dirty="0"/>
              <a:t>",</a:t>
            </a:r>
          </a:p>
          <a:p>
            <a:r>
              <a:rPr lang="en-US" sz="2000" dirty="0"/>
              <a:t>   "</a:t>
            </a:r>
            <a:r>
              <a:rPr lang="en-US" sz="2400" b="1" dirty="0">
                <a:solidFill>
                  <a:schemeClr val="accent1"/>
                </a:solidFill>
              </a:rPr>
              <a:t>name</a:t>
            </a:r>
            <a:r>
              <a:rPr lang="en-US" sz="2000" dirty="0"/>
              <a:t>": “</a:t>
            </a:r>
            <a:r>
              <a:rPr lang="en-US" sz="2400" dirty="0"/>
              <a:t>Date of experiment</a:t>
            </a:r>
            <a:r>
              <a:rPr lang="en-US" sz="2000" dirty="0"/>
              <a:t>",</a:t>
            </a:r>
          </a:p>
          <a:p>
            <a:r>
              <a:rPr lang="en-US" sz="2000" dirty="0"/>
              <a:t>   "</a:t>
            </a:r>
            <a:r>
              <a:rPr lang="en-US" sz="2400" b="1" dirty="0">
                <a:solidFill>
                  <a:schemeClr val="accent1"/>
                </a:solidFill>
              </a:rPr>
              <a:t>description</a:t>
            </a:r>
            <a:r>
              <a:rPr lang="en-US" sz="2000" dirty="0"/>
              <a:t>": </a:t>
            </a:r>
            <a:r>
              <a:rPr lang="en-US" sz="2400" dirty="0"/>
              <a:t>“date and time when observation was obtained</a:t>
            </a:r>
            <a:r>
              <a:rPr lang="en-US" sz="2000" dirty="0"/>
              <a:t>",</a:t>
            </a:r>
          </a:p>
          <a:p>
            <a:r>
              <a:rPr lang="en-US" sz="2000" dirty="0"/>
              <a:t>   "</a:t>
            </a:r>
            <a:r>
              <a:rPr lang="en-US" sz="2400" b="1" dirty="0" err="1">
                <a:solidFill>
                  <a:schemeClr val="accent1"/>
                </a:solidFill>
              </a:rPr>
              <a:t>propertyID</a:t>
            </a:r>
            <a:r>
              <a:rPr lang="en-US" sz="2000" dirty="0"/>
              <a:t>": "https://www.ex-data-repo.org/dataset-parameter/20861",</a:t>
            </a:r>
          </a:p>
          <a:p>
            <a:r>
              <a:rPr lang="en-US" sz="2400" dirty="0"/>
              <a:t>   "</a:t>
            </a:r>
            <a:r>
              <a:rPr lang="en-US" sz="2400" b="1" dirty="0" err="1">
                <a:solidFill>
                  <a:schemeClr val="accent1"/>
                </a:solidFill>
              </a:rPr>
              <a:t>qudt:dataType</a:t>
            </a:r>
            <a:r>
              <a:rPr lang="en-US" sz="2400" dirty="0"/>
              <a:t>": "</a:t>
            </a:r>
            <a:r>
              <a:rPr lang="en-US" sz="2400" dirty="0" err="1"/>
              <a:t>xsd:dateTime</a:t>
            </a:r>
            <a:r>
              <a:rPr lang="en-US" sz="2400" dirty="0"/>
              <a:t>" },</a:t>
            </a:r>
          </a:p>
          <a:p>
            <a:endParaRPr lang="en-US" dirty="0"/>
          </a:p>
        </p:txBody>
      </p:sp>
      <p:sp>
        <p:nvSpPr>
          <p:cNvPr id="41" name="TextBox 40">
            <a:extLst>
              <a:ext uri="{FF2B5EF4-FFF2-40B4-BE49-F238E27FC236}">
                <a16:creationId xmlns:a16="http://schemas.microsoft.com/office/drawing/2014/main" id="{1B29EAA6-37F4-4FC7-9E0D-4643F81D9FD0}"/>
              </a:ext>
            </a:extLst>
          </p:cNvPr>
          <p:cNvSpPr txBox="1"/>
          <p:nvPr/>
        </p:nvSpPr>
        <p:spPr>
          <a:xfrm>
            <a:off x="11272165" y="12394159"/>
            <a:ext cx="10458647" cy="7509748"/>
          </a:xfrm>
          <a:prstGeom prst="rect">
            <a:avLst/>
          </a:prstGeom>
          <a:noFill/>
        </p:spPr>
        <p:txBody>
          <a:bodyPr wrap="square" rtlCol="0">
            <a:spAutoFit/>
          </a:bodyPr>
          <a:lstStyle/>
          <a:p>
            <a:r>
              <a:rPr lang="en-US" sz="3600" b="1" dirty="0">
                <a:latin typeface="Open Sans"/>
              </a:rPr>
              <a:t>Variable value range is controlled vocabulary: </a:t>
            </a:r>
          </a:p>
          <a:p>
            <a:r>
              <a:rPr lang="en-US" dirty="0">
                <a:latin typeface="Open Sans"/>
              </a:rPr>
              <a:t>Example encoding for a </a:t>
            </a:r>
            <a:r>
              <a:rPr lang="en-US" dirty="0" err="1">
                <a:latin typeface="Open Sans"/>
              </a:rPr>
              <a:t>variableMeasured</a:t>
            </a:r>
            <a:r>
              <a:rPr lang="en-US" dirty="0">
                <a:latin typeface="Open Sans"/>
              </a:rPr>
              <a:t> that is populated with a controlled vocabulary, using </a:t>
            </a:r>
            <a:r>
              <a:rPr lang="en-US" dirty="0" err="1">
                <a:latin typeface="Open Sans"/>
              </a:rPr>
              <a:t>qudt:dataType</a:t>
            </a:r>
            <a:r>
              <a:rPr lang="en-US" dirty="0">
                <a:latin typeface="Open Sans"/>
              </a:rPr>
              <a:t>/</a:t>
            </a:r>
            <a:r>
              <a:rPr lang="en-US" dirty="0" err="1">
                <a:latin typeface="Open Sans"/>
              </a:rPr>
              <a:t>qudt:Enumeration</a:t>
            </a:r>
            <a:r>
              <a:rPr lang="en-US" dirty="0">
                <a:latin typeface="Open Sans"/>
              </a:rPr>
              <a:t> to list the allowed values: </a:t>
            </a:r>
            <a:endParaRPr lang="en-US" dirty="0"/>
          </a:p>
          <a:p>
            <a:r>
              <a:rPr lang="en-US" sz="3200" dirty="0"/>
              <a:t>"</a:t>
            </a:r>
            <a:r>
              <a:rPr lang="en-US" sz="3200" dirty="0" err="1"/>
              <a:t>variableMeasured</a:t>
            </a:r>
            <a:r>
              <a:rPr lang="en-US" sz="3200" dirty="0"/>
              <a:t>": </a:t>
            </a:r>
          </a:p>
          <a:p>
            <a:r>
              <a:rPr lang="en-US" sz="2000" dirty="0"/>
              <a:t> {  "@type": "</a:t>
            </a:r>
            <a:r>
              <a:rPr lang="en-US" sz="2400" b="1" dirty="0" err="1">
                <a:solidFill>
                  <a:schemeClr val="accent1"/>
                </a:solidFill>
              </a:rPr>
              <a:t>PropertyValue</a:t>
            </a:r>
            <a:r>
              <a:rPr lang="en-US" sz="2000" dirty="0"/>
              <a:t>",</a:t>
            </a:r>
          </a:p>
          <a:p>
            <a:r>
              <a:rPr lang="en-US" sz="2000" dirty="0"/>
              <a:t>   "</a:t>
            </a:r>
            <a:r>
              <a:rPr lang="en-US" sz="2400" b="1" dirty="0" err="1">
                <a:solidFill>
                  <a:schemeClr val="accent1"/>
                </a:solidFill>
              </a:rPr>
              <a:t>propertyID</a:t>
            </a:r>
            <a:r>
              <a:rPr lang="en-US" sz="2000" dirty="0"/>
              <a:t>": "http://astromat/parameters/0027",</a:t>
            </a:r>
          </a:p>
          <a:p>
            <a:r>
              <a:rPr lang="en-US" sz="2000" dirty="0"/>
              <a:t>    "</a:t>
            </a:r>
            <a:r>
              <a:rPr lang="en-US" sz="2400" b="1" dirty="0">
                <a:solidFill>
                  <a:schemeClr val="accent1"/>
                </a:solidFill>
              </a:rPr>
              <a:t>name</a:t>
            </a:r>
            <a:r>
              <a:rPr lang="en-US" sz="2000" dirty="0"/>
              <a:t>": "</a:t>
            </a:r>
            <a:r>
              <a:rPr lang="en-US" sz="2000" dirty="0" err="1"/>
              <a:t>calcAvg</a:t>
            </a:r>
            <a:r>
              <a:rPr lang="en-US" sz="2000" dirty="0"/>
              <a:t>",</a:t>
            </a:r>
          </a:p>
          <a:p>
            <a:r>
              <a:rPr lang="en-US" sz="2000" dirty="0"/>
              <a:t>    "</a:t>
            </a:r>
            <a:r>
              <a:rPr lang="en-US" sz="2400" b="1" dirty="0">
                <a:solidFill>
                  <a:schemeClr val="accent1"/>
                </a:solidFill>
              </a:rPr>
              <a:t>description</a:t>
            </a:r>
            <a:r>
              <a:rPr lang="en-US" sz="2000" dirty="0"/>
              <a:t>": "Value in sample data are 'Can be averaged', 'Cannot be averaged', 'It is average’”,</a:t>
            </a:r>
          </a:p>
          <a:p>
            <a:r>
              <a:rPr lang="en-US" sz="2400" b="1" dirty="0">
                <a:solidFill>
                  <a:schemeClr val="accent1"/>
                </a:solidFill>
              </a:rPr>
              <a:t>    "</a:t>
            </a:r>
            <a:r>
              <a:rPr lang="en-US" sz="2400" b="1" dirty="0" err="1">
                <a:solidFill>
                  <a:schemeClr val="accent1"/>
                </a:solidFill>
              </a:rPr>
              <a:t>qudt:dataType</a:t>
            </a:r>
            <a:r>
              <a:rPr lang="en-US" sz="2000" dirty="0"/>
              <a:t>": </a:t>
            </a:r>
            <a:r>
              <a:rPr lang="en-US" sz="2000" dirty="0">
                <a:solidFill>
                  <a:srgbClr val="FF0000"/>
                </a:solidFill>
              </a:rPr>
              <a:t>{</a:t>
            </a:r>
          </a:p>
          <a:p>
            <a:r>
              <a:rPr lang="en-US" sz="2000" dirty="0"/>
              <a:t>        "</a:t>
            </a:r>
            <a:r>
              <a:rPr lang="en-US" sz="2400" b="1" dirty="0" err="1">
                <a:solidFill>
                  <a:schemeClr val="accent1"/>
                </a:solidFill>
              </a:rPr>
              <a:t>qudt:Enumeration</a:t>
            </a:r>
            <a:r>
              <a:rPr lang="en-US" sz="2000" dirty="0"/>
              <a:t>": {</a:t>
            </a:r>
          </a:p>
          <a:p>
            <a:r>
              <a:rPr lang="en-US" sz="2000" dirty="0"/>
              <a:t>            "</a:t>
            </a:r>
            <a:r>
              <a:rPr lang="en-US" sz="2400" b="1" dirty="0" err="1">
                <a:solidFill>
                  <a:schemeClr val="accent1"/>
                </a:solidFill>
              </a:rPr>
              <a:t>qudt:element</a:t>
            </a:r>
            <a:r>
              <a:rPr lang="en-US" sz="2000" dirty="0"/>
              <a:t>": [</a:t>
            </a:r>
          </a:p>
          <a:p>
            <a:r>
              <a:rPr lang="en-US" sz="2000" dirty="0"/>
              <a:t>                {"</a:t>
            </a:r>
            <a:r>
              <a:rPr lang="en-US" sz="2400" b="1" dirty="0" err="1">
                <a:solidFill>
                  <a:schemeClr val="accent1"/>
                </a:solidFill>
              </a:rPr>
              <a:t>qudt:EnumeratedValue</a:t>
            </a:r>
            <a:r>
              <a:rPr lang="en-US" sz="2000" dirty="0"/>
              <a:t>": {"</a:t>
            </a:r>
            <a:r>
              <a:rPr lang="en-US" sz="2400" b="1" dirty="0" err="1">
                <a:solidFill>
                  <a:schemeClr val="accent1"/>
                </a:solidFill>
              </a:rPr>
              <a:t>qudt:symbol</a:t>
            </a:r>
            <a:r>
              <a:rPr lang="en-US" sz="2000" dirty="0"/>
              <a:t>":"Can be averaged"}},</a:t>
            </a:r>
          </a:p>
          <a:p>
            <a:r>
              <a:rPr lang="en-US" sz="2000" dirty="0"/>
              <a:t>                {"</a:t>
            </a:r>
            <a:r>
              <a:rPr lang="en-US" sz="2400" b="1" dirty="0" err="1">
                <a:solidFill>
                  <a:schemeClr val="accent1"/>
                </a:solidFill>
              </a:rPr>
              <a:t>qudt:EnumeratedValue</a:t>
            </a:r>
            <a:r>
              <a:rPr lang="en-US" sz="2000" dirty="0"/>
              <a:t>": {"</a:t>
            </a:r>
            <a:r>
              <a:rPr lang="en-US" sz="2400" b="1" dirty="0" err="1">
                <a:solidFill>
                  <a:schemeClr val="accent1"/>
                </a:solidFill>
              </a:rPr>
              <a:t>qudt:symbol</a:t>
            </a:r>
            <a:r>
              <a:rPr lang="en-US" sz="2000" dirty="0"/>
              <a:t>":"Cannot be averaged"}},</a:t>
            </a:r>
          </a:p>
          <a:p>
            <a:r>
              <a:rPr lang="en-US" sz="2000" dirty="0"/>
              <a:t>                {"</a:t>
            </a:r>
            <a:r>
              <a:rPr lang="en-US" sz="2400" b="1" dirty="0" err="1">
                <a:solidFill>
                  <a:schemeClr val="accent1"/>
                </a:solidFill>
              </a:rPr>
              <a:t>qudt:EnumeratedValue</a:t>
            </a:r>
            <a:r>
              <a:rPr lang="en-US" sz="2000" dirty="0"/>
              <a:t>": {"</a:t>
            </a:r>
            <a:r>
              <a:rPr lang="en-US" sz="2400" b="1" dirty="0" err="1">
                <a:solidFill>
                  <a:schemeClr val="accent1"/>
                </a:solidFill>
              </a:rPr>
              <a:t>qudt:symbol</a:t>
            </a:r>
            <a:r>
              <a:rPr lang="en-US" sz="2000" dirty="0"/>
              <a:t>":"It is average"}}         ]</a:t>
            </a:r>
          </a:p>
          <a:p>
            <a:r>
              <a:rPr lang="en-US" sz="2000" dirty="0"/>
              <a:t>          }</a:t>
            </a:r>
          </a:p>
          <a:p>
            <a:r>
              <a:rPr lang="en-US" sz="2000" dirty="0"/>
              <a:t>    </a:t>
            </a:r>
            <a:r>
              <a:rPr lang="en-US" sz="2000" dirty="0">
                <a:solidFill>
                  <a:srgbClr val="FF0000"/>
                </a:solidFill>
              </a:rPr>
              <a:t>}</a:t>
            </a:r>
            <a:r>
              <a:rPr lang="en-US" sz="2000" dirty="0"/>
              <a:t>   }</a:t>
            </a:r>
          </a:p>
          <a:p>
            <a:endParaRPr lang="en-US" dirty="0">
              <a:latin typeface="Open Sans"/>
            </a:endParaRPr>
          </a:p>
          <a:p>
            <a:r>
              <a:rPr lang="en-US" dirty="0">
                <a:latin typeface="Open Sans"/>
              </a:rPr>
              <a:t>Example referencing controlled vocabulary via URI:</a:t>
            </a:r>
          </a:p>
          <a:p>
            <a:r>
              <a:rPr lang="en-US" sz="2000" dirty="0">
                <a:latin typeface="Open Sans"/>
              </a:rPr>
              <a:t>"</a:t>
            </a:r>
            <a:r>
              <a:rPr lang="en-US" sz="2400" b="1" dirty="0" err="1">
                <a:solidFill>
                  <a:schemeClr val="accent1"/>
                </a:solidFill>
              </a:rPr>
              <a:t>qudt:dataType</a:t>
            </a:r>
            <a:r>
              <a:rPr lang="en-US" sz="2000" dirty="0">
                <a:latin typeface="Open Sans"/>
              </a:rPr>
              <a:t>": [“</a:t>
            </a:r>
            <a:r>
              <a:rPr lang="en-US" sz="2000" dirty="0" err="1">
                <a:latin typeface="Open Sans"/>
              </a:rPr>
              <a:t>qudt:Enumeration</a:t>
            </a:r>
            <a:r>
              <a:rPr lang="en-US" sz="2000" dirty="0">
                <a:latin typeface="Open Sans"/>
              </a:rPr>
              <a:t>”, “https://www.astromat.org/vocab/</a:t>
            </a:r>
            <a:r>
              <a:rPr lang="en-US" sz="2000" dirty="0" err="1">
                <a:latin typeface="Open Sans"/>
              </a:rPr>
              <a:t>isaverage</a:t>
            </a:r>
            <a:r>
              <a:rPr lang="en-US" sz="2000" dirty="0">
                <a:latin typeface="Open Sans"/>
              </a:rPr>
              <a:t>”] </a:t>
            </a:r>
          </a:p>
        </p:txBody>
      </p:sp>
      <p:sp>
        <p:nvSpPr>
          <p:cNvPr id="44" name="Google Shape;67;p13">
            <a:extLst>
              <a:ext uri="{FF2B5EF4-FFF2-40B4-BE49-F238E27FC236}">
                <a16:creationId xmlns:a16="http://schemas.microsoft.com/office/drawing/2014/main" id="{42BB4BB4-358C-4B9F-BC3C-7BCF1A4944BB}"/>
              </a:ext>
            </a:extLst>
          </p:cNvPr>
          <p:cNvSpPr txBox="1">
            <a:spLocks/>
          </p:cNvSpPr>
          <p:nvPr/>
        </p:nvSpPr>
        <p:spPr>
          <a:xfrm>
            <a:off x="11272165" y="1430880"/>
            <a:ext cx="11714613" cy="1158240"/>
          </a:xfrm>
          <a:prstGeom prst="rect">
            <a:avLst/>
          </a:prstGeom>
        </p:spPr>
        <p:txBody>
          <a:bodyPr spcFirstLastPara="1" wrap="square" lIns="274275" tIns="274275" rIns="274275" bIns="27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4400" dirty="0">
                <a:solidFill>
                  <a:srgbClr val="000000"/>
                </a:solidFill>
              </a:rPr>
              <a:t>ESIP “schema.org” Semantic Cluster</a:t>
            </a:r>
          </a:p>
        </p:txBody>
      </p:sp>
      <p:sp>
        <p:nvSpPr>
          <p:cNvPr id="11" name="TextBox 10">
            <a:extLst>
              <a:ext uri="{FF2B5EF4-FFF2-40B4-BE49-F238E27FC236}">
                <a16:creationId xmlns:a16="http://schemas.microsoft.com/office/drawing/2014/main" id="{43FD5B16-0526-4185-9C00-EAFB4677E4A1}"/>
              </a:ext>
            </a:extLst>
          </p:cNvPr>
          <p:cNvSpPr txBox="1"/>
          <p:nvPr/>
        </p:nvSpPr>
        <p:spPr>
          <a:xfrm>
            <a:off x="10936682" y="20888792"/>
            <a:ext cx="11789588" cy="9140964"/>
          </a:xfrm>
          <a:prstGeom prst="rect">
            <a:avLst/>
          </a:prstGeom>
          <a:noFill/>
        </p:spPr>
        <p:txBody>
          <a:bodyPr wrap="square" rtlCol="0">
            <a:spAutoFit/>
          </a:bodyPr>
          <a:lstStyle/>
          <a:p>
            <a:r>
              <a:rPr lang="en-US" sz="3600" b="1" dirty="0">
                <a:latin typeface="Open Sans"/>
              </a:rPr>
              <a:t>Structured values: Composite Data Type</a:t>
            </a:r>
          </a:p>
          <a:p>
            <a:r>
              <a:rPr lang="en-US" sz="2400" dirty="0"/>
              <a:t>{ "@type": "</a:t>
            </a:r>
            <a:r>
              <a:rPr lang="en-US" sz="2400" b="1" dirty="0" err="1">
                <a:solidFill>
                  <a:schemeClr val="accent1"/>
                </a:solidFill>
              </a:rPr>
              <a:t>PropertyValue</a:t>
            </a:r>
            <a:r>
              <a:rPr lang="en-US" sz="2400" dirty="0"/>
              <a:t>",</a:t>
            </a:r>
          </a:p>
          <a:p>
            <a:r>
              <a:rPr lang="en-US" sz="2400" dirty="0"/>
              <a:t>  "</a:t>
            </a:r>
            <a:r>
              <a:rPr lang="en-US" sz="2400" b="1" dirty="0">
                <a:solidFill>
                  <a:schemeClr val="accent1"/>
                </a:solidFill>
              </a:rPr>
              <a:t>name</a:t>
            </a:r>
            <a:r>
              <a:rPr lang="en-US" sz="2400" dirty="0"/>
              <a:t>": "</a:t>
            </a:r>
            <a:r>
              <a:rPr lang="en-US" sz="2400" dirty="0" err="1"/>
              <a:t>PLSSLocation</a:t>
            </a:r>
            <a:r>
              <a:rPr lang="en-US" sz="2400" dirty="0"/>
              <a:t>",</a:t>
            </a:r>
          </a:p>
          <a:p>
            <a:r>
              <a:rPr lang="en-US" sz="2400" dirty="0"/>
              <a:t>  "</a:t>
            </a:r>
            <a:r>
              <a:rPr lang="en-US" sz="2400" b="1" dirty="0" err="1">
                <a:solidFill>
                  <a:schemeClr val="accent1"/>
                </a:solidFill>
              </a:rPr>
              <a:t>propertyID</a:t>
            </a:r>
            <a:r>
              <a:rPr lang="en-US" sz="2400" dirty="0"/>
              <a:t>":"http://www.opengis.net/def/property/OGC/0/SamplingLocation",</a:t>
            </a:r>
          </a:p>
          <a:p>
            <a:r>
              <a:rPr lang="en-US" sz="2400" dirty="0"/>
              <a:t>  "</a:t>
            </a:r>
            <a:r>
              <a:rPr lang="en-US" sz="2400" b="1" dirty="0" err="1">
                <a:solidFill>
                  <a:schemeClr val="accent1"/>
                </a:solidFill>
              </a:rPr>
              <a:t>alternateName</a:t>
            </a:r>
            <a:r>
              <a:rPr lang="en-US" sz="2400" dirty="0"/>
              <a:t>": "US Public Land Survey System location",</a:t>
            </a:r>
          </a:p>
          <a:p>
            <a:r>
              <a:rPr lang="en-US" sz="2400" dirty="0"/>
              <a:t>  "</a:t>
            </a:r>
            <a:r>
              <a:rPr lang="en-US" sz="2400" b="1" dirty="0">
                <a:solidFill>
                  <a:schemeClr val="accent1"/>
                </a:solidFill>
              </a:rPr>
              <a:t>description</a:t>
            </a:r>
            <a:r>
              <a:rPr lang="en-US" sz="2400" dirty="0"/>
              <a:t>": "Location of sampling feature specified using PLSS grid",</a:t>
            </a:r>
          </a:p>
          <a:p>
            <a:r>
              <a:rPr lang="en-US" sz="2400" dirty="0"/>
              <a:t>  "</a:t>
            </a:r>
            <a:r>
              <a:rPr lang="en-US" sz="2400" b="1" dirty="0" err="1">
                <a:solidFill>
                  <a:schemeClr val="accent1"/>
                </a:solidFill>
              </a:rPr>
              <a:t>qudt:dataType</a:t>
            </a:r>
            <a:r>
              <a:rPr lang="en-US" sz="2400" dirty="0"/>
              <a:t>": [“</a:t>
            </a:r>
            <a:r>
              <a:rPr lang="en-US" sz="2400" dirty="0" err="1"/>
              <a:t>qudt:TupleType</a:t>
            </a:r>
            <a:r>
              <a:rPr lang="en-US" sz="2400" dirty="0"/>
              <a:t>"</a:t>
            </a:r>
            <a:r>
              <a:rPr lang="en-US" dirty="0"/>
              <a:t>, "https://www.usgs.gov/media/images/public-land-survey-system-plss"</a:t>
            </a:r>
            <a:r>
              <a:rPr lang="en-US" sz="2400" dirty="0"/>
              <a:t>],</a:t>
            </a:r>
          </a:p>
          <a:p>
            <a:r>
              <a:rPr lang="en-US" sz="2400" dirty="0"/>
              <a:t>  "</a:t>
            </a:r>
            <a:r>
              <a:rPr lang="en-US" sz="2400" b="1" dirty="0" err="1">
                <a:solidFill>
                  <a:schemeClr val="accent1"/>
                </a:solidFill>
              </a:rPr>
              <a:t>valueReference</a:t>
            </a:r>
            <a:r>
              <a:rPr lang="en-US" sz="2400" dirty="0"/>
              <a:t>": [</a:t>
            </a:r>
          </a:p>
          <a:p>
            <a:r>
              <a:rPr lang="en-US" sz="2400" dirty="0"/>
              <a:t>     {"@type": "</a:t>
            </a:r>
            <a:r>
              <a:rPr lang="en-US" sz="2400" b="1" dirty="0" err="1">
                <a:solidFill>
                  <a:schemeClr val="accent1"/>
                </a:solidFill>
              </a:rPr>
              <a:t>PropertyValue</a:t>
            </a:r>
            <a:r>
              <a:rPr lang="en-US" sz="2400" dirty="0"/>
              <a:t>",</a:t>
            </a:r>
          </a:p>
          <a:p>
            <a:r>
              <a:rPr lang="en-US" sz="2400" dirty="0"/>
              <a:t>       "</a:t>
            </a:r>
            <a:r>
              <a:rPr lang="en-US" sz="2400" b="1" dirty="0">
                <a:solidFill>
                  <a:schemeClr val="accent1"/>
                </a:solidFill>
              </a:rPr>
              <a:t>name</a:t>
            </a:r>
            <a:r>
              <a:rPr lang="en-US" sz="2400" dirty="0"/>
              <a:t>": "</a:t>
            </a:r>
            <a:r>
              <a:rPr lang="en-US" sz="2400" dirty="0" err="1"/>
              <a:t>PLSS_Meridians</a:t>
            </a:r>
            <a:r>
              <a:rPr lang="en-US" sz="2400" dirty="0"/>
              <a:t>",</a:t>
            </a:r>
          </a:p>
          <a:p>
            <a:r>
              <a:rPr lang="en-US" sz="2400" dirty="0"/>
              <a:t>       "</a:t>
            </a:r>
            <a:r>
              <a:rPr lang="en-US" sz="2400" b="1" dirty="0">
                <a:solidFill>
                  <a:schemeClr val="accent1"/>
                </a:solidFill>
              </a:rPr>
              <a:t>description</a:t>
            </a:r>
            <a:r>
              <a:rPr lang="en-US" sz="2400" dirty="0"/>
              <a:t>": “N-S baseline and E-W meridian reference for TWP and RGE.",</a:t>
            </a:r>
          </a:p>
          <a:p>
            <a:r>
              <a:rPr lang="en-US" sz="2400" dirty="0"/>
              <a:t>       "</a:t>
            </a:r>
            <a:r>
              <a:rPr lang="en-US" sz="2400" b="1" dirty="0" err="1">
                <a:solidFill>
                  <a:schemeClr val="accent1"/>
                </a:solidFill>
              </a:rPr>
              <a:t>qudt:dataType</a:t>
            </a:r>
            <a:r>
              <a:rPr lang="en-US" sz="2400" dirty="0"/>
              <a:t>": "</a:t>
            </a:r>
            <a:r>
              <a:rPr lang="en-US" sz="2400" dirty="0" err="1"/>
              <a:t>xsd:token</a:t>
            </a:r>
            <a:r>
              <a:rPr lang="en-US" sz="2400" dirty="0"/>
              <a:t>"  },</a:t>
            </a:r>
          </a:p>
          <a:p>
            <a:r>
              <a:rPr lang="en-US" sz="2400" dirty="0"/>
              <a:t>     {"@type": "</a:t>
            </a:r>
            <a:r>
              <a:rPr lang="en-US" sz="2400" b="1" dirty="0" err="1">
                <a:solidFill>
                  <a:schemeClr val="accent1"/>
                </a:solidFill>
              </a:rPr>
              <a:t>PropertyValue</a:t>
            </a:r>
            <a:r>
              <a:rPr lang="en-US" sz="2400" dirty="0"/>
              <a:t>",</a:t>
            </a:r>
          </a:p>
          <a:p>
            <a:r>
              <a:rPr lang="en-US" sz="2400" dirty="0"/>
              <a:t>       "</a:t>
            </a:r>
            <a:r>
              <a:rPr lang="en-US" sz="2400" b="1" dirty="0">
                <a:solidFill>
                  <a:schemeClr val="accent1"/>
                </a:solidFill>
              </a:rPr>
              <a:t>name</a:t>
            </a:r>
            <a:r>
              <a:rPr lang="en-US" sz="2400" dirty="0"/>
              <a:t>": "TWP",</a:t>
            </a:r>
          </a:p>
          <a:p>
            <a:r>
              <a:rPr lang="en-US" sz="2400" dirty="0"/>
              <a:t>       "</a:t>
            </a:r>
            <a:r>
              <a:rPr lang="en-US" sz="2400" b="1" dirty="0" err="1">
                <a:solidFill>
                  <a:schemeClr val="accent1"/>
                </a:solidFill>
              </a:rPr>
              <a:t>alternateName</a:t>
            </a:r>
            <a:r>
              <a:rPr lang="en-US" sz="2400" dirty="0"/>
              <a:t>": "Township",</a:t>
            </a:r>
          </a:p>
          <a:p>
            <a:r>
              <a:rPr lang="en-US" sz="2400" dirty="0"/>
              <a:t>       "</a:t>
            </a:r>
            <a:r>
              <a:rPr lang="en-US" sz="2400" b="1" dirty="0">
                <a:solidFill>
                  <a:schemeClr val="accent1"/>
                </a:solidFill>
              </a:rPr>
              <a:t>description</a:t>
            </a:r>
            <a:r>
              <a:rPr lang="en-US" sz="2400" dirty="0"/>
              <a:t>": "Township in PLSS grid, relative to reported baseline. ",</a:t>
            </a:r>
          </a:p>
          <a:p>
            <a:r>
              <a:rPr lang="en-US" sz="2400" dirty="0"/>
              <a:t>       "</a:t>
            </a:r>
            <a:r>
              <a:rPr lang="en-US" sz="2400" b="1" dirty="0" err="1">
                <a:solidFill>
                  <a:schemeClr val="accent1"/>
                </a:solidFill>
              </a:rPr>
              <a:t>qudt:dataType</a:t>
            </a:r>
            <a:r>
              <a:rPr lang="en-US" sz="2400" dirty="0"/>
              <a:t>": "</a:t>
            </a:r>
            <a:r>
              <a:rPr lang="en-US" sz="2400" dirty="0" err="1"/>
              <a:t>xsd:token</a:t>
            </a:r>
            <a:r>
              <a:rPr lang="en-US" sz="2400" dirty="0"/>
              <a:t>"     },</a:t>
            </a:r>
          </a:p>
          <a:p>
            <a:r>
              <a:rPr lang="en-US" sz="2400" dirty="0"/>
              <a:t>     {"@type": "</a:t>
            </a:r>
            <a:r>
              <a:rPr lang="en-US" sz="2400" b="1" dirty="0" err="1">
                <a:solidFill>
                  <a:schemeClr val="accent1"/>
                </a:solidFill>
              </a:rPr>
              <a:t>PropertyValue</a:t>
            </a:r>
            <a:r>
              <a:rPr lang="en-US" sz="2400" dirty="0"/>
              <a:t>",</a:t>
            </a:r>
          </a:p>
          <a:p>
            <a:r>
              <a:rPr lang="en-US" sz="2400" dirty="0"/>
              <a:t>       "</a:t>
            </a:r>
            <a:r>
              <a:rPr lang="en-US" sz="2400" b="1" dirty="0">
                <a:solidFill>
                  <a:schemeClr val="accent1"/>
                </a:solidFill>
              </a:rPr>
              <a:t>name</a:t>
            </a:r>
            <a:r>
              <a:rPr lang="en-US" sz="2400" dirty="0"/>
              <a:t>": "RGE",</a:t>
            </a:r>
          </a:p>
          <a:p>
            <a:r>
              <a:rPr lang="en-US" sz="2400" dirty="0"/>
              <a:t>       "</a:t>
            </a:r>
            <a:r>
              <a:rPr lang="en-US" sz="2400" b="1" dirty="0" err="1">
                <a:solidFill>
                  <a:schemeClr val="accent1"/>
                </a:solidFill>
              </a:rPr>
              <a:t>alternateName</a:t>
            </a:r>
            <a:r>
              <a:rPr lang="en-US" sz="2400" dirty="0"/>
              <a:t>": "Range",</a:t>
            </a:r>
          </a:p>
          <a:p>
            <a:r>
              <a:rPr lang="en-US" sz="2400" dirty="0"/>
              <a:t>       "</a:t>
            </a:r>
            <a:r>
              <a:rPr lang="en-US" sz="2400" b="1" dirty="0">
                <a:solidFill>
                  <a:schemeClr val="accent1"/>
                </a:solidFill>
              </a:rPr>
              <a:t>description</a:t>
            </a:r>
            <a:r>
              <a:rPr lang="en-US" sz="2400" dirty="0"/>
              <a:t>": "Range in PLSS grid, relative to reported meridian.",</a:t>
            </a:r>
          </a:p>
          <a:p>
            <a:r>
              <a:rPr lang="en-US" sz="2400" dirty="0"/>
              <a:t>       "</a:t>
            </a:r>
            <a:r>
              <a:rPr lang="en-US" sz="2400" b="1" dirty="0" err="1">
                <a:solidFill>
                  <a:schemeClr val="accent1"/>
                </a:solidFill>
              </a:rPr>
              <a:t>qudt:dataType</a:t>
            </a:r>
            <a:r>
              <a:rPr lang="en-US" sz="2400" dirty="0"/>
              <a:t>": "</a:t>
            </a:r>
            <a:r>
              <a:rPr lang="en-US" sz="2400" dirty="0" err="1"/>
              <a:t>xsd:token</a:t>
            </a:r>
            <a:r>
              <a:rPr lang="en-US" sz="2400" dirty="0"/>
              <a:t>"  }</a:t>
            </a:r>
          </a:p>
          <a:p>
            <a:r>
              <a:rPr lang="en-US" sz="2400" dirty="0"/>
              <a:t>         ]</a:t>
            </a:r>
          </a:p>
          <a:p>
            <a:r>
              <a:rPr lang="en-US" sz="2400" dirty="0"/>
              <a:t> },</a:t>
            </a:r>
          </a:p>
        </p:txBody>
      </p:sp>
      <p:sp>
        <p:nvSpPr>
          <p:cNvPr id="13" name="TextBox 12">
            <a:extLst>
              <a:ext uri="{FF2B5EF4-FFF2-40B4-BE49-F238E27FC236}">
                <a16:creationId xmlns:a16="http://schemas.microsoft.com/office/drawing/2014/main" id="{3960BDED-1FE9-4883-AB8D-A77A83D624D8}"/>
              </a:ext>
            </a:extLst>
          </p:cNvPr>
          <p:cNvSpPr txBox="1"/>
          <p:nvPr/>
        </p:nvSpPr>
        <p:spPr>
          <a:xfrm>
            <a:off x="730348" y="19073084"/>
            <a:ext cx="8814630" cy="3908762"/>
          </a:xfrm>
          <a:prstGeom prst="rect">
            <a:avLst/>
          </a:prstGeom>
          <a:noFill/>
        </p:spPr>
        <p:txBody>
          <a:bodyPr wrap="square" rtlCol="0">
            <a:spAutoFit/>
          </a:bodyPr>
          <a:lstStyle/>
          <a:p>
            <a:r>
              <a:rPr lang="en-US" sz="3600" b="1" dirty="0">
                <a:latin typeface="Open Sans"/>
              </a:rPr>
              <a:t>Variables that contain references</a:t>
            </a:r>
          </a:p>
          <a:p>
            <a:r>
              <a:rPr lang="en-US" sz="3200" dirty="0"/>
              <a:t>"</a:t>
            </a:r>
            <a:r>
              <a:rPr lang="en-US" sz="3200" dirty="0" err="1"/>
              <a:t>variableMeasured</a:t>
            </a:r>
            <a:r>
              <a:rPr lang="en-US" sz="3200" dirty="0"/>
              <a:t>": </a:t>
            </a:r>
          </a:p>
          <a:p>
            <a:r>
              <a:rPr lang="en-US" dirty="0"/>
              <a:t>  {"@type": "</a:t>
            </a:r>
            <a:r>
              <a:rPr lang="en-US" sz="2400" b="1" dirty="0" err="1">
                <a:solidFill>
                  <a:schemeClr val="accent1"/>
                </a:solidFill>
              </a:rPr>
              <a:t>PropertyValue</a:t>
            </a:r>
            <a:r>
              <a:rPr lang="en-US" dirty="0"/>
              <a:t>",</a:t>
            </a:r>
          </a:p>
          <a:p>
            <a:r>
              <a:rPr lang="en-US" dirty="0"/>
              <a:t>     "</a:t>
            </a:r>
            <a:r>
              <a:rPr lang="en-US" sz="2400" b="1" dirty="0">
                <a:solidFill>
                  <a:schemeClr val="accent1"/>
                </a:solidFill>
              </a:rPr>
              <a:t>name</a:t>
            </a:r>
            <a:r>
              <a:rPr lang="en-US" dirty="0"/>
              <a:t>": “</a:t>
            </a:r>
            <a:r>
              <a:rPr lang="en-US" dirty="0" err="1"/>
              <a:t>EarthMaterialURI</a:t>
            </a:r>
            <a:r>
              <a:rPr lang="en-US" dirty="0"/>
              <a:t>",</a:t>
            </a:r>
          </a:p>
          <a:p>
            <a:r>
              <a:rPr lang="en-US" dirty="0"/>
              <a:t>     "</a:t>
            </a:r>
            <a:r>
              <a:rPr lang="en-US" sz="2400" b="1" dirty="0" err="1">
                <a:solidFill>
                  <a:schemeClr val="accent1"/>
                </a:solidFill>
              </a:rPr>
              <a:t>propertyID</a:t>
            </a:r>
            <a:r>
              <a:rPr lang="en-US" dirty="0"/>
              <a:t>":"</a:t>
            </a:r>
            <a:r>
              <a:rPr lang="en-US" dirty="0" err="1"/>
              <a:t>geosciml:gbEarthMaterialDescription</a:t>
            </a:r>
            <a:r>
              <a:rPr lang="en-US" dirty="0"/>
              <a:t>",</a:t>
            </a:r>
          </a:p>
          <a:p>
            <a:r>
              <a:rPr lang="en-US" dirty="0"/>
              <a:t>     "</a:t>
            </a:r>
            <a:r>
              <a:rPr lang="en-US" sz="2400" b="1" dirty="0" err="1">
                <a:solidFill>
                  <a:schemeClr val="accent1"/>
                </a:solidFill>
              </a:rPr>
              <a:t>alternateName</a:t>
            </a:r>
            <a:r>
              <a:rPr lang="en-US" dirty="0"/>
              <a:t>": “link to rock material description",</a:t>
            </a:r>
          </a:p>
          <a:p>
            <a:r>
              <a:rPr lang="en-US" dirty="0"/>
              <a:t>     "</a:t>
            </a:r>
            <a:r>
              <a:rPr lang="en-US" sz="2400" b="1" dirty="0">
                <a:solidFill>
                  <a:schemeClr val="accent1"/>
                </a:solidFill>
              </a:rPr>
              <a:t>description</a:t>
            </a:r>
            <a:r>
              <a:rPr lang="en-US" dirty="0"/>
              <a:t>": "link to structured description of rock material using GeoSciML properties.",</a:t>
            </a:r>
          </a:p>
          <a:p>
            <a:r>
              <a:rPr lang="en-US" dirty="0"/>
              <a:t>     "</a:t>
            </a:r>
            <a:r>
              <a:rPr lang="en-US" sz="2400" b="1" dirty="0" err="1">
                <a:solidFill>
                  <a:schemeClr val="accent1"/>
                </a:solidFill>
              </a:rPr>
              <a:t>qudt:dataType</a:t>
            </a:r>
            <a:r>
              <a:rPr lang="en-US" dirty="0"/>
              <a:t>":["</a:t>
            </a:r>
            <a:r>
              <a:rPr lang="en-US" dirty="0" err="1"/>
              <a:t>xsd:anyURI</a:t>
            </a:r>
            <a:r>
              <a:rPr lang="en-US" dirty="0"/>
              <a:t>", "</a:t>
            </a:r>
            <a:r>
              <a:rPr lang="en-US" dirty="0" err="1"/>
              <a:t>qudt:ReferenceDatatype</a:t>
            </a:r>
            <a:r>
              <a:rPr lang="en-US" dirty="0"/>
              <a:t>"]</a:t>
            </a:r>
          </a:p>
          <a:p>
            <a:r>
              <a:rPr lang="en-US" dirty="0"/>
              <a:t>     }</a:t>
            </a:r>
          </a:p>
        </p:txBody>
      </p:sp>
      <p:sp>
        <p:nvSpPr>
          <p:cNvPr id="15" name="TextBox 14">
            <a:extLst>
              <a:ext uri="{FF2B5EF4-FFF2-40B4-BE49-F238E27FC236}">
                <a16:creationId xmlns:a16="http://schemas.microsoft.com/office/drawing/2014/main" id="{53272793-141D-4F03-88C9-6E5C4C173753}"/>
              </a:ext>
            </a:extLst>
          </p:cNvPr>
          <p:cNvSpPr txBox="1"/>
          <p:nvPr/>
        </p:nvSpPr>
        <p:spPr>
          <a:xfrm>
            <a:off x="23671111" y="2997421"/>
            <a:ext cx="9867900" cy="16650712"/>
          </a:xfrm>
          <a:prstGeom prst="rect">
            <a:avLst/>
          </a:prstGeom>
          <a:noFill/>
        </p:spPr>
        <p:txBody>
          <a:bodyPr wrap="square" rtlCol="0">
            <a:spAutoFit/>
          </a:bodyPr>
          <a:lstStyle/>
          <a:p>
            <a:r>
              <a:rPr lang="en-US" sz="3600" b="1" dirty="0">
                <a:latin typeface="Open Sans"/>
              </a:rPr>
              <a:t>Variable represented by a dimensioned set of values</a:t>
            </a:r>
          </a:p>
          <a:p>
            <a:r>
              <a:rPr lang="en-US" sz="2800" b="1" dirty="0">
                <a:latin typeface="Open Sans"/>
              </a:rPr>
              <a:t>Two approaches for discussion.  One approach</a:t>
            </a:r>
            <a:r>
              <a:rPr lang="en-US" sz="3600" b="1" dirty="0">
                <a:latin typeface="Open Sans"/>
              </a:rPr>
              <a:t>:</a:t>
            </a:r>
          </a:p>
          <a:p>
            <a:pPr>
              <a:spcAft>
                <a:spcPts val="1200"/>
              </a:spcAft>
            </a:pPr>
            <a:r>
              <a:rPr lang="en-US" sz="2400" dirty="0">
                <a:latin typeface="Open Sans"/>
              </a:rPr>
              <a:t>Group dimensions and measure as separate properties, with a tuple structure</a:t>
            </a:r>
          </a:p>
          <a:p>
            <a:r>
              <a:rPr lang="en-US" sz="2400" dirty="0"/>
              <a:t>{"@type": [ "Dataset", "</a:t>
            </a:r>
            <a:r>
              <a:rPr lang="en-US" sz="2400" b="1" dirty="0" err="1"/>
              <a:t>qudt:MultiDimensionalDataFormat</a:t>
            </a:r>
            <a:r>
              <a:rPr lang="en-US" sz="2400" dirty="0"/>
              <a:t>" ],</a:t>
            </a:r>
          </a:p>
          <a:p>
            <a:r>
              <a:rPr lang="en-US" sz="2400" dirty="0"/>
              <a:t>    "</a:t>
            </a:r>
            <a:r>
              <a:rPr lang="en-US" sz="2400" b="1" dirty="0">
                <a:solidFill>
                  <a:schemeClr val="accent1"/>
                </a:solidFill>
              </a:rPr>
              <a:t>name</a:t>
            </a:r>
            <a:r>
              <a:rPr lang="en-US" sz="2400" dirty="0"/>
              <a:t>": "Surface geology and geophysics grid",</a:t>
            </a:r>
          </a:p>
          <a:p>
            <a:r>
              <a:rPr lang="en-US" sz="2400" dirty="0"/>
              <a:t>...</a:t>
            </a:r>
          </a:p>
          <a:p>
            <a:r>
              <a:rPr lang="en-US" sz="3200" dirty="0"/>
              <a:t> "</a:t>
            </a:r>
            <a:r>
              <a:rPr lang="en-US" sz="3200" dirty="0" err="1"/>
              <a:t>variableMeasured</a:t>
            </a:r>
            <a:r>
              <a:rPr lang="en-US" sz="3200" dirty="0"/>
              <a:t>": </a:t>
            </a:r>
            <a:r>
              <a:rPr lang="en-US" sz="2400" dirty="0"/>
              <a:t>[</a:t>
            </a:r>
          </a:p>
          <a:p>
            <a:r>
              <a:rPr lang="en-US" sz="2400" dirty="0"/>
              <a:t>   {"@type": "</a:t>
            </a:r>
            <a:r>
              <a:rPr lang="en-US" sz="2400" b="1" dirty="0" err="1">
                <a:solidFill>
                  <a:schemeClr val="accent1"/>
                </a:solidFill>
              </a:rPr>
              <a:t>PropertyValue</a:t>
            </a:r>
            <a:r>
              <a:rPr lang="en-US" sz="2400" dirty="0"/>
              <a:t>",</a:t>
            </a:r>
          </a:p>
          <a:p>
            <a:r>
              <a:rPr lang="en-US" sz="2400" dirty="0"/>
              <a:t>    "</a:t>
            </a:r>
            <a:r>
              <a:rPr lang="en-US" sz="2400" b="1" dirty="0">
                <a:solidFill>
                  <a:schemeClr val="accent1"/>
                </a:solidFill>
              </a:rPr>
              <a:t>name</a:t>
            </a:r>
            <a:r>
              <a:rPr lang="en-US" sz="2400" dirty="0"/>
              <a:t>": "Dimensions",</a:t>
            </a:r>
          </a:p>
          <a:p>
            <a:r>
              <a:rPr lang="en-US" sz="2400" dirty="0"/>
              <a:t>    "</a:t>
            </a:r>
            <a:r>
              <a:rPr lang="en-US" sz="2400" b="1" dirty="0" err="1">
                <a:solidFill>
                  <a:schemeClr val="accent1"/>
                </a:solidFill>
              </a:rPr>
              <a:t>propertyID</a:t>
            </a:r>
            <a:r>
              <a:rPr lang="en-US" sz="2400" dirty="0"/>
              <a:t>": "http://purl.org/linked-data/</a:t>
            </a:r>
            <a:r>
              <a:rPr lang="en-US" sz="2400" dirty="0" err="1"/>
              <a:t>cube#measureDimension</a:t>
            </a:r>
            <a:r>
              <a:rPr lang="en-US" sz="2400" dirty="0"/>
              <a:t>",</a:t>
            </a:r>
          </a:p>
          <a:p>
            <a:r>
              <a:rPr lang="en-US" sz="2400" dirty="0"/>
              <a:t>    "</a:t>
            </a:r>
            <a:r>
              <a:rPr lang="en-US" sz="2400" b="1" dirty="0">
                <a:solidFill>
                  <a:schemeClr val="accent1"/>
                </a:solidFill>
              </a:rPr>
              <a:t>description</a:t>
            </a:r>
            <a:r>
              <a:rPr lang="en-US" sz="2400" dirty="0"/>
              <a:t>": "The dimensions for logical space in which measured values are positioned...",</a:t>
            </a:r>
          </a:p>
          <a:p>
            <a:r>
              <a:rPr lang="en-US" sz="2400" dirty="0"/>
              <a:t>    "</a:t>
            </a:r>
            <a:r>
              <a:rPr lang="en-US" sz="2400" b="1" dirty="0" err="1">
                <a:solidFill>
                  <a:schemeClr val="accent1"/>
                </a:solidFill>
              </a:rPr>
              <a:t>qudt:dataType</a:t>
            </a:r>
            <a:r>
              <a:rPr lang="en-US" sz="2400" dirty="0"/>
              <a:t>": "http://qudt.org/schema/</a:t>
            </a:r>
            <a:r>
              <a:rPr lang="en-US" sz="2400" dirty="0" err="1"/>
              <a:t>qudt</a:t>
            </a:r>
            <a:r>
              <a:rPr lang="en-US" sz="2400" dirty="0"/>
              <a:t>/</a:t>
            </a:r>
            <a:r>
              <a:rPr lang="en-US" sz="2400" dirty="0" err="1"/>
              <a:t>TupleType</a:t>
            </a:r>
            <a:r>
              <a:rPr lang="en-US" sz="2400" dirty="0"/>
              <a:t>",</a:t>
            </a:r>
          </a:p>
          <a:p>
            <a:r>
              <a:rPr lang="en-US" sz="2400" dirty="0"/>
              <a:t>    "</a:t>
            </a:r>
            <a:r>
              <a:rPr lang="en-US" sz="2400" b="1" dirty="0" err="1">
                <a:solidFill>
                  <a:schemeClr val="accent1"/>
                </a:solidFill>
              </a:rPr>
              <a:t>valueReference</a:t>
            </a:r>
            <a:r>
              <a:rPr lang="en-US" sz="2400" dirty="0"/>
              <a:t>": </a:t>
            </a:r>
            <a:r>
              <a:rPr lang="en-US" sz="2400" b="1" dirty="0">
                <a:solidFill>
                  <a:srgbClr val="7030A0"/>
                </a:solidFill>
              </a:rPr>
              <a:t>[</a:t>
            </a:r>
          </a:p>
          <a:p>
            <a:r>
              <a:rPr lang="en-US" sz="2400" dirty="0"/>
              <a:t>        {"@type": "</a:t>
            </a:r>
            <a:r>
              <a:rPr lang="en-US" sz="2400" b="1" dirty="0" err="1">
                <a:solidFill>
                  <a:schemeClr val="accent1"/>
                </a:solidFill>
              </a:rPr>
              <a:t>PropertyValue</a:t>
            </a:r>
            <a:r>
              <a:rPr lang="en-US" sz="2400" dirty="0"/>
              <a:t>",</a:t>
            </a:r>
          </a:p>
          <a:p>
            <a:r>
              <a:rPr lang="en-US" sz="2400" dirty="0"/>
              <a:t>         "</a:t>
            </a:r>
            <a:r>
              <a:rPr lang="en-US" sz="2400" b="1" dirty="0">
                <a:solidFill>
                  <a:schemeClr val="accent1"/>
                </a:solidFill>
              </a:rPr>
              <a:t>name</a:t>
            </a:r>
            <a:r>
              <a:rPr lang="en-US" sz="2400" dirty="0"/>
              <a:t>": "latitude",</a:t>
            </a:r>
          </a:p>
          <a:p>
            <a:r>
              <a:rPr lang="en-US" sz="2400" dirty="0"/>
              <a:t>         "</a:t>
            </a:r>
            <a:r>
              <a:rPr lang="en-US" sz="2400" b="1" dirty="0" err="1">
                <a:solidFill>
                  <a:schemeClr val="accent1"/>
                </a:solidFill>
              </a:rPr>
              <a:t>propertyID</a:t>
            </a:r>
            <a:r>
              <a:rPr lang="en-US" sz="2400" dirty="0"/>
              <a:t>": "http://semanticscience.org/resource/latitude",</a:t>
            </a:r>
          </a:p>
          <a:p>
            <a:r>
              <a:rPr lang="en-US" sz="2400" dirty="0"/>
              <a:t>         "</a:t>
            </a:r>
            <a:r>
              <a:rPr lang="en-US" sz="2400" b="1" dirty="0" err="1">
                <a:solidFill>
                  <a:schemeClr val="accent1"/>
                </a:solidFill>
              </a:rPr>
              <a:t>qudt:dataType</a:t>
            </a:r>
            <a:r>
              <a:rPr lang="en-US" sz="2400" dirty="0"/>
              <a:t>": "</a:t>
            </a:r>
            <a:r>
              <a:rPr lang="en-US" sz="2400" dirty="0" err="1"/>
              <a:t>xsd:decimal</a:t>
            </a:r>
            <a:r>
              <a:rPr lang="en-US" sz="2400" dirty="0"/>
              <a:t>",</a:t>
            </a:r>
          </a:p>
          <a:p>
            <a:r>
              <a:rPr lang="en-US" sz="2400" dirty="0"/>
              <a:t>         "</a:t>
            </a:r>
            <a:r>
              <a:rPr lang="en-US" sz="2400" b="1" dirty="0" err="1">
                <a:solidFill>
                  <a:schemeClr val="accent1"/>
                </a:solidFill>
              </a:rPr>
              <a:t>unitText</a:t>
            </a:r>
            <a:r>
              <a:rPr lang="en-US" sz="2400" dirty="0"/>
              <a:t>": "decimal degree"  },</a:t>
            </a:r>
          </a:p>
          <a:p>
            <a:r>
              <a:rPr lang="en-US" sz="2400" dirty="0"/>
              <a:t>        {"@type": "</a:t>
            </a:r>
            <a:r>
              <a:rPr lang="en-US" sz="2400" b="1" dirty="0" err="1">
                <a:solidFill>
                  <a:schemeClr val="accent1"/>
                </a:solidFill>
              </a:rPr>
              <a:t>PropertyValue</a:t>
            </a:r>
            <a:r>
              <a:rPr lang="en-US" sz="2400" dirty="0"/>
              <a:t>",</a:t>
            </a:r>
          </a:p>
          <a:p>
            <a:r>
              <a:rPr lang="en-US" sz="2400" dirty="0"/>
              <a:t>         "</a:t>
            </a:r>
            <a:r>
              <a:rPr lang="en-US" sz="2400" b="1" dirty="0">
                <a:solidFill>
                  <a:schemeClr val="accent1"/>
                </a:solidFill>
              </a:rPr>
              <a:t>name</a:t>
            </a:r>
            <a:r>
              <a:rPr lang="en-US" sz="2400" dirty="0"/>
              <a:t>": "longitude",</a:t>
            </a:r>
          </a:p>
          <a:p>
            <a:r>
              <a:rPr lang="en-US" sz="2400" dirty="0"/>
              <a:t>         "</a:t>
            </a:r>
            <a:r>
              <a:rPr lang="en-US" sz="2400" b="1" dirty="0" err="1">
                <a:solidFill>
                  <a:schemeClr val="accent1"/>
                </a:solidFill>
              </a:rPr>
              <a:t>propertyID</a:t>
            </a:r>
            <a:r>
              <a:rPr lang="en-US" sz="2400" dirty="0"/>
              <a:t>": "http://semanticscience.org/resource/longitude",</a:t>
            </a:r>
          </a:p>
          <a:p>
            <a:r>
              <a:rPr lang="en-US" sz="2400" dirty="0"/>
              <a:t>         "</a:t>
            </a:r>
            <a:r>
              <a:rPr lang="en-US" sz="2400" b="1" dirty="0" err="1">
                <a:solidFill>
                  <a:schemeClr val="accent1"/>
                </a:solidFill>
              </a:rPr>
              <a:t>qudt:dataType</a:t>
            </a:r>
            <a:r>
              <a:rPr lang="en-US" sz="2400" dirty="0"/>
              <a:t>": "</a:t>
            </a:r>
            <a:r>
              <a:rPr lang="en-US" sz="2400" dirty="0" err="1"/>
              <a:t>xsd:decimal</a:t>
            </a:r>
            <a:r>
              <a:rPr lang="en-US" sz="2400" dirty="0"/>
              <a:t>",</a:t>
            </a:r>
          </a:p>
          <a:p>
            <a:r>
              <a:rPr lang="en-US" sz="2400" dirty="0"/>
              <a:t>         "</a:t>
            </a:r>
            <a:r>
              <a:rPr lang="en-US" sz="2400" b="1" dirty="0" err="1">
                <a:solidFill>
                  <a:schemeClr val="accent1"/>
                </a:solidFill>
              </a:rPr>
              <a:t>unitText</a:t>
            </a:r>
            <a:r>
              <a:rPr lang="en-US" sz="2400" dirty="0"/>
              <a:t>": "decimal degree"}</a:t>
            </a:r>
          </a:p>
          <a:p>
            <a:r>
              <a:rPr lang="en-US" sz="2400" dirty="0"/>
              <a:t>     </a:t>
            </a:r>
            <a:r>
              <a:rPr lang="en-US" sz="2400" b="1" dirty="0">
                <a:solidFill>
                  <a:srgbClr val="7030A0"/>
                </a:solidFill>
              </a:rPr>
              <a:t>]</a:t>
            </a:r>
          </a:p>
          <a:p>
            <a:r>
              <a:rPr lang="en-US" sz="2400" dirty="0"/>
              <a:t>  },</a:t>
            </a:r>
          </a:p>
          <a:p>
            <a:r>
              <a:rPr lang="en-US" sz="2400" dirty="0"/>
              <a:t>  {"@type": "</a:t>
            </a:r>
            <a:r>
              <a:rPr lang="en-US" sz="2400" b="1" dirty="0" err="1">
                <a:solidFill>
                  <a:schemeClr val="accent1"/>
                </a:solidFill>
              </a:rPr>
              <a:t>PropertyValue</a:t>
            </a:r>
            <a:r>
              <a:rPr lang="en-US" sz="2400" dirty="0"/>
              <a:t>",</a:t>
            </a:r>
          </a:p>
          <a:p>
            <a:r>
              <a:rPr lang="en-US" sz="2400" dirty="0"/>
              <a:t>   "</a:t>
            </a:r>
            <a:r>
              <a:rPr lang="en-US" sz="2400" b="1" dirty="0">
                <a:solidFill>
                  <a:schemeClr val="accent1"/>
                </a:solidFill>
              </a:rPr>
              <a:t>name</a:t>
            </a:r>
            <a:r>
              <a:rPr lang="en-US" sz="2400" dirty="0"/>
              <a:t>": “measure value",</a:t>
            </a:r>
            <a:r>
              <a:rPr lang="en-US" sz="2400" dirty="0">
                <a:latin typeface="Open Sans"/>
              </a:rPr>
              <a:t> </a:t>
            </a:r>
            <a:r>
              <a:rPr lang="en-US" sz="2400" dirty="0" err="1">
                <a:latin typeface="Open Sans"/>
              </a:rPr>
              <a:t>qudt:DimensionalDatatype</a:t>
            </a:r>
            <a:endParaRPr lang="en-US" sz="2400" dirty="0"/>
          </a:p>
          <a:p>
            <a:r>
              <a:rPr lang="en-US" sz="2400" dirty="0"/>
              <a:t>   "</a:t>
            </a:r>
            <a:r>
              <a:rPr lang="en-US" sz="2400" b="1" dirty="0" err="1">
                <a:solidFill>
                  <a:schemeClr val="accent1"/>
                </a:solidFill>
              </a:rPr>
              <a:t>propertyID</a:t>
            </a:r>
            <a:r>
              <a:rPr lang="en-US" sz="2400" dirty="0"/>
              <a:t>": "http://purl.org/linked-data/</a:t>
            </a:r>
            <a:r>
              <a:rPr lang="en-US" sz="2400" dirty="0" err="1"/>
              <a:t>cube#measure</a:t>
            </a:r>
            <a:r>
              <a:rPr lang="en-US" sz="2400" dirty="0"/>
              <a:t>",</a:t>
            </a:r>
          </a:p>
          <a:p>
            <a:r>
              <a:rPr lang="en-US" sz="2400" dirty="0"/>
              <a:t>   "</a:t>
            </a:r>
            <a:r>
              <a:rPr lang="en-US" sz="2400" b="1" dirty="0">
                <a:solidFill>
                  <a:schemeClr val="accent1"/>
                </a:solidFill>
              </a:rPr>
              <a:t>description</a:t>
            </a:r>
            <a:r>
              <a:rPr lang="en-US" sz="2400" dirty="0"/>
              <a:t>": "tuple with magnetic field intensity, g value, observed outcrop rock type, and elevation",</a:t>
            </a:r>
          </a:p>
          <a:p>
            <a:r>
              <a:rPr lang="en-US" sz="2400" dirty="0"/>
              <a:t>   "</a:t>
            </a:r>
            <a:r>
              <a:rPr lang="en-US" sz="2400" b="1" dirty="0" err="1">
                <a:solidFill>
                  <a:schemeClr val="accent1"/>
                </a:solidFill>
              </a:rPr>
              <a:t>qudt:dataType</a:t>
            </a:r>
            <a:r>
              <a:rPr lang="en-US" sz="2400" dirty="0"/>
              <a:t>": "http://qudt.org/schema/</a:t>
            </a:r>
            <a:r>
              <a:rPr lang="en-US" sz="2400" dirty="0" err="1"/>
              <a:t>qudt</a:t>
            </a:r>
            <a:r>
              <a:rPr lang="en-US" sz="2400" dirty="0"/>
              <a:t>/</a:t>
            </a:r>
            <a:r>
              <a:rPr lang="en-US" sz="2400" dirty="0" err="1"/>
              <a:t>TupleType</a:t>
            </a:r>
            <a:r>
              <a:rPr lang="en-US" sz="2400" dirty="0"/>
              <a:t>",</a:t>
            </a:r>
          </a:p>
          <a:p>
            <a:r>
              <a:rPr lang="en-US" sz="2400" dirty="0"/>
              <a:t>   "</a:t>
            </a:r>
            <a:r>
              <a:rPr lang="en-US" sz="2400" b="1" dirty="0" err="1">
                <a:solidFill>
                  <a:schemeClr val="accent1"/>
                </a:solidFill>
              </a:rPr>
              <a:t>valueReference</a:t>
            </a:r>
            <a:r>
              <a:rPr lang="en-US" sz="2400" dirty="0"/>
              <a:t>": </a:t>
            </a:r>
            <a:r>
              <a:rPr lang="en-US" sz="2400" b="1" dirty="0">
                <a:solidFill>
                  <a:srgbClr val="7030A0"/>
                </a:solidFill>
              </a:rPr>
              <a:t>[</a:t>
            </a:r>
          </a:p>
          <a:p>
            <a:r>
              <a:rPr lang="en-US" sz="2400" dirty="0"/>
              <a:t>       {"@type": "</a:t>
            </a:r>
            <a:r>
              <a:rPr lang="en-US" sz="2400" b="1" dirty="0" err="1">
                <a:solidFill>
                  <a:schemeClr val="accent1"/>
                </a:solidFill>
              </a:rPr>
              <a:t>PropertyValue</a:t>
            </a:r>
            <a:r>
              <a:rPr lang="en-US" sz="2400" dirty="0"/>
              <a:t>",</a:t>
            </a:r>
          </a:p>
          <a:p>
            <a:r>
              <a:rPr lang="en-US" sz="2400" dirty="0"/>
              <a:t>         "</a:t>
            </a:r>
            <a:r>
              <a:rPr lang="en-US" sz="2400" b="1" dirty="0">
                <a:solidFill>
                  <a:schemeClr val="accent1"/>
                </a:solidFill>
              </a:rPr>
              <a:t>name</a:t>
            </a:r>
            <a:r>
              <a:rPr lang="en-US" sz="2400" dirty="0"/>
              <a:t>": "mag",</a:t>
            </a:r>
          </a:p>
          <a:p>
            <a:r>
              <a:rPr lang="en-US" sz="2400" dirty="0"/>
              <a:t>         "</a:t>
            </a:r>
            <a:r>
              <a:rPr lang="en-US" sz="2400" b="1" dirty="0" err="1">
                <a:solidFill>
                  <a:schemeClr val="accent1"/>
                </a:solidFill>
              </a:rPr>
              <a:t>alternateName</a:t>
            </a:r>
            <a:r>
              <a:rPr lang="en-US" sz="2400" dirty="0"/>
              <a:t>": "magnetic field intensity",</a:t>
            </a:r>
          </a:p>
          <a:p>
            <a:r>
              <a:rPr lang="en-US" sz="2400" dirty="0"/>
              <a:t>         "</a:t>
            </a:r>
            <a:r>
              <a:rPr lang="en-US" sz="2400" b="1" dirty="0" err="1">
                <a:solidFill>
                  <a:schemeClr val="accent1"/>
                </a:solidFill>
              </a:rPr>
              <a:t>propertyID</a:t>
            </a:r>
            <a:r>
              <a:rPr lang="en-US" sz="2400" dirty="0"/>
              <a:t>": "http://ex.org/resource/</a:t>
            </a:r>
            <a:r>
              <a:rPr lang="en-US" sz="2400" dirty="0" err="1"/>
              <a:t>magneticFieldIntensity</a:t>
            </a:r>
            <a:r>
              <a:rPr lang="en-US" sz="2400" dirty="0"/>
              <a:t>",</a:t>
            </a:r>
          </a:p>
          <a:p>
            <a:r>
              <a:rPr lang="en-US" sz="2400" dirty="0"/>
              <a:t>          "</a:t>
            </a:r>
            <a:r>
              <a:rPr lang="en-US" sz="2400" b="1" dirty="0" err="1">
                <a:solidFill>
                  <a:schemeClr val="accent1"/>
                </a:solidFill>
              </a:rPr>
              <a:t>qudt:dataType</a:t>
            </a:r>
            <a:r>
              <a:rPr lang="en-US" sz="2400" dirty="0"/>
              <a:t>": "</a:t>
            </a:r>
            <a:r>
              <a:rPr lang="en-US" sz="2400" dirty="0" err="1"/>
              <a:t>xsd:decimal</a:t>
            </a:r>
            <a:r>
              <a:rPr lang="en-US" sz="2400" dirty="0"/>
              <a:t>",</a:t>
            </a:r>
          </a:p>
          <a:p>
            <a:r>
              <a:rPr lang="en-US" sz="2400" dirty="0"/>
              <a:t>          "</a:t>
            </a:r>
            <a:r>
              <a:rPr lang="en-US" sz="2400" b="1" dirty="0" err="1">
                <a:solidFill>
                  <a:schemeClr val="accent1"/>
                </a:solidFill>
              </a:rPr>
              <a:t>unitText</a:t>
            </a:r>
            <a:r>
              <a:rPr lang="en-US" sz="2400" dirty="0"/>
              <a:t>": "amperes per </a:t>
            </a:r>
            <a:r>
              <a:rPr lang="en-US" sz="2400" dirty="0" err="1"/>
              <a:t>metre</a:t>
            </a:r>
            <a:r>
              <a:rPr lang="en-US" sz="2400" dirty="0"/>
              <a:t>" },</a:t>
            </a:r>
          </a:p>
          <a:p>
            <a:r>
              <a:rPr lang="en-US" sz="2400" i="1" dirty="0"/>
              <a:t>…. Other measure properties omitted</a:t>
            </a:r>
          </a:p>
          <a:p>
            <a:r>
              <a:rPr lang="en-US" sz="2400" dirty="0"/>
              <a:t>}</a:t>
            </a:r>
          </a:p>
        </p:txBody>
      </p:sp>
      <p:sp>
        <p:nvSpPr>
          <p:cNvPr id="37" name="TextBox 36">
            <a:extLst>
              <a:ext uri="{FF2B5EF4-FFF2-40B4-BE49-F238E27FC236}">
                <a16:creationId xmlns:a16="http://schemas.microsoft.com/office/drawing/2014/main" id="{3F2A8D59-FC38-458A-A5FB-90B578D48D69}"/>
              </a:ext>
            </a:extLst>
          </p:cNvPr>
          <p:cNvSpPr txBox="1"/>
          <p:nvPr/>
        </p:nvSpPr>
        <p:spPr>
          <a:xfrm>
            <a:off x="23699892" y="19903907"/>
            <a:ext cx="10285204" cy="11110734"/>
          </a:xfrm>
          <a:prstGeom prst="rect">
            <a:avLst/>
          </a:prstGeom>
          <a:noFill/>
        </p:spPr>
        <p:txBody>
          <a:bodyPr wrap="square" rtlCol="0">
            <a:spAutoFit/>
          </a:bodyPr>
          <a:lstStyle/>
          <a:p>
            <a:pPr>
              <a:spcAft>
                <a:spcPts val="600"/>
              </a:spcAft>
            </a:pPr>
            <a:r>
              <a:rPr lang="en-US" sz="3600" b="1" dirty="0">
                <a:latin typeface="Open Sans"/>
              </a:rPr>
              <a:t>Alternate approach:</a:t>
            </a:r>
          </a:p>
          <a:p>
            <a:r>
              <a:rPr lang="en-US" sz="2400" dirty="0">
                <a:latin typeface="Open Sans"/>
              </a:rPr>
              <a:t>Use </a:t>
            </a:r>
            <a:r>
              <a:rPr lang="en-US" sz="2400" dirty="0" err="1">
                <a:latin typeface="Open Sans"/>
              </a:rPr>
              <a:t>propertyID</a:t>
            </a:r>
            <a:r>
              <a:rPr lang="en-US" sz="2400" dirty="0">
                <a:latin typeface="Open Sans"/>
              </a:rPr>
              <a:t> to differentiate dimensions and measures</a:t>
            </a:r>
          </a:p>
          <a:p>
            <a:r>
              <a:rPr lang="en-US" sz="2400" dirty="0"/>
              <a:t>...</a:t>
            </a:r>
          </a:p>
          <a:p>
            <a:r>
              <a:rPr lang="en-US" sz="3200" dirty="0"/>
              <a:t>"</a:t>
            </a:r>
            <a:r>
              <a:rPr lang="en-US" sz="3200" dirty="0" err="1"/>
              <a:t>variableMeasured</a:t>
            </a:r>
            <a:r>
              <a:rPr lang="en-US" sz="3200" dirty="0"/>
              <a:t>": [</a:t>
            </a:r>
          </a:p>
          <a:p>
            <a:r>
              <a:rPr lang="en-US" sz="2400" dirty="0"/>
              <a:t>        {   "@type": "</a:t>
            </a:r>
            <a:r>
              <a:rPr lang="en-US" sz="2400" b="1" dirty="0" err="1">
                <a:solidFill>
                  <a:schemeClr val="accent1"/>
                </a:solidFill>
              </a:rPr>
              <a:t>PropertyValue</a:t>
            </a:r>
            <a:r>
              <a:rPr lang="en-US" sz="2400" dirty="0"/>
              <a:t>",</a:t>
            </a:r>
          </a:p>
          <a:p>
            <a:r>
              <a:rPr lang="en-US" sz="2400" dirty="0"/>
              <a:t>            "</a:t>
            </a:r>
            <a:r>
              <a:rPr lang="en-US" sz="2400" b="1" dirty="0">
                <a:solidFill>
                  <a:schemeClr val="accent1"/>
                </a:solidFill>
              </a:rPr>
              <a:t>name</a:t>
            </a:r>
            <a:r>
              <a:rPr lang="en-US" sz="2400" dirty="0"/>
              <a:t>": "latitude",</a:t>
            </a:r>
          </a:p>
          <a:p>
            <a:r>
              <a:rPr lang="en-US" sz="2400" dirty="0"/>
              <a:t>            "</a:t>
            </a:r>
            <a:r>
              <a:rPr lang="en-US" sz="2400" b="1" dirty="0" err="1">
                <a:solidFill>
                  <a:schemeClr val="accent1"/>
                </a:solidFill>
              </a:rPr>
              <a:t>propertyID</a:t>
            </a:r>
            <a:r>
              <a:rPr lang="en-US" sz="2400" dirty="0"/>
              <a:t>": [</a:t>
            </a:r>
          </a:p>
          <a:p>
            <a:r>
              <a:rPr lang="en-US" sz="2400" dirty="0"/>
              <a:t>                "http://purl.org/linked-data/</a:t>
            </a:r>
            <a:r>
              <a:rPr lang="en-US" sz="2400" dirty="0" err="1"/>
              <a:t>cube#measureDimension</a:t>
            </a:r>
            <a:r>
              <a:rPr lang="en-US" sz="2400" dirty="0"/>
              <a:t>",</a:t>
            </a:r>
          </a:p>
          <a:p>
            <a:r>
              <a:rPr lang="en-US" sz="2400" dirty="0"/>
              <a:t>                "http://ex.org/resource/latitude"          ],</a:t>
            </a:r>
          </a:p>
          <a:p>
            <a:r>
              <a:rPr lang="en-US" sz="2400" dirty="0"/>
              <a:t>            "</a:t>
            </a:r>
            <a:r>
              <a:rPr lang="en-US" sz="2400" b="1" dirty="0" err="1">
                <a:solidFill>
                  <a:schemeClr val="accent1"/>
                </a:solidFill>
              </a:rPr>
              <a:t>qudt:dataType</a:t>
            </a:r>
            <a:r>
              <a:rPr lang="en-US" sz="2400" dirty="0"/>
              <a:t>": "</a:t>
            </a:r>
            <a:r>
              <a:rPr lang="en-US" sz="2400" dirty="0" err="1"/>
              <a:t>xsd:decimal</a:t>
            </a:r>
            <a:r>
              <a:rPr lang="en-US" sz="2400" dirty="0"/>
              <a:t>",</a:t>
            </a:r>
          </a:p>
          <a:p>
            <a:r>
              <a:rPr lang="en-US" sz="2400" dirty="0"/>
              <a:t>            "</a:t>
            </a:r>
            <a:r>
              <a:rPr lang="en-US" sz="2400" b="1" dirty="0" err="1">
                <a:solidFill>
                  <a:schemeClr val="accent1"/>
                </a:solidFill>
              </a:rPr>
              <a:t>unitText</a:t>
            </a:r>
            <a:r>
              <a:rPr lang="en-US" sz="2400" dirty="0"/>
              <a:t>": "decimal degree"        },</a:t>
            </a:r>
          </a:p>
          <a:p>
            <a:r>
              <a:rPr lang="en-US" sz="2400" dirty="0"/>
              <a:t>        {  "@type": "</a:t>
            </a:r>
            <a:r>
              <a:rPr lang="en-US" sz="2400" dirty="0" err="1"/>
              <a:t>PropertyValue</a:t>
            </a:r>
            <a:r>
              <a:rPr lang="en-US" sz="2400" dirty="0"/>
              <a:t>",</a:t>
            </a:r>
          </a:p>
          <a:p>
            <a:r>
              <a:rPr lang="en-US" sz="2400" dirty="0"/>
              <a:t>            "</a:t>
            </a:r>
            <a:r>
              <a:rPr lang="en-US" sz="2400" b="1" dirty="0">
                <a:solidFill>
                  <a:schemeClr val="accent1"/>
                </a:solidFill>
              </a:rPr>
              <a:t>name</a:t>
            </a:r>
            <a:r>
              <a:rPr lang="en-US" sz="2400" dirty="0"/>
              <a:t>": "longitude",</a:t>
            </a:r>
          </a:p>
          <a:p>
            <a:r>
              <a:rPr lang="en-US" sz="2400" dirty="0"/>
              <a:t>            "</a:t>
            </a:r>
            <a:r>
              <a:rPr lang="en-US" sz="2400" b="1" dirty="0" err="1">
                <a:solidFill>
                  <a:schemeClr val="accent1"/>
                </a:solidFill>
              </a:rPr>
              <a:t>propertyID</a:t>
            </a:r>
            <a:r>
              <a:rPr lang="en-US" sz="2400" dirty="0"/>
              <a:t>": [</a:t>
            </a:r>
          </a:p>
          <a:p>
            <a:r>
              <a:rPr lang="en-US" sz="2400" dirty="0"/>
              <a:t>                "http://purl.org/linked-data/</a:t>
            </a:r>
            <a:r>
              <a:rPr lang="en-US" sz="2400" dirty="0" err="1"/>
              <a:t>cube#measureDimension</a:t>
            </a:r>
            <a:r>
              <a:rPr lang="en-US" sz="2400" dirty="0"/>
              <a:t>",</a:t>
            </a:r>
          </a:p>
          <a:p>
            <a:r>
              <a:rPr lang="en-US" sz="2400" dirty="0"/>
              <a:t>                "http://ex.org/resource/longitude"            ],</a:t>
            </a:r>
          </a:p>
          <a:p>
            <a:r>
              <a:rPr lang="en-US" sz="2400" dirty="0"/>
              <a:t>            "</a:t>
            </a:r>
            <a:r>
              <a:rPr lang="en-US" sz="2400" b="1" dirty="0" err="1">
                <a:solidFill>
                  <a:schemeClr val="accent1"/>
                </a:solidFill>
              </a:rPr>
              <a:t>qudt:dataType</a:t>
            </a:r>
            <a:r>
              <a:rPr lang="en-US" sz="2400" dirty="0"/>
              <a:t>": "</a:t>
            </a:r>
            <a:r>
              <a:rPr lang="en-US" sz="2400" dirty="0" err="1"/>
              <a:t>xsd:decimal</a:t>
            </a:r>
            <a:r>
              <a:rPr lang="en-US" sz="2400" dirty="0"/>
              <a:t>",</a:t>
            </a:r>
          </a:p>
          <a:p>
            <a:r>
              <a:rPr lang="en-US" sz="2400" dirty="0"/>
              <a:t>            "</a:t>
            </a:r>
            <a:r>
              <a:rPr lang="en-US" sz="2400" b="1" dirty="0" err="1">
                <a:solidFill>
                  <a:schemeClr val="accent1"/>
                </a:solidFill>
              </a:rPr>
              <a:t>unitText</a:t>
            </a:r>
            <a:r>
              <a:rPr lang="en-US" sz="2400" dirty="0"/>
              <a:t>": "decimal degree"        },</a:t>
            </a:r>
          </a:p>
          <a:p>
            <a:r>
              <a:rPr lang="en-US" sz="2400" dirty="0"/>
              <a:t>        {   "@type": "</a:t>
            </a:r>
            <a:r>
              <a:rPr lang="en-US" sz="2400" dirty="0" err="1"/>
              <a:t>PropertyValue</a:t>
            </a:r>
            <a:r>
              <a:rPr lang="en-US" sz="2400" dirty="0"/>
              <a:t>",</a:t>
            </a:r>
          </a:p>
          <a:p>
            <a:r>
              <a:rPr lang="en-US" sz="2400" dirty="0"/>
              <a:t>            "</a:t>
            </a:r>
            <a:r>
              <a:rPr lang="en-US" sz="2400" b="1" dirty="0">
                <a:solidFill>
                  <a:schemeClr val="accent1"/>
                </a:solidFill>
              </a:rPr>
              <a:t>name</a:t>
            </a:r>
            <a:r>
              <a:rPr lang="en-US" sz="2400" dirty="0"/>
              <a:t>": "mag",</a:t>
            </a:r>
          </a:p>
          <a:p>
            <a:r>
              <a:rPr lang="en-US" sz="2400" dirty="0"/>
              <a:t>            "</a:t>
            </a:r>
            <a:r>
              <a:rPr lang="en-US" sz="2400" b="1" dirty="0" err="1">
                <a:solidFill>
                  <a:schemeClr val="accent1"/>
                </a:solidFill>
              </a:rPr>
              <a:t>alternateName</a:t>
            </a:r>
            <a:r>
              <a:rPr lang="en-US" sz="2400" dirty="0"/>
              <a:t>": "magnetic field intensity",</a:t>
            </a:r>
          </a:p>
          <a:p>
            <a:r>
              <a:rPr lang="en-US" sz="2400" dirty="0"/>
              <a:t>            "</a:t>
            </a:r>
            <a:r>
              <a:rPr lang="en-US" sz="2400" b="1" dirty="0" err="1">
                <a:solidFill>
                  <a:schemeClr val="accent1"/>
                </a:solidFill>
              </a:rPr>
              <a:t>propertyID</a:t>
            </a:r>
            <a:r>
              <a:rPr lang="en-US" sz="2400" dirty="0"/>
              <a:t>": [</a:t>
            </a:r>
          </a:p>
          <a:p>
            <a:r>
              <a:rPr lang="en-US" sz="2400" dirty="0"/>
              <a:t>                "http://purl.org/linked-data/</a:t>
            </a:r>
            <a:r>
              <a:rPr lang="en-US" sz="2400" dirty="0" err="1"/>
              <a:t>cube#measure</a:t>
            </a:r>
            <a:r>
              <a:rPr lang="en-US" sz="2400" dirty="0"/>
              <a:t>",</a:t>
            </a:r>
          </a:p>
          <a:p>
            <a:r>
              <a:rPr lang="en-US" sz="2400" dirty="0"/>
              <a:t>                "http://ex.org/resource/</a:t>
            </a:r>
            <a:r>
              <a:rPr lang="en-US" sz="2400" dirty="0" err="1"/>
              <a:t>magneticFieldIntensity</a:t>
            </a:r>
            <a:r>
              <a:rPr lang="en-US" sz="2400" dirty="0"/>
              <a:t>"           ],</a:t>
            </a:r>
          </a:p>
          <a:p>
            <a:r>
              <a:rPr lang="en-US" sz="2400" dirty="0"/>
              <a:t>            "</a:t>
            </a:r>
            <a:r>
              <a:rPr lang="en-US" sz="2400" b="1" dirty="0" err="1">
                <a:solidFill>
                  <a:schemeClr val="accent1"/>
                </a:solidFill>
              </a:rPr>
              <a:t>qudt:dataType</a:t>
            </a:r>
            <a:r>
              <a:rPr lang="en-US" sz="2400" dirty="0"/>
              <a:t>": "</a:t>
            </a:r>
            <a:r>
              <a:rPr lang="en-US" sz="2400" dirty="0" err="1"/>
              <a:t>xsd:decimal</a:t>
            </a:r>
            <a:r>
              <a:rPr lang="en-US" sz="2400" dirty="0"/>
              <a:t>",</a:t>
            </a:r>
          </a:p>
          <a:p>
            <a:r>
              <a:rPr lang="en-US" sz="2400" dirty="0"/>
              <a:t>            "</a:t>
            </a:r>
            <a:r>
              <a:rPr lang="en-US" sz="2400" b="1" dirty="0" err="1">
                <a:solidFill>
                  <a:schemeClr val="accent1"/>
                </a:solidFill>
              </a:rPr>
              <a:t>unitText</a:t>
            </a:r>
            <a:r>
              <a:rPr lang="en-US" sz="2400" dirty="0"/>
              <a:t>": "amperes per </a:t>
            </a:r>
            <a:r>
              <a:rPr lang="en-US" sz="2400" dirty="0" err="1"/>
              <a:t>metre</a:t>
            </a:r>
            <a:r>
              <a:rPr lang="en-US" sz="2400" dirty="0"/>
              <a:t>"        },</a:t>
            </a:r>
          </a:p>
          <a:p>
            <a:r>
              <a:rPr lang="en-US" sz="2400" i="1" dirty="0"/>
              <a:t>…. Other measure properties omitted</a:t>
            </a:r>
          </a:p>
          <a:p>
            <a:r>
              <a:rPr lang="en-US" sz="2400" dirty="0"/>
              <a:t>}</a:t>
            </a:r>
          </a:p>
        </p:txBody>
      </p:sp>
    </p:spTree>
    <p:extLst>
      <p:ext uri="{BB962C8B-B14F-4D97-AF65-F5344CB8AC3E}">
        <p14:creationId xmlns:p14="http://schemas.microsoft.com/office/powerpoint/2010/main" val="333730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A2A4F5-2B29-4BB9-8871-1237108BC67F}"/>
              </a:ext>
            </a:extLst>
          </p:cNvPr>
          <p:cNvSpPr txBox="1"/>
          <p:nvPr/>
        </p:nvSpPr>
        <p:spPr>
          <a:xfrm>
            <a:off x="1033669" y="2659626"/>
            <a:ext cx="34150852" cy="21350313"/>
          </a:xfrm>
          <a:prstGeom prst="rect">
            <a:avLst/>
          </a:prstGeom>
          <a:solidFill>
            <a:schemeClr val="accent1">
              <a:lumMod val="20000"/>
              <a:lumOff val="80000"/>
            </a:schemeClr>
          </a:solidFill>
          <a:ln>
            <a:solidFill>
              <a:schemeClr val="accent1"/>
            </a:solidFill>
          </a:ln>
        </p:spPr>
        <p:txBody>
          <a:bodyPr wrap="square" rtlCol="0">
            <a:spAutoFit/>
          </a:bodyPr>
          <a:lstStyle/>
          <a:p>
            <a:endParaRPr lang="en-US" dirty="0"/>
          </a:p>
        </p:txBody>
      </p:sp>
      <p:sp>
        <p:nvSpPr>
          <p:cNvPr id="4" name="Google Shape;66;p13">
            <a:extLst>
              <a:ext uri="{FF2B5EF4-FFF2-40B4-BE49-F238E27FC236}">
                <a16:creationId xmlns:a16="http://schemas.microsoft.com/office/drawing/2014/main" id="{49864482-450A-4537-BFF3-638E0747FB8A}"/>
              </a:ext>
            </a:extLst>
          </p:cNvPr>
          <p:cNvSpPr txBox="1">
            <a:spLocks/>
          </p:cNvSpPr>
          <p:nvPr/>
        </p:nvSpPr>
        <p:spPr>
          <a:xfrm>
            <a:off x="0" y="368902"/>
            <a:ext cx="11714613" cy="1938992"/>
          </a:xfrm>
          <a:prstGeom prst="rect">
            <a:avLst/>
          </a:prstGeom>
        </p:spPr>
        <p:txBody>
          <a:bodyPr spcFirstLastPara="1" wrap="square" lIns="274275" tIns="274275" rIns="274275" bIns="27427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9600" dirty="0"/>
              <a:t>Background Notes</a:t>
            </a:r>
          </a:p>
        </p:txBody>
      </p:sp>
      <p:sp>
        <p:nvSpPr>
          <p:cNvPr id="6" name="TextBox 5">
            <a:extLst>
              <a:ext uri="{FF2B5EF4-FFF2-40B4-BE49-F238E27FC236}">
                <a16:creationId xmlns:a16="http://schemas.microsoft.com/office/drawing/2014/main" id="{13F0CB0B-CA80-4891-9597-2C103B1C5BC8}"/>
              </a:ext>
            </a:extLst>
          </p:cNvPr>
          <p:cNvSpPr txBox="1"/>
          <p:nvPr/>
        </p:nvSpPr>
        <p:spPr>
          <a:xfrm>
            <a:off x="1789042" y="4306270"/>
            <a:ext cx="14702589" cy="1938992"/>
          </a:xfrm>
          <a:prstGeom prst="rect">
            <a:avLst/>
          </a:prstGeom>
          <a:noFill/>
        </p:spPr>
        <p:txBody>
          <a:bodyPr wrap="square" rtlCol="0">
            <a:spAutoFit/>
          </a:bodyPr>
          <a:lstStyle/>
          <a:p>
            <a:pPr marL="571500" indent="-571500">
              <a:buFont typeface="Arial" panose="020B0604020202020204" pitchFamily="34" charset="0"/>
              <a:buChar char="•"/>
            </a:pPr>
            <a:r>
              <a:rPr lang="en-US" sz="6000" dirty="0"/>
              <a:t>Web-friendly architecture for disseminating metadata about </a:t>
            </a:r>
            <a:r>
              <a:rPr lang="en-US" sz="6000" b="1" dirty="0"/>
              <a:t>datasets</a:t>
            </a:r>
          </a:p>
        </p:txBody>
      </p:sp>
      <p:sp>
        <p:nvSpPr>
          <p:cNvPr id="7" name="TextBox 6">
            <a:extLst>
              <a:ext uri="{FF2B5EF4-FFF2-40B4-BE49-F238E27FC236}">
                <a16:creationId xmlns:a16="http://schemas.microsoft.com/office/drawing/2014/main" id="{4CDA1D67-FDB0-4C7F-A210-CAA5BE33EF16}"/>
              </a:ext>
            </a:extLst>
          </p:cNvPr>
          <p:cNvSpPr txBox="1"/>
          <p:nvPr/>
        </p:nvSpPr>
        <p:spPr>
          <a:xfrm>
            <a:off x="1789043" y="15433412"/>
            <a:ext cx="14245389" cy="2062103"/>
          </a:xfrm>
          <a:prstGeom prst="rect">
            <a:avLst/>
          </a:prstGeom>
          <a:noFill/>
        </p:spPr>
        <p:txBody>
          <a:bodyPr wrap="square" rtlCol="0">
            <a:spAutoFit/>
          </a:bodyPr>
          <a:lstStyle/>
          <a:p>
            <a:r>
              <a:rPr lang="en-US" sz="4800" dirty="0"/>
              <a:t>Components:</a:t>
            </a:r>
          </a:p>
          <a:p>
            <a:pPr marL="685800" indent="-685800">
              <a:buFont typeface="Arial" panose="020B0604020202020204" pitchFamily="34" charset="0"/>
              <a:buChar char="•"/>
            </a:pPr>
            <a:r>
              <a:rPr lang="en-US" sz="4000" dirty="0"/>
              <a:t>Schema.org JSON-LD embedded in web pages</a:t>
            </a:r>
          </a:p>
          <a:p>
            <a:pPr marL="685800" indent="-685800">
              <a:buFont typeface="Arial" panose="020B0604020202020204" pitchFamily="34" charset="0"/>
              <a:buChar char="•"/>
            </a:pPr>
            <a:r>
              <a:rPr lang="en-US" sz="4000" dirty="0"/>
              <a:t>Sitemap that provides URLs for web pages containing metadata</a:t>
            </a:r>
          </a:p>
        </p:txBody>
      </p:sp>
      <p:sp>
        <p:nvSpPr>
          <p:cNvPr id="8" name="TextBox 7">
            <a:extLst>
              <a:ext uri="{FF2B5EF4-FFF2-40B4-BE49-F238E27FC236}">
                <a16:creationId xmlns:a16="http://schemas.microsoft.com/office/drawing/2014/main" id="{B075F90E-4B86-4E7F-8B27-4662660251E9}"/>
              </a:ext>
            </a:extLst>
          </p:cNvPr>
          <p:cNvSpPr txBox="1"/>
          <p:nvPr/>
        </p:nvSpPr>
        <p:spPr>
          <a:xfrm>
            <a:off x="1391479" y="17943631"/>
            <a:ext cx="14702589" cy="5816977"/>
          </a:xfrm>
          <a:prstGeom prst="rect">
            <a:avLst/>
          </a:prstGeom>
          <a:noFill/>
        </p:spPr>
        <p:txBody>
          <a:bodyPr wrap="square" rtlCol="0">
            <a:spAutoFit/>
          </a:bodyPr>
          <a:lstStyle/>
          <a:p>
            <a:r>
              <a:rPr lang="en-US" sz="4800" dirty="0"/>
              <a:t>What is a sitemap?</a:t>
            </a:r>
          </a:p>
          <a:p>
            <a:pPr marL="571500" indent="-571500">
              <a:buFont typeface="Arial" panose="020B0604020202020204" pitchFamily="34" charset="0"/>
              <a:buChar char="•"/>
            </a:pPr>
            <a:r>
              <a:rPr lang="en-US" sz="3600" dirty="0"/>
              <a:t>A file that is placed in a root directory for a website</a:t>
            </a:r>
          </a:p>
          <a:p>
            <a:pPr marL="1028700" lvl="1" indent="-571500">
              <a:buFont typeface="Arial" panose="020B0604020202020204" pitchFamily="34" charset="0"/>
              <a:buChar char="•"/>
            </a:pPr>
            <a:r>
              <a:rPr lang="en-US" sz="3600" dirty="0"/>
              <a:t>Contains links for pages to index in that website</a:t>
            </a:r>
          </a:p>
          <a:p>
            <a:pPr marL="1028700" lvl="1" indent="-571500">
              <a:buFont typeface="Arial" panose="020B0604020202020204" pitchFamily="34" charset="0"/>
              <a:buChar char="•"/>
            </a:pPr>
            <a:r>
              <a:rPr lang="en-US" sz="3600" dirty="0"/>
              <a:t>Links have time stamp for most recent update of content at that location</a:t>
            </a:r>
          </a:p>
          <a:p>
            <a:pPr marL="1028700" lvl="1"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Linked from ‘robots.txt’– another file in the website root directory that contains directives for (well-behaved…) web-crawlers</a:t>
            </a:r>
          </a:p>
          <a:p>
            <a:pPr marL="1028700" lvl="1" indent="-571500">
              <a:buFont typeface="Arial" panose="020B0604020202020204" pitchFamily="34" charset="0"/>
              <a:buChar char="•"/>
            </a:pPr>
            <a:r>
              <a:rPr lang="en-US" sz="3600" dirty="0"/>
              <a:t>Contains instructions for what should and should not be indexed on that website</a:t>
            </a:r>
          </a:p>
          <a:p>
            <a:pPr marL="1028700" lvl="1" indent="-571500">
              <a:buFont typeface="Arial" panose="020B0604020202020204" pitchFamily="34" charset="0"/>
              <a:buChar char="•"/>
            </a:pPr>
            <a:r>
              <a:rPr lang="en-US" sz="3600" dirty="0"/>
              <a:t>Can point to sitemap to guide crawlers</a:t>
            </a:r>
          </a:p>
        </p:txBody>
      </p:sp>
      <p:sp>
        <p:nvSpPr>
          <p:cNvPr id="9" name="TextBox 8">
            <a:extLst>
              <a:ext uri="{FF2B5EF4-FFF2-40B4-BE49-F238E27FC236}">
                <a16:creationId xmlns:a16="http://schemas.microsoft.com/office/drawing/2014/main" id="{AC5F829A-107F-48FB-96A6-3877577822D1}"/>
              </a:ext>
            </a:extLst>
          </p:cNvPr>
          <p:cNvSpPr txBox="1"/>
          <p:nvPr/>
        </p:nvSpPr>
        <p:spPr>
          <a:xfrm>
            <a:off x="1789043" y="12086547"/>
            <a:ext cx="14245388" cy="3046988"/>
          </a:xfrm>
          <a:prstGeom prst="rect">
            <a:avLst/>
          </a:prstGeom>
          <a:noFill/>
        </p:spPr>
        <p:txBody>
          <a:bodyPr wrap="square" rtlCol="0">
            <a:spAutoFit/>
          </a:bodyPr>
          <a:lstStyle/>
          <a:p>
            <a:r>
              <a:rPr lang="en-US" sz="4800" dirty="0"/>
              <a:t>Solution:</a:t>
            </a:r>
          </a:p>
          <a:p>
            <a:pPr marL="685800" indent="-685800">
              <a:buFont typeface="Arial" panose="020B0604020202020204" pitchFamily="34" charset="0"/>
              <a:buChar char="•"/>
            </a:pPr>
            <a:r>
              <a:rPr lang="en-US" sz="4800" dirty="0"/>
              <a:t>Develop recommendations for science community to provide consistent, machine-actionable metadata to enable more efficient data discovery </a:t>
            </a:r>
          </a:p>
        </p:txBody>
      </p:sp>
      <p:sp>
        <p:nvSpPr>
          <p:cNvPr id="11" name="TextBox 10">
            <a:extLst>
              <a:ext uri="{FF2B5EF4-FFF2-40B4-BE49-F238E27FC236}">
                <a16:creationId xmlns:a16="http://schemas.microsoft.com/office/drawing/2014/main" id="{7602AD32-6339-4B76-BDEF-C8BAEF2605B2}"/>
              </a:ext>
            </a:extLst>
          </p:cNvPr>
          <p:cNvSpPr txBox="1"/>
          <p:nvPr/>
        </p:nvSpPr>
        <p:spPr>
          <a:xfrm>
            <a:off x="18645808" y="4721501"/>
            <a:ext cx="14702589" cy="6924973"/>
          </a:xfrm>
          <a:prstGeom prst="rect">
            <a:avLst/>
          </a:prstGeom>
          <a:noFill/>
        </p:spPr>
        <p:txBody>
          <a:bodyPr wrap="square" rtlCol="0">
            <a:spAutoFit/>
          </a:bodyPr>
          <a:lstStyle/>
          <a:p>
            <a:r>
              <a:rPr lang="en-US" sz="4800" dirty="0"/>
              <a:t>What is schema.org (SDO)?</a:t>
            </a:r>
          </a:p>
          <a:p>
            <a:pPr marL="571500" indent="-571500">
              <a:buFont typeface="Arial" panose="020B0604020202020204" pitchFamily="34" charset="0"/>
              <a:buChar char="•"/>
            </a:pPr>
            <a:r>
              <a:rPr lang="en-US" sz="3600" dirty="0"/>
              <a:t>In the beginning… an RDF vocabulary of entities and properties for semantic ‘enrichment’ of web pages. </a:t>
            </a:r>
          </a:p>
          <a:p>
            <a:pPr marL="571500" indent="-571500">
              <a:buFont typeface="Arial" panose="020B0604020202020204" pitchFamily="34" charset="0"/>
              <a:buChar char="•"/>
            </a:pPr>
            <a:r>
              <a:rPr lang="en-US" sz="3600" dirty="0"/>
              <a:t>Developed by major search providers– Google, Bing, Yahoo; used to enhance presentation and functionality of search results</a:t>
            </a:r>
          </a:p>
          <a:p>
            <a:pPr marL="571500" indent="-571500">
              <a:buFont typeface="Arial" panose="020B0604020202020204" pitchFamily="34" charset="0"/>
              <a:buChar char="•"/>
            </a:pPr>
            <a:r>
              <a:rPr lang="en-US" sz="3600" dirty="0"/>
              <a:t>Dataset Search– use SDO vocabulary to document data (metadata!)</a:t>
            </a:r>
          </a:p>
          <a:p>
            <a:pPr marL="1028700" lvl="1" indent="-571500">
              <a:buFont typeface="Arial" panose="020B0604020202020204" pitchFamily="34" charset="0"/>
              <a:buChar char="•"/>
            </a:pPr>
            <a:r>
              <a:rPr lang="en-US" sz="3600" dirty="0"/>
              <a:t>Embed metadata in landing pages typically offered by </a:t>
            </a:r>
            <a:r>
              <a:rPr lang="en-US" sz="3600" dirty="0" err="1"/>
              <a:t>dataproviders</a:t>
            </a:r>
            <a:endParaRPr lang="en-US" sz="3600" dirty="0"/>
          </a:p>
          <a:p>
            <a:pPr marL="1028700" lvl="1" indent="-571500">
              <a:buFont typeface="Arial" panose="020B0604020202020204" pitchFamily="34" charset="0"/>
              <a:buChar char="•"/>
            </a:pPr>
            <a:r>
              <a:rPr lang="en-US" sz="3600" dirty="0"/>
              <a:t>Sitemaps (see box to left) guide search crawlers to web pages that contain metadata</a:t>
            </a:r>
          </a:p>
          <a:p>
            <a:pPr marL="1028700" lvl="1" indent="-571500">
              <a:buFont typeface="Arial" panose="020B0604020202020204" pitchFamily="34" charset="0"/>
              <a:buChar char="•"/>
            </a:pPr>
            <a:r>
              <a:rPr lang="en-US" sz="3600" dirty="0"/>
              <a:t>Metadata content used to populate indexes that support search, e.g. Google Dataset Search,  EarthCube </a:t>
            </a:r>
            <a:r>
              <a:rPr lang="en-US" sz="3600" dirty="0" err="1"/>
              <a:t>GeoCODES</a:t>
            </a:r>
            <a:endParaRPr lang="en-US" sz="3600" dirty="0"/>
          </a:p>
          <a:p>
            <a:pPr marL="1028700" lvl="1" indent="-571500">
              <a:buFont typeface="Arial" panose="020B0604020202020204" pitchFamily="34" charset="0"/>
              <a:buChar char="•"/>
            </a:pPr>
            <a:r>
              <a:rPr lang="en-US" sz="3600" dirty="0"/>
              <a:t>See https://developers.google.com/search/docs/data-types/dataset</a:t>
            </a:r>
          </a:p>
        </p:txBody>
      </p:sp>
      <p:sp>
        <p:nvSpPr>
          <p:cNvPr id="13" name="TextBox 12">
            <a:extLst>
              <a:ext uri="{FF2B5EF4-FFF2-40B4-BE49-F238E27FC236}">
                <a16:creationId xmlns:a16="http://schemas.microsoft.com/office/drawing/2014/main" id="{6AD7806A-021C-454D-8783-15F690EFC0E0}"/>
              </a:ext>
            </a:extLst>
          </p:cNvPr>
          <p:cNvSpPr txBox="1"/>
          <p:nvPr/>
        </p:nvSpPr>
        <p:spPr>
          <a:xfrm>
            <a:off x="1789043" y="6755794"/>
            <a:ext cx="14702589" cy="4832092"/>
          </a:xfrm>
          <a:prstGeom prst="rect">
            <a:avLst/>
          </a:prstGeom>
          <a:noFill/>
        </p:spPr>
        <p:txBody>
          <a:bodyPr wrap="square" rtlCol="0">
            <a:spAutoFit/>
          </a:bodyPr>
          <a:lstStyle/>
          <a:p>
            <a:r>
              <a:rPr lang="en-US" sz="4800" dirty="0"/>
              <a:t>The Challenge:</a:t>
            </a:r>
          </a:p>
          <a:p>
            <a:pPr marL="571500" indent="-571500">
              <a:buFont typeface="Arial" panose="020B0604020202020204" pitchFamily="34" charset="0"/>
              <a:buChar char="•"/>
            </a:pPr>
            <a:r>
              <a:rPr lang="en-US" sz="4000" dirty="0"/>
              <a:t>Schema.org (SDO) originated for marking up web pages for commercial activity</a:t>
            </a:r>
          </a:p>
          <a:p>
            <a:pPr marL="1028700" lvl="1" indent="-571500">
              <a:buFont typeface="Arial" panose="020B0604020202020204" pitchFamily="34" charset="0"/>
              <a:buChar char="•"/>
            </a:pPr>
            <a:r>
              <a:rPr lang="en-US" sz="3200" dirty="0"/>
              <a:t>E.g. Concerts, Books, Movies, Music Recordings, Recipes, </a:t>
            </a:r>
            <a:r>
              <a:rPr lang="en-US" sz="3200" dirty="0" err="1"/>
              <a:t>TVSeries</a:t>
            </a:r>
            <a:r>
              <a:rPr lang="en-US" sz="3200" dirty="0"/>
              <a:t>….</a:t>
            </a:r>
          </a:p>
          <a:p>
            <a:pPr marL="571500" indent="-571500">
              <a:buFont typeface="Arial" panose="020B0604020202020204" pitchFamily="34" charset="0"/>
              <a:buChar char="•"/>
            </a:pPr>
            <a:r>
              <a:rPr lang="en-US" sz="3600" dirty="0"/>
              <a:t>Vocabulary is very large, tricky to navigate for beginners</a:t>
            </a:r>
          </a:p>
          <a:p>
            <a:pPr marL="571500" indent="-571500">
              <a:buFont typeface="Arial" panose="020B0604020202020204" pitchFamily="34" charset="0"/>
              <a:buChar char="•"/>
            </a:pPr>
            <a:r>
              <a:rPr lang="en-US" sz="3600" dirty="0"/>
              <a:t>Usage is very loosely constrained. </a:t>
            </a:r>
          </a:p>
          <a:p>
            <a:pPr marL="1028700" lvl="1" indent="-571500">
              <a:buFont typeface="Arial" panose="020B0604020202020204" pitchFamily="34" charset="0"/>
              <a:buChar char="•"/>
            </a:pPr>
            <a:r>
              <a:rPr lang="en-US" sz="3600" dirty="0"/>
              <a:t>Very flexible, handy for people looking at search results</a:t>
            </a:r>
          </a:p>
          <a:p>
            <a:pPr marL="1028700" lvl="1" indent="-571500">
              <a:buFont typeface="Arial" panose="020B0604020202020204" pitchFamily="34" charset="0"/>
              <a:buChar char="•"/>
            </a:pPr>
            <a:r>
              <a:rPr lang="en-US" sz="3600" dirty="0"/>
              <a:t>Not interoperable for machine agents </a:t>
            </a:r>
          </a:p>
        </p:txBody>
      </p:sp>
      <p:sp>
        <p:nvSpPr>
          <p:cNvPr id="15" name="TextBox 14">
            <a:extLst>
              <a:ext uri="{FF2B5EF4-FFF2-40B4-BE49-F238E27FC236}">
                <a16:creationId xmlns:a16="http://schemas.microsoft.com/office/drawing/2014/main" id="{DA4957C5-4DC2-4AE9-8814-A7933F529142}"/>
              </a:ext>
            </a:extLst>
          </p:cNvPr>
          <p:cNvSpPr txBox="1"/>
          <p:nvPr/>
        </p:nvSpPr>
        <p:spPr>
          <a:xfrm>
            <a:off x="18645808" y="12494556"/>
            <a:ext cx="14971841" cy="11104322"/>
          </a:xfrm>
          <a:prstGeom prst="rect">
            <a:avLst/>
          </a:prstGeom>
          <a:noFill/>
        </p:spPr>
        <p:txBody>
          <a:bodyPr wrap="square" rtlCol="0">
            <a:spAutoFit/>
          </a:bodyPr>
          <a:lstStyle/>
          <a:p>
            <a:r>
              <a:rPr lang="en-US" sz="6000" dirty="0"/>
              <a:t>Current Cluster activities</a:t>
            </a:r>
          </a:p>
          <a:p>
            <a:r>
              <a:rPr lang="en-US" sz="4800" dirty="0"/>
              <a:t>	</a:t>
            </a:r>
            <a:r>
              <a:rPr lang="en-US" sz="4800" dirty="0">
                <a:hlinkClick r:id="rId2"/>
              </a:rPr>
              <a:t>Dataset Recommendations v1.1</a:t>
            </a:r>
            <a:endParaRPr lang="en-US" sz="4800" dirty="0"/>
          </a:p>
          <a:p>
            <a:r>
              <a:rPr lang="en-US" sz="4800" dirty="0"/>
              <a:t>Issues for upcoming releases:</a:t>
            </a:r>
          </a:p>
          <a:p>
            <a:pPr marL="0" marR="0">
              <a:lnSpc>
                <a:spcPct val="107000"/>
              </a:lnSpc>
              <a:spcBef>
                <a:spcPts val="1200"/>
              </a:spcBef>
              <a:spcAft>
                <a:spcPts val="0"/>
              </a:spcAft>
            </a:pPr>
            <a:r>
              <a:rPr lang="en-US" sz="40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v1.2  (target January 2021)</a:t>
            </a:r>
          </a:p>
          <a:p>
            <a:pPr marL="342900" marR="0" lvl="0" indent="-342900">
              <a:lnSpc>
                <a:spcPct val="107000"/>
              </a:lnSpc>
              <a:spcBef>
                <a:spcPts val="0"/>
              </a:spcBef>
              <a:spcAft>
                <a:spcPts val="0"/>
              </a:spcAft>
              <a:buFont typeface="Symbol" panose="05050102010706020507" pitchFamily="18" charset="2"/>
              <a:buChar char=""/>
            </a:pPr>
            <a:r>
              <a:rPr lang="en-US" sz="3600" dirty="0">
                <a:effectLst/>
                <a:latin typeface="Calibri" panose="020F0502020204030204" pitchFamily="34" charset="0"/>
                <a:ea typeface="Calibri" panose="020F0502020204030204" pitchFamily="34" charset="0"/>
                <a:cs typeface="Times New Roman" panose="02020603050405020304" pitchFamily="18" charset="0"/>
              </a:rPr>
              <a:t>Add provenance for data with </a:t>
            </a:r>
            <a:r>
              <a:rPr lang="en-US" sz="3600" dirty="0" err="1">
                <a:effectLst/>
                <a:latin typeface="Calibri" panose="020F0502020204030204" pitchFamily="34" charset="0"/>
                <a:ea typeface="Calibri" panose="020F0502020204030204" pitchFamily="34" charset="0"/>
                <a:cs typeface="Times New Roman" panose="02020603050405020304" pitchFamily="18" charset="0"/>
              </a:rPr>
              <a:t>isBasedOn</a:t>
            </a:r>
            <a:r>
              <a:rPr lang="en-US" sz="3600" dirty="0">
                <a:effectLst/>
                <a:latin typeface="Calibri" panose="020F0502020204030204" pitchFamily="34" charset="0"/>
                <a:ea typeface="Calibri" panose="020F0502020204030204" pitchFamily="34" charset="0"/>
                <a:cs typeface="Times New Roman" panose="02020603050405020304" pitchFamily="18" charset="0"/>
              </a:rPr>
              <a:t> links </a:t>
            </a:r>
          </a:p>
          <a:p>
            <a:pPr marL="342900" marR="0" lvl="0" indent="-342900">
              <a:lnSpc>
                <a:spcPct val="107000"/>
              </a:lnSpc>
              <a:spcBef>
                <a:spcPts val="0"/>
              </a:spcBef>
              <a:spcAft>
                <a:spcPts val="0"/>
              </a:spcAft>
              <a:buFont typeface="Symbol" panose="05050102010706020507" pitchFamily="18" charset="2"/>
              <a:buChar char=""/>
            </a:pPr>
            <a:r>
              <a:rPr lang="en-US" sz="3600" dirty="0">
                <a:effectLst/>
                <a:latin typeface="Calibri" panose="020F0502020204030204" pitchFamily="34" charset="0"/>
                <a:ea typeface="Calibri" panose="020F0502020204030204" pitchFamily="34" charset="0"/>
                <a:cs typeface="Times New Roman" panose="02020603050405020304" pitchFamily="18" charset="0"/>
              </a:rPr>
              <a:t>Add SHACL shape to validate consistent schema.org namespace. </a:t>
            </a:r>
          </a:p>
          <a:p>
            <a:pPr marL="342900" marR="0" lvl="0" indent="-342900">
              <a:lnSpc>
                <a:spcPct val="107000"/>
              </a:lnSpc>
              <a:spcBef>
                <a:spcPts val="0"/>
              </a:spcBef>
              <a:spcAft>
                <a:spcPts val="0"/>
              </a:spcAft>
              <a:buFont typeface="Symbol" panose="05050102010706020507" pitchFamily="18" charset="2"/>
              <a:buChar char=""/>
            </a:pPr>
            <a:r>
              <a:rPr lang="en-US" sz="3600" dirty="0">
                <a:effectLst/>
                <a:latin typeface="Calibri" panose="020F0502020204030204" pitchFamily="34" charset="0"/>
                <a:ea typeface="Calibri" panose="020F0502020204030204" pitchFamily="34" charset="0"/>
                <a:cs typeface="Times New Roman" panose="02020603050405020304" pitchFamily="18" charset="0"/>
              </a:rPr>
              <a:t>Recommendation on specifying </a:t>
            </a:r>
            <a:r>
              <a:rPr lang="en-US" sz="3600" dirty="0" err="1">
                <a:effectLst/>
                <a:latin typeface="Calibri" panose="020F0502020204030204" pitchFamily="34" charset="0"/>
                <a:ea typeface="Calibri" panose="020F0502020204030204" pitchFamily="34" charset="0"/>
                <a:cs typeface="Times New Roman" panose="02020603050405020304" pitchFamily="18" charset="0"/>
              </a:rPr>
              <a:t>dateModified</a:t>
            </a:r>
            <a:r>
              <a:rPr lang="en-US" sz="3600" dirty="0">
                <a:effectLst/>
                <a:latin typeface="Calibri" panose="020F0502020204030204" pitchFamily="34" charset="0"/>
                <a:ea typeface="Calibri" panose="020F0502020204030204" pitchFamily="34" charset="0"/>
                <a:cs typeface="Times New Roman" panose="02020603050405020304" pitchFamily="18" charset="0"/>
              </a:rPr>
              <a:t> for Datasets</a:t>
            </a:r>
          </a:p>
          <a:p>
            <a:pPr marL="342900" marR="0" lvl="0" indent="-342900">
              <a:lnSpc>
                <a:spcPct val="107000"/>
              </a:lnSpc>
              <a:spcBef>
                <a:spcPts val="0"/>
              </a:spcBef>
              <a:spcAft>
                <a:spcPts val="0"/>
              </a:spcAft>
              <a:buFont typeface="Symbol" panose="05050102010706020507" pitchFamily="18" charset="2"/>
              <a:buChar char=""/>
            </a:pPr>
            <a:r>
              <a:rPr lang="en-US" sz="3600" dirty="0">
                <a:effectLst/>
                <a:latin typeface="Calibri" panose="020F0502020204030204" pitchFamily="34" charset="0"/>
                <a:ea typeface="Calibri" panose="020F0502020204030204" pitchFamily="34" charset="0"/>
                <a:cs typeface="Times New Roman" panose="02020603050405020304" pitchFamily="18" charset="0"/>
              </a:rPr>
              <a:t>Recommendation for </a:t>
            </a:r>
            <a:r>
              <a:rPr lang="en-US" sz="3600" dirty="0" err="1">
                <a:effectLst/>
                <a:latin typeface="Calibri" panose="020F0502020204030204" pitchFamily="34" charset="0"/>
                <a:ea typeface="Calibri" panose="020F0502020204030204" pitchFamily="34" charset="0"/>
                <a:cs typeface="Times New Roman" panose="02020603050405020304" pitchFamily="18" charset="0"/>
              </a:rPr>
              <a:t>GeoShape</a:t>
            </a:r>
            <a:r>
              <a:rPr lang="en-US" sz="3600" dirty="0">
                <a:effectLst/>
                <a:latin typeface="Calibri" panose="020F0502020204030204" pitchFamily="34" charset="0"/>
                <a:ea typeface="Calibri" panose="020F0502020204030204" pitchFamily="34" charset="0"/>
                <a:cs typeface="Times New Roman" panose="02020603050405020304" pitchFamily="18" charset="0"/>
              </a:rPr>
              <a:t> bounding box format </a:t>
            </a:r>
          </a:p>
          <a:p>
            <a:pPr marL="342900" marR="0" lvl="0" indent="-342900">
              <a:lnSpc>
                <a:spcPct val="107000"/>
              </a:lnSpc>
              <a:spcBef>
                <a:spcPts val="0"/>
              </a:spcBef>
              <a:spcAft>
                <a:spcPts val="800"/>
              </a:spcAft>
              <a:buFont typeface="Symbol" panose="05050102010706020507" pitchFamily="18" charset="2"/>
              <a:buChar char=""/>
            </a:pPr>
            <a:r>
              <a:rPr lang="en-US" sz="3600" dirty="0">
                <a:effectLst/>
                <a:latin typeface="Calibri" panose="020F0502020204030204" pitchFamily="34" charset="0"/>
                <a:ea typeface="Calibri" panose="020F0502020204030204" pitchFamily="34" charset="0"/>
                <a:cs typeface="Times New Roman" panose="02020603050405020304" pitchFamily="18" charset="0"/>
              </a:rPr>
              <a:t>Documentation on referencing a short DOI</a:t>
            </a:r>
          </a:p>
          <a:p>
            <a:pPr marL="0" marR="0">
              <a:lnSpc>
                <a:spcPct val="107000"/>
              </a:lnSpc>
              <a:spcBef>
                <a:spcPts val="1200"/>
              </a:spcBef>
              <a:spcAft>
                <a:spcPts val="0"/>
              </a:spcAft>
            </a:pPr>
            <a:r>
              <a:rPr lang="en-US" sz="40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V1.3</a:t>
            </a:r>
          </a:p>
          <a:p>
            <a:pPr marL="342900" marR="0" lvl="0" indent="-342900">
              <a:lnSpc>
                <a:spcPct val="107000"/>
              </a:lnSpc>
              <a:spcBef>
                <a:spcPts val="0"/>
              </a:spcBef>
              <a:spcAft>
                <a:spcPts val="0"/>
              </a:spcAft>
              <a:buFont typeface="Symbol" panose="05050102010706020507" pitchFamily="18" charset="2"/>
              <a:buChar char=""/>
            </a:pPr>
            <a:r>
              <a:rPr lang="en-US" sz="3600" dirty="0">
                <a:effectLst/>
                <a:latin typeface="Calibri" panose="020F0502020204030204" pitchFamily="34" charset="0"/>
                <a:ea typeface="Calibri" panose="020F0502020204030204" pitchFamily="34" charset="0"/>
                <a:cs typeface="Times New Roman" panose="02020603050405020304" pitchFamily="18" charset="0"/>
              </a:rPr>
              <a:t>Documentation on usage of "citation" </a:t>
            </a:r>
          </a:p>
          <a:p>
            <a:pPr marL="342900" marR="0" lvl="0" indent="-342900">
              <a:lnSpc>
                <a:spcPct val="107000"/>
              </a:lnSpc>
              <a:spcBef>
                <a:spcPts val="0"/>
              </a:spcBef>
              <a:spcAft>
                <a:spcPts val="0"/>
              </a:spcAft>
              <a:buFont typeface="Symbol" panose="05050102010706020507" pitchFamily="18" charset="2"/>
              <a:buChar char=""/>
            </a:pPr>
            <a:r>
              <a:rPr lang="en-US" sz="3600" dirty="0">
                <a:effectLst/>
                <a:latin typeface="Calibri" panose="020F0502020204030204" pitchFamily="34" charset="0"/>
                <a:ea typeface="Calibri" panose="020F0502020204030204" pitchFamily="34" charset="0"/>
                <a:cs typeface="Times New Roman" panose="02020603050405020304" pitchFamily="18" charset="0"/>
              </a:rPr>
              <a:t>Add OWL-Time Extension guidance</a:t>
            </a:r>
          </a:p>
          <a:p>
            <a:pPr marL="342900" marR="0" lvl="0" indent="-342900">
              <a:lnSpc>
                <a:spcPct val="107000"/>
              </a:lnSpc>
              <a:spcBef>
                <a:spcPts val="0"/>
              </a:spcBef>
              <a:spcAft>
                <a:spcPts val="0"/>
              </a:spcAft>
              <a:buFont typeface="Symbol" panose="05050102010706020507" pitchFamily="18" charset="2"/>
              <a:buChar char=""/>
            </a:pPr>
            <a:r>
              <a:rPr lang="en-US" sz="3600" dirty="0">
                <a:effectLst/>
                <a:latin typeface="Calibri" panose="020F0502020204030204" pitchFamily="34" charset="0"/>
                <a:ea typeface="Calibri" panose="020F0502020204030204" pitchFamily="34" charset="0"/>
                <a:cs typeface="Times New Roman" panose="02020603050405020304" pitchFamily="18" charset="0"/>
              </a:rPr>
              <a:t>Recommendation for indicating authoritative copy of dataset </a:t>
            </a:r>
          </a:p>
          <a:p>
            <a:pPr marL="342900" marR="0" lvl="0" indent="-342900">
              <a:lnSpc>
                <a:spcPct val="107000"/>
              </a:lnSpc>
              <a:spcBef>
                <a:spcPts val="0"/>
              </a:spcBef>
              <a:spcAft>
                <a:spcPts val="0"/>
              </a:spcAft>
              <a:buFont typeface="Symbol" panose="05050102010706020507" pitchFamily="18" charset="2"/>
              <a:buChar char=""/>
            </a:pPr>
            <a:r>
              <a:rPr lang="en-US" sz="4400" dirty="0">
                <a:effectLst/>
                <a:latin typeface="Calibri" panose="020F0502020204030204" pitchFamily="34" charset="0"/>
                <a:ea typeface="Calibri" panose="020F0502020204030204" pitchFamily="34" charset="0"/>
                <a:cs typeface="Times New Roman" panose="02020603050405020304" pitchFamily="18" charset="0"/>
              </a:rPr>
              <a:t>Flesh out a rich variable description of a dataset </a:t>
            </a:r>
          </a:p>
          <a:p>
            <a:pPr marL="742950" marR="0" lvl="1" indent="-285750">
              <a:lnSpc>
                <a:spcPct val="107000"/>
              </a:lnSpc>
              <a:spcBef>
                <a:spcPts val="0"/>
              </a:spcBef>
              <a:spcAft>
                <a:spcPts val="800"/>
              </a:spcAft>
              <a:buFont typeface="Courier New" panose="02070309020205020404" pitchFamily="49" charset="0"/>
              <a:buChar char="o"/>
            </a:pPr>
            <a:r>
              <a:rPr lang="en-US" sz="4400" dirty="0">
                <a:effectLst/>
                <a:latin typeface="Calibri" panose="020F0502020204030204" pitchFamily="34" charset="0"/>
                <a:ea typeface="Calibri" panose="020F0502020204030204" pitchFamily="34" charset="0"/>
                <a:cs typeface="Times New Roman" panose="02020603050405020304" pitchFamily="18" charset="0"/>
              </a:rPr>
              <a:t>Representing ontological terms representing observation types of </a:t>
            </a:r>
            <a:r>
              <a:rPr lang="en-US" sz="4400" dirty="0" err="1">
                <a:effectLst/>
                <a:latin typeface="Calibri" panose="020F0502020204030204" pitchFamily="34" charset="0"/>
                <a:ea typeface="Calibri" panose="020F0502020204030204" pitchFamily="34" charset="0"/>
                <a:cs typeface="Times New Roman" panose="02020603050405020304" pitchFamily="18" charset="0"/>
              </a:rPr>
              <a:t>variableMeasured</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7FBBACC4-47DC-4FE6-9D1F-6F0C62609E70}"/>
              </a:ext>
            </a:extLst>
          </p:cNvPr>
          <p:cNvSpPr txBox="1"/>
          <p:nvPr/>
        </p:nvSpPr>
        <p:spPr>
          <a:xfrm>
            <a:off x="12271215" y="2586672"/>
            <a:ext cx="11675760" cy="1569660"/>
          </a:xfrm>
          <a:prstGeom prst="rect">
            <a:avLst/>
          </a:prstGeom>
          <a:noFill/>
        </p:spPr>
        <p:txBody>
          <a:bodyPr wrap="none" rtlCol="0">
            <a:spAutoFit/>
          </a:bodyPr>
          <a:lstStyle/>
          <a:p>
            <a:r>
              <a:rPr lang="en-US" sz="9600" dirty="0"/>
              <a:t>Science on Schema.org</a:t>
            </a:r>
            <a:endParaRPr lang="en-US" dirty="0"/>
          </a:p>
        </p:txBody>
      </p:sp>
      <p:sp>
        <p:nvSpPr>
          <p:cNvPr id="5" name="TextBox 4">
            <a:extLst>
              <a:ext uri="{FF2B5EF4-FFF2-40B4-BE49-F238E27FC236}">
                <a16:creationId xmlns:a16="http://schemas.microsoft.com/office/drawing/2014/main" id="{F8CB8F70-6A74-4406-B0F3-C0A89B9C84BE}"/>
              </a:ext>
            </a:extLst>
          </p:cNvPr>
          <p:cNvSpPr txBox="1"/>
          <p:nvPr/>
        </p:nvSpPr>
        <p:spPr>
          <a:xfrm>
            <a:off x="1033669" y="24208724"/>
            <a:ext cx="11813651" cy="7078861"/>
          </a:xfrm>
          <a:prstGeom prst="rect">
            <a:avLst/>
          </a:prstGeom>
          <a:noFill/>
        </p:spPr>
        <p:txBody>
          <a:bodyPr wrap="square" rtlCol="0">
            <a:spAutoFit/>
          </a:bodyPr>
          <a:lstStyle/>
          <a:p>
            <a:r>
              <a:rPr lang="en-US" sz="6000" dirty="0"/>
              <a:t>Google’s definition of dataset:</a:t>
            </a:r>
          </a:p>
          <a:p>
            <a:pPr algn="l"/>
            <a:r>
              <a:rPr lang="en-US" sz="2800" dirty="0"/>
              <a:t>From https://developers.google.com/search/docs/data-types/dataset</a:t>
            </a:r>
          </a:p>
          <a:p>
            <a:pPr algn="l"/>
            <a:r>
              <a:rPr lang="en-US" sz="2800" dirty="0"/>
              <a:t>Here are some examples of what can qualify as a dataset:</a:t>
            </a:r>
          </a:p>
          <a:p>
            <a:pPr algn="l">
              <a:buFont typeface="Arial" panose="020B0604020202020204" pitchFamily="34" charset="0"/>
              <a:buChar char="•"/>
            </a:pPr>
            <a:r>
              <a:rPr lang="en-US" sz="3200" dirty="0"/>
              <a:t>A table or a CSV file with some data</a:t>
            </a:r>
          </a:p>
          <a:p>
            <a:pPr algn="l">
              <a:buFont typeface="Arial" panose="020B0604020202020204" pitchFamily="34" charset="0"/>
              <a:buChar char="•"/>
            </a:pPr>
            <a:r>
              <a:rPr lang="en-US" sz="3200" dirty="0"/>
              <a:t>An organized collection of tables</a:t>
            </a:r>
          </a:p>
          <a:p>
            <a:pPr algn="l">
              <a:buFont typeface="Arial" panose="020B0604020202020204" pitchFamily="34" charset="0"/>
              <a:buChar char="•"/>
            </a:pPr>
            <a:r>
              <a:rPr lang="en-US" sz="3200" dirty="0"/>
              <a:t>A file in a proprietary format that contains data</a:t>
            </a:r>
          </a:p>
          <a:p>
            <a:pPr algn="l">
              <a:buFont typeface="Arial" panose="020B0604020202020204" pitchFamily="34" charset="0"/>
              <a:buChar char="•"/>
            </a:pPr>
            <a:r>
              <a:rPr lang="en-US" sz="3200" dirty="0"/>
              <a:t>A collection of files that together constitute some meaningful dataset</a:t>
            </a:r>
          </a:p>
          <a:p>
            <a:pPr algn="l">
              <a:buFont typeface="Arial" panose="020B0604020202020204" pitchFamily="34" charset="0"/>
              <a:buChar char="•"/>
            </a:pPr>
            <a:r>
              <a:rPr lang="en-US" sz="3200" dirty="0"/>
              <a:t>A structured object with data in some other format that you might want to load into a special tool for processing</a:t>
            </a:r>
          </a:p>
          <a:p>
            <a:pPr algn="l">
              <a:buFont typeface="Arial" panose="020B0604020202020204" pitchFamily="34" charset="0"/>
              <a:buChar char="•"/>
            </a:pPr>
            <a:r>
              <a:rPr lang="en-US" sz="3200" dirty="0"/>
              <a:t>Images capturing data</a:t>
            </a:r>
          </a:p>
          <a:p>
            <a:pPr algn="l">
              <a:buFont typeface="Arial" panose="020B0604020202020204" pitchFamily="34" charset="0"/>
              <a:buChar char="•"/>
            </a:pPr>
            <a:r>
              <a:rPr lang="en-US" sz="3200" dirty="0"/>
              <a:t>Files relating to machine learning, such as trained parameters or neural network structure definitions</a:t>
            </a:r>
          </a:p>
          <a:p>
            <a:pPr algn="l">
              <a:buFont typeface="Arial" panose="020B0604020202020204" pitchFamily="34" charset="0"/>
              <a:buChar char="•"/>
            </a:pPr>
            <a:r>
              <a:rPr lang="en-US" sz="3600" b="1" dirty="0"/>
              <a:t>Anything that looks like a dataset to you</a:t>
            </a:r>
          </a:p>
          <a:p>
            <a:endParaRPr lang="en-US" dirty="0"/>
          </a:p>
        </p:txBody>
      </p:sp>
    </p:spTree>
    <p:extLst>
      <p:ext uri="{BB962C8B-B14F-4D97-AF65-F5344CB8AC3E}">
        <p14:creationId xmlns:p14="http://schemas.microsoft.com/office/powerpoint/2010/main" val="12820087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11961</TotalTime>
  <Words>3771</Words>
  <Application>Microsoft Office PowerPoint</Application>
  <PresentationFormat>Custom</PresentationFormat>
  <Paragraphs>305</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Courier New</vt:lpstr>
      <vt:lpstr>Open Sans</vt:lpstr>
      <vt:lpstr>Symbol</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Richard</dc:creator>
  <cp:lastModifiedBy>Stephen Richard</cp:lastModifiedBy>
  <cp:revision>72</cp:revision>
  <dcterms:created xsi:type="dcterms:W3CDTF">2020-11-02T17:41:05Z</dcterms:created>
  <dcterms:modified xsi:type="dcterms:W3CDTF">2021-01-25T16:54:50Z</dcterms:modified>
</cp:coreProperties>
</file>