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25"/>
  </p:notesMasterIdLst>
  <p:handoutMasterIdLst>
    <p:handoutMasterId r:id="rId26"/>
  </p:handoutMasterIdLst>
  <p:sldIdLst>
    <p:sldId id="572" r:id="rId2"/>
    <p:sldId id="661" r:id="rId3"/>
    <p:sldId id="781" r:id="rId4"/>
    <p:sldId id="787" r:id="rId5"/>
    <p:sldId id="788" r:id="rId6"/>
    <p:sldId id="825" r:id="rId7"/>
    <p:sldId id="790" r:id="rId8"/>
    <p:sldId id="766" r:id="rId9"/>
    <p:sldId id="887" r:id="rId10"/>
    <p:sldId id="888" r:id="rId11"/>
    <p:sldId id="814" r:id="rId12"/>
    <p:sldId id="815" r:id="rId13"/>
    <p:sldId id="816" r:id="rId14"/>
    <p:sldId id="817" r:id="rId15"/>
    <p:sldId id="818" r:id="rId16"/>
    <p:sldId id="819" r:id="rId17"/>
    <p:sldId id="820" r:id="rId18"/>
    <p:sldId id="821" r:id="rId19"/>
    <p:sldId id="822" r:id="rId20"/>
    <p:sldId id="824" r:id="rId21"/>
    <p:sldId id="886" r:id="rId22"/>
    <p:sldId id="885" r:id="rId23"/>
    <p:sldId id="865" r:id="rId24"/>
  </p:sldIdLst>
  <p:sldSz cx="9144000" cy="6858000" type="screen4x3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 xmlns:mv="urn:schemas-microsoft-com:mac:vml" xmlns:mc="http://schemas.openxmlformats.org/markup-compatibility/2006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66FF33"/>
    <a:srgbClr val="75BAFF"/>
    <a:srgbClr val="00FF00"/>
    <a:srgbClr val="FFFF00"/>
    <a:srgbClr val="FFCC66"/>
    <a:srgbClr val="FF5757"/>
    <a:srgbClr val="3399FF"/>
    <a:srgbClr val="FFCCFF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6" autoAdjust="0"/>
    <p:restoredTop sz="80933" autoAdjust="0"/>
  </p:normalViewPr>
  <p:slideViewPr>
    <p:cSldViewPr snapToObjects="1">
      <p:cViewPr varScale="1">
        <p:scale>
          <a:sx n="154" d="100"/>
          <a:sy n="154" d="100"/>
        </p:scale>
        <p:origin x="-23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1" d="100"/>
          <a:sy n="71" d="100"/>
        </p:scale>
        <p:origin x="-1860" y="-90"/>
      </p:cViewPr>
      <p:guideLst>
        <p:guide orient="horz" pos="2931"/>
        <p:guide pos="221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wrap="square" lIns="93273" tIns="46636" rIns="93273" bIns="4663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2" y="0"/>
            <a:ext cx="3041968" cy="465296"/>
          </a:xfrm>
          <a:prstGeom prst="rect">
            <a:avLst/>
          </a:prstGeom>
        </p:spPr>
        <p:txBody>
          <a:bodyPr vert="horz" wrap="square" lIns="93273" tIns="46636" rIns="93273" bIns="4663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0926487-C68E-4245-BDDA-DF4623F2C5E7}" type="datetimeFigureOut">
              <a:rPr lang="en-US"/>
              <a:pPr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wrap="square" lIns="93273" tIns="46636" rIns="93273" bIns="4663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2" y="8839014"/>
            <a:ext cx="3041968" cy="465296"/>
          </a:xfrm>
          <a:prstGeom prst="rect">
            <a:avLst/>
          </a:prstGeom>
        </p:spPr>
        <p:txBody>
          <a:bodyPr vert="horz" wrap="square" lIns="93273" tIns="46636" rIns="93273" bIns="4663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C8D1B90-80DE-4F6A-AB44-2E06D77FCC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3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wrap="square" lIns="93273" tIns="46636" rIns="93273" bIns="4663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2" y="0"/>
            <a:ext cx="3041968" cy="465296"/>
          </a:xfrm>
          <a:prstGeom prst="rect">
            <a:avLst/>
          </a:prstGeom>
        </p:spPr>
        <p:txBody>
          <a:bodyPr vert="horz" wrap="square" lIns="93273" tIns="46636" rIns="93273" bIns="4663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0F1C434-375E-46B1-BA3A-C0638C1B9761}" type="datetimeFigureOut">
              <a:rPr lang="en-US"/>
              <a:pPr/>
              <a:t>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73" tIns="46636" rIns="93273" bIns="4663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73" tIns="46636" rIns="93273" bIns="4663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wrap="square" lIns="93273" tIns="46636" rIns="93273" bIns="4663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2" y="8839014"/>
            <a:ext cx="3041968" cy="465296"/>
          </a:xfrm>
          <a:prstGeom prst="rect">
            <a:avLst/>
          </a:prstGeom>
        </p:spPr>
        <p:txBody>
          <a:bodyPr vert="horz" wrap="square" lIns="93273" tIns="46636" rIns="93273" bIns="4663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46626F5-BD58-488E-A8D7-91B182F9C6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02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626F5-BD58-488E-A8D7-91B182F9C6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06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DF22F-FC7C-458D-A5C2-4F209600DF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98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626F5-BD58-488E-A8D7-91B182F9C6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3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626F5-BD58-488E-A8D7-91B182F9C60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626F5-BD58-488E-A8D7-91B182F9C6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DF22F-FC7C-458D-A5C2-4F209600DF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33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626F5-BD58-488E-A8D7-91B182F9C60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4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Supports a systems approach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to health care and public health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626F5-BD58-488E-A8D7-91B182F9C60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97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Supports a systems approach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to health care and public health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626F5-BD58-488E-A8D7-91B182F9C60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5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Supports a systems approach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to health care and public health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626F5-BD58-488E-A8D7-91B182F9C6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5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B3A65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>
            <a:normAutofit/>
          </a:bodyPr>
          <a:lstStyle>
            <a:lvl1pPr algn="l">
              <a:defRPr sz="5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00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3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B3A65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66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ltGray">
          <a:xfrm>
            <a:off x="0" y="46038"/>
            <a:ext cx="9144000" cy="2601912"/>
          </a:xfrm>
          <a:prstGeom prst="rect">
            <a:avLst/>
          </a:prstGeom>
          <a:solidFill>
            <a:srgbClr val="0B3A65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44" y="118872"/>
            <a:ext cx="8215425" cy="1636776"/>
          </a:xfrm>
        </p:spPr>
        <p:txBody>
          <a:bodyPr tIns="0" rIns="91440" bIns="0" anchor="b">
            <a:normAutofit/>
          </a:bodyPr>
          <a:lstStyle>
            <a:lvl1pPr algn="l">
              <a:defRPr sz="4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 anchor="t">
            <a:sp3d prstMaterial="matte"/>
          </a:bodyPr>
          <a:lstStyle>
            <a:lvl1pPr>
              <a:defRPr sz="1800" b="0" cap="none" baseline="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lvl1pPr>
              <a:defRPr sz="4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ltGray">
          <a:xfrm>
            <a:off x="0" y="46038"/>
            <a:ext cx="9144000" cy="2601912"/>
          </a:xfrm>
          <a:prstGeom prst="rect">
            <a:avLst/>
          </a:prstGeom>
          <a:solidFill>
            <a:srgbClr val="0B3A65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44" y="118872"/>
            <a:ext cx="8215425" cy="1636776"/>
          </a:xfrm>
        </p:spPr>
        <p:txBody>
          <a:bodyPr tIns="0" rIns="91440" bIns="0" anchor="b">
            <a:normAutofit/>
          </a:bodyPr>
          <a:lstStyle>
            <a:lvl1pPr algn="l">
              <a:defRPr sz="4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85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06492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064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0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3893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3893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7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 anchor="t">
            <a:sp3d prstMaterial="matte"/>
          </a:bodyPr>
          <a:lstStyle>
            <a:lvl1pPr>
              <a:defRPr sz="1800" b="0" cap="none" baseline="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095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1088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743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rbel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BCBCBC"/>
                </a:solidFill>
                <a:latin typeface="Corbel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rbel" pitchFamily="34" charset="0"/>
              </a:defRPr>
            </a:lvl1pPr>
          </a:lstStyle>
          <a:p>
            <a:fld id="{0C805018-8E9A-4DD0-8A24-2A19485964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60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B3A65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494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66" r:id="rId12"/>
    <p:sldLayoutId id="214748376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cap="none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438150" indent="-319088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Ø"/>
        <a:defRPr sz="2800" kern="1200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§"/>
        <a:defRPr sz="2400" kern="1200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Font typeface="Arial" pitchFamily="34" charset="0"/>
        <a:buChar char="•"/>
        <a:defRPr sz="2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Font typeface="Arial" pitchFamily="34" charset="0"/>
        <a:buChar char="‒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Font typeface="Arial" pitchFamily="34" charset="0"/>
        <a:buChar char="‒"/>
        <a:defRPr lang="en-US"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kr3.nlm.nih.gov/SemMedDB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6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620"/>
            <a:ext cx="9143999" cy="18362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77396" y="86358"/>
            <a:ext cx="3006772" cy="1722462"/>
          </a:xfrm>
          <a:prstGeom prst="rect">
            <a:avLst/>
          </a:prstGeom>
          <a:gradFill flip="none" rotWithShape="1">
            <a:gsLst>
              <a:gs pos="0">
                <a:srgbClr val="002060">
                  <a:alpha val="0"/>
                  <a:lumMod val="0"/>
                  <a:lumOff val="100000"/>
                </a:srgb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bg1"/>
                </a:solidFill>
              </a:ln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611561" y="5303520"/>
            <a:ext cx="792087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i="1" dirty="0" err="1">
                <a:solidFill>
                  <a:schemeClr val="bg1"/>
                </a:solidFill>
                <a:cs typeface="Arial" pitchFamily="34" charset="0"/>
              </a:rPr>
              <a:t>Halil</a:t>
            </a:r>
            <a:r>
              <a:rPr lang="en-US" sz="28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cs typeface="Arial" pitchFamily="34" charset="0"/>
              </a:rPr>
              <a:t>Kılıçoğlu</a:t>
            </a:r>
            <a:endParaRPr lang="en-US" sz="2800" i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sz="2800" dirty="0" smtClean="0">
                <a:solidFill>
                  <a:srgbClr val="75BAFF"/>
                </a:solidFill>
                <a:cs typeface="Arial" pitchFamily="34" charset="0"/>
              </a:rPr>
              <a:t>National Library of Medicine</a:t>
            </a:r>
          </a:p>
          <a:p>
            <a:pPr algn="ctr"/>
            <a:r>
              <a:rPr lang="en-US" sz="2800" dirty="0" smtClean="0">
                <a:solidFill>
                  <a:srgbClr val="75BAFF"/>
                </a:solidFill>
                <a:cs typeface="Arial" pitchFamily="34" charset="0"/>
              </a:rPr>
              <a:t>National Institutes of Health</a:t>
            </a:r>
          </a:p>
        </p:txBody>
      </p:sp>
      <p:pic>
        <p:nvPicPr>
          <p:cNvPr id="8" name="Picture 3" descr="C:\TCR\Logos\hhs_logo_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3670" y="296652"/>
            <a:ext cx="1240818" cy="1262831"/>
          </a:xfrm>
          <a:prstGeom prst="rect">
            <a:avLst/>
          </a:prstGeom>
          <a:noFill/>
        </p:spPr>
      </p:pic>
      <p:pic>
        <p:nvPicPr>
          <p:cNvPr id="9" name="Picture 4" descr="C:\TCR\Logos\nih_logo_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6604" y="296653"/>
            <a:ext cx="1262831" cy="1262832"/>
          </a:xfrm>
          <a:prstGeom prst="rect">
            <a:avLst/>
          </a:prstGeom>
          <a:noFill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1192" y="2514600"/>
            <a:ext cx="8643296" cy="1830287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40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Semantic MEDLINE: </a:t>
            </a: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28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Knowledge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Discovery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and Hypothesis Generation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 from Biomedical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Research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Literature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Arial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11661" y="266865"/>
            <a:ext cx="1440160" cy="139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368660"/>
            <a:ext cx="1143000" cy="1143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20466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SemRep</a:t>
            </a:r>
            <a:r>
              <a:rPr lang="en-US" dirty="0" smtClean="0"/>
              <a:t>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Focused on biomedical </a:t>
            </a:r>
            <a:r>
              <a:rPr lang="en-US" dirty="0" err="1" smtClean="0"/>
              <a:t>subdomains</a:t>
            </a:r>
            <a:endParaRPr lang="en-US" dirty="0" smtClean="0"/>
          </a:p>
          <a:p>
            <a:pPr lvl="1"/>
            <a:r>
              <a:rPr lang="en-US" dirty="0"/>
              <a:t>Clinical treatment, genetic etiology of disease, pharmacogenomics</a:t>
            </a:r>
          </a:p>
          <a:p>
            <a:r>
              <a:rPr lang="en-US" dirty="0"/>
              <a:t>Focused on linguistic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err="1" smtClean="0"/>
              <a:t>Hypernymic</a:t>
            </a:r>
            <a:r>
              <a:rPr lang="en-US" dirty="0" smtClean="0"/>
              <a:t> relations, comparatives, </a:t>
            </a:r>
            <a:r>
              <a:rPr lang="en-US" dirty="0"/>
              <a:t>nominalizations</a:t>
            </a:r>
          </a:p>
          <a:p>
            <a:r>
              <a:rPr lang="en-US" dirty="0"/>
              <a:t>Overall</a:t>
            </a:r>
          </a:p>
          <a:p>
            <a:pPr lvl="1"/>
            <a:r>
              <a:rPr lang="en-US" dirty="0"/>
              <a:t>Precision is around 75% (lower for molecular biology)</a:t>
            </a:r>
          </a:p>
          <a:p>
            <a:pPr lvl="1"/>
            <a:r>
              <a:rPr lang="en-US" dirty="0"/>
              <a:t>Recall is around 60% </a:t>
            </a:r>
          </a:p>
          <a:p>
            <a:pPr marL="119062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350615"/>
      </p:ext>
    </p:extLst>
  </p:cSld>
  <p:clrMapOvr>
    <a:masterClrMapping/>
  </p:clrMapOvr>
  <p:transition xmlns:p14="http://schemas.microsoft.com/office/powerpoint/2010/main" advTm="373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SemMedDB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predications from titles and abstracts of all PubMed articles</a:t>
            </a:r>
          </a:p>
          <a:p>
            <a:pPr lvl="1"/>
            <a:r>
              <a:rPr lang="en-US" dirty="0" smtClean="0"/>
              <a:t>~26M articles, ~91M predications (June 30, 2017)</a:t>
            </a:r>
          </a:p>
          <a:p>
            <a:r>
              <a:rPr lang="en-US" dirty="0" smtClean="0"/>
              <a:t>Updated biannually</a:t>
            </a:r>
          </a:p>
          <a:p>
            <a:r>
              <a:rPr lang="en-US" dirty="0" smtClean="0"/>
              <a:t>Made available to the research community</a:t>
            </a:r>
          </a:p>
          <a:p>
            <a:pPr lvl="1"/>
            <a:r>
              <a:rPr lang="en-US" dirty="0" smtClean="0"/>
              <a:t>MySQL database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://skr3.nlm.nih.gov/SemMedDB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320488"/>
            <a:ext cx="78592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Kilicoglu H, Shin D, Fiszman M, Rosemblat G, and </a:t>
            </a:r>
            <a:r>
              <a:rPr lang="en-US" sz="1050" dirty="0" err="1" smtClean="0">
                <a:solidFill>
                  <a:schemeClr val="bg1"/>
                </a:solidFill>
              </a:rPr>
              <a:t>Rindflesch</a:t>
            </a:r>
            <a:r>
              <a:rPr lang="en-US" sz="1050" dirty="0" smtClean="0">
                <a:solidFill>
                  <a:schemeClr val="bg1"/>
                </a:solidFill>
              </a:rPr>
              <a:t> TC. </a:t>
            </a:r>
            <a:r>
              <a:rPr lang="en-US" sz="1050" dirty="0">
                <a:solidFill>
                  <a:schemeClr val="bg1"/>
                </a:solidFill>
              </a:rPr>
              <a:t>"</a:t>
            </a:r>
            <a:r>
              <a:rPr lang="en-US" sz="1050" dirty="0" err="1">
                <a:solidFill>
                  <a:schemeClr val="bg1"/>
                </a:solidFill>
              </a:rPr>
              <a:t>SemMedDB</a:t>
            </a:r>
            <a:r>
              <a:rPr lang="en-US" sz="1050" dirty="0">
                <a:solidFill>
                  <a:schemeClr val="bg1"/>
                </a:solidFill>
              </a:rPr>
              <a:t>: a PubMed-scale repository of biomedical semantic predications." </a:t>
            </a:r>
            <a:r>
              <a:rPr lang="en-US" sz="1050" i="1" dirty="0">
                <a:solidFill>
                  <a:schemeClr val="bg1"/>
                </a:solidFill>
              </a:rPr>
              <a:t>Bioinformatics</a:t>
            </a:r>
            <a:r>
              <a:rPr lang="en-US" sz="1050" dirty="0">
                <a:solidFill>
                  <a:schemeClr val="bg1"/>
                </a:solidFill>
              </a:rPr>
              <a:t> 28, no. 23 (2012): 3158-3160.</a:t>
            </a:r>
            <a:endParaRPr lang="en-US" sz="105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58909"/>
      </p:ext>
    </p:extLst>
  </p:cSld>
  <p:clrMapOvr>
    <a:masterClrMapping/>
  </p:clrMapOvr>
  <p:transition xmlns:p14="http://schemas.microsoft.com/office/powerpoint/2010/main" advTm="327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MEDLINE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426484"/>
          </a:xfrm>
        </p:spPr>
        <p:txBody>
          <a:bodyPr>
            <a:normAutofit/>
          </a:bodyPr>
          <a:lstStyle/>
          <a:p>
            <a:r>
              <a:rPr lang="en-US" dirty="0" smtClean="0"/>
              <a:t>Helps navigate through </a:t>
            </a:r>
            <a:r>
              <a:rPr lang="en-US" dirty="0"/>
              <a:t>the research literature</a:t>
            </a:r>
          </a:p>
          <a:p>
            <a:pPr lvl="1"/>
            <a:r>
              <a:rPr lang="en-US" dirty="0"/>
              <a:t>Combines </a:t>
            </a:r>
            <a:r>
              <a:rPr lang="en-US" dirty="0" smtClean="0"/>
              <a:t>document retrieval, semantic predications, summarization </a:t>
            </a:r>
            <a:r>
              <a:rPr lang="en-US" dirty="0"/>
              <a:t>and</a:t>
            </a:r>
            <a:r>
              <a:rPr lang="en-US" dirty="0" smtClean="0"/>
              <a:t> network visualization</a:t>
            </a:r>
          </a:p>
          <a:p>
            <a:pPr lvl="1"/>
            <a:r>
              <a:rPr lang="en-US" dirty="0" smtClean="0"/>
              <a:t>Make connections which might go unnoticed</a:t>
            </a:r>
            <a:endParaRPr lang="en-US" dirty="0"/>
          </a:p>
          <a:p>
            <a:r>
              <a:rPr lang="en-US" dirty="0" smtClean="0"/>
              <a:t>Literature-based discovery, hypothesis generation</a:t>
            </a:r>
          </a:p>
          <a:p>
            <a:pPr lvl="1"/>
            <a:r>
              <a:rPr lang="en-US" dirty="0" smtClean="0"/>
              <a:t>Swanson’s A-B-C discovery model</a:t>
            </a:r>
            <a:endParaRPr lang="en-US" dirty="0"/>
          </a:p>
          <a:p>
            <a:pPr lvl="1"/>
            <a:r>
              <a:rPr lang="en-US" dirty="0"/>
              <a:t>Discovery </a:t>
            </a:r>
            <a:r>
              <a:rPr lang="en-US" dirty="0" smtClean="0"/>
              <a:t>browsing</a:t>
            </a:r>
          </a:p>
          <a:p>
            <a:pPr lvl="2"/>
            <a:r>
              <a:rPr lang="en-US" dirty="0" smtClean="0"/>
              <a:t>A-B-C-D-….</a:t>
            </a:r>
          </a:p>
          <a:p>
            <a:pPr lvl="1"/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201308"/>
            <a:ext cx="771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050" dirty="0">
                <a:solidFill>
                  <a:schemeClr val="bg1"/>
                </a:solidFill>
              </a:rPr>
              <a:t>Kilicoglu H, Fiszman M, Rodriguez A, Shin D, Ripple A, Rindflesch TC. Semantic MEDLINE: a web application for managing the results of PubMed Searches. </a:t>
            </a:r>
            <a:r>
              <a:rPr lang="en-US" sz="1050" dirty="0" smtClean="0">
                <a:solidFill>
                  <a:schemeClr val="bg1"/>
                </a:solidFill>
              </a:rPr>
              <a:t>In Proceedings </a:t>
            </a:r>
            <a:r>
              <a:rPr lang="en-US" sz="1050" dirty="0">
                <a:solidFill>
                  <a:schemeClr val="bg1"/>
                </a:solidFill>
              </a:rPr>
              <a:t>of the third international symposium for semantic mining in biomedicine </a:t>
            </a:r>
            <a:r>
              <a:rPr lang="en-US" sz="1050" dirty="0" smtClean="0">
                <a:solidFill>
                  <a:schemeClr val="bg1"/>
                </a:solidFill>
              </a:rPr>
              <a:t>2008 (pp</a:t>
            </a:r>
            <a:r>
              <a:rPr lang="en-US" sz="1050" dirty="0">
                <a:solidFill>
                  <a:schemeClr val="bg1"/>
                </a:solidFill>
              </a:rPr>
              <a:t>. 69-76).</a:t>
            </a:r>
            <a:endParaRPr lang="en-US" sz="105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81613"/>
      </p:ext>
    </p:extLst>
  </p:cSld>
  <p:clrMapOvr>
    <a:masterClrMapping/>
  </p:clrMapOvr>
  <p:transition xmlns:p14="http://schemas.microsoft.com/office/powerpoint/2010/main" advTm="2133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MEDLINE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2436035"/>
            <a:ext cx="6400800" cy="523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MEDLINE abstracts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3855387"/>
            <a:ext cx="6400800" cy="523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Semantic predications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5274739"/>
            <a:ext cx="6400800" cy="523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Graphical summary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1664804"/>
            <a:ext cx="6400800" cy="584775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PubMed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565063"/>
            <a:ext cx="6400800" cy="523220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Automatic summarization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3145711"/>
            <a:ext cx="6400800" cy="523220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SemMedDB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5984413"/>
            <a:ext cx="6400800" cy="523220"/>
          </a:xfrm>
          <a:prstGeom prst="rect">
            <a:avLst/>
          </a:prstGeom>
          <a:noFill/>
          <a:ln w="38100">
            <a:solidFill>
              <a:srgbClr val="33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Biomedical information management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6553200" y="648425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11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</a:t>
            </a:r>
            <a:endParaRPr lang="en-US" dirty="0"/>
          </a:p>
        </p:txBody>
      </p:sp>
      <p:cxnSp>
        <p:nvCxnSpPr>
          <p:cNvPr id="5" name="AutoShape 3"/>
          <p:cNvCxnSpPr>
            <a:cxnSpLocks noChangeShapeType="1"/>
            <a:stCxn id="6" idx="4"/>
            <a:endCxn id="8" idx="2"/>
          </p:cNvCxnSpPr>
          <p:nvPr/>
        </p:nvCxnSpPr>
        <p:spPr bwMode="auto">
          <a:xfrm>
            <a:off x="3352801" y="2602309"/>
            <a:ext cx="2438400" cy="1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med" len="med"/>
          </a:ln>
          <a:effectLst/>
        </p:spPr>
      </p:cxn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458913" y="1687909"/>
            <a:ext cx="1893888" cy="1828800"/>
          </a:xfrm>
          <a:prstGeom prst="can">
            <a:avLst>
              <a:gd name="adj" fmla="val 25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sz="2400" b="0" dirty="0" smtClean="0">
                <a:solidFill>
                  <a:schemeClr val="bg1"/>
                </a:solidFill>
              </a:rPr>
              <a:t>  All Predications</a:t>
            </a: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54451" y="2108597"/>
            <a:ext cx="14351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0">
                <a:solidFill>
                  <a:srgbClr val="FFFF00"/>
                </a:solidFill>
              </a:rPr>
              <a:t>Reduction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91201" y="1941691"/>
            <a:ext cx="1893888" cy="1321237"/>
          </a:xfrm>
          <a:prstGeom prst="can">
            <a:avLst>
              <a:gd name="adj" fmla="val 25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</a:rPr>
              <a:t>Salient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lang="en-US" sz="2400" b="0" dirty="0" smtClean="0">
                <a:solidFill>
                  <a:schemeClr val="bg1"/>
                </a:solidFill>
              </a:rPr>
              <a:t>Predications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539552" y="3847492"/>
            <a:ext cx="831641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marL="438150" marR="0" lvl="0" indent="-3190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Specify a topic and summary view</a:t>
            </a:r>
          </a:p>
          <a:p>
            <a:pPr marL="438150" marR="0" lvl="0" indent="-3190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Retain predications on the</a:t>
            </a:r>
            <a:r>
              <a:rPr lang="en-US" sz="2800" dirty="0" smtClean="0">
                <a:solidFill>
                  <a:schemeClr val="bg1"/>
                </a:solidFill>
                <a:cs typeface="Arial" pitchFamily="34" charset="0"/>
              </a:rPr>
              <a:t> to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pic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using a schema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(Relevance, Connectivity)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38150" marR="0" lvl="0" indent="-3190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Eliminate uninformative predications (Novelty)</a:t>
            </a:r>
          </a:p>
          <a:p>
            <a:pPr marL="438150" marR="0" lvl="0" indent="-3190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Retain most frequent predications (Saliency)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9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8283"/>
            <a:ext cx="8229600" cy="1252728"/>
          </a:xfrm>
        </p:spPr>
        <p:txBody>
          <a:bodyPr/>
          <a:lstStyle/>
          <a:p>
            <a:r>
              <a:rPr lang="en-US" dirty="0" smtClean="0"/>
              <a:t>Summarized Predications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5087" y="1635125"/>
            <a:ext cx="6096000" cy="4079875"/>
            <a:chOff x="841" y="1030"/>
            <a:chExt cx="3840" cy="2570"/>
          </a:xfrm>
        </p:grpSpPr>
        <p:sp>
          <p:nvSpPr>
            <p:cNvPr id="1745925" name="Rectangle 5"/>
            <p:cNvSpPr>
              <a:spLocks noChangeArrowheads="1"/>
            </p:cNvSpPr>
            <p:nvPr/>
          </p:nvSpPr>
          <p:spPr bwMode="auto">
            <a:xfrm>
              <a:off x="1128" y="2448"/>
              <a:ext cx="33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40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		…		…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518" y="1392"/>
              <a:ext cx="3163" cy="347"/>
              <a:chOff x="1542" y="1296"/>
              <a:chExt cx="3163" cy="347"/>
            </a:xfrm>
          </p:grpSpPr>
          <p:sp>
            <p:nvSpPr>
              <p:cNvPr id="1745927" name="Rectangle 7"/>
              <p:cNvSpPr>
                <a:spLocks noChangeArrowheads="1"/>
              </p:cNvSpPr>
              <p:nvPr/>
            </p:nvSpPr>
            <p:spPr bwMode="auto">
              <a:xfrm>
                <a:off x="1542" y="1425"/>
                <a:ext cx="762" cy="2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Tamoxifen</a:t>
                </a:r>
              </a:p>
            </p:txBody>
          </p:sp>
          <p:sp>
            <p:nvSpPr>
              <p:cNvPr id="1745928" name="Rectangle 8"/>
              <p:cNvSpPr>
                <a:spLocks noChangeArrowheads="1"/>
              </p:cNvSpPr>
              <p:nvPr/>
            </p:nvSpPr>
            <p:spPr bwMode="auto">
              <a:xfrm>
                <a:off x="3504" y="1427"/>
                <a:ext cx="1201" cy="21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sz="1600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Breast carcinoma</a:t>
                </a:r>
                <a:endPara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endParaRPr>
              </a:p>
            </p:txBody>
          </p:sp>
          <p:cxnSp>
            <p:nvCxnSpPr>
              <p:cNvPr id="1745929" name="AutoShape 9"/>
              <p:cNvCxnSpPr>
                <a:cxnSpLocks noChangeShapeType="1"/>
                <a:stCxn id="1745927" idx="3"/>
                <a:endCxn id="1745928" idx="1"/>
              </p:cNvCxnSpPr>
              <p:nvPr/>
            </p:nvCxnSpPr>
            <p:spPr bwMode="auto">
              <a:xfrm flipV="1">
                <a:off x="2304" y="1534"/>
                <a:ext cx="1200" cy="0"/>
              </a:xfrm>
              <a:prstGeom prst="straightConnector1">
                <a:avLst/>
              </a:prstGeom>
              <a:noFill/>
              <a:ln w="38100">
                <a:solidFill>
                  <a:srgbClr val="FF99CC"/>
                </a:solidFill>
                <a:round/>
                <a:headEnd/>
                <a:tailEnd type="stealth" w="lg" len="med"/>
              </a:ln>
              <a:effectLst/>
            </p:spPr>
          </p:cxnSp>
          <p:sp>
            <p:nvSpPr>
              <p:cNvPr id="1745930" name="Text Box 10"/>
              <p:cNvSpPr txBox="1">
                <a:spLocks noChangeArrowheads="1"/>
              </p:cNvSpPr>
              <p:nvPr/>
            </p:nvSpPr>
            <p:spPr bwMode="auto">
              <a:xfrm>
                <a:off x="2685" y="1296"/>
                <a:ext cx="52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600" b="1" i="1" cap="small" dirty="0">
                    <a:solidFill>
                      <a:srgbClr val="FF99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treats</a:t>
                </a: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293" y="1728"/>
              <a:ext cx="3388" cy="384"/>
              <a:chOff x="1317" y="1632"/>
              <a:chExt cx="3388" cy="384"/>
            </a:xfrm>
          </p:grpSpPr>
          <p:sp>
            <p:nvSpPr>
              <p:cNvPr id="1745932" name="Rectangle 12"/>
              <p:cNvSpPr>
                <a:spLocks noChangeArrowheads="1"/>
              </p:cNvSpPr>
              <p:nvPr/>
            </p:nvSpPr>
            <p:spPr bwMode="auto">
              <a:xfrm>
                <a:off x="1317" y="1798"/>
                <a:ext cx="987" cy="2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CDKN1A gene</a:t>
                </a:r>
              </a:p>
            </p:txBody>
          </p:sp>
          <p:sp>
            <p:nvSpPr>
              <p:cNvPr id="1745933" name="Rectangle 13"/>
              <p:cNvSpPr>
                <a:spLocks noChangeArrowheads="1"/>
              </p:cNvSpPr>
              <p:nvPr/>
            </p:nvSpPr>
            <p:spPr bwMode="auto">
              <a:xfrm>
                <a:off x="3504" y="1800"/>
                <a:ext cx="1201" cy="21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sz="1600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Breast carcinoma</a:t>
                </a:r>
                <a:endPara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endParaRPr>
              </a:p>
            </p:txBody>
          </p:sp>
          <p:cxnSp>
            <p:nvCxnSpPr>
              <p:cNvPr id="1745934" name="AutoShape 14"/>
              <p:cNvCxnSpPr>
                <a:cxnSpLocks noChangeShapeType="1"/>
                <a:stCxn id="1745932" idx="3"/>
                <a:endCxn id="1745933" idx="1"/>
              </p:cNvCxnSpPr>
              <p:nvPr/>
            </p:nvCxnSpPr>
            <p:spPr bwMode="auto">
              <a:xfrm flipV="1">
                <a:off x="2304" y="1907"/>
                <a:ext cx="1200" cy="0"/>
              </a:xfrm>
              <a:prstGeom prst="straightConnector1">
                <a:avLst/>
              </a:prstGeom>
              <a:noFill/>
              <a:ln w="38100">
                <a:solidFill>
                  <a:srgbClr val="FF99CC"/>
                </a:solidFill>
                <a:round/>
                <a:headEnd/>
                <a:tailEnd type="stealth" w="lg" len="med"/>
              </a:ln>
              <a:effectLst/>
            </p:spPr>
          </p:cxnSp>
          <p:sp>
            <p:nvSpPr>
              <p:cNvPr id="1745935" name="Text Box 15"/>
              <p:cNvSpPr txBox="1">
                <a:spLocks noChangeArrowheads="1"/>
              </p:cNvSpPr>
              <p:nvPr/>
            </p:nvSpPr>
            <p:spPr bwMode="auto">
              <a:xfrm>
                <a:off x="2391" y="1632"/>
                <a:ext cx="112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600" b="1" i="1" cap="small" dirty="0">
                    <a:solidFill>
                      <a:srgbClr val="FF99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associated_with</a:t>
                </a: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841" y="1030"/>
              <a:ext cx="3840" cy="336"/>
              <a:chOff x="865" y="934"/>
              <a:chExt cx="3840" cy="336"/>
            </a:xfrm>
          </p:grpSpPr>
          <p:sp>
            <p:nvSpPr>
              <p:cNvPr id="1745937" name="Rectangle 17"/>
              <p:cNvSpPr>
                <a:spLocks noChangeArrowheads="1"/>
              </p:cNvSpPr>
              <p:nvPr/>
            </p:nvSpPr>
            <p:spPr bwMode="auto">
              <a:xfrm>
                <a:off x="865" y="1052"/>
                <a:ext cx="1439" cy="2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Aromatase Inhibitors </a:t>
                </a:r>
              </a:p>
            </p:txBody>
          </p:sp>
          <p:sp>
            <p:nvSpPr>
              <p:cNvPr id="1745938" name="Rectangle 18"/>
              <p:cNvSpPr>
                <a:spLocks noChangeArrowheads="1"/>
              </p:cNvSpPr>
              <p:nvPr/>
            </p:nvSpPr>
            <p:spPr bwMode="auto">
              <a:xfrm>
                <a:off x="3504" y="1054"/>
                <a:ext cx="1201" cy="21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sz="1600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Breast carcinoma</a:t>
                </a:r>
                <a:endPara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endParaRPr>
              </a:p>
            </p:txBody>
          </p:sp>
          <p:cxnSp>
            <p:nvCxnSpPr>
              <p:cNvPr id="1745939" name="AutoShape 19"/>
              <p:cNvCxnSpPr>
                <a:cxnSpLocks noChangeShapeType="1"/>
                <a:stCxn id="1745937" idx="3"/>
                <a:endCxn id="1745938" idx="1"/>
              </p:cNvCxnSpPr>
              <p:nvPr/>
            </p:nvCxnSpPr>
            <p:spPr bwMode="auto">
              <a:xfrm flipV="1">
                <a:off x="2304" y="1161"/>
                <a:ext cx="1200" cy="0"/>
              </a:xfrm>
              <a:prstGeom prst="straightConnector1">
                <a:avLst/>
              </a:prstGeom>
              <a:noFill/>
              <a:ln w="38100">
                <a:solidFill>
                  <a:srgbClr val="FF99CC"/>
                </a:solidFill>
                <a:round/>
                <a:headEnd/>
                <a:tailEnd type="stealth" w="lg" len="med"/>
              </a:ln>
              <a:effectLst/>
            </p:spPr>
          </p:cxnSp>
          <p:sp>
            <p:nvSpPr>
              <p:cNvPr id="1745940" name="Text Box 20"/>
              <p:cNvSpPr txBox="1">
                <a:spLocks noChangeArrowheads="1"/>
              </p:cNvSpPr>
              <p:nvPr/>
            </p:nvSpPr>
            <p:spPr bwMode="auto">
              <a:xfrm>
                <a:off x="2685" y="934"/>
                <a:ext cx="52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600" b="1" i="1" cap="small" dirty="0">
                    <a:solidFill>
                      <a:srgbClr val="FF99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treats</a:t>
                </a:r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1518" y="2880"/>
              <a:ext cx="2582" cy="336"/>
              <a:chOff x="1542" y="2736"/>
              <a:chExt cx="2582" cy="336"/>
            </a:xfrm>
          </p:grpSpPr>
          <p:sp>
            <p:nvSpPr>
              <p:cNvPr id="1745942" name="Rectangle 22"/>
              <p:cNvSpPr>
                <a:spLocks noChangeArrowheads="1"/>
              </p:cNvSpPr>
              <p:nvPr/>
            </p:nvSpPr>
            <p:spPr bwMode="auto">
              <a:xfrm>
                <a:off x="1542" y="2854"/>
                <a:ext cx="762" cy="2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l" eaLnBrk="1" hangingPunct="1"/>
                <a:r>
                  <a:rPr lang="en-US"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Tamoxifen</a:t>
                </a:r>
              </a:p>
            </p:txBody>
          </p:sp>
          <p:sp>
            <p:nvSpPr>
              <p:cNvPr id="1745943" name="Rectangle 23"/>
              <p:cNvSpPr>
                <a:spLocks noChangeArrowheads="1"/>
              </p:cNvSpPr>
              <p:nvPr/>
            </p:nvSpPr>
            <p:spPr bwMode="auto">
              <a:xfrm>
                <a:off x="3504" y="2854"/>
                <a:ext cx="620" cy="2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r" eaLnBrk="1" hangingPunct="1"/>
                <a:r>
                  <a:rPr lang="en-US"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Patients</a:t>
                </a:r>
              </a:p>
            </p:txBody>
          </p:sp>
          <p:cxnSp>
            <p:nvCxnSpPr>
              <p:cNvPr id="1745944" name="AutoShape 24"/>
              <p:cNvCxnSpPr>
                <a:cxnSpLocks noChangeShapeType="1"/>
                <a:stCxn id="1745942" idx="3"/>
                <a:endCxn id="1745943" idx="1"/>
              </p:cNvCxnSpPr>
              <p:nvPr/>
            </p:nvCxnSpPr>
            <p:spPr bwMode="auto">
              <a:xfrm>
                <a:off x="2304" y="2963"/>
                <a:ext cx="1200" cy="0"/>
              </a:xfrm>
              <a:prstGeom prst="straightConnector1">
                <a:avLst/>
              </a:prstGeom>
              <a:noFill/>
              <a:ln w="38100">
                <a:solidFill>
                  <a:srgbClr val="FF99CC"/>
                </a:solidFill>
                <a:round/>
                <a:headEnd/>
                <a:tailEnd type="stealth" w="lg" len="med"/>
              </a:ln>
              <a:effectLst/>
            </p:spPr>
          </p:cxnSp>
          <p:sp>
            <p:nvSpPr>
              <p:cNvPr id="1745945" name="Text Box 25"/>
              <p:cNvSpPr txBox="1">
                <a:spLocks noChangeArrowheads="1"/>
              </p:cNvSpPr>
              <p:nvPr/>
            </p:nvSpPr>
            <p:spPr bwMode="auto">
              <a:xfrm>
                <a:off x="2685" y="2736"/>
                <a:ext cx="517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600" b="0" i="1" cap="small" dirty="0">
                    <a:solidFill>
                      <a:srgbClr val="FF99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treats</a:t>
                </a:r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245" y="3264"/>
              <a:ext cx="2955" cy="336"/>
              <a:chOff x="1269" y="3120"/>
              <a:chExt cx="2955" cy="336"/>
            </a:xfrm>
          </p:grpSpPr>
          <p:sp>
            <p:nvSpPr>
              <p:cNvPr id="1745947" name="Rectangle 27"/>
              <p:cNvSpPr>
                <a:spLocks noChangeArrowheads="1"/>
              </p:cNvSpPr>
              <p:nvPr/>
            </p:nvSpPr>
            <p:spPr bwMode="auto">
              <a:xfrm>
                <a:off x="1269" y="3243"/>
                <a:ext cx="1122" cy="21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l" eaLnBrk="1" hangingPunct="1"/>
                <a:r>
                  <a:rPr lang="en-US" sz="16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Breast carcinoma</a:t>
                </a:r>
                <a:endParaRPr lang="en-US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948" name="Rectangle 28"/>
              <p:cNvSpPr>
                <a:spLocks noChangeArrowheads="1"/>
              </p:cNvSpPr>
              <p:nvPr/>
            </p:nvSpPr>
            <p:spPr bwMode="auto">
              <a:xfrm>
                <a:off x="3504" y="3238"/>
                <a:ext cx="720" cy="2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r" eaLnBrk="1" hangingPunct="1"/>
                <a:r>
                  <a:rPr lang="en-US"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Individual</a:t>
                </a:r>
              </a:p>
            </p:txBody>
          </p:sp>
          <p:cxnSp>
            <p:nvCxnSpPr>
              <p:cNvPr id="1745949" name="AutoShape 29"/>
              <p:cNvCxnSpPr>
                <a:cxnSpLocks noChangeShapeType="1"/>
                <a:stCxn id="1745947" idx="3"/>
                <a:endCxn id="1745948" idx="1"/>
              </p:cNvCxnSpPr>
              <p:nvPr/>
            </p:nvCxnSpPr>
            <p:spPr bwMode="auto">
              <a:xfrm flipV="1">
                <a:off x="2391" y="3347"/>
                <a:ext cx="1113" cy="2"/>
              </a:xfrm>
              <a:prstGeom prst="straightConnector1">
                <a:avLst/>
              </a:prstGeom>
              <a:noFill/>
              <a:ln w="38100">
                <a:solidFill>
                  <a:srgbClr val="FF99CC"/>
                </a:solidFill>
                <a:round/>
                <a:headEnd/>
                <a:tailEnd type="stealth" w="lg" len="med"/>
              </a:ln>
              <a:effectLst/>
            </p:spPr>
          </p:cxnSp>
          <p:sp>
            <p:nvSpPr>
              <p:cNvPr id="1745950" name="Text Box 30"/>
              <p:cNvSpPr txBox="1">
                <a:spLocks noChangeArrowheads="1"/>
              </p:cNvSpPr>
              <p:nvPr/>
            </p:nvSpPr>
            <p:spPr bwMode="auto">
              <a:xfrm>
                <a:off x="2533" y="3120"/>
                <a:ext cx="837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600" b="0" i="1" cap="small" dirty="0">
                    <a:solidFill>
                      <a:srgbClr val="FF99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process_of</a:t>
                </a:r>
              </a:p>
            </p:txBody>
          </p: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293" y="2208"/>
              <a:ext cx="3082" cy="336"/>
              <a:chOff x="1317" y="2112"/>
              <a:chExt cx="3082" cy="336"/>
            </a:xfrm>
          </p:grpSpPr>
          <p:sp>
            <p:nvSpPr>
              <p:cNvPr id="1745952" name="Rectangle 32"/>
              <p:cNvSpPr>
                <a:spLocks noChangeArrowheads="1"/>
              </p:cNvSpPr>
              <p:nvPr/>
            </p:nvSpPr>
            <p:spPr bwMode="auto">
              <a:xfrm>
                <a:off x="1317" y="2230"/>
                <a:ext cx="987" cy="2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CDKN1A gene</a:t>
                </a:r>
              </a:p>
            </p:txBody>
          </p:sp>
          <p:sp>
            <p:nvSpPr>
              <p:cNvPr id="1745953" name="Rectangle 33"/>
              <p:cNvSpPr>
                <a:spLocks noChangeArrowheads="1"/>
              </p:cNvSpPr>
              <p:nvPr/>
            </p:nvSpPr>
            <p:spPr bwMode="auto">
              <a:xfrm>
                <a:off x="3504" y="2230"/>
                <a:ext cx="895" cy="2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BARD1 gene</a:t>
                </a:r>
              </a:p>
            </p:txBody>
          </p:sp>
          <p:cxnSp>
            <p:nvCxnSpPr>
              <p:cNvPr id="1745954" name="AutoShape 34"/>
              <p:cNvCxnSpPr>
                <a:cxnSpLocks noChangeShapeType="1"/>
                <a:stCxn id="1745952" idx="3"/>
                <a:endCxn id="1745953" idx="1"/>
              </p:cNvCxnSpPr>
              <p:nvPr/>
            </p:nvCxnSpPr>
            <p:spPr bwMode="auto">
              <a:xfrm>
                <a:off x="2304" y="2339"/>
                <a:ext cx="1200" cy="0"/>
              </a:xfrm>
              <a:prstGeom prst="straightConnector1">
                <a:avLst/>
              </a:prstGeom>
              <a:noFill/>
              <a:ln w="38100">
                <a:solidFill>
                  <a:srgbClr val="FF99CC"/>
                </a:solidFill>
                <a:round/>
                <a:headEnd/>
                <a:tailEnd type="stealth" w="lg" len="med"/>
              </a:ln>
              <a:effectLst/>
            </p:spPr>
          </p:cxnSp>
          <p:sp>
            <p:nvSpPr>
              <p:cNvPr id="1745955" name="Text Box 35"/>
              <p:cNvSpPr txBox="1">
                <a:spLocks noChangeArrowheads="1"/>
              </p:cNvSpPr>
              <p:nvPr/>
            </p:nvSpPr>
            <p:spPr bwMode="auto">
              <a:xfrm>
                <a:off x="2558" y="2112"/>
                <a:ext cx="76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600" b="1" i="1" cap="small" dirty="0">
                    <a:solidFill>
                      <a:srgbClr val="FF99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stimulates</a:t>
                </a:r>
              </a:p>
            </p:txBody>
          </p:sp>
        </p:grpSp>
      </p:grpSp>
      <p:sp>
        <p:nvSpPr>
          <p:cNvPr id="1745956" name="Rectangle 36"/>
          <p:cNvSpPr>
            <a:spLocks noChangeArrowheads="1"/>
          </p:cNvSpPr>
          <p:nvPr/>
        </p:nvSpPr>
        <p:spPr bwMode="auto">
          <a:xfrm>
            <a:off x="266700" y="1600200"/>
            <a:ext cx="8610600" cy="25908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957" name="Rectangle 37"/>
          <p:cNvSpPr>
            <a:spLocks noChangeArrowheads="1"/>
          </p:cNvSpPr>
          <p:nvPr/>
        </p:nvSpPr>
        <p:spPr bwMode="auto">
          <a:xfrm>
            <a:off x="266700" y="4495800"/>
            <a:ext cx="8610600" cy="1371600"/>
          </a:xfrm>
          <a:prstGeom prst="rect">
            <a:avLst/>
          </a:prstGeom>
          <a:solidFill>
            <a:srgbClr val="004C72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74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956" grpId="0" animBg="1"/>
      <p:bldP spid="17459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951" name="Rectangle 7"/>
          <p:cNvSpPr>
            <a:spLocks noChangeArrowheads="1"/>
          </p:cNvSpPr>
          <p:nvPr/>
        </p:nvSpPr>
        <p:spPr bwMode="auto">
          <a:xfrm>
            <a:off x="3581400" y="5410200"/>
            <a:ext cx="1420813" cy="34607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BARD1 gene</a:t>
            </a:r>
          </a:p>
        </p:txBody>
      </p:sp>
      <p:sp>
        <p:nvSpPr>
          <p:cNvPr id="1746947" name="Text Box 3"/>
          <p:cNvSpPr txBox="1">
            <a:spLocks noChangeArrowheads="1"/>
          </p:cNvSpPr>
          <p:nvPr/>
        </p:nvSpPr>
        <p:spPr bwMode="auto">
          <a:xfrm>
            <a:off x="5410200" y="2743200"/>
            <a:ext cx="820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0" i="1" cap="small" dirty="0">
                <a:solidFill>
                  <a:srgbClr val="FF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treats</a:t>
            </a:r>
          </a:p>
        </p:txBody>
      </p:sp>
      <p:sp>
        <p:nvSpPr>
          <p:cNvPr id="1746948" name="Rectangle 4"/>
          <p:cNvSpPr>
            <a:spLocks noChangeArrowheads="1"/>
          </p:cNvSpPr>
          <p:nvPr/>
        </p:nvSpPr>
        <p:spPr bwMode="auto">
          <a:xfrm>
            <a:off x="2209800" y="4419600"/>
            <a:ext cx="1566863" cy="34607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CDKN1A gene</a:t>
            </a:r>
          </a:p>
        </p:txBody>
      </p:sp>
      <p:sp>
        <p:nvSpPr>
          <p:cNvPr id="1746949" name="Text Box 5"/>
          <p:cNvSpPr txBox="1">
            <a:spLocks noChangeArrowheads="1"/>
          </p:cNvSpPr>
          <p:nvPr/>
        </p:nvSpPr>
        <p:spPr bwMode="auto">
          <a:xfrm>
            <a:off x="4191000" y="4114800"/>
            <a:ext cx="1762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0" i="1" cap="small" dirty="0">
                <a:solidFill>
                  <a:srgbClr val="FF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associated_with</a:t>
            </a:r>
          </a:p>
        </p:txBody>
      </p:sp>
      <p:sp>
        <p:nvSpPr>
          <p:cNvPr id="1746950" name="Rectangle 6"/>
          <p:cNvSpPr>
            <a:spLocks noChangeArrowheads="1"/>
          </p:cNvSpPr>
          <p:nvPr/>
        </p:nvSpPr>
        <p:spPr bwMode="auto">
          <a:xfrm>
            <a:off x="5867400" y="2133600"/>
            <a:ext cx="2284413" cy="34607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Aromatase Inhibitors </a:t>
            </a:r>
          </a:p>
        </p:txBody>
      </p:sp>
      <p:cxnSp>
        <p:nvCxnSpPr>
          <p:cNvPr id="1746952" name="AutoShape 8"/>
          <p:cNvCxnSpPr>
            <a:cxnSpLocks noChangeShapeType="1"/>
            <a:stCxn id="1746948" idx="2"/>
            <a:endCxn id="1746951" idx="1"/>
          </p:cNvCxnSpPr>
          <p:nvPr/>
        </p:nvCxnSpPr>
        <p:spPr bwMode="auto">
          <a:xfrm>
            <a:off x="2994025" y="4765675"/>
            <a:ext cx="587375" cy="817563"/>
          </a:xfrm>
          <a:prstGeom prst="straightConnector1">
            <a:avLst/>
          </a:prstGeom>
          <a:noFill/>
          <a:ln w="38100">
            <a:solidFill>
              <a:srgbClr val="FF99CC"/>
            </a:solidFill>
            <a:round/>
            <a:headEnd/>
            <a:tailEnd type="stealth" w="lg" len="med"/>
          </a:ln>
          <a:effectLst/>
        </p:spPr>
      </p:cxnSp>
      <p:sp>
        <p:nvSpPr>
          <p:cNvPr id="1746953" name="Text Box 9"/>
          <p:cNvSpPr txBox="1">
            <a:spLocks noChangeArrowheads="1"/>
          </p:cNvSpPr>
          <p:nvPr/>
        </p:nvSpPr>
        <p:spPr bwMode="auto">
          <a:xfrm>
            <a:off x="1981200" y="5105400"/>
            <a:ext cx="12016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0" i="1" cap="small" dirty="0">
                <a:solidFill>
                  <a:srgbClr val="FF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stimulates</a:t>
            </a:r>
          </a:p>
        </p:txBody>
      </p:sp>
      <p:cxnSp>
        <p:nvCxnSpPr>
          <p:cNvPr id="1746954" name="AutoShape 10"/>
          <p:cNvCxnSpPr>
            <a:cxnSpLocks noChangeShapeType="1"/>
            <a:stCxn id="1746948" idx="3"/>
            <a:endCxn id="1746960" idx="2"/>
          </p:cNvCxnSpPr>
          <p:nvPr/>
        </p:nvCxnSpPr>
        <p:spPr bwMode="auto">
          <a:xfrm flipV="1">
            <a:off x="3776663" y="3695114"/>
            <a:ext cx="157808" cy="897524"/>
          </a:xfrm>
          <a:prstGeom prst="straightConnector1">
            <a:avLst/>
          </a:prstGeom>
          <a:noFill/>
          <a:ln w="38100">
            <a:solidFill>
              <a:srgbClr val="FF99CC"/>
            </a:solidFill>
            <a:round/>
            <a:headEnd/>
            <a:tailEnd type="stealth" w="lg" len="med"/>
          </a:ln>
          <a:effectLst/>
        </p:spPr>
      </p:cxnSp>
      <p:cxnSp>
        <p:nvCxnSpPr>
          <p:cNvPr id="1746955" name="AutoShape 11"/>
          <p:cNvCxnSpPr>
            <a:cxnSpLocks noChangeShapeType="1"/>
            <a:stCxn id="1746950" idx="1"/>
            <a:endCxn id="1746960" idx="0"/>
          </p:cNvCxnSpPr>
          <p:nvPr/>
        </p:nvCxnSpPr>
        <p:spPr bwMode="auto">
          <a:xfrm rot="10800000" flipV="1">
            <a:off x="3934472" y="2306638"/>
            <a:ext cx="1932929" cy="1049922"/>
          </a:xfrm>
          <a:prstGeom prst="straightConnector1">
            <a:avLst/>
          </a:prstGeom>
          <a:noFill/>
          <a:ln w="38100">
            <a:solidFill>
              <a:srgbClr val="FF99CC"/>
            </a:solidFill>
            <a:round/>
            <a:headEnd/>
            <a:tailEnd type="stealth" w="lg" len="med"/>
          </a:ln>
          <a:effectLst/>
        </p:spPr>
      </p:cxnSp>
      <p:sp>
        <p:nvSpPr>
          <p:cNvPr id="1746956" name="Rectangle 12"/>
          <p:cNvSpPr>
            <a:spLocks noChangeArrowheads="1"/>
          </p:cNvSpPr>
          <p:nvPr/>
        </p:nvSpPr>
        <p:spPr bwMode="auto">
          <a:xfrm>
            <a:off x="0" y="1447800"/>
            <a:ext cx="9144000" cy="4419600"/>
          </a:xfrm>
          <a:prstGeom prst="rect">
            <a:avLst/>
          </a:prstGeom>
          <a:solidFill>
            <a:srgbClr val="004C72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1252728"/>
          </a:xfrm>
        </p:spPr>
        <p:txBody>
          <a:bodyPr/>
          <a:lstStyle/>
          <a:p>
            <a:r>
              <a:rPr lang="en-US" dirty="0" smtClean="0"/>
              <a:t>Semantic MEDLINE: </a:t>
            </a:r>
            <a:r>
              <a:rPr lang="en-US" dirty="0" smtClean="0">
                <a:solidFill>
                  <a:srgbClr val="75BAFF"/>
                </a:solidFill>
              </a:rPr>
              <a:t>Visualization</a:t>
            </a:r>
            <a:endParaRPr lang="en-US" dirty="0">
              <a:solidFill>
                <a:srgbClr val="75BAFF"/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5800" y="2590801"/>
            <a:ext cx="4202113" cy="1103313"/>
            <a:chOff x="432" y="1632"/>
            <a:chExt cx="2647" cy="695"/>
          </a:xfrm>
        </p:grpSpPr>
        <p:sp>
          <p:nvSpPr>
            <p:cNvPr id="1746958" name="Rectangle 14"/>
            <p:cNvSpPr>
              <a:spLocks noChangeArrowheads="1"/>
            </p:cNvSpPr>
            <p:nvPr/>
          </p:nvSpPr>
          <p:spPr bwMode="auto">
            <a:xfrm>
              <a:off x="432" y="1632"/>
              <a:ext cx="762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Tamoxifen</a:t>
              </a:r>
            </a:p>
          </p:txBody>
        </p:sp>
        <p:cxnSp>
          <p:nvCxnSpPr>
            <p:cNvPr id="1746959" name="AutoShape 15"/>
            <p:cNvCxnSpPr>
              <a:cxnSpLocks noChangeShapeType="1"/>
              <a:stCxn id="1746958" idx="3"/>
              <a:endCxn id="1746960" idx="1"/>
            </p:cNvCxnSpPr>
            <p:nvPr/>
          </p:nvCxnSpPr>
          <p:spPr bwMode="auto">
            <a:xfrm>
              <a:off x="1194" y="1741"/>
              <a:ext cx="684" cy="480"/>
            </a:xfrm>
            <a:prstGeom prst="straightConnector1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 type="stealth" w="lg" len="med"/>
            </a:ln>
            <a:effectLst/>
          </p:spPr>
        </p:cxnSp>
        <p:sp>
          <p:nvSpPr>
            <p:cNvPr id="1746960" name="Rectangle 16"/>
            <p:cNvSpPr>
              <a:spLocks noChangeArrowheads="1"/>
            </p:cNvSpPr>
            <p:nvPr/>
          </p:nvSpPr>
          <p:spPr bwMode="auto">
            <a:xfrm>
              <a:off x="1878" y="2114"/>
              <a:ext cx="1201" cy="21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Breast carcinoma</a:t>
              </a:r>
              <a:endPara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746961" name="Text Box 17"/>
            <p:cNvSpPr txBox="1">
              <a:spLocks noChangeArrowheads="1"/>
            </p:cNvSpPr>
            <p:nvPr/>
          </p:nvSpPr>
          <p:spPr bwMode="auto">
            <a:xfrm>
              <a:off x="1488" y="1632"/>
              <a:ext cx="6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i="1" cap="small" dirty="0">
                  <a:solidFill>
                    <a:srgbClr val="FF99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treats</a:t>
              </a:r>
            </a:p>
          </p:txBody>
        </p:sp>
      </p:grpSp>
      <p:sp>
        <p:nvSpPr>
          <p:cNvPr id="18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9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125272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MEDLINE: </a:t>
            </a:r>
            <a:r>
              <a:rPr lang="en-US" dirty="0" smtClean="0">
                <a:solidFill>
                  <a:srgbClr val="75B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</a:t>
            </a:r>
            <a:r>
              <a:rPr lang="en-US" dirty="0">
                <a:solidFill>
                  <a:srgbClr val="75B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dirty="0" smtClean="0">
                <a:solidFill>
                  <a:srgbClr val="75B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US" dirty="0">
              <a:solidFill>
                <a:srgbClr val="75B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91200" y="4572000"/>
            <a:ext cx="990600" cy="1371600"/>
            <a:chOff x="1056" y="1920"/>
            <a:chExt cx="624" cy="864"/>
          </a:xfrm>
        </p:grpSpPr>
        <p:sp>
          <p:nvSpPr>
            <p:cNvPr id="1747972" name="Rectangle 4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973" name="Line 5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74" name="Line 6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75" name="Line 7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76" name="Line 8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77" name="Line 9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78" name="Line 10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79" name="Line 11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867400" y="4495800"/>
            <a:ext cx="990600" cy="1371600"/>
            <a:chOff x="1056" y="1920"/>
            <a:chExt cx="624" cy="864"/>
          </a:xfrm>
        </p:grpSpPr>
        <p:sp>
          <p:nvSpPr>
            <p:cNvPr id="1747981" name="Rectangle 13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982" name="Line 14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83" name="Line 15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84" name="Line 16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85" name="Line 17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86" name="Line 18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87" name="Line 19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88" name="Line 20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943600" y="4419600"/>
            <a:ext cx="990600" cy="1371600"/>
            <a:chOff x="1056" y="1920"/>
            <a:chExt cx="624" cy="864"/>
          </a:xfrm>
        </p:grpSpPr>
        <p:sp>
          <p:nvSpPr>
            <p:cNvPr id="1747990" name="Rectangle 2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991" name="Line 2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92" name="Line 2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93" name="Line 2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94" name="Line 2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95" name="Line 2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96" name="Line 2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97" name="Line 2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019800" y="4343400"/>
            <a:ext cx="990600" cy="1371600"/>
            <a:chOff x="1056" y="1920"/>
            <a:chExt cx="624" cy="864"/>
          </a:xfrm>
        </p:grpSpPr>
        <p:sp>
          <p:nvSpPr>
            <p:cNvPr id="1747999" name="Rectangle 31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000" name="Line 32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01" name="Line 33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02" name="Line 34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03" name="Line 35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04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05" name="Line 37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06" name="Line 38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096000" y="4267200"/>
            <a:ext cx="990600" cy="1371600"/>
            <a:chOff x="1056" y="1920"/>
            <a:chExt cx="624" cy="864"/>
          </a:xfrm>
        </p:grpSpPr>
        <p:sp>
          <p:nvSpPr>
            <p:cNvPr id="1748008" name="Rectangle 4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009" name="Line 4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10" name="Line 4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11" name="Line 4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12" name="Line 4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13" name="Line 4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14" name="Line 4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15" name="Line 4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6172200" y="3886200"/>
            <a:ext cx="1295400" cy="1676400"/>
            <a:chOff x="2928" y="2352"/>
            <a:chExt cx="816" cy="1056"/>
          </a:xfrm>
        </p:grpSpPr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018" name="Rectangle 5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19" name="Line 5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20" name="Line 5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21" name="Line 5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22" name="Line 5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23" name="Line 5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24" name="Line 5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25" name="Line 5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027" name="Rectangle 5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28" name="Line 6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29" name="Line 6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30" name="Line 6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31" name="Line 6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32" name="Line 6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33" name="Line 6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34" name="Line 6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67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036" name="Rectangle 6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37" name="Line 6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38" name="Line 7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39" name="Line 7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40" name="Line 7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41" name="Line 7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42" name="Line 7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43" name="Line 7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76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045" name="Rectangle 7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46" name="Line 7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47" name="Line 7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48" name="Line 8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49" name="Line 8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50" name="Line 8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51" name="Line 8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52" name="Line 8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85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054" name="Rectangle 8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55" name="Line 8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56" name="Line 8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57" name="Line 8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58" name="Line 9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59" name="Line 9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60" name="Line 9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61" name="Line 9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3" name="Group 94"/>
          <p:cNvGrpSpPr>
            <a:grpSpLocks/>
          </p:cNvGrpSpPr>
          <p:nvPr/>
        </p:nvGrpSpPr>
        <p:grpSpPr bwMode="auto">
          <a:xfrm>
            <a:off x="6553200" y="3505200"/>
            <a:ext cx="1295400" cy="1676400"/>
            <a:chOff x="2928" y="2352"/>
            <a:chExt cx="816" cy="1056"/>
          </a:xfrm>
        </p:grpSpPr>
        <p:grpSp>
          <p:nvGrpSpPr>
            <p:cNvPr id="14" name="Group 95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064" name="Rectangle 9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65" name="Line 9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66" name="Line 9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67" name="Line 9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68" name="Line 10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69" name="Line 10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70" name="Line 10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71" name="Line 10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104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073" name="Rectangle 10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74" name="Line 10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75" name="Line 10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76" name="Line 10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77" name="Line 10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78" name="Line 11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79" name="Line 11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80" name="Line 11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113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082" name="Rectangle 11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83" name="Line 11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84" name="Line 11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85" name="Line 11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86" name="Line 11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87" name="Line 11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88" name="Line 12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89" name="Line 12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122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091" name="Rectangle 12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92" name="Line 12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93" name="Line 12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94" name="Line 12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95" name="Line 12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96" name="Line 12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97" name="Line 12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98" name="Line 13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131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100" name="Rectangle 13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01" name="Line 13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02" name="Line 13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03" name="Line 13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04" name="Line 13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05" name="Line 13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06" name="Line 13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07" name="Line 13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9" name="Group 140"/>
          <p:cNvGrpSpPr>
            <a:grpSpLocks/>
          </p:cNvGrpSpPr>
          <p:nvPr/>
        </p:nvGrpSpPr>
        <p:grpSpPr bwMode="auto">
          <a:xfrm>
            <a:off x="6934200" y="3124200"/>
            <a:ext cx="1295400" cy="1676400"/>
            <a:chOff x="2928" y="2352"/>
            <a:chExt cx="816" cy="1056"/>
          </a:xfrm>
        </p:grpSpPr>
        <p:grpSp>
          <p:nvGrpSpPr>
            <p:cNvPr id="20" name="Group 141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110" name="Rectangle 14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11" name="Line 14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12" name="Line 14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13" name="Line 14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14" name="Line 14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15" name="Line 14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16" name="Line 14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17" name="Line 14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150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119" name="Rectangle 15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20" name="Line 15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21" name="Line 15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22" name="Line 15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23" name="Line 15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24" name="Line 15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25" name="Line 15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26" name="Line 15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159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128" name="Rectangle 16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29" name="Line 16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30" name="Line 16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31" name="Line 16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32" name="Line 16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33" name="Line 16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34" name="Line 16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35" name="Line 16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168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137" name="Rectangle 16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38" name="Line 17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39" name="Line 17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40" name="Line 17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41" name="Line 17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42" name="Line 17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43" name="Line 17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44" name="Line 17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177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146" name="Rectangle 17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47" name="Line 17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48" name="Line 18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49" name="Line 18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50" name="Line 18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51" name="Line 18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52" name="Line 18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53" name="Line 18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5" name="Group 186"/>
          <p:cNvGrpSpPr>
            <a:grpSpLocks/>
          </p:cNvGrpSpPr>
          <p:nvPr/>
        </p:nvGrpSpPr>
        <p:grpSpPr bwMode="auto">
          <a:xfrm>
            <a:off x="7315200" y="2743200"/>
            <a:ext cx="1295400" cy="1676400"/>
            <a:chOff x="2928" y="2352"/>
            <a:chExt cx="816" cy="1056"/>
          </a:xfrm>
        </p:grpSpPr>
        <p:grpSp>
          <p:nvGrpSpPr>
            <p:cNvPr id="26" name="Group 187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156" name="Rectangle 18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57" name="Line 18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58" name="Line 19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59" name="Line 19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60" name="Line 19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61" name="Line 19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62" name="Line 19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63" name="Line 19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" name="Group 196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165" name="Rectangle 19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66" name="Line 19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67" name="Line 19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68" name="Line 20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69" name="Line 20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70" name="Line 20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71" name="Line 20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72" name="Line 20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205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174" name="Rectangle 20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75" name="Line 20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76" name="Line 20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77" name="Line 20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78" name="Line 21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79" name="Line 21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80" name="Line 21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81" name="Line 21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214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183" name="Rectangle 21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84" name="Line 21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85" name="Line 21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86" name="Line 21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87" name="Line 21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88" name="Line 22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89" name="Line 22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90" name="Line 22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223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192" name="Rectangle 22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93" name="Line 22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94" name="Line 22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95" name="Line 22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96" name="Line 22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97" name="Line 22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98" name="Line 23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99" name="Line 23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48200" name="Rectangle 232"/>
          <p:cNvSpPr>
            <a:spLocks noChangeArrowheads="1"/>
          </p:cNvSpPr>
          <p:nvPr/>
        </p:nvSpPr>
        <p:spPr bwMode="auto">
          <a:xfrm>
            <a:off x="75438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233"/>
          <p:cNvGrpSpPr>
            <a:grpSpLocks/>
          </p:cNvGrpSpPr>
          <p:nvPr/>
        </p:nvGrpSpPr>
        <p:grpSpPr bwMode="auto">
          <a:xfrm>
            <a:off x="4724400" y="4267200"/>
            <a:ext cx="1295400" cy="1676400"/>
            <a:chOff x="2928" y="2352"/>
            <a:chExt cx="816" cy="1056"/>
          </a:xfrm>
        </p:grpSpPr>
        <p:grpSp>
          <p:nvGrpSpPr>
            <p:cNvPr id="1748900" name="Group 234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203" name="Rectangle 23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04" name="Line 23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05" name="Line 23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06" name="Line 23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07" name="Line 23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08" name="Line 24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09" name="Line 24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10" name="Line 24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909" name="Group 243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212" name="Rectangle 24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13" name="Line 24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14" name="Line 24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15" name="Line 24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16" name="Line 24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17" name="Line 24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18" name="Line 25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19" name="Line 25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918" name="Group 252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221" name="Rectangle 25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22" name="Line 25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23" name="Line 25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24" name="Line 25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25" name="Line 25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26" name="Line 25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27" name="Line 25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28" name="Line 26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927" name="Group 261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230" name="Rectangle 26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31" name="Line 26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32" name="Line 26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33" name="Line 26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34" name="Line 26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35" name="Line 26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36" name="Line 26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37" name="Line 26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936" name="Group 270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239" name="Rectangle 27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40" name="Line 27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41" name="Line 27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42" name="Line 27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43" name="Line 27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44" name="Line 27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45" name="Line 27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46" name="Line 27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8945" name="Group 279"/>
          <p:cNvGrpSpPr>
            <a:grpSpLocks/>
          </p:cNvGrpSpPr>
          <p:nvPr/>
        </p:nvGrpSpPr>
        <p:grpSpPr bwMode="auto">
          <a:xfrm>
            <a:off x="5105400" y="4191000"/>
            <a:ext cx="990600" cy="1371600"/>
            <a:chOff x="1056" y="1920"/>
            <a:chExt cx="624" cy="864"/>
          </a:xfrm>
        </p:grpSpPr>
        <p:sp>
          <p:nvSpPr>
            <p:cNvPr id="1748248" name="Rectangle 28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249" name="Line 28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50" name="Line 28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51" name="Line 28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52" name="Line 28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53" name="Line 28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54" name="Line 28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55" name="Line 28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954" name="Group 288"/>
          <p:cNvGrpSpPr>
            <a:grpSpLocks/>
          </p:cNvGrpSpPr>
          <p:nvPr/>
        </p:nvGrpSpPr>
        <p:grpSpPr bwMode="auto">
          <a:xfrm>
            <a:off x="5181600" y="4114800"/>
            <a:ext cx="990600" cy="1371600"/>
            <a:chOff x="1056" y="1920"/>
            <a:chExt cx="624" cy="864"/>
          </a:xfrm>
        </p:grpSpPr>
        <p:sp>
          <p:nvSpPr>
            <p:cNvPr id="1748257" name="Rectangle 28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258" name="Line 29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59" name="Line 29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60" name="Line 29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61" name="Line 29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62" name="Line 29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63" name="Line 29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64" name="Line 29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963" name="Group 297"/>
          <p:cNvGrpSpPr>
            <a:grpSpLocks/>
          </p:cNvGrpSpPr>
          <p:nvPr/>
        </p:nvGrpSpPr>
        <p:grpSpPr bwMode="auto">
          <a:xfrm>
            <a:off x="5257800" y="4038600"/>
            <a:ext cx="990600" cy="1371600"/>
            <a:chOff x="1056" y="1920"/>
            <a:chExt cx="624" cy="864"/>
          </a:xfrm>
        </p:grpSpPr>
        <p:sp>
          <p:nvSpPr>
            <p:cNvPr id="1748266" name="Rectangle 29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267" name="Line 29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68" name="Line 30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69" name="Line 30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70" name="Line 30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71" name="Line 30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72" name="Line 30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73" name="Line 30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972" name="Group 306"/>
          <p:cNvGrpSpPr>
            <a:grpSpLocks/>
          </p:cNvGrpSpPr>
          <p:nvPr/>
        </p:nvGrpSpPr>
        <p:grpSpPr bwMode="auto">
          <a:xfrm>
            <a:off x="5334000" y="3962400"/>
            <a:ext cx="990600" cy="1371600"/>
            <a:chOff x="1056" y="1920"/>
            <a:chExt cx="624" cy="864"/>
          </a:xfrm>
        </p:grpSpPr>
        <p:sp>
          <p:nvSpPr>
            <p:cNvPr id="1748275" name="Rectangle 30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276" name="Line 30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77" name="Line 30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78" name="Line 31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79" name="Line 31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80" name="Line 31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81" name="Line 31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82" name="Line 31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981" name="Group 315"/>
          <p:cNvGrpSpPr>
            <a:grpSpLocks/>
          </p:cNvGrpSpPr>
          <p:nvPr/>
        </p:nvGrpSpPr>
        <p:grpSpPr bwMode="auto">
          <a:xfrm>
            <a:off x="5410200" y="3886200"/>
            <a:ext cx="990600" cy="1371600"/>
            <a:chOff x="1056" y="1920"/>
            <a:chExt cx="624" cy="864"/>
          </a:xfrm>
        </p:grpSpPr>
        <p:sp>
          <p:nvSpPr>
            <p:cNvPr id="1748284" name="Rectangle 31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285" name="Line 31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86" name="Line 31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87" name="Line 31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88" name="Line 32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89" name="Line 32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90" name="Line 32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91" name="Line 32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990" name="Group 324"/>
          <p:cNvGrpSpPr>
            <a:grpSpLocks/>
          </p:cNvGrpSpPr>
          <p:nvPr/>
        </p:nvGrpSpPr>
        <p:grpSpPr bwMode="auto">
          <a:xfrm>
            <a:off x="5486400" y="3505200"/>
            <a:ext cx="1295400" cy="1676400"/>
            <a:chOff x="2928" y="2352"/>
            <a:chExt cx="816" cy="1056"/>
          </a:xfrm>
        </p:grpSpPr>
        <p:grpSp>
          <p:nvGrpSpPr>
            <p:cNvPr id="1748999" name="Group 325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294" name="Rectangle 32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95" name="Line 32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96" name="Line 32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97" name="Line 32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98" name="Line 33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99" name="Line 33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00" name="Line 33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01" name="Line 33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008" name="Group 334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303" name="Rectangle 33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04" name="Line 33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05" name="Line 33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06" name="Line 33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07" name="Line 33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08" name="Line 34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09" name="Line 34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10" name="Line 34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017" name="Group 343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312" name="Rectangle 34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13" name="Line 34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14" name="Line 34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15" name="Line 34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16" name="Line 34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17" name="Line 34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18" name="Line 35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19" name="Line 35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026" name="Group 352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321" name="Rectangle 35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22" name="Line 35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23" name="Line 35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24" name="Line 35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25" name="Line 35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26" name="Line 35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27" name="Line 35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28" name="Line 36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035" name="Group 361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330" name="Rectangle 36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31" name="Line 36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32" name="Line 36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33" name="Line 36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34" name="Line 36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35" name="Line 36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36" name="Line 36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37" name="Line 36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9044" name="Group 370"/>
          <p:cNvGrpSpPr>
            <a:grpSpLocks/>
          </p:cNvGrpSpPr>
          <p:nvPr/>
        </p:nvGrpSpPr>
        <p:grpSpPr bwMode="auto">
          <a:xfrm>
            <a:off x="5867400" y="3124200"/>
            <a:ext cx="1295400" cy="1676400"/>
            <a:chOff x="2928" y="2352"/>
            <a:chExt cx="816" cy="1056"/>
          </a:xfrm>
        </p:grpSpPr>
        <p:grpSp>
          <p:nvGrpSpPr>
            <p:cNvPr id="1749053" name="Group 371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340" name="Rectangle 37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41" name="Line 37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42" name="Line 37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43" name="Line 37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44" name="Line 37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45" name="Line 37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46" name="Line 37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47" name="Line 37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062" name="Group 380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349" name="Rectangle 38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50" name="Line 38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51" name="Line 38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52" name="Line 38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53" name="Line 38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54" name="Line 38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55" name="Line 38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56" name="Line 38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071" name="Group 389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358" name="Rectangle 39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59" name="Line 39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60" name="Line 39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61" name="Line 39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62" name="Line 39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63" name="Line 39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64" name="Line 39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65" name="Line 39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072" name="Group 398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367" name="Rectangle 39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68" name="Line 40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69" name="Line 40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70" name="Line 40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71" name="Line 40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72" name="Line 40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73" name="Line 40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74" name="Line 40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081" name="Group 407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376" name="Rectangle 40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77" name="Line 40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78" name="Line 41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79" name="Line 41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80" name="Line 41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81" name="Line 41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82" name="Line 41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83" name="Line 41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9090" name="Group 416"/>
          <p:cNvGrpSpPr>
            <a:grpSpLocks/>
          </p:cNvGrpSpPr>
          <p:nvPr/>
        </p:nvGrpSpPr>
        <p:grpSpPr bwMode="auto">
          <a:xfrm>
            <a:off x="6248400" y="2743200"/>
            <a:ext cx="1295400" cy="1676400"/>
            <a:chOff x="2928" y="2352"/>
            <a:chExt cx="816" cy="1056"/>
          </a:xfrm>
        </p:grpSpPr>
        <p:grpSp>
          <p:nvGrpSpPr>
            <p:cNvPr id="1749099" name="Group 417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386" name="Rectangle 41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87" name="Line 41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88" name="Line 42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89" name="Line 42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90" name="Line 42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91" name="Line 42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92" name="Line 42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93" name="Line 42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08" name="Group 426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395" name="Rectangle 42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96" name="Line 42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97" name="Line 42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98" name="Line 43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99" name="Line 43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00" name="Line 43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01" name="Line 43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02" name="Line 43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19" name="Group 435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404" name="Rectangle 43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05" name="Line 43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06" name="Line 43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07" name="Line 43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08" name="Line 44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09" name="Line 44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10" name="Line 44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11" name="Line 44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24" name="Group 444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413" name="Rectangle 44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14" name="Line 44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15" name="Line 44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16" name="Line 44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17" name="Line 44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18" name="Line 45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19" name="Line 45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20" name="Line 45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25" name="Group 453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422" name="Rectangle 45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23" name="Line 45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24" name="Line 45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25" name="Line 45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26" name="Line 45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27" name="Line 45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28" name="Line 46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29" name="Line 46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48430" name="Rectangle 462"/>
          <p:cNvSpPr>
            <a:spLocks noChangeArrowheads="1"/>
          </p:cNvSpPr>
          <p:nvPr/>
        </p:nvSpPr>
        <p:spPr bwMode="auto">
          <a:xfrm>
            <a:off x="64770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9126" name="Group 463"/>
          <p:cNvGrpSpPr>
            <a:grpSpLocks/>
          </p:cNvGrpSpPr>
          <p:nvPr/>
        </p:nvGrpSpPr>
        <p:grpSpPr bwMode="auto">
          <a:xfrm>
            <a:off x="3657600" y="4267200"/>
            <a:ext cx="1295400" cy="1676400"/>
            <a:chOff x="2928" y="2352"/>
            <a:chExt cx="816" cy="1056"/>
          </a:xfrm>
        </p:grpSpPr>
        <p:grpSp>
          <p:nvGrpSpPr>
            <p:cNvPr id="1749127" name="Group 464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433" name="Rectangle 46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34" name="Line 46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35" name="Line 46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36" name="Line 46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37" name="Line 46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38" name="Line 47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39" name="Line 47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40" name="Line 47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28" name="Group 473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442" name="Rectangle 47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43" name="Line 47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44" name="Line 47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45" name="Line 47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46" name="Line 47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47" name="Line 47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48" name="Line 48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49" name="Line 48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29" name="Group 482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451" name="Rectangle 48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52" name="Line 48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53" name="Line 48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54" name="Line 48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55" name="Line 48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56" name="Line 48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57" name="Line 48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58" name="Line 49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30" name="Group 491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460" name="Rectangle 49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61" name="Line 49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62" name="Line 49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63" name="Line 49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64" name="Line 49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65" name="Line 49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66" name="Line 49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67" name="Line 49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31" name="Group 500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469" name="Rectangle 50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70" name="Line 50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71" name="Line 50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72" name="Line 50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73" name="Line 50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74" name="Line 50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75" name="Line 50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76" name="Line 50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9132" name="Group 509"/>
          <p:cNvGrpSpPr>
            <a:grpSpLocks/>
          </p:cNvGrpSpPr>
          <p:nvPr/>
        </p:nvGrpSpPr>
        <p:grpSpPr bwMode="auto">
          <a:xfrm>
            <a:off x="4038600" y="3886200"/>
            <a:ext cx="1295400" cy="1676400"/>
            <a:chOff x="2928" y="2352"/>
            <a:chExt cx="816" cy="1056"/>
          </a:xfrm>
        </p:grpSpPr>
        <p:grpSp>
          <p:nvGrpSpPr>
            <p:cNvPr id="1749133" name="Group 510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479" name="Rectangle 51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80" name="Line 51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81" name="Line 51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82" name="Line 51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83" name="Line 51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84" name="Line 51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85" name="Line 51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86" name="Line 51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34" name="Group 519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488" name="Rectangle 52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89" name="Line 52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90" name="Line 52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91" name="Line 52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92" name="Line 52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93" name="Line 52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94" name="Line 52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95" name="Line 52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35" name="Group 528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497" name="Rectangle 52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98" name="Line 53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99" name="Line 53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00" name="Line 53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01" name="Line 53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02" name="Line 53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03" name="Line 53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04" name="Line 53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36" name="Group 537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506" name="Rectangle 53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07" name="Line 53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08" name="Line 54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09" name="Line 54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10" name="Line 54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11" name="Line 54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12" name="Line 54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13" name="Line 54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37" name="Group 546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515" name="Rectangle 54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16" name="Line 54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17" name="Line 54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18" name="Line 55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19" name="Line 55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20" name="Line 55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21" name="Line 55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22" name="Line 55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9138" name="Group 555"/>
          <p:cNvGrpSpPr>
            <a:grpSpLocks/>
          </p:cNvGrpSpPr>
          <p:nvPr/>
        </p:nvGrpSpPr>
        <p:grpSpPr bwMode="auto">
          <a:xfrm>
            <a:off x="4419600" y="3505200"/>
            <a:ext cx="1295400" cy="1676400"/>
            <a:chOff x="2928" y="2352"/>
            <a:chExt cx="816" cy="1056"/>
          </a:xfrm>
        </p:grpSpPr>
        <p:grpSp>
          <p:nvGrpSpPr>
            <p:cNvPr id="1749139" name="Group 556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525" name="Rectangle 55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26" name="Line 55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27" name="Line 55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28" name="Line 56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29" name="Line 56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30" name="Line 56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31" name="Line 56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32" name="Line 56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40" name="Group 565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534" name="Rectangle 56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35" name="Line 56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36" name="Line 56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37" name="Line 56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38" name="Line 57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39" name="Line 57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40" name="Line 57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41" name="Line 57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41" name="Group 574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543" name="Rectangle 57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44" name="Line 57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45" name="Line 57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46" name="Line 57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47" name="Line 57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48" name="Line 58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49" name="Line 58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50" name="Line 58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42" name="Group 583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552" name="Rectangle 58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53" name="Line 58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54" name="Line 58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55" name="Line 58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56" name="Line 58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57" name="Line 58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58" name="Line 59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59" name="Line 59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43" name="Group 592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561" name="Rectangle 59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62" name="Line 59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63" name="Line 59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64" name="Line 59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65" name="Line 59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66" name="Line 59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67" name="Line 59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68" name="Line 60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9144" name="Group 601"/>
          <p:cNvGrpSpPr>
            <a:grpSpLocks/>
          </p:cNvGrpSpPr>
          <p:nvPr/>
        </p:nvGrpSpPr>
        <p:grpSpPr bwMode="auto">
          <a:xfrm>
            <a:off x="4800600" y="3429000"/>
            <a:ext cx="990600" cy="1371600"/>
            <a:chOff x="1056" y="1920"/>
            <a:chExt cx="624" cy="864"/>
          </a:xfrm>
        </p:grpSpPr>
        <p:sp>
          <p:nvSpPr>
            <p:cNvPr id="1748570" name="Rectangle 60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571" name="Line 60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72" name="Line 60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73" name="Line 60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74" name="Line 60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75" name="Line 60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76" name="Line 60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77" name="Line 60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48578" name="Rectangle 610"/>
          <p:cNvSpPr>
            <a:spLocks noChangeArrowheads="1"/>
          </p:cNvSpPr>
          <p:nvPr/>
        </p:nvSpPr>
        <p:spPr bwMode="auto">
          <a:xfrm>
            <a:off x="4876800" y="3352800"/>
            <a:ext cx="990600" cy="1371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579" name="Line 611"/>
          <p:cNvSpPr>
            <a:spLocks noChangeShapeType="1"/>
          </p:cNvSpPr>
          <p:nvPr/>
        </p:nvSpPr>
        <p:spPr bwMode="auto">
          <a:xfrm>
            <a:off x="5029200" y="35814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580" name="Line 612"/>
          <p:cNvSpPr>
            <a:spLocks noChangeShapeType="1"/>
          </p:cNvSpPr>
          <p:nvPr/>
        </p:nvSpPr>
        <p:spPr bwMode="auto">
          <a:xfrm>
            <a:off x="5029200" y="37338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581" name="Line 613"/>
          <p:cNvSpPr>
            <a:spLocks noChangeShapeType="1"/>
          </p:cNvSpPr>
          <p:nvPr/>
        </p:nvSpPr>
        <p:spPr bwMode="auto">
          <a:xfrm>
            <a:off x="5029200" y="38862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582" name="Line 614"/>
          <p:cNvSpPr>
            <a:spLocks noChangeShapeType="1"/>
          </p:cNvSpPr>
          <p:nvPr/>
        </p:nvSpPr>
        <p:spPr bwMode="auto">
          <a:xfrm>
            <a:off x="5029200" y="40386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583" name="Line 615"/>
          <p:cNvSpPr>
            <a:spLocks noChangeShapeType="1"/>
          </p:cNvSpPr>
          <p:nvPr/>
        </p:nvSpPr>
        <p:spPr bwMode="auto">
          <a:xfrm>
            <a:off x="5029200" y="41910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584" name="Line 616"/>
          <p:cNvSpPr>
            <a:spLocks noChangeShapeType="1"/>
          </p:cNvSpPr>
          <p:nvPr/>
        </p:nvSpPr>
        <p:spPr bwMode="auto">
          <a:xfrm>
            <a:off x="5029200" y="43434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585" name="Line 617"/>
          <p:cNvSpPr>
            <a:spLocks noChangeShapeType="1"/>
          </p:cNvSpPr>
          <p:nvPr/>
        </p:nvSpPr>
        <p:spPr bwMode="auto">
          <a:xfrm>
            <a:off x="5029200" y="44958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749145" name="Group 618"/>
          <p:cNvGrpSpPr>
            <a:grpSpLocks/>
          </p:cNvGrpSpPr>
          <p:nvPr/>
        </p:nvGrpSpPr>
        <p:grpSpPr bwMode="auto">
          <a:xfrm>
            <a:off x="4953000" y="3276600"/>
            <a:ext cx="990600" cy="1371600"/>
            <a:chOff x="1056" y="1920"/>
            <a:chExt cx="624" cy="864"/>
          </a:xfrm>
        </p:grpSpPr>
        <p:sp>
          <p:nvSpPr>
            <p:cNvPr id="1748587" name="Rectangle 61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588" name="Line 62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89" name="Line 62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90" name="Line 62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91" name="Line 62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92" name="Line 62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93" name="Line 62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94" name="Line 62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48595" name="Rectangle 627"/>
          <p:cNvSpPr>
            <a:spLocks noChangeArrowheads="1"/>
          </p:cNvSpPr>
          <p:nvPr/>
        </p:nvSpPr>
        <p:spPr bwMode="auto">
          <a:xfrm>
            <a:off x="5029200" y="3200400"/>
            <a:ext cx="990600" cy="1371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596" name="Line 628"/>
          <p:cNvSpPr>
            <a:spLocks noChangeShapeType="1"/>
          </p:cNvSpPr>
          <p:nvPr/>
        </p:nvSpPr>
        <p:spPr bwMode="auto">
          <a:xfrm>
            <a:off x="5181600" y="34290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597" name="Line 629"/>
          <p:cNvSpPr>
            <a:spLocks noChangeShapeType="1"/>
          </p:cNvSpPr>
          <p:nvPr/>
        </p:nvSpPr>
        <p:spPr bwMode="auto">
          <a:xfrm>
            <a:off x="5181600" y="35814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598" name="Line 630"/>
          <p:cNvSpPr>
            <a:spLocks noChangeShapeType="1"/>
          </p:cNvSpPr>
          <p:nvPr/>
        </p:nvSpPr>
        <p:spPr bwMode="auto">
          <a:xfrm>
            <a:off x="5181600" y="37338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599" name="Line 631"/>
          <p:cNvSpPr>
            <a:spLocks noChangeShapeType="1"/>
          </p:cNvSpPr>
          <p:nvPr/>
        </p:nvSpPr>
        <p:spPr bwMode="auto">
          <a:xfrm>
            <a:off x="5181600" y="38862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600" name="Line 632"/>
          <p:cNvSpPr>
            <a:spLocks noChangeShapeType="1"/>
          </p:cNvSpPr>
          <p:nvPr/>
        </p:nvSpPr>
        <p:spPr bwMode="auto">
          <a:xfrm>
            <a:off x="5181600" y="40386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601" name="Line 633"/>
          <p:cNvSpPr>
            <a:spLocks noChangeShapeType="1"/>
          </p:cNvSpPr>
          <p:nvPr/>
        </p:nvSpPr>
        <p:spPr bwMode="auto">
          <a:xfrm>
            <a:off x="5181600" y="41910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602" name="Line 634"/>
          <p:cNvSpPr>
            <a:spLocks noChangeShapeType="1"/>
          </p:cNvSpPr>
          <p:nvPr/>
        </p:nvSpPr>
        <p:spPr bwMode="auto">
          <a:xfrm>
            <a:off x="5181600" y="43434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749146" name="Group 635"/>
          <p:cNvGrpSpPr>
            <a:grpSpLocks/>
          </p:cNvGrpSpPr>
          <p:nvPr/>
        </p:nvGrpSpPr>
        <p:grpSpPr bwMode="auto">
          <a:xfrm>
            <a:off x="5105400" y="3124200"/>
            <a:ext cx="990600" cy="1371600"/>
            <a:chOff x="1056" y="1920"/>
            <a:chExt cx="624" cy="864"/>
          </a:xfrm>
        </p:grpSpPr>
        <p:sp>
          <p:nvSpPr>
            <p:cNvPr id="1748604" name="Rectangle 63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605" name="Line 63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606" name="Line 63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607" name="Line 63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608" name="Line 64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609" name="Line 64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610" name="Line 64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611" name="Line 64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9147" name="Group 644"/>
          <p:cNvGrpSpPr>
            <a:grpSpLocks/>
          </p:cNvGrpSpPr>
          <p:nvPr/>
        </p:nvGrpSpPr>
        <p:grpSpPr bwMode="auto">
          <a:xfrm>
            <a:off x="5181600" y="2743200"/>
            <a:ext cx="1295400" cy="1676400"/>
            <a:chOff x="2928" y="2352"/>
            <a:chExt cx="816" cy="1056"/>
          </a:xfrm>
        </p:grpSpPr>
        <p:grpSp>
          <p:nvGrpSpPr>
            <p:cNvPr id="1749148" name="Group 645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614" name="Rectangle 64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15" name="Line 64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16" name="Line 64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17" name="Line 64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18" name="Line 65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19" name="Line 65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20" name="Line 65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21" name="Line 65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49" name="Group 654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623" name="Rectangle 65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24" name="Line 65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25" name="Line 65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26" name="Line 65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27" name="Line 65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28" name="Line 66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29" name="Line 66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30" name="Line 66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50" name="Group 663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632" name="Rectangle 66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33" name="Line 66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34" name="Line 66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35" name="Line 66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36" name="Line 66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37" name="Line 66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38" name="Line 67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39" name="Line 67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51" name="Group 672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641" name="Rectangle 67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42" name="Line 67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43" name="Line 67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44" name="Line 67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45" name="Line 67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46" name="Line 67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47" name="Line 67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48" name="Line 68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7968" name="Group 681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650" name="Rectangle 68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51" name="Line 68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52" name="Line 68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53" name="Line 68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54" name="Line 68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55" name="Line 68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56" name="Line 68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57" name="Line 68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48658" name="Rectangle 690"/>
          <p:cNvSpPr>
            <a:spLocks noChangeArrowheads="1"/>
          </p:cNvSpPr>
          <p:nvPr/>
        </p:nvSpPr>
        <p:spPr bwMode="auto">
          <a:xfrm>
            <a:off x="7239000" y="33528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659" name="Rectangle 691"/>
          <p:cNvSpPr>
            <a:spLocks noChangeArrowheads="1"/>
          </p:cNvSpPr>
          <p:nvPr/>
        </p:nvSpPr>
        <p:spPr bwMode="auto">
          <a:xfrm>
            <a:off x="53340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7969" name="Group 692"/>
          <p:cNvGrpSpPr>
            <a:grpSpLocks/>
          </p:cNvGrpSpPr>
          <p:nvPr/>
        </p:nvGrpSpPr>
        <p:grpSpPr bwMode="auto">
          <a:xfrm>
            <a:off x="2514600" y="4267200"/>
            <a:ext cx="1295400" cy="1676400"/>
            <a:chOff x="2928" y="2352"/>
            <a:chExt cx="816" cy="1056"/>
          </a:xfrm>
        </p:grpSpPr>
        <p:grpSp>
          <p:nvGrpSpPr>
            <p:cNvPr id="1747971" name="Group 693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662" name="Rectangle 69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63" name="Line 69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64" name="Line 69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65" name="Line 69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66" name="Line 69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67" name="Line 69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68" name="Line 70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69" name="Line 70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7980" name="Group 702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671" name="Rectangle 70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72" name="Line 70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73" name="Line 70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74" name="Line 70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75" name="Line 70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76" name="Line 70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77" name="Line 70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78" name="Line 71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7989" name="Group 711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680" name="Rectangle 71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81" name="Line 71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82" name="Line 71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83" name="Line 71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84" name="Line 71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85" name="Line 71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86" name="Line 71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87" name="Line 71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7998" name="Group 720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689" name="Rectangle 72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90" name="Line 72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91" name="Line 72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92" name="Line 72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93" name="Line 72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94" name="Line 72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95" name="Line 72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96" name="Line 72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007" name="Group 729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698" name="Rectangle 73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99" name="Line 73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00" name="Line 73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01" name="Line 73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02" name="Line 73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03" name="Line 73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04" name="Line 73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05" name="Line 73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8016" name="Group 738"/>
          <p:cNvGrpSpPr>
            <a:grpSpLocks/>
          </p:cNvGrpSpPr>
          <p:nvPr/>
        </p:nvGrpSpPr>
        <p:grpSpPr bwMode="auto">
          <a:xfrm>
            <a:off x="2895600" y="3886200"/>
            <a:ext cx="1295400" cy="1676400"/>
            <a:chOff x="2928" y="2352"/>
            <a:chExt cx="816" cy="1056"/>
          </a:xfrm>
        </p:grpSpPr>
        <p:grpSp>
          <p:nvGrpSpPr>
            <p:cNvPr id="1748017" name="Group 739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708" name="Rectangle 74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09" name="Line 74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10" name="Line 74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11" name="Line 74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12" name="Line 74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13" name="Line 74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14" name="Line 74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15" name="Line 74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026" name="Group 748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717" name="Rectangle 74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18" name="Line 75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19" name="Line 75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20" name="Line 75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21" name="Line 75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22" name="Line 75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23" name="Line 75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24" name="Line 75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035" name="Group 757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726" name="Rectangle 75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27" name="Line 75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28" name="Line 76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29" name="Line 76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30" name="Line 76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31" name="Line 76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32" name="Line 76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33" name="Line 76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044" name="Group 766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735" name="Rectangle 76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36" name="Line 76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37" name="Line 76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38" name="Line 77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39" name="Line 77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40" name="Line 77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41" name="Line 77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42" name="Line 77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053" name="Group 775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744" name="Rectangle 77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45" name="Line 77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46" name="Line 77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47" name="Line 77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48" name="Line 78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49" name="Line 78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50" name="Line 78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51" name="Line 78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8062" name="Group 784"/>
          <p:cNvGrpSpPr>
            <a:grpSpLocks/>
          </p:cNvGrpSpPr>
          <p:nvPr/>
        </p:nvGrpSpPr>
        <p:grpSpPr bwMode="auto">
          <a:xfrm>
            <a:off x="3276600" y="3505200"/>
            <a:ext cx="1295400" cy="1676400"/>
            <a:chOff x="2928" y="2352"/>
            <a:chExt cx="816" cy="1056"/>
          </a:xfrm>
        </p:grpSpPr>
        <p:grpSp>
          <p:nvGrpSpPr>
            <p:cNvPr id="1748063" name="Group 785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754" name="Rectangle 78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55" name="Line 78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56" name="Line 78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57" name="Line 78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58" name="Line 79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59" name="Line 79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60" name="Line 79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61" name="Line 79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072" name="Group 794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763" name="Rectangle 79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64" name="Line 79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65" name="Line 79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66" name="Line 79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67" name="Line 79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68" name="Line 80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69" name="Line 80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70" name="Line 80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081" name="Group 803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772" name="Rectangle 80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73" name="Line 80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74" name="Line 80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75" name="Line 80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76" name="Line 80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77" name="Line 80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78" name="Line 81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79" name="Line 81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090" name="Group 812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781" name="Rectangle 81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82" name="Line 81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83" name="Line 81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84" name="Line 81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85" name="Line 81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86" name="Line 81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87" name="Line 81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88" name="Line 82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099" name="Group 821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790" name="Rectangle 82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91" name="Line 82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92" name="Line 82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93" name="Line 82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94" name="Line 82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95" name="Line 82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96" name="Line 82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97" name="Line 82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8108" name="Group 830"/>
          <p:cNvGrpSpPr>
            <a:grpSpLocks/>
          </p:cNvGrpSpPr>
          <p:nvPr/>
        </p:nvGrpSpPr>
        <p:grpSpPr bwMode="auto">
          <a:xfrm>
            <a:off x="3657600" y="3429000"/>
            <a:ext cx="990600" cy="1371600"/>
            <a:chOff x="1056" y="1920"/>
            <a:chExt cx="624" cy="864"/>
          </a:xfrm>
        </p:grpSpPr>
        <p:sp>
          <p:nvSpPr>
            <p:cNvPr id="1748799" name="Rectangle 831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00" name="Line 832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01" name="Line 833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02" name="Line 834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03" name="Line 835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04" name="Line 836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05" name="Line 837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06" name="Line 838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109" name="Group 839"/>
          <p:cNvGrpSpPr>
            <a:grpSpLocks/>
          </p:cNvGrpSpPr>
          <p:nvPr/>
        </p:nvGrpSpPr>
        <p:grpSpPr bwMode="auto">
          <a:xfrm>
            <a:off x="3733800" y="3352800"/>
            <a:ext cx="990600" cy="1371600"/>
            <a:chOff x="1056" y="1920"/>
            <a:chExt cx="624" cy="864"/>
          </a:xfrm>
        </p:grpSpPr>
        <p:sp>
          <p:nvSpPr>
            <p:cNvPr id="1748808" name="Rectangle 84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09" name="Line 84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10" name="Line 84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11" name="Line 84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12" name="Line 84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13" name="Line 84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14" name="Line 84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15" name="Line 84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118" name="Group 848"/>
          <p:cNvGrpSpPr>
            <a:grpSpLocks/>
          </p:cNvGrpSpPr>
          <p:nvPr/>
        </p:nvGrpSpPr>
        <p:grpSpPr bwMode="auto">
          <a:xfrm>
            <a:off x="3810000" y="3276600"/>
            <a:ext cx="990600" cy="1371600"/>
            <a:chOff x="1056" y="1920"/>
            <a:chExt cx="624" cy="864"/>
          </a:xfrm>
        </p:grpSpPr>
        <p:sp>
          <p:nvSpPr>
            <p:cNvPr id="1748817" name="Rectangle 84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18" name="Line 85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19" name="Line 85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20" name="Line 85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21" name="Line 85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22" name="Line 85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23" name="Line 85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24" name="Line 85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127" name="Group 857"/>
          <p:cNvGrpSpPr>
            <a:grpSpLocks/>
          </p:cNvGrpSpPr>
          <p:nvPr/>
        </p:nvGrpSpPr>
        <p:grpSpPr bwMode="auto">
          <a:xfrm>
            <a:off x="3886200" y="3200400"/>
            <a:ext cx="990600" cy="1371600"/>
            <a:chOff x="1056" y="1920"/>
            <a:chExt cx="624" cy="864"/>
          </a:xfrm>
        </p:grpSpPr>
        <p:sp>
          <p:nvSpPr>
            <p:cNvPr id="1748826" name="Rectangle 85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27" name="Line 85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28" name="Line 86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29" name="Line 86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30" name="Line 86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31" name="Line 86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32" name="Line 86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33" name="Line 86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136" name="Group 866"/>
          <p:cNvGrpSpPr>
            <a:grpSpLocks/>
          </p:cNvGrpSpPr>
          <p:nvPr/>
        </p:nvGrpSpPr>
        <p:grpSpPr bwMode="auto">
          <a:xfrm>
            <a:off x="3962400" y="3124200"/>
            <a:ext cx="990600" cy="1371600"/>
            <a:chOff x="1056" y="1920"/>
            <a:chExt cx="624" cy="864"/>
          </a:xfrm>
        </p:grpSpPr>
        <p:sp>
          <p:nvSpPr>
            <p:cNvPr id="1748835" name="Rectangle 86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36" name="Line 86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37" name="Line 86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38" name="Line 87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39" name="Line 87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40" name="Line 87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41" name="Line 87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42" name="Line 87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145" name="Group 875"/>
          <p:cNvGrpSpPr>
            <a:grpSpLocks/>
          </p:cNvGrpSpPr>
          <p:nvPr/>
        </p:nvGrpSpPr>
        <p:grpSpPr bwMode="auto">
          <a:xfrm>
            <a:off x="4038600" y="2743200"/>
            <a:ext cx="1295400" cy="1676400"/>
            <a:chOff x="2928" y="2352"/>
            <a:chExt cx="816" cy="1056"/>
          </a:xfrm>
        </p:grpSpPr>
        <p:grpSp>
          <p:nvGrpSpPr>
            <p:cNvPr id="1748154" name="Group 876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845" name="Rectangle 87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846" name="Line 87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47" name="Line 87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48" name="Line 88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49" name="Line 88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50" name="Line 88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51" name="Line 88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52" name="Line 88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155" name="Group 885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854" name="Rectangle 88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855" name="Line 88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56" name="Line 88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57" name="Line 88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58" name="Line 89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59" name="Line 89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60" name="Line 89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61" name="Line 89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164" name="Group 894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863" name="Rectangle 89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864" name="Line 89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65" name="Line 89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66" name="Line 89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67" name="Line 89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68" name="Line 90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69" name="Line 90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70" name="Line 90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173" name="Group 903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872" name="Rectangle 90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873" name="Line 90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74" name="Line 90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75" name="Line 90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76" name="Line 90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77" name="Line 90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78" name="Line 91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79" name="Line 91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182" name="Group 912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881" name="Rectangle 91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882" name="Line 91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83" name="Line 91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84" name="Line 91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85" name="Line 91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86" name="Line 91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87" name="Line 91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88" name="Line 92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48889" name="Rectangle 921"/>
          <p:cNvSpPr>
            <a:spLocks noChangeArrowheads="1"/>
          </p:cNvSpPr>
          <p:nvPr/>
        </p:nvSpPr>
        <p:spPr bwMode="auto">
          <a:xfrm>
            <a:off x="41910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8191" name="Group 922"/>
          <p:cNvGrpSpPr>
            <a:grpSpLocks/>
          </p:cNvGrpSpPr>
          <p:nvPr/>
        </p:nvGrpSpPr>
        <p:grpSpPr bwMode="auto">
          <a:xfrm>
            <a:off x="1371600" y="4267200"/>
            <a:ext cx="1295400" cy="1676400"/>
            <a:chOff x="2928" y="2352"/>
            <a:chExt cx="816" cy="1056"/>
          </a:xfrm>
        </p:grpSpPr>
        <p:grpSp>
          <p:nvGrpSpPr>
            <p:cNvPr id="1748201" name="Group 923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892" name="Rectangle 92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893" name="Line 92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94" name="Line 92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95" name="Line 92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96" name="Line 92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97" name="Line 92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98" name="Line 93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99" name="Line 93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202" name="Group 932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901" name="Rectangle 93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902" name="Line 93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03" name="Line 93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04" name="Line 93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05" name="Line 93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06" name="Line 93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07" name="Line 93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08" name="Line 94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211" name="Group 941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910" name="Rectangle 94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911" name="Line 94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12" name="Line 94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13" name="Line 94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14" name="Line 94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15" name="Line 94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16" name="Line 94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17" name="Line 94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220" name="Group 950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919" name="Rectangle 95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920" name="Line 95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21" name="Line 95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22" name="Line 95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23" name="Line 95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24" name="Line 95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25" name="Line 95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26" name="Line 95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229" name="Group 959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928" name="Rectangle 96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929" name="Line 96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30" name="Line 96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31" name="Line 96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32" name="Line 96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33" name="Line 96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34" name="Line 96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35" name="Line 96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8238" name="Group 968"/>
          <p:cNvGrpSpPr>
            <a:grpSpLocks/>
          </p:cNvGrpSpPr>
          <p:nvPr/>
        </p:nvGrpSpPr>
        <p:grpSpPr bwMode="auto">
          <a:xfrm>
            <a:off x="1752600" y="4191000"/>
            <a:ext cx="990600" cy="1371600"/>
            <a:chOff x="1056" y="1920"/>
            <a:chExt cx="624" cy="864"/>
          </a:xfrm>
        </p:grpSpPr>
        <p:sp>
          <p:nvSpPr>
            <p:cNvPr id="1748937" name="Rectangle 96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38" name="Line 97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39" name="Line 97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40" name="Line 97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41" name="Line 97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42" name="Line 97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43" name="Line 97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44" name="Line 97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247" name="Group 977"/>
          <p:cNvGrpSpPr>
            <a:grpSpLocks/>
          </p:cNvGrpSpPr>
          <p:nvPr/>
        </p:nvGrpSpPr>
        <p:grpSpPr bwMode="auto">
          <a:xfrm>
            <a:off x="1828800" y="4114800"/>
            <a:ext cx="990600" cy="1371600"/>
            <a:chOff x="1056" y="1920"/>
            <a:chExt cx="624" cy="864"/>
          </a:xfrm>
        </p:grpSpPr>
        <p:sp>
          <p:nvSpPr>
            <p:cNvPr id="1748946" name="Rectangle 97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47" name="Line 97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48" name="Line 98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49" name="Line 98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50" name="Line 98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51" name="Line 98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52" name="Line 98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53" name="Line 98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256" name="Group 986"/>
          <p:cNvGrpSpPr>
            <a:grpSpLocks/>
          </p:cNvGrpSpPr>
          <p:nvPr/>
        </p:nvGrpSpPr>
        <p:grpSpPr bwMode="auto">
          <a:xfrm>
            <a:off x="1905000" y="4038600"/>
            <a:ext cx="990600" cy="1371600"/>
            <a:chOff x="1056" y="1920"/>
            <a:chExt cx="624" cy="864"/>
          </a:xfrm>
        </p:grpSpPr>
        <p:sp>
          <p:nvSpPr>
            <p:cNvPr id="1748955" name="Rectangle 98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56" name="Line 98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57" name="Line 98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58" name="Line 99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59" name="Line 99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60" name="Line 99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61" name="Line 99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62" name="Line 99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265" name="Group 995"/>
          <p:cNvGrpSpPr>
            <a:grpSpLocks/>
          </p:cNvGrpSpPr>
          <p:nvPr/>
        </p:nvGrpSpPr>
        <p:grpSpPr bwMode="auto">
          <a:xfrm>
            <a:off x="1981200" y="3962400"/>
            <a:ext cx="990600" cy="1371600"/>
            <a:chOff x="1056" y="1920"/>
            <a:chExt cx="624" cy="864"/>
          </a:xfrm>
        </p:grpSpPr>
        <p:sp>
          <p:nvSpPr>
            <p:cNvPr id="1748964" name="Rectangle 99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65" name="Line 99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66" name="Line 99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67" name="Line 99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68" name="Line 100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69" name="Line 100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70" name="Line 100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71" name="Line 100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274" name="Group 1004"/>
          <p:cNvGrpSpPr>
            <a:grpSpLocks/>
          </p:cNvGrpSpPr>
          <p:nvPr/>
        </p:nvGrpSpPr>
        <p:grpSpPr bwMode="auto">
          <a:xfrm>
            <a:off x="2057400" y="3886200"/>
            <a:ext cx="990600" cy="1371600"/>
            <a:chOff x="1056" y="1920"/>
            <a:chExt cx="624" cy="864"/>
          </a:xfrm>
        </p:grpSpPr>
        <p:sp>
          <p:nvSpPr>
            <p:cNvPr id="1748973" name="Rectangle 1005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74" name="Line 1006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75" name="Line 1007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76" name="Line 1008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77" name="Line 1009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78" name="Line 1010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79" name="Line 1011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80" name="Line 1012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283" name="Group 1013"/>
          <p:cNvGrpSpPr>
            <a:grpSpLocks/>
          </p:cNvGrpSpPr>
          <p:nvPr/>
        </p:nvGrpSpPr>
        <p:grpSpPr bwMode="auto">
          <a:xfrm>
            <a:off x="2133600" y="3810000"/>
            <a:ext cx="990600" cy="1371600"/>
            <a:chOff x="1056" y="1920"/>
            <a:chExt cx="624" cy="864"/>
          </a:xfrm>
        </p:grpSpPr>
        <p:sp>
          <p:nvSpPr>
            <p:cNvPr id="1748982" name="Rectangle 1014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83" name="Line 1015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84" name="Line 1016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85" name="Line 1017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86" name="Line 1018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87" name="Line 1019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88" name="Line 1020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89" name="Line 1021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292" name="Group 1022"/>
          <p:cNvGrpSpPr>
            <a:grpSpLocks/>
          </p:cNvGrpSpPr>
          <p:nvPr/>
        </p:nvGrpSpPr>
        <p:grpSpPr bwMode="auto">
          <a:xfrm>
            <a:off x="2209800" y="3733800"/>
            <a:ext cx="990600" cy="1371600"/>
            <a:chOff x="1056" y="1920"/>
            <a:chExt cx="624" cy="864"/>
          </a:xfrm>
        </p:grpSpPr>
        <p:sp>
          <p:nvSpPr>
            <p:cNvPr id="1748991" name="Rectangle 1023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92" name="Line 1024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93" name="Line 1025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94" name="Line 1026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95" name="Line 1027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96" name="Line 1028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97" name="Line 1029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98" name="Line 1030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293" name="Group 1031"/>
          <p:cNvGrpSpPr>
            <a:grpSpLocks/>
          </p:cNvGrpSpPr>
          <p:nvPr/>
        </p:nvGrpSpPr>
        <p:grpSpPr bwMode="auto">
          <a:xfrm>
            <a:off x="2286000" y="3657600"/>
            <a:ext cx="990600" cy="1371600"/>
            <a:chOff x="1056" y="1920"/>
            <a:chExt cx="624" cy="864"/>
          </a:xfrm>
        </p:grpSpPr>
        <p:sp>
          <p:nvSpPr>
            <p:cNvPr id="1749000" name="Rectangle 103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01" name="Line 103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02" name="Line 103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03" name="Line 103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04" name="Line 103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05" name="Line 103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06" name="Line 103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07" name="Line 103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302" name="Group 1040"/>
          <p:cNvGrpSpPr>
            <a:grpSpLocks/>
          </p:cNvGrpSpPr>
          <p:nvPr/>
        </p:nvGrpSpPr>
        <p:grpSpPr bwMode="auto">
          <a:xfrm>
            <a:off x="2362200" y="3581400"/>
            <a:ext cx="990600" cy="1371600"/>
            <a:chOff x="1056" y="1920"/>
            <a:chExt cx="624" cy="864"/>
          </a:xfrm>
        </p:grpSpPr>
        <p:sp>
          <p:nvSpPr>
            <p:cNvPr id="1749009" name="Rectangle 1041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10" name="Line 1042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11" name="Line 1043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12" name="Line 1044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13" name="Line 1045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14" name="Line 1046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15" name="Line 1047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16" name="Line 1048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311" name="Group 1049"/>
          <p:cNvGrpSpPr>
            <a:grpSpLocks/>
          </p:cNvGrpSpPr>
          <p:nvPr/>
        </p:nvGrpSpPr>
        <p:grpSpPr bwMode="auto">
          <a:xfrm>
            <a:off x="2438400" y="3505200"/>
            <a:ext cx="990600" cy="1371600"/>
            <a:chOff x="1056" y="1920"/>
            <a:chExt cx="624" cy="864"/>
          </a:xfrm>
        </p:grpSpPr>
        <p:sp>
          <p:nvSpPr>
            <p:cNvPr id="1749018" name="Rectangle 105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19" name="Line 105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20" name="Line 105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21" name="Line 105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22" name="Line 105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23" name="Line 105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24" name="Line 105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25" name="Line 105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320" name="Group 1058"/>
          <p:cNvGrpSpPr>
            <a:grpSpLocks/>
          </p:cNvGrpSpPr>
          <p:nvPr/>
        </p:nvGrpSpPr>
        <p:grpSpPr bwMode="auto">
          <a:xfrm>
            <a:off x="2514600" y="3429000"/>
            <a:ext cx="990600" cy="1371600"/>
            <a:chOff x="1056" y="1920"/>
            <a:chExt cx="624" cy="864"/>
          </a:xfrm>
        </p:grpSpPr>
        <p:sp>
          <p:nvSpPr>
            <p:cNvPr id="1749027" name="Rectangle 105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28" name="Line 106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29" name="Line 106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30" name="Line 106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31" name="Line 106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32" name="Line 106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33" name="Line 106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34" name="Line 106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329" name="Group 1067"/>
          <p:cNvGrpSpPr>
            <a:grpSpLocks/>
          </p:cNvGrpSpPr>
          <p:nvPr/>
        </p:nvGrpSpPr>
        <p:grpSpPr bwMode="auto">
          <a:xfrm>
            <a:off x="2590800" y="3352800"/>
            <a:ext cx="990600" cy="1371600"/>
            <a:chOff x="1056" y="1920"/>
            <a:chExt cx="624" cy="864"/>
          </a:xfrm>
        </p:grpSpPr>
        <p:sp>
          <p:nvSpPr>
            <p:cNvPr id="1749036" name="Rectangle 106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37" name="Line 106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38" name="Line 107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39" name="Line 107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40" name="Line 107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41" name="Line 107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42" name="Line 107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43" name="Line 107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338" name="Group 1076"/>
          <p:cNvGrpSpPr>
            <a:grpSpLocks/>
          </p:cNvGrpSpPr>
          <p:nvPr/>
        </p:nvGrpSpPr>
        <p:grpSpPr bwMode="auto">
          <a:xfrm>
            <a:off x="2667000" y="3276600"/>
            <a:ext cx="990600" cy="1371600"/>
            <a:chOff x="1056" y="1920"/>
            <a:chExt cx="624" cy="864"/>
          </a:xfrm>
        </p:grpSpPr>
        <p:sp>
          <p:nvSpPr>
            <p:cNvPr id="1749045" name="Rectangle 107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46" name="Line 107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47" name="Line 107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48" name="Line 108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49" name="Line 108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50" name="Line 108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51" name="Line 108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52" name="Line 108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339" name="Group 1085"/>
          <p:cNvGrpSpPr>
            <a:grpSpLocks/>
          </p:cNvGrpSpPr>
          <p:nvPr/>
        </p:nvGrpSpPr>
        <p:grpSpPr bwMode="auto">
          <a:xfrm>
            <a:off x="2743200" y="3200400"/>
            <a:ext cx="990600" cy="1371600"/>
            <a:chOff x="1056" y="1920"/>
            <a:chExt cx="624" cy="864"/>
          </a:xfrm>
        </p:grpSpPr>
        <p:sp>
          <p:nvSpPr>
            <p:cNvPr id="1749054" name="Rectangle 108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55" name="Line 108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56" name="Line 108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57" name="Line 108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58" name="Line 109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59" name="Line 109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60" name="Line 109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61" name="Line 109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348" name="Group 1094"/>
          <p:cNvGrpSpPr>
            <a:grpSpLocks/>
          </p:cNvGrpSpPr>
          <p:nvPr/>
        </p:nvGrpSpPr>
        <p:grpSpPr bwMode="auto">
          <a:xfrm>
            <a:off x="2819400" y="3124200"/>
            <a:ext cx="990600" cy="1371600"/>
            <a:chOff x="1056" y="1920"/>
            <a:chExt cx="624" cy="864"/>
          </a:xfrm>
        </p:grpSpPr>
        <p:sp>
          <p:nvSpPr>
            <p:cNvPr id="1749063" name="Rectangle 1095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64" name="Line 1096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65" name="Line 1097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66" name="Line 1098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67" name="Line 1099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68" name="Line 1100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69" name="Line 1101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70" name="Line 1102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357" name="Group 1103"/>
          <p:cNvGrpSpPr>
            <a:grpSpLocks/>
          </p:cNvGrpSpPr>
          <p:nvPr/>
        </p:nvGrpSpPr>
        <p:grpSpPr bwMode="auto">
          <a:xfrm>
            <a:off x="2895600" y="2743200"/>
            <a:ext cx="1295400" cy="1676400"/>
            <a:chOff x="2928" y="2352"/>
            <a:chExt cx="816" cy="1056"/>
          </a:xfrm>
        </p:grpSpPr>
        <p:grpSp>
          <p:nvGrpSpPr>
            <p:cNvPr id="1748366" name="Group 1104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9073" name="Rectangle 110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074" name="Line 110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75" name="Line 110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76" name="Line 110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77" name="Line 110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78" name="Line 111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79" name="Line 111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80" name="Line 111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375" name="Group 1113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9082" name="Rectangle 111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083" name="Line 111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84" name="Line 111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85" name="Line 111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86" name="Line 111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87" name="Line 111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88" name="Line 112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89" name="Line 112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384" name="Group 1122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9091" name="Rectangle 112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092" name="Line 112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93" name="Line 112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94" name="Line 112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95" name="Line 112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96" name="Line 112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97" name="Line 112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98" name="Line 113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385" name="Group 1131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9100" name="Rectangle 113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101" name="Line 113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02" name="Line 113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03" name="Line 113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04" name="Line 113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05" name="Line 113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06" name="Line 113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07" name="Line 113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394" name="Group 1140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9109" name="Rectangle 114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110" name="Line 114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11" name="Line 114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12" name="Line 114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13" name="Line 114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14" name="Line 114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15" name="Line 114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16" name="Line 114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1749117" name="Picture 1149" descr="MCj0363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2590800"/>
            <a:ext cx="1509713" cy="1822450"/>
          </a:xfrm>
          <a:prstGeom prst="rect">
            <a:avLst/>
          </a:prstGeom>
          <a:noFill/>
        </p:spPr>
      </p:pic>
      <p:sp>
        <p:nvSpPr>
          <p:cNvPr id="1749118" name="Rectangle 1150"/>
          <p:cNvSpPr>
            <a:spLocks noChangeArrowheads="1"/>
          </p:cNvSpPr>
          <p:nvPr/>
        </p:nvSpPr>
        <p:spPr bwMode="auto">
          <a:xfrm>
            <a:off x="4114800" y="16764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8403" name="Group 1151"/>
          <p:cNvGrpSpPr>
            <a:grpSpLocks/>
          </p:cNvGrpSpPr>
          <p:nvPr/>
        </p:nvGrpSpPr>
        <p:grpSpPr bwMode="auto">
          <a:xfrm>
            <a:off x="3124200" y="1517640"/>
            <a:ext cx="4202113" cy="1103313"/>
            <a:chOff x="432" y="1632"/>
            <a:chExt cx="2647" cy="695"/>
          </a:xfrm>
        </p:grpSpPr>
        <p:sp>
          <p:nvSpPr>
            <p:cNvPr id="1749120" name="Rectangle 1152"/>
            <p:cNvSpPr>
              <a:spLocks noChangeArrowheads="1"/>
            </p:cNvSpPr>
            <p:nvPr/>
          </p:nvSpPr>
          <p:spPr bwMode="auto">
            <a:xfrm>
              <a:off x="432" y="1632"/>
              <a:ext cx="762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Tamoxifen</a:t>
              </a:r>
            </a:p>
          </p:txBody>
        </p:sp>
        <p:cxnSp>
          <p:nvCxnSpPr>
            <p:cNvPr id="1749121" name="AutoShape 1153"/>
            <p:cNvCxnSpPr>
              <a:cxnSpLocks noChangeShapeType="1"/>
              <a:stCxn id="1749120" idx="3"/>
              <a:endCxn id="1749122" idx="1"/>
            </p:cNvCxnSpPr>
            <p:nvPr/>
          </p:nvCxnSpPr>
          <p:spPr bwMode="auto">
            <a:xfrm>
              <a:off x="1194" y="1741"/>
              <a:ext cx="684" cy="480"/>
            </a:xfrm>
            <a:prstGeom prst="straightConnector1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 type="stealth" w="lg" len="med"/>
            </a:ln>
            <a:effectLst/>
          </p:spPr>
        </p:cxnSp>
        <p:sp>
          <p:nvSpPr>
            <p:cNvPr id="1749122" name="Rectangle 1154"/>
            <p:cNvSpPr>
              <a:spLocks noChangeArrowheads="1"/>
            </p:cNvSpPr>
            <p:nvPr/>
          </p:nvSpPr>
          <p:spPr bwMode="auto">
            <a:xfrm>
              <a:off x="1878" y="2114"/>
              <a:ext cx="1201" cy="21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Breast carcinoma</a:t>
              </a:r>
              <a:endPara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749123" name="Text Box 1155"/>
            <p:cNvSpPr txBox="1">
              <a:spLocks noChangeArrowheads="1"/>
            </p:cNvSpPr>
            <p:nvPr/>
          </p:nvSpPr>
          <p:spPr bwMode="auto">
            <a:xfrm>
              <a:off x="1488" y="1632"/>
              <a:ext cx="6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0" i="1" cap="small" dirty="0">
                  <a:solidFill>
                    <a:srgbClr val="FF99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treats</a:t>
              </a:r>
            </a:p>
          </p:txBody>
        </p:sp>
      </p:grpSp>
      <p:sp>
        <p:nvSpPr>
          <p:cNvPr id="115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125272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MEDLINE: </a:t>
            </a:r>
            <a:r>
              <a:rPr lang="en-US" dirty="0" smtClean="0">
                <a:solidFill>
                  <a:srgbClr val="75B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</a:t>
            </a:r>
            <a:r>
              <a:rPr lang="en-US" dirty="0">
                <a:solidFill>
                  <a:srgbClr val="75B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dirty="0" smtClean="0">
                <a:solidFill>
                  <a:srgbClr val="75B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US" dirty="0">
              <a:solidFill>
                <a:srgbClr val="75B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91200" y="4572000"/>
            <a:ext cx="990600" cy="1371600"/>
            <a:chOff x="1056" y="1920"/>
            <a:chExt cx="624" cy="864"/>
          </a:xfrm>
        </p:grpSpPr>
        <p:sp>
          <p:nvSpPr>
            <p:cNvPr id="1750020" name="Rectangle 4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021" name="Line 5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22" name="Line 6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23" name="Line 7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24" name="Line 8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25" name="Line 9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26" name="Line 10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27" name="Line 11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867400" y="4495800"/>
            <a:ext cx="990600" cy="1371600"/>
            <a:chOff x="1056" y="1920"/>
            <a:chExt cx="624" cy="864"/>
          </a:xfrm>
        </p:grpSpPr>
        <p:sp>
          <p:nvSpPr>
            <p:cNvPr id="1750029" name="Rectangle 13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030" name="Line 14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31" name="Line 15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32" name="Line 16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33" name="Line 17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34" name="Line 18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35" name="Line 19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36" name="Line 20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943600" y="4419600"/>
            <a:ext cx="990600" cy="1371600"/>
            <a:chOff x="1056" y="1920"/>
            <a:chExt cx="624" cy="864"/>
          </a:xfrm>
        </p:grpSpPr>
        <p:sp>
          <p:nvSpPr>
            <p:cNvPr id="1750038" name="Rectangle 2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039" name="Line 2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40" name="Line 2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41" name="Line 2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42" name="Line 2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43" name="Line 2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44" name="Line 2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45" name="Line 2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019800" y="4343400"/>
            <a:ext cx="990600" cy="1371600"/>
            <a:chOff x="1056" y="1920"/>
            <a:chExt cx="624" cy="864"/>
          </a:xfrm>
        </p:grpSpPr>
        <p:sp>
          <p:nvSpPr>
            <p:cNvPr id="1750047" name="Rectangle 31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048" name="Line 32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49" name="Line 33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50" name="Line 34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51" name="Line 35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52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53" name="Line 37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54" name="Line 38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096000" y="4267200"/>
            <a:ext cx="990600" cy="1371600"/>
            <a:chOff x="1056" y="1920"/>
            <a:chExt cx="624" cy="864"/>
          </a:xfrm>
        </p:grpSpPr>
        <p:sp>
          <p:nvSpPr>
            <p:cNvPr id="1750056" name="Rectangle 4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057" name="Line 4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58" name="Line 4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59" name="Line 4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60" name="Line 4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61" name="Line 4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62" name="Line 4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63" name="Line 4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6172200" y="3886200"/>
            <a:ext cx="1295400" cy="1676400"/>
            <a:chOff x="2928" y="2352"/>
            <a:chExt cx="816" cy="1056"/>
          </a:xfrm>
        </p:grpSpPr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066" name="Rectangle 5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067" name="Line 5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68" name="Line 5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69" name="Line 5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70" name="Line 5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71" name="Line 5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72" name="Line 5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73" name="Line 5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075" name="Rectangle 5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076" name="Line 6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77" name="Line 6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78" name="Line 6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79" name="Line 6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80" name="Line 6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81" name="Line 6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82" name="Line 6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67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084" name="Rectangle 6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085" name="Line 6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86" name="Line 7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87" name="Line 7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88" name="Line 7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89" name="Line 7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90" name="Line 7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91" name="Line 7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76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093" name="Rectangle 7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094" name="Line 7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95" name="Line 7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96" name="Line 8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97" name="Line 8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98" name="Line 8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99" name="Line 8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00" name="Line 8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85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102" name="Rectangle 8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03" name="Line 8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04" name="Line 8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05" name="Line 8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06" name="Line 9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07" name="Line 9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08" name="Line 9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09" name="Line 9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3" name="Group 94"/>
          <p:cNvGrpSpPr>
            <a:grpSpLocks/>
          </p:cNvGrpSpPr>
          <p:nvPr/>
        </p:nvGrpSpPr>
        <p:grpSpPr bwMode="auto">
          <a:xfrm>
            <a:off x="6553200" y="3505200"/>
            <a:ext cx="1295400" cy="1676400"/>
            <a:chOff x="2928" y="2352"/>
            <a:chExt cx="816" cy="1056"/>
          </a:xfrm>
        </p:grpSpPr>
        <p:grpSp>
          <p:nvGrpSpPr>
            <p:cNvPr id="14" name="Group 95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112" name="Rectangle 9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13" name="Line 9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14" name="Line 9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15" name="Line 9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16" name="Line 10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17" name="Line 10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18" name="Line 10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19" name="Line 10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104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121" name="Rectangle 10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22" name="Line 10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23" name="Line 10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24" name="Line 10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25" name="Line 10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26" name="Line 11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27" name="Line 11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28" name="Line 11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113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130" name="Rectangle 11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31" name="Line 11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32" name="Line 11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33" name="Line 11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34" name="Line 11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35" name="Line 11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36" name="Line 12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37" name="Line 12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122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139" name="Rectangle 12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40" name="Line 12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41" name="Line 12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42" name="Line 12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43" name="Line 12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44" name="Line 12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45" name="Line 12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46" name="Line 13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131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148" name="Rectangle 13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49" name="Line 13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50" name="Line 13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51" name="Line 13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52" name="Line 13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53" name="Line 13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54" name="Line 13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55" name="Line 13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9" name="Group 140"/>
          <p:cNvGrpSpPr>
            <a:grpSpLocks/>
          </p:cNvGrpSpPr>
          <p:nvPr/>
        </p:nvGrpSpPr>
        <p:grpSpPr bwMode="auto">
          <a:xfrm>
            <a:off x="6934200" y="3124200"/>
            <a:ext cx="1295400" cy="1676400"/>
            <a:chOff x="2928" y="2352"/>
            <a:chExt cx="816" cy="1056"/>
          </a:xfrm>
        </p:grpSpPr>
        <p:grpSp>
          <p:nvGrpSpPr>
            <p:cNvPr id="20" name="Group 141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158" name="Rectangle 14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59" name="Line 14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60" name="Line 14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61" name="Line 14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62" name="Line 14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63" name="Line 14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64" name="Line 14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65" name="Line 14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150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167" name="Rectangle 15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68" name="Line 15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69" name="Line 15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70" name="Line 15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71" name="Line 15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72" name="Line 15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73" name="Line 15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74" name="Line 15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159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176" name="Rectangle 16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77" name="Line 16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78" name="Line 16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79" name="Line 16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80" name="Line 16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81" name="Line 16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82" name="Line 16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83" name="Line 16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168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185" name="Rectangle 16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86" name="Line 17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87" name="Line 17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88" name="Line 17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89" name="Line 17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90" name="Line 17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91" name="Line 17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92" name="Line 17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177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194" name="Rectangle 17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95" name="Line 17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96" name="Line 18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97" name="Line 18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98" name="Line 18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99" name="Line 18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00" name="Line 18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01" name="Line 18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5" name="Group 186"/>
          <p:cNvGrpSpPr>
            <a:grpSpLocks/>
          </p:cNvGrpSpPr>
          <p:nvPr/>
        </p:nvGrpSpPr>
        <p:grpSpPr bwMode="auto">
          <a:xfrm>
            <a:off x="7315200" y="2743200"/>
            <a:ext cx="1295400" cy="1676400"/>
            <a:chOff x="2928" y="2352"/>
            <a:chExt cx="816" cy="1056"/>
          </a:xfrm>
        </p:grpSpPr>
        <p:grpSp>
          <p:nvGrpSpPr>
            <p:cNvPr id="26" name="Group 187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204" name="Rectangle 18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05" name="Line 18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06" name="Line 19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07" name="Line 19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08" name="Line 19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09" name="Line 19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10" name="Line 19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11" name="Line 19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" name="Group 196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213" name="Rectangle 19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14" name="Line 19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15" name="Line 19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16" name="Line 20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17" name="Line 20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18" name="Line 20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19" name="Line 20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20" name="Line 20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205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222" name="Rectangle 20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23" name="Line 20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24" name="Line 20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25" name="Line 20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26" name="Line 21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27" name="Line 21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28" name="Line 21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29" name="Line 21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214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231" name="Rectangle 21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32" name="Line 21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33" name="Line 21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34" name="Line 21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35" name="Line 21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36" name="Line 22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37" name="Line 22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38" name="Line 22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223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240" name="Rectangle 22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41" name="Line 22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42" name="Line 22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43" name="Line 22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44" name="Line 22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45" name="Line 22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46" name="Line 23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47" name="Line 23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50248" name="Rectangle 232"/>
          <p:cNvSpPr>
            <a:spLocks noChangeArrowheads="1"/>
          </p:cNvSpPr>
          <p:nvPr/>
        </p:nvSpPr>
        <p:spPr bwMode="auto">
          <a:xfrm>
            <a:off x="75438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233"/>
          <p:cNvGrpSpPr>
            <a:grpSpLocks/>
          </p:cNvGrpSpPr>
          <p:nvPr/>
        </p:nvGrpSpPr>
        <p:grpSpPr bwMode="auto">
          <a:xfrm>
            <a:off x="4724400" y="4267200"/>
            <a:ext cx="1295400" cy="1676400"/>
            <a:chOff x="2928" y="2352"/>
            <a:chExt cx="816" cy="1056"/>
          </a:xfrm>
        </p:grpSpPr>
        <p:grpSp>
          <p:nvGrpSpPr>
            <p:cNvPr id="1750212" name="Group 234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251" name="Rectangle 23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52" name="Line 23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53" name="Line 23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54" name="Line 23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55" name="Line 23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56" name="Line 24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57" name="Line 24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58" name="Line 24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221" name="Group 243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260" name="Rectangle 24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61" name="Line 24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62" name="Line 24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63" name="Line 24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64" name="Line 24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65" name="Line 24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66" name="Line 25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67" name="Line 25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230" name="Group 252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269" name="Rectangle 25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70" name="Line 25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71" name="Line 25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72" name="Line 25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73" name="Line 25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74" name="Line 25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75" name="Line 25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76" name="Line 26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239" name="Group 261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278" name="Rectangle 26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79" name="Line 26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80" name="Line 26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81" name="Line 26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82" name="Line 26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83" name="Line 26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84" name="Line 26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85" name="Line 26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249" name="Group 270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287" name="Rectangle 27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88" name="Line 27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89" name="Line 27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90" name="Line 27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91" name="Line 27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92" name="Line 27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93" name="Line 27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94" name="Line 27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250" name="Group 279"/>
          <p:cNvGrpSpPr>
            <a:grpSpLocks/>
          </p:cNvGrpSpPr>
          <p:nvPr/>
        </p:nvGrpSpPr>
        <p:grpSpPr bwMode="auto">
          <a:xfrm>
            <a:off x="5105400" y="4191000"/>
            <a:ext cx="990600" cy="1371600"/>
            <a:chOff x="1056" y="1920"/>
            <a:chExt cx="624" cy="864"/>
          </a:xfrm>
        </p:grpSpPr>
        <p:sp>
          <p:nvSpPr>
            <p:cNvPr id="1750296" name="Rectangle 28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297" name="Line 28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298" name="Line 28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299" name="Line 28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00" name="Line 28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01" name="Line 28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02" name="Line 28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03" name="Line 28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259" name="Group 288"/>
          <p:cNvGrpSpPr>
            <a:grpSpLocks/>
          </p:cNvGrpSpPr>
          <p:nvPr/>
        </p:nvGrpSpPr>
        <p:grpSpPr bwMode="auto">
          <a:xfrm>
            <a:off x="5181600" y="4114800"/>
            <a:ext cx="990600" cy="1371600"/>
            <a:chOff x="1056" y="1920"/>
            <a:chExt cx="624" cy="864"/>
          </a:xfrm>
        </p:grpSpPr>
        <p:sp>
          <p:nvSpPr>
            <p:cNvPr id="1750305" name="Rectangle 28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306" name="Line 29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07" name="Line 29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08" name="Line 29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09" name="Line 29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10" name="Line 29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11" name="Line 29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12" name="Line 29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268" name="Group 297"/>
          <p:cNvGrpSpPr>
            <a:grpSpLocks/>
          </p:cNvGrpSpPr>
          <p:nvPr/>
        </p:nvGrpSpPr>
        <p:grpSpPr bwMode="auto">
          <a:xfrm>
            <a:off x="5257800" y="4038600"/>
            <a:ext cx="990600" cy="1371600"/>
            <a:chOff x="1056" y="1920"/>
            <a:chExt cx="624" cy="864"/>
          </a:xfrm>
        </p:grpSpPr>
        <p:sp>
          <p:nvSpPr>
            <p:cNvPr id="1750314" name="Rectangle 29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315" name="Line 29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16" name="Line 30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17" name="Line 30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18" name="Line 30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19" name="Line 30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20" name="Line 30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21" name="Line 30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277" name="Group 306"/>
          <p:cNvGrpSpPr>
            <a:grpSpLocks/>
          </p:cNvGrpSpPr>
          <p:nvPr/>
        </p:nvGrpSpPr>
        <p:grpSpPr bwMode="auto">
          <a:xfrm>
            <a:off x="5334000" y="3962400"/>
            <a:ext cx="990600" cy="1371600"/>
            <a:chOff x="1056" y="1920"/>
            <a:chExt cx="624" cy="864"/>
          </a:xfrm>
        </p:grpSpPr>
        <p:sp>
          <p:nvSpPr>
            <p:cNvPr id="1750323" name="Rectangle 30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324" name="Line 30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25" name="Line 30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26" name="Line 31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27" name="Line 31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28" name="Line 31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29" name="Line 31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30" name="Line 31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286" name="Group 315"/>
          <p:cNvGrpSpPr>
            <a:grpSpLocks/>
          </p:cNvGrpSpPr>
          <p:nvPr/>
        </p:nvGrpSpPr>
        <p:grpSpPr bwMode="auto">
          <a:xfrm>
            <a:off x="5410200" y="3886200"/>
            <a:ext cx="990600" cy="1371600"/>
            <a:chOff x="1056" y="1920"/>
            <a:chExt cx="624" cy="864"/>
          </a:xfrm>
        </p:grpSpPr>
        <p:sp>
          <p:nvSpPr>
            <p:cNvPr id="1750332" name="Rectangle 31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333" name="Line 31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34" name="Line 31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35" name="Line 31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36" name="Line 32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37" name="Line 32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38" name="Line 32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39" name="Line 32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295" name="Group 324"/>
          <p:cNvGrpSpPr>
            <a:grpSpLocks/>
          </p:cNvGrpSpPr>
          <p:nvPr/>
        </p:nvGrpSpPr>
        <p:grpSpPr bwMode="auto">
          <a:xfrm>
            <a:off x="5486400" y="3505200"/>
            <a:ext cx="1295400" cy="1676400"/>
            <a:chOff x="2928" y="2352"/>
            <a:chExt cx="816" cy="1056"/>
          </a:xfrm>
        </p:grpSpPr>
        <p:grpSp>
          <p:nvGrpSpPr>
            <p:cNvPr id="1750304" name="Group 325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342" name="Rectangle 32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43" name="Line 32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44" name="Line 32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45" name="Line 32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46" name="Line 33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47" name="Line 33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48" name="Line 33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49" name="Line 33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313" name="Group 334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351" name="Rectangle 33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52" name="Line 33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53" name="Line 33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54" name="Line 33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55" name="Line 33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56" name="Line 34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57" name="Line 34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58" name="Line 34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322" name="Group 343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360" name="Rectangle 34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61" name="Line 34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62" name="Line 34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63" name="Line 34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64" name="Line 34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65" name="Line 34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66" name="Line 35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67" name="Line 35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331" name="Group 352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369" name="Rectangle 35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70" name="Line 35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71" name="Line 35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72" name="Line 35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73" name="Line 35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74" name="Line 35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75" name="Line 35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76" name="Line 36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340" name="Group 361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378" name="Rectangle 36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79" name="Line 36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80" name="Line 36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81" name="Line 36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82" name="Line 36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83" name="Line 36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84" name="Line 36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85" name="Line 36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341" name="Group 370"/>
          <p:cNvGrpSpPr>
            <a:grpSpLocks/>
          </p:cNvGrpSpPr>
          <p:nvPr/>
        </p:nvGrpSpPr>
        <p:grpSpPr bwMode="auto">
          <a:xfrm>
            <a:off x="5867400" y="3124200"/>
            <a:ext cx="1295400" cy="1676400"/>
            <a:chOff x="2928" y="2352"/>
            <a:chExt cx="816" cy="1056"/>
          </a:xfrm>
        </p:grpSpPr>
        <p:grpSp>
          <p:nvGrpSpPr>
            <p:cNvPr id="1750350" name="Group 371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388" name="Rectangle 37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89" name="Line 37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90" name="Line 37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91" name="Line 37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92" name="Line 37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93" name="Line 37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94" name="Line 37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95" name="Line 37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359" name="Group 380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397" name="Rectangle 38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98" name="Line 38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99" name="Line 38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00" name="Line 38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01" name="Line 38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02" name="Line 38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03" name="Line 38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04" name="Line 38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368" name="Group 389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406" name="Rectangle 39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07" name="Line 39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08" name="Line 39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09" name="Line 39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10" name="Line 39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11" name="Line 39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12" name="Line 39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13" name="Line 39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377" name="Group 398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415" name="Rectangle 39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16" name="Line 40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17" name="Line 40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18" name="Line 40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19" name="Line 40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20" name="Line 40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21" name="Line 40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22" name="Line 40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386" name="Group 407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424" name="Rectangle 40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25" name="Line 40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26" name="Line 41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27" name="Line 41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28" name="Line 41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29" name="Line 41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30" name="Line 41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31" name="Line 41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387" name="Group 416"/>
          <p:cNvGrpSpPr>
            <a:grpSpLocks/>
          </p:cNvGrpSpPr>
          <p:nvPr/>
        </p:nvGrpSpPr>
        <p:grpSpPr bwMode="auto">
          <a:xfrm>
            <a:off x="6248400" y="2743200"/>
            <a:ext cx="1295400" cy="1676400"/>
            <a:chOff x="2928" y="2352"/>
            <a:chExt cx="816" cy="1056"/>
          </a:xfrm>
        </p:grpSpPr>
        <p:grpSp>
          <p:nvGrpSpPr>
            <p:cNvPr id="1750396" name="Group 417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434" name="Rectangle 41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35" name="Line 41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36" name="Line 42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37" name="Line 42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38" name="Line 42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39" name="Line 42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40" name="Line 42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41" name="Line 42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405" name="Group 426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443" name="Rectangle 42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44" name="Line 42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45" name="Line 42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46" name="Line 43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47" name="Line 43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48" name="Line 43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49" name="Line 43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50" name="Line 43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414" name="Group 435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452" name="Rectangle 43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53" name="Line 43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54" name="Line 43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55" name="Line 43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56" name="Line 44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57" name="Line 44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58" name="Line 44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59" name="Line 44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423" name="Group 444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461" name="Rectangle 44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62" name="Line 44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63" name="Line 44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64" name="Line 44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65" name="Line 44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66" name="Line 45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67" name="Line 45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68" name="Line 45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432" name="Group 453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470" name="Rectangle 45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71" name="Line 45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72" name="Line 45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73" name="Line 45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74" name="Line 45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75" name="Line 45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76" name="Line 46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77" name="Line 46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50478" name="Rectangle 462"/>
          <p:cNvSpPr>
            <a:spLocks noChangeArrowheads="1"/>
          </p:cNvSpPr>
          <p:nvPr/>
        </p:nvSpPr>
        <p:spPr bwMode="auto">
          <a:xfrm>
            <a:off x="64770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50433" name="Group 463"/>
          <p:cNvGrpSpPr>
            <a:grpSpLocks/>
          </p:cNvGrpSpPr>
          <p:nvPr/>
        </p:nvGrpSpPr>
        <p:grpSpPr bwMode="auto">
          <a:xfrm>
            <a:off x="3657600" y="4267200"/>
            <a:ext cx="1295400" cy="1676400"/>
            <a:chOff x="2928" y="2352"/>
            <a:chExt cx="816" cy="1056"/>
          </a:xfrm>
        </p:grpSpPr>
        <p:grpSp>
          <p:nvGrpSpPr>
            <p:cNvPr id="1750442" name="Group 464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481" name="Rectangle 46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82" name="Line 46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83" name="Line 46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84" name="Line 46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85" name="Line 46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86" name="Line 47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87" name="Line 47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88" name="Line 47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451" name="Group 473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490" name="Rectangle 47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91" name="Line 47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92" name="Line 47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93" name="Line 47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94" name="Line 47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95" name="Line 47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96" name="Line 48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97" name="Line 48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460" name="Group 482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499" name="Rectangle 48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00" name="Line 48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01" name="Line 48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02" name="Line 48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03" name="Line 48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04" name="Line 48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05" name="Line 48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06" name="Line 49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469" name="Group 491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508" name="Rectangle 49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09" name="Line 49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10" name="Line 49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11" name="Line 49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12" name="Line 49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13" name="Line 49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14" name="Line 49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15" name="Line 49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479" name="Group 500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517" name="Rectangle 50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18" name="Line 50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19" name="Line 50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20" name="Line 50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21" name="Line 50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22" name="Line 50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23" name="Line 50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24" name="Line 50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480" name="Group 509"/>
          <p:cNvGrpSpPr>
            <a:grpSpLocks/>
          </p:cNvGrpSpPr>
          <p:nvPr/>
        </p:nvGrpSpPr>
        <p:grpSpPr bwMode="auto">
          <a:xfrm>
            <a:off x="4038600" y="3886200"/>
            <a:ext cx="1295400" cy="1676400"/>
            <a:chOff x="2928" y="2352"/>
            <a:chExt cx="816" cy="1056"/>
          </a:xfrm>
        </p:grpSpPr>
        <p:grpSp>
          <p:nvGrpSpPr>
            <p:cNvPr id="1750489" name="Group 510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527" name="Rectangle 51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28" name="Line 51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29" name="Line 51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30" name="Line 51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31" name="Line 51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32" name="Line 51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33" name="Line 51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34" name="Line 51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498" name="Group 519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536" name="Rectangle 52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37" name="Line 52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38" name="Line 52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39" name="Line 52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40" name="Line 52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41" name="Line 52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42" name="Line 52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43" name="Line 52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507" name="Group 528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545" name="Rectangle 52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46" name="Line 53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47" name="Line 53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48" name="Line 53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49" name="Line 53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50" name="Line 53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51" name="Line 53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52" name="Line 53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516" name="Group 537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554" name="Rectangle 53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55" name="Line 53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56" name="Line 54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57" name="Line 54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58" name="Line 54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59" name="Line 54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60" name="Line 54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61" name="Line 54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525" name="Group 546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563" name="Rectangle 54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64" name="Line 54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65" name="Line 54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66" name="Line 55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67" name="Line 55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68" name="Line 55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69" name="Line 55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70" name="Line 55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526" name="Group 555"/>
          <p:cNvGrpSpPr>
            <a:grpSpLocks/>
          </p:cNvGrpSpPr>
          <p:nvPr/>
        </p:nvGrpSpPr>
        <p:grpSpPr bwMode="auto">
          <a:xfrm>
            <a:off x="4419600" y="3505200"/>
            <a:ext cx="1295400" cy="1676400"/>
            <a:chOff x="2928" y="2352"/>
            <a:chExt cx="816" cy="1056"/>
          </a:xfrm>
        </p:grpSpPr>
        <p:grpSp>
          <p:nvGrpSpPr>
            <p:cNvPr id="1750535" name="Group 556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573" name="Rectangle 55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74" name="Line 55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75" name="Line 55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76" name="Line 56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77" name="Line 56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78" name="Line 56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79" name="Line 56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80" name="Line 56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544" name="Group 565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582" name="Rectangle 56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83" name="Line 56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84" name="Line 56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85" name="Line 56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86" name="Line 57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87" name="Line 57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88" name="Line 57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89" name="Line 57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553" name="Group 574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591" name="Rectangle 57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92" name="Line 57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93" name="Line 57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94" name="Line 57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95" name="Line 57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96" name="Line 58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97" name="Line 58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98" name="Line 58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562" name="Group 583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600" name="Rectangle 58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601" name="Line 58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02" name="Line 58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03" name="Line 58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04" name="Line 58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05" name="Line 58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06" name="Line 59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07" name="Line 59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571" name="Group 592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609" name="Rectangle 59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610" name="Line 59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11" name="Line 59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12" name="Line 59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13" name="Line 59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14" name="Line 59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15" name="Line 59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16" name="Line 60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572" name="Group 601"/>
          <p:cNvGrpSpPr>
            <a:grpSpLocks/>
          </p:cNvGrpSpPr>
          <p:nvPr/>
        </p:nvGrpSpPr>
        <p:grpSpPr bwMode="auto">
          <a:xfrm>
            <a:off x="4800600" y="3429000"/>
            <a:ext cx="990600" cy="1371600"/>
            <a:chOff x="1056" y="1920"/>
            <a:chExt cx="624" cy="864"/>
          </a:xfrm>
        </p:grpSpPr>
        <p:sp>
          <p:nvSpPr>
            <p:cNvPr id="1750618" name="Rectangle 60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619" name="Line 60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20" name="Line 60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21" name="Line 60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22" name="Line 60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23" name="Line 60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24" name="Line 60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25" name="Line 60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50626" name="Rectangle 610"/>
          <p:cNvSpPr>
            <a:spLocks noChangeArrowheads="1"/>
          </p:cNvSpPr>
          <p:nvPr/>
        </p:nvSpPr>
        <p:spPr bwMode="auto">
          <a:xfrm>
            <a:off x="4876800" y="3352800"/>
            <a:ext cx="990600" cy="1371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0627" name="Line 611"/>
          <p:cNvSpPr>
            <a:spLocks noChangeShapeType="1"/>
          </p:cNvSpPr>
          <p:nvPr/>
        </p:nvSpPr>
        <p:spPr bwMode="auto">
          <a:xfrm>
            <a:off x="5029200" y="35814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0628" name="Line 612"/>
          <p:cNvSpPr>
            <a:spLocks noChangeShapeType="1"/>
          </p:cNvSpPr>
          <p:nvPr/>
        </p:nvSpPr>
        <p:spPr bwMode="auto">
          <a:xfrm>
            <a:off x="5029200" y="37338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0629" name="Line 613"/>
          <p:cNvSpPr>
            <a:spLocks noChangeShapeType="1"/>
          </p:cNvSpPr>
          <p:nvPr/>
        </p:nvSpPr>
        <p:spPr bwMode="auto">
          <a:xfrm>
            <a:off x="5029200" y="38862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0630" name="Line 614"/>
          <p:cNvSpPr>
            <a:spLocks noChangeShapeType="1"/>
          </p:cNvSpPr>
          <p:nvPr/>
        </p:nvSpPr>
        <p:spPr bwMode="auto">
          <a:xfrm>
            <a:off x="5029200" y="40386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0631" name="Line 615"/>
          <p:cNvSpPr>
            <a:spLocks noChangeShapeType="1"/>
          </p:cNvSpPr>
          <p:nvPr/>
        </p:nvSpPr>
        <p:spPr bwMode="auto">
          <a:xfrm>
            <a:off x="5029200" y="41910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0632" name="Line 616"/>
          <p:cNvSpPr>
            <a:spLocks noChangeShapeType="1"/>
          </p:cNvSpPr>
          <p:nvPr/>
        </p:nvSpPr>
        <p:spPr bwMode="auto">
          <a:xfrm>
            <a:off x="5029200" y="43434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0633" name="Line 617"/>
          <p:cNvSpPr>
            <a:spLocks noChangeShapeType="1"/>
          </p:cNvSpPr>
          <p:nvPr/>
        </p:nvSpPr>
        <p:spPr bwMode="auto">
          <a:xfrm>
            <a:off x="5029200" y="44958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750581" name="Group 618"/>
          <p:cNvGrpSpPr>
            <a:grpSpLocks/>
          </p:cNvGrpSpPr>
          <p:nvPr/>
        </p:nvGrpSpPr>
        <p:grpSpPr bwMode="auto">
          <a:xfrm>
            <a:off x="4953000" y="3276600"/>
            <a:ext cx="990600" cy="1371600"/>
            <a:chOff x="1056" y="1920"/>
            <a:chExt cx="624" cy="864"/>
          </a:xfrm>
        </p:grpSpPr>
        <p:sp>
          <p:nvSpPr>
            <p:cNvPr id="1750635" name="Rectangle 61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636" name="Line 62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37" name="Line 62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38" name="Line 62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39" name="Line 62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40" name="Line 62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41" name="Line 62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42" name="Line 62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590" name="Group 627"/>
          <p:cNvGrpSpPr>
            <a:grpSpLocks/>
          </p:cNvGrpSpPr>
          <p:nvPr/>
        </p:nvGrpSpPr>
        <p:grpSpPr bwMode="auto">
          <a:xfrm>
            <a:off x="5029200" y="3200400"/>
            <a:ext cx="990600" cy="1371600"/>
            <a:chOff x="1056" y="1920"/>
            <a:chExt cx="624" cy="864"/>
          </a:xfrm>
        </p:grpSpPr>
        <p:sp>
          <p:nvSpPr>
            <p:cNvPr id="1750644" name="Rectangle 62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645" name="Line 62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46" name="Line 63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47" name="Line 63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48" name="Line 63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49" name="Line 63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50" name="Line 63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51" name="Line 63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599" name="Group 636"/>
          <p:cNvGrpSpPr>
            <a:grpSpLocks/>
          </p:cNvGrpSpPr>
          <p:nvPr/>
        </p:nvGrpSpPr>
        <p:grpSpPr bwMode="auto">
          <a:xfrm>
            <a:off x="5105400" y="3124200"/>
            <a:ext cx="990600" cy="1371600"/>
            <a:chOff x="1056" y="1920"/>
            <a:chExt cx="624" cy="864"/>
          </a:xfrm>
        </p:grpSpPr>
        <p:sp>
          <p:nvSpPr>
            <p:cNvPr id="1750653" name="Rectangle 63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654" name="Line 63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55" name="Line 63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56" name="Line 64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57" name="Line 64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58" name="Line 64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59" name="Line 64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60" name="Line 64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608" name="Group 645"/>
          <p:cNvGrpSpPr>
            <a:grpSpLocks/>
          </p:cNvGrpSpPr>
          <p:nvPr/>
        </p:nvGrpSpPr>
        <p:grpSpPr bwMode="auto">
          <a:xfrm>
            <a:off x="5181600" y="2743200"/>
            <a:ext cx="1295400" cy="1676400"/>
            <a:chOff x="2928" y="2352"/>
            <a:chExt cx="816" cy="1056"/>
          </a:xfrm>
        </p:grpSpPr>
        <p:grpSp>
          <p:nvGrpSpPr>
            <p:cNvPr id="1750617" name="Group 646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663" name="Rectangle 64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664" name="Line 64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65" name="Line 64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66" name="Line 65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67" name="Line 65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68" name="Line 65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69" name="Line 65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70" name="Line 65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634" name="Group 655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672" name="Rectangle 65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673" name="Line 65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74" name="Line 65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75" name="Line 65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76" name="Line 66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77" name="Line 66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78" name="Line 66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79" name="Line 66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643" name="Group 664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681" name="Rectangle 66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682" name="Line 66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83" name="Line 66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84" name="Line 66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85" name="Line 66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86" name="Line 67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87" name="Line 67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88" name="Line 67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652" name="Group 673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690" name="Rectangle 67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691" name="Line 67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92" name="Line 67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93" name="Line 67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94" name="Line 67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95" name="Line 67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96" name="Line 68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97" name="Line 68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661" name="Group 682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699" name="Rectangle 68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00" name="Line 68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01" name="Line 68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02" name="Line 68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03" name="Line 68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04" name="Line 68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05" name="Line 68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06" name="Line 69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50707" name="Rectangle 691"/>
          <p:cNvSpPr>
            <a:spLocks noChangeArrowheads="1"/>
          </p:cNvSpPr>
          <p:nvPr/>
        </p:nvSpPr>
        <p:spPr bwMode="auto">
          <a:xfrm>
            <a:off x="7239000" y="33528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0708" name="Rectangle 692"/>
          <p:cNvSpPr>
            <a:spLocks noChangeArrowheads="1"/>
          </p:cNvSpPr>
          <p:nvPr/>
        </p:nvSpPr>
        <p:spPr bwMode="auto">
          <a:xfrm>
            <a:off x="53340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50662" name="Group 693"/>
          <p:cNvGrpSpPr>
            <a:grpSpLocks/>
          </p:cNvGrpSpPr>
          <p:nvPr/>
        </p:nvGrpSpPr>
        <p:grpSpPr bwMode="auto">
          <a:xfrm>
            <a:off x="2514600" y="4267200"/>
            <a:ext cx="1295400" cy="1676400"/>
            <a:chOff x="2928" y="2352"/>
            <a:chExt cx="816" cy="1056"/>
          </a:xfrm>
        </p:grpSpPr>
        <p:grpSp>
          <p:nvGrpSpPr>
            <p:cNvPr id="1750671" name="Group 694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711" name="Rectangle 69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12" name="Line 69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13" name="Line 69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14" name="Line 69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15" name="Line 69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16" name="Line 70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17" name="Line 70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18" name="Line 70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680" name="Group 703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720" name="Rectangle 70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21" name="Line 70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22" name="Line 70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23" name="Line 70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24" name="Line 70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25" name="Line 70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26" name="Line 71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27" name="Line 71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689" name="Group 712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729" name="Rectangle 71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30" name="Line 71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31" name="Line 71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32" name="Line 71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33" name="Line 71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34" name="Line 71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35" name="Line 71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36" name="Line 72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698" name="Group 721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738" name="Rectangle 72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39" name="Line 72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40" name="Line 72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41" name="Line 72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42" name="Line 72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43" name="Line 72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44" name="Line 72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45" name="Line 72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709" name="Group 730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747" name="Rectangle 73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48" name="Line 73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49" name="Line 73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50" name="Line 73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51" name="Line 73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52" name="Line 73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53" name="Line 73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54" name="Line 73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710" name="Group 739"/>
          <p:cNvGrpSpPr>
            <a:grpSpLocks/>
          </p:cNvGrpSpPr>
          <p:nvPr/>
        </p:nvGrpSpPr>
        <p:grpSpPr bwMode="auto">
          <a:xfrm>
            <a:off x="2895600" y="3886200"/>
            <a:ext cx="1295400" cy="1676400"/>
            <a:chOff x="2928" y="2352"/>
            <a:chExt cx="816" cy="1056"/>
          </a:xfrm>
        </p:grpSpPr>
        <p:grpSp>
          <p:nvGrpSpPr>
            <p:cNvPr id="1750719" name="Group 740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757" name="Rectangle 74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58" name="Line 74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59" name="Line 74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60" name="Line 74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61" name="Line 74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62" name="Line 74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63" name="Line 74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64" name="Line 74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728" name="Group 749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766" name="Rectangle 75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67" name="Line 75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68" name="Line 75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69" name="Line 75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70" name="Line 75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71" name="Line 75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72" name="Line 75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73" name="Line 75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737" name="Group 758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775" name="Rectangle 75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76" name="Line 76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77" name="Line 76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78" name="Line 76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79" name="Line 76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80" name="Line 76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81" name="Line 76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82" name="Line 76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746" name="Group 767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784" name="Rectangle 76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85" name="Line 76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86" name="Line 77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87" name="Line 77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88" name="Line 77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89" name="Line 77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90" name="Line 77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91" name="Line 77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755" name="Group 776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793" name="Rectangle 77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94" name="Line 77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95" name="Line 77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96" name="Line 78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97" name="Line 78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98" name="Line 78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99" name="Line 78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00" name="Line 78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756" name="Group 785"/>
          <p:cNvGrpSpPr>
            <a:grpSpLocks/>
          </p:cNvGrpSpPr>
          <p:nvPr/>
        </p:nvGrpSpPr>
        <p:grpSpPr bwMode="auto">
          <a:xfrm>
            <a:off x="3276600" y="3505200"/>
            <a:ext cx="1295400" cy="1676400"/>
            <a:chOff x="2928" y="2352"/>
            <a:chExt cx="816" cy="1056"/>
          </a:xfrm>
        </p:grpSpPr>
        <p:grpSp>
          <p:nvGrpSpPr>
            <p:cNvPr id="1750765" name="Group 786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803" name="Rectangle 78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804" name="Line 78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05" name="Line 78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06" name="Line 79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07" name="Line 79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08" name="Line 79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09" name="Line 79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10" name="Line 79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774" name="Group 795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812" name="Rectangle 79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813" name="Line 79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14" name="Line 79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15" name="Line 79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16" name="Line 80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17" name="Line 80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18" name="Line 80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19" name="Line 80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783" name="Group 804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821" name="Rectangle 80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822" name="Line 80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23" name="Line 80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24" name="Line 80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25" name="Line 80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26" name="Line 81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27" name="Line 81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28" name="Line 81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792" name="Group 813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830" name="Rectangle 81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831" name="Line 81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32" name="Line 81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33" name="Line 81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34" name="Line 81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35" name="Line 81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36" name="Line 82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37" name="Line 82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801" name="Group 822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839" name="Rectangle 82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840" name="Line 82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41" name="Line 82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42" name="Line 82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43" name="Line 82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44" name="Line 82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45" name="Line 82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46" name="Line 83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802" name="Group 831"/>
          <p:cNvGrpSpPr>
            <a:grpSpLocks/>
          </p:cNvGrpSpPr>
          <p:nvPr/>
        </p:nvGrpSpPr>
        <p:grpSpPr bwMode="auto">
          <a:xfrm>
            <a:off x="3657600" y="3429000"/>
            <a:ext cx="990600" cy="1371600"/>
            <a:chOff x="1056" y="1920"/>
            <a:chExt cx="624" cy="864"/>
          </a:xfrm>
        </p:grpSpPr>
        <p:sp>
          <p:nvSpPr>
            <p:cNvPr id="1750848" name="Rectangle 83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849" name="Line 83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50" name="Line 83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51" name="Line 83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52" name="Line 83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53" name="Line 83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54" name="Line 83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55" name="Line 83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811" name="Group 840"/>
          <p:cNvGrpSpPr>
            <a:grpSpLocks/>
          </p:cNvGrpSpPr>
          <p:nvPr/>
        </p:nvGrpSpPr>
        <p:grpSpPr bwMode="auto">
          <a:xfrm>
            <a:off x="3733800" y="3352800"/>
            <a:ext cx="990600" cy="1371600"/>
            <a:chOff x="1056" y="1920"/>
            <a:chExt cx="624" cy="864"/>
          </a:xfrm>
        </p:grpSpPr>
        <p:sp>
          <p:nvSpPr>
            <p:cNvPr id="1750857" name="Rectangle 841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858" name="Line 842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59" name="Line 843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60" name="Line 844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61" name="Line 845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62" name="Line 846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63" name="Line 847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64" name="Line 848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820" name="Group 849"/>
          <p:cNvGrpSpPr>
            <a:grpSpLocks/>
          </p:cNvGrpSpPr>
          <p:nvPr/>
        </p:nvGrpSpPr>
        <p:grpSpPr bwMode="auto">
          <a:xfrm>
            <a:off x="3810000" y="3276600"/>
            <a:ext cx="990600" cy="1371600"/>
            <a:chOff x="1056" y="1920"/>
            <a:chExt cx="624" cy="864"/>
          </a:xfrm>
        </p:grpSpPr>
        <p:sp>
          <p:nvSpPr>
            <p:cNvPr id="1750866" name="Rectangle 85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867" name="Line 85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68" name="Line 85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69" name="Line 85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70" name="Line 85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71" name="Line 85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72" name="Line 85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73" name="Line 85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829" name="Group 858"/>
          <p:cNvGrpSpPr>
            <a:grpSpLocks/>
          </p:cNvGrpSpPr>
          <p:nvPr/>
        </p:nvGrpSpPr>
        <p:grpSpPr bwMode="auto">
          <a:xfrm>
            <a:off x="3886200" y="3200400"/>
            <a:ext cx="990600" cy="1371600"/>
            <a:chOff x="1056" y="1920"/>
            <a:chExt cx="624" cy="864"/>
          </a:xfrm>
        </p:grpSpPr>
        <p:sp>
          <p:nvSpPr>
            <p:cNvPr id="1750875" name="Rectangle 85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876" name="Line 86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77" name="Line 86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78" name="Line 86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79" name="Line 86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80" name="Line 86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81" name="Line 86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82" name="Line 86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838" name="Group 867"/>
          <p:cNvGrpSpPr>
            <a:grpSpLocks/>
          </p:cNvGrpSpPr>
          <p:nvPr/>
        </p:nvGrpSpPr>
        <p:grpSpPr bwMode="auto">
          <a:xfrm>
            <a:off x="3962400" y="3124200"/>
            <a:ext cx="990600" cy="1371600"/>
            <a:chOff x="1056" y="1920"/>
            <a:chExt cx="624" cy="864"/>
          </a:xfrm>
        </p:grpSpPr>
        <p:sp>
          <p:nvSpPr>
            <p:cNvPr id="1750884" name="Rectangle 86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885" name="Line 86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86" name="Line 87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87" name="Line 87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88" name="Line 87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89" name="Line 87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90" name="Line 87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91" name="Line 87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847" name="Group 876"/>
          <p:cNvGrpSpPr>
            <a:grpSpLocks/>
          </p:cNvGrpSpPr>
          <p:nvPr/>
        </p:nvGrpSpPr>
        <p:grpSpPr bwMode="auto">
          <a:xfrm>
            <a:off x="4038600" y="2743200"/>
            <a:ext cx="1295400" cy="1676400"/>
            <a:chOff x="2928" y="2352"/>
            <a:chExt cx="816" cy="1056"/>
          </a:xfrm>
        </p:grpSpPr>
        <p:grpSp>
          <p:nvGrpSpPr>
            <p:cNvPr id="1750856" name="Group 877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894" name="Rectangle 87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895" name="Line 87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96" name="Line 88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97" name="Line 88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98" name="Line 88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99" name="Line 88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00" name="Line 88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01" name="Line 88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865" name="Group 886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903" name="Rectangle 88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904" name="Line 88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05" name="Line 88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06" name="Line 89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07" name="Line 89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08" name="Line 89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09" name="Line 89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10" name="Line 89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874" name="Group 895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912" name="Rectangle 89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913" name="Line 89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14" name="Line 89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15" name="Line 89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16" name="Line 90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17" name="Line 90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18" name="Line 90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19" name="Line 90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883" name="Group 904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921" name="Rectangle 90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922" name="Line 90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23" name="Line 90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24" name="Line 90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25" name="Line 90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26" name="Line 91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27" name="Line 91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28" name="Line 91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892" name="Group 913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930" name="Rectangle 91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931" name="Line 91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32" name="Line 91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33" name="Line 91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34" name="Line 91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35" name="Line 91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36" name="Line 92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37" name="Line 92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50938" name="Rectangle 922"/>
          <p:cNvSpPr>
            <a:spLocks noChangeArrowheads="1"/>
          </p:cNvSpPr>
          <p:nvPr/>
        </p:nvSpPr>
        <p:spPr bwMode="auto">
          <a:xfrm>
            <a:off x="41910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50893" name="Group 923"/>
          <p:cNvGrpSpPr>
            <a:grpSpLocks/>
          </p:cNvGrpSpPr>
          <p:nvPr/>
        </p:nvGrpSpPr>
        <p:grpSpPr bwMode="auto">
          <a:xfrm>
            <a:off x="1371600" y="4267200"/>
            <a:ext cx="1295400" cy="1676400"/>
            <a:chOff x="2928" y="2352"/>
            <a:chExt cx="816" cy="1056"/>
          </a:xfrm>
        </p:grpSpPr>
        <p:grpSp>
          <p:nvGrpSpPr>
            <p:cNvPr id="1750902" name="Group 924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941" name="Rectangle 92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942" name="Line 92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43" name="Line 92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44" name="Line 92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45" name="Line 92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46" name="Line 93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47" name="Line 93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48" name="Line 93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911" name="Group 933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950" name="Rectangle 93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951" name="Line 93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52" name="Line 93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53" name="Line 93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54" name="Line 93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55" name="Line 93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56" name="Line 94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57" name="Line 94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920" name="Group 942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959" name="Rectangle 94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960" name="Line 94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61" name="Line 94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62" name="Line 94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63" name="Line 94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64" name="Line 94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65" name="Line 94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66" name="Line 95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929" name="Group 951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968" name="Rectangle 95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969" name="Line 95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70" name="Line 95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71" name="Line 95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72" name="Line 95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73" name="Line 95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74" name="Line 95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75" name="Line 95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939" name="Group 960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977" name="Rectangle 96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978" name="Line 96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79" name="Line 96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80" name="Line 96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81" name="Line 96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82" name="Line 96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83" name="Line 96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84" name="Line 96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940" name="Group 969"/>
          <p:cNvGrpSpPr>
            <a:grpSpLocks/>
          </p:cNvGrpSpPr>
          <p:nvPr/>
        </p:nvGrpSpPr>
        <p:grpSpPr bwMode="auto">
          <a:xfrm>
            <a:off x="1752600" y="4191000"/>
            <a:ext cx="990600" cy="1371600"/>
            <a:chOff x="1056" y="1920"/>
            <a:chExt cx="624" cy="864"/>
          </a:xfrm>
        </p:grpSpPr>
        <p:sp>
          <p:nvSpPr>
            <p:cNvPr id="1750986" name="Rectangle 97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987" name="Line 97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988" name="Line 97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989" name="Line 97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990" name="Line 97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991" name="Line 97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992" name="Line 97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993" name="Line 97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949" name="Group 978"/>
          <p:cNvGrpSpPr>
            <a:grpSpLocks/>
          </p:cNvGrpSpPr>
          <p:nvPr/>
        </p:nvGrpSpPr>
        <p:grpSpPr bwMode="auto">
          <a:xfrm>
            <a:off x="1828800" y="4114800"/>
            <a:ext cx="990600" cy="1371600"/>
            <a:chOff x="1056" y="1920"/>
            <a:chExt cx="624" cy="864"/>
          </a:xfrm>
        </p:grpSpPr>
        <p:sp>
          <p:nvSpPr>
            <p:cNvPr id="1750995" name="Rectangle 97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996" name="Line 98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997" name="Line 98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998" name="Line 98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999" name="Line 98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00" name="Line 98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01" name="Line 98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02" name="Line 98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958" name="Group 987"/>
          <p:cNvGrpSpPr>
            <a:grpSpLocks/>
          </p:cNvGrpSpPr>
          <p:nvPr/>
        </p:nvGrpSpPr>
        <p:grpSpPr bwMode="auto">
          <a:xfrm>
            <a:off x="1905000" y="4038600"/>
            <a:ext cx="990600" cy="1371600"/>
            <a:chOff x="1056" y="1920"/>
            <a:chExt cx="624" cy="864"/>
          </a:xfrm>
        </p:grpSpPr>
        <p:sp>
          <p:nvSpPr>
            <p:cNvPr id="1751004" name="Rectangle 98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05" name="Line 98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06" name="Line 99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07" name="Line 99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08" name="Line 99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09" name="Line 99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10" name="Line 99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11" name="Line 99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967" name="Group 996"/>
          <p:cNvGrpSpPr>
            <a:grpSpLocks/>
          </p:cNvGrpSpPr>
          <p:nvPr/>
        </p:nvGrpSpPr>
        <p:grpSpPr bwMode="auto">
          <a:xfrm>
            <a:off x="1981200" y="3962400"/>
            <a:ext cx="990600" cy="1371600"/>
            <a:chOff x="1056" y="1920"/>
            <a:chExt cx="624" cy="864"/>
          </a:xfrm>
        </p:grpSpPr>
        <p:sp>
          <p:nvSpPr>
            <p:cNvPr id="1751013" name="Rectangle 99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14" name="Line 99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15" name="Line 99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16" name="Line 100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17" name="Line 100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18" name="Line 100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19" name="Line 100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20" name="Line 100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976" name="Group 1005"/>
          <p:cNvGrpSpPr>
            <a:grpSpLocks/>
          </p:cNvGrpSpPr>
          <p:nvPr/>
        </p:nvGrpSpPr>
        <p:grpSpPr bwMode="auto">
          <a:xfrm>
            <a:off x="2057400" y="3886200"/>
            <a:ext cx="990600" cy="1371600"/>
            <a:chOff x="1056" y="1920"/>
            <a:chExt cx="624" cy="864"/>
          </a:xfrm>
        </p:grpSpPr>
        <p:sp>
          <p:nvSpPr>
            <p:cNvPr id="1751022" name="Rectangle 100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23" name="Line 100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24" name="Line 100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25" name="Line 100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26" name="Line 101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27" name="Line 101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28" name="Line 101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29" name="Line 101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985" name="Group 1014"/>
          <p:cNvGrpSpPr>
            <a:grpSpLocks/>
          </p:cNvGrpSpPr>
          <p:nvPr/>
        </p:nvGrpSpPr>
        <p:grpSpPr bwMode="auto">
          <a:xfrm>
            <a:off x="2133600" y="3810000"/>
            <a:ext cx="990600" cy="1371600"/>
            <a:chOff x="1056" y="1920"/>
            <a:chExt cx="624" cy="864"/>
          </a:xfrm>
        </p:grpSpPr>
        <p:sp>
          <p:nvSpPr>
            <p:cNvPr id="1751031" name="Rectangle 1015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32" name="Line 1016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33" name="Line 1017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34" name="Line 1018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35" name="Line 1019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36" name="Line 1020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37" name="Line 1021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38" name="Line 1022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994" name="Group 1023"/>
          <p:cNvGrpSpPr>
            <a:grpSpLocks/>
          </p:cNvGrpSpPr>
          <p:nvPr/>
        </p:nvGrpSpPr>
        <p:grpSpPr bwMode="auto">
          <a:xfrm>
            <a:off x="2209800" y="3733800"/>
            <a:ext cx="990600" cy="1371600"/>
            <a:chOff x="1056" y="1920"/>
            <a:chExt cx="624" cy="864"/>
          </a:xfrm>
        </p:grpSpPr>
        <p:sp>
          <p:nvSpPr>
            <p:cNvPr id="1751040" name="Rectangle 1024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41" name="Line 1025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42" name="Line 1026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43" name="Line 1027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44" name="Line 1028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45" name="Line 1029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46" name="Line 1030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47" name="Line 1031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1003" name="Group 1032"/>
          <p:cNvGrpSpPr>
            <a:grpSpLocks/>
          </p:cNvGrpSpPr>
          <p:nvPr/>
        </p:nvGrpSpPr>
        <p:grpSpPr bwMode="auto">
          <a:xfrm>
            <a:off x="2286000" y="3657600"/>
            <a:ext cx="990600" cy="1371600"/>
            <a:chOff x="1056" y="1920"/>
            <a:chExt cx="624" cy="864"/>
          </a:xfrm>
        </p:grpSpPr>
        <p:sp>
          <p:nvSpPr>
            <p:cNvPr id="1751049" name="Rectangle 1033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50" name="Line 1034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51" name="Line 1035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52" name="Line 1036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53" name="Line 1037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54" name="Line 1038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55" name="Line 1039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56" name="Line 1040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1012" name="Group 1041"/>
          <p:cNvGrpSpPr>
            <a:grpSpLocks/>
          </p:cNvGrpSpPr>
          <p:nvPr/>
        </p:nvGrpSpPr>
        <p:grpSpPr bwMode="auto">
          <a:xfrm>
            <a:off x="2362200" y="3581400"/>
            <a:ext cx="990600" cy="1371600"/>
            <a:chOff x="1056" y="1920"/>
            <a:chExt cx="624" cy="864"/>
          </a:xfrm>
        </p:grpSpPr>
        <p:sp>
          <p:nvSpPr>
            <p:cNvPr id="1751058" name="Rectangle 104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59" name="Line 104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60" name="Line 104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61" name="Line 104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62" name="Line 104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63" name="Line 104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64" name="Line 104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65" name="Line 104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1021" name="Group 1050"/>
          <p:cNvGrpSpPr>
            <a:grpSpLocks/>
          </p:cNvGrpSpPr>
          <p:nvPr/>
        </p:nvGrpSpPr>
        <p:grpSpPr bwMode="auto">
          <a:xfrm>
            <a:off x="2438400" y="3505200"/>
            <a:ext cx="990600" cy="1371600"/>
            <a:chOff x="1056" y="1920"/>
            <a:chExt cx="624" cy="864"/>
          </a:xfrm>
        </p:grpSpPr>
        <p:sp>
          <p:nvSpPr>
            <p:cNvPr id="1751067" name="Rectangle 1051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68" name="Line 1052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69" name="Line 1053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70" name="Line 1054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71" name="Line 1055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72" name="Line 1056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73" name="Line 1057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74" name="Line 1058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1030" name="Group 1059"/>
          <p:cNvGrpSpPr>
            <a:grpSpLocks/>
          </p:cNvGrpSpPr>
          <p:nvPr/>
        </p:nvGrpSpPr>
        <p:grpSpPr bwMode="auto">
          <a:xfrm>
            <a:off x="2514600" y="3429000"/>
            <a:ext cx="990600" cy="1371600"/>
            <a:chOff x="1056" y="1920"/>
            <a:chExt cx="624" cy="864"/>
          </a:xfrm>
        </p:grpSpPr>
        <p:sp>
          <p:nvSpPr>
            <p:cNvPr id="1751076" name="Rectangle 106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77" name="Line 106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78" name="Line 106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79" name="Line 106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80" name="Line 106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81" name="Line 106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82" name="Line 106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83" name="Line 106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1039" name="Group 1068"/>
          <p:cNvGrpSpPr>
            <a:grpSpLocks/>
          </p:cNvGrpSpPr>
          <p:nvPr/>
        </p:nvGrpSpPr>
        <p:grpSpPr bwMode="auto">
          <a:xfrm>
            <a:off x="2590800" y="3352800"/>
            <a:ext cx="990600" cy="1371600"/>
            <a:chOff x="1056" y="1920"/>
            <a:chExt cx="624" cy="864"/>
          </a:xfrm>
        </p:grpSpPr>
        <p:sp>
          <p:nvSpPr>
            <p:cNvPr id="1751085" name="Rectangle 106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86" name="Line 107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87" name="Line 107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88" name="Line 107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89" name="Line 107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90" name="Line 107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91" name="Line 107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92" name="Line 107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1048" name="Group 1077"/>
          <p:cNvGrpSpPr>
            <a:grpSpLocks/>
          </p:cNvGrpSpPr>
          <p:nvPr/>
        </p:nvGrpSpPr>
        <p:grpSpPr bwMode="auto">
          <a:xfrm>
            <a:off x="2667000" y="3276600"/>
            <a:ext cx="990600" cy="1371600"/>
            <a:chOff x="1056" y="1920"/>
            <a:chExt cx="624" cy="864"/>
          </a:xfrm>
        </p:grpSpPr>
        <p:sp>
          <p:nvSpPr>
            <p:cNvPr id="1751094" name="Rectangle 107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95" name="Line 107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96" name="Line 108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97" name="Line 108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98" name="Line 108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99" name="Line 108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00" name="Line 108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01" name="Line 108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1057" name="Group 1086"/>
          <p:cNvGrpSpPr>
            <a:grpSpLocks/>
          </p:cNvGrpSpPr>
          <p:nvPr/>
        </p:nvGrpSpPr>
        <p:grpSpPr bwMode="auto">
          <a:xfrm>
            <a:off x="2743200" y="3200400"/>
            <a:ext cx="990600" cy="1371600"/>
            <a:chOff x="1056" y="1920"/>
            <a:chExt cx="624" cy="864"/>
          </a:xfrm>
        </p:grpSpPr>
        <p:sp>
          <p:nvSpPr>
            <p:cNvPr id="1751103" name="Rectangle 108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04" name="Line 108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05" name="Line 108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06" name="Line 109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07" name="Line 109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08" name="Line 109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09" name="Line 109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10" name="Line 109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1066" name="Group 1095"/>
          <p:cNvGrpSpPr>
            <a:grpSpLocks/>
          </p:cNvGrpSpPr>
          <p:nvPr/>
        </p:nvGrpSpPr>
        <p:grpSpPr bwMode="auto">
          <a:xfrm>
            <a:off x="2819400" y="3124200"/>
            <a:ext cx="990600" cy="1371600"/>
            <a:chOff x="1056" y="1920"/>
            <a:chExt cx="624" cy="864"/>
          </a:xfrm>
        </p:grpSpPr>
        <p:sp>
          <p:nvSpPr>
            <p:cNvPr id="1751112" name="Rectangle 109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13" name="Line 109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14" name="Line 109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15" name="Line 109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16" name="Line 110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17" name="Line 110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18" name="Line 110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19" name="Line 110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1075" name="Group 1104"/>
          <p:cNvGrpSpPr>
            <a:grpSpLocks/>
          </p:cNvGrpSpPr>
          <p:nvPr/>
        </p:nvGrpSpPr>
        <p:grpSpPr bwMode="auto">
          <a:xfrm>
            <a:off x="2895600" y="2743200"/>
            <a:ext cx="1295400" cy="1676400"/>
            <a:chOff x="2928" y="2352"/>
            <a:chExt cx="816" cy="1056"/>
          </a:xfrm>
        </p:grpSpPr>
        <p:grpSp>
          <p:nvGrpSpPr>
            <p:cNvPr id="1751084" name="Group 1105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1122" name="Rectangle 110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23" name="Line 110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24" name="Line 110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25" name="Line 110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26" name="Line 111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27" name="Line 111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28" name="Line 111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29" name="Line 111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1093" name="Group 1114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1131" name="Rectangle 111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32" name="Line 111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33" name="Line 111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34" name="Line 111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35" name="Line 111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36" name="Line 112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37" name="Line 112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38" name="Line 112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1102" name="Group 1123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1140" name="Rectangle 112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41" name="Line 112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42" name="Line 112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43" name="Line 112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44" name="Line 112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45" name="Line 112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46" name="Line 113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47" name="Line 113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1111" name="Group 1132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1149" name="Rectangle 113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50" name="Line 113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51" name="Line 113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52" name="Line 113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53" name="Line 113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54" name="Line 113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55" name="Line 113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56" name="Line 114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1120" name="Group 1141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1158" name="Rectangle 114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59" name="Line 114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60" name="Line 114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61" name="Line 114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62" name="Line 114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63" name="Line 114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64" name="Line 114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65" name="Line 114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1751166" name="Picture 1150" descr="MCj0363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2590800"/>
            <a:ext cx="1509713" cy="1822450"/>
          </a:xfrm>
          <a:prstGeom prst="rect">
            <a:avLst/>
          </a:prstGeom>
          <a:noFill/>
        </p:spPr>
      </p:pic>
      <p:cxnSp>
        <p:nvCxnSpPr>
          <p:cNvPr id="1751167" name="AutoShape 1151"/>
          <p:cNvCxnSpPr>
            <a:cxnSpLocks noChangeShapeType="1"/>
            <a:endCxn id="1751067" idx="1"/>
          </p:cNvCxnSpPr>
          <p:nvPr/>
        </p:nvCxnSpPr>
        <p:spPr bwMode="auto">
          <a:xfrm rot="10800000" flipV="1">
            <a:off x="2438400" y="2078018"/>
            <a:ext cx="2400300" cy="2112982"/>
          </a:xfrm>
          <a:prstGeom prst="curvedConnector3">
            <a:avLst>
              <a:gd name="adj1" fmla="val 109524"/>
            </a:avLst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51168" name="AutoShape 1152"/>
          <p:cNvCxnSpPr>
            <a:cxnSpLocks noChangeShapeType="1"/>
            <a:endCxn id="1750644" idx="2"/>
          </p:cNvCxnSpPr>
          <p:nvPr/>
        </p:nvCxnSpPr>
        <p:spPr bwMode="auto">
          <a:xfrm rot="16200000" flipH="1">
            <a:off x="3934611" y="2982111"/>
            <a:ext cx="2493980" cy="685798"/>
          </a:xfrm>
          <a:prstGeom prst="curvedConnector3">
            <a:avLst>
              <a:gd name="adj1" fmla="val 109166"/>
            </a:avLst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grpSp>
        <p:nvGrpSpPr>
          <p:cNvPr id="1751121" name="Group 1153"/>
          <p:cNvGrpSpPr>
            <a:grpSpLocks/>
          </p:cNvGrpSpPr>
          <p:nvPr/>
        </p:nvGrpSpPr>
        <p:grpSpPr bwMode="auto">
          <a:xfrm>
            <a:off x="3124200" y="1514827"/>
            <a:ext cx="4202113" cy="1103313"/>
            <a:chOff x="432" y="1632"/>
            <a:chExt cx="2647" cy="695"/>
          </a:xfrm>
        </p:grpSpPr>
        <p:sp>
          <p:nvSpPr>
            <p:cNvPr id="1751170" name="Rectangle 1154"/>
            <p:cNvSpPr>
              <a:spLocks noChangeArrowheads="1"/>
            </p:cNvSpPr>
            <p:nvPr/>
          </p:nvSpPr>
          <p:spPr bwMode="auto">
            <a:xfrm>
              <a:off x="432" y="1632"/>
              <a:ext cx="762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Tamoxifen</a:t>
              </a:r>
            </a:p>
          </p:txBody>
        </p:sp>
        <p:cxnSp>
          <p:nvCxnSpPr>
            <p:cNvPr id="1751171" name="AutoShape 1155"/>
            <p:cNvCxnSpPr>
              <a:cxnSpLocks noChangeShapeType="1"/>
              <a:stCxn id="1751170" idx="3"/>
              <a:endCxn id="1751172" idx="1"/>
            </p:cNvCxnSpPr>
            <p:nvPr/>
          </p:nvCxnSpPr>
          <p:spPr bwMode="auto">
            <a:xfrm>
              <a:off x="1194" y="1741"/>
              <a:ext cx="684" cy="480"/>
            </a:xfrm>
            <a:prstGeom prst="straightConnector1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 type="stealth" w="lg" len="med"/>
            </a:ln>
            <a:effectLst/>
          </p:spPr>
        </p:cxnSp>
        <p:sp>
          <p:nvSpPr>
            <p:cNvPr id="1751172" name="Rectangle 1156"/>
            <p:cNvSpPr>
              <a:spLocks noChangeArrowheads="1"/>
            </p:cNvSpPr>
            <p:nvPr/>
          </p:nvSpPr>
          <p:spPr bwMode="auto">
            <a:xfrm>
              <a:off x="1878" y="2114"/>
              <a:ext cx="1201" cy="21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Breast carcinoma</a:t>
              </a:r>
              <a:endPara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751173" name="Text Box 1157"/>
            <p:cNvSpPr txBox="1">
              <a:spLocks noChangeArrowheads="1"/>
            </p:cNvSpPr>
            <p:nvPr/>
          </p:nvSpPr>
          <p:spPr bwMode="auto">
            <a:xfrm>
              <a:off x="1488" y="1632"/>
              <a:ext cx="6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0" i="1" cap="small" dirty="0">
                  <a:solidFill>
                    <a:srgbClr val="FF99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treats</a:t>
              </a:r>
            </a:p>
          </p:txBody>
        </p:sp>
      </p:grpSp>
      <p:sp>
        <p:nvSpPr>
          <p:cNvPr id="1158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24200" y="1517640"/>
            <a:ext cx="4202113" cy="1103313"/>
            <a:chOff x="432" y="1632"/>
            <a:chExt cx="2647" cy="695"/>
          </a:xfrm>
        </p:grpSpPr>
        <p:sp>
          <p:nvSpPr>
            <p:cNvPr id="1752067" name="Rectangle 3"/>
            <p:cNvSpPr>
              <a:spLocks noChangeArrowheads="1"/>
            </p:cNvSpPr>
            <p:nvPr/>
          </p:nvSpPr>
          <p:spPr bwMode="auto">
            <a:xfrm>
              <a:off x="432" y="1632"/>
              <a:ext cx="762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Tamoxifen</a:t>
              </a:r>
            </a:p>
          </p:txBody>
        </p:sp>
        <p:cxnSp>
          <p:nvCxnSpPr>
            <p:cNvPr id="1752068" name="AutoShape 4"/>
            <p:cNvCxnSpPr>
              <a:cxnSpLocks noChangeShapeType="1"/>
              <a:stCxn id="1752067" idx="3"/>
              <a:endCxn id="1752069" idx="1"/>
            </p:cNvCxnSpPr>
            <p:nvPr/>
          </p:nvCxnSpPr>
          <p:spPr bwMode="auto">
            <a:xfrm>
              <a:off x="1194" y="1741"/>
              <a:ext cx="684" cy="480"/>
            </a:xfrm>
            <a:prstGeom prst="straightConnector1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 type="stealth" w="lg" len="med"/>
            </a:ln>
            <a:effectLst/>
          </p:spPr>
        </p:cxnSp>
        <p:sp>
          <p:nvSpPr>
            <p:cNvPr id="1752069" name="Rectangle 5"/>
            <p:cNvSpPr>
              <a:spLocks noChangeArrowheads="1"/>
            </p:cNvSpPr>
            <p:nvPr/>
          </p:nvSpPr>
          <p:spPr bwMode="auto">
            <a:xfrm>
              <a:off x="1878" y="2114"/>
              <a:ext cx="1201" cy="21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Breast carcinoma</a:t>
              </a:r>
              <a:endPara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752070" name="Text Box 6"/>
            <p:cNvSpPr txBox="1">
              <a:spLocks noChangeArrowheads="1"/>
            </p:cNvSpPr>
            <p:nvPr/>
          </p:nvSpPr>
          <p:spPr bwMode="auto">
            <a:xfrm>
              <a:off x="1488" y="1632"/>
              <a:ext cx="6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0" i="1" cap="small" dirty="0">
                  <a:solidFill>
                    <a:srgbClr val="FF99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treats</a:t>
              </a:r>
            </a:p>
          </p:txBody>
        </p:sp>
      </p:grpSp>
      <p:sp>
        <p:nvSpPr>
          <p:cNvPr id="1752071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125272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MEDLINE: </a:t>
            </a:r>
            <a:r>
              <a:rPr lang="en-US" dirty="0" smtClean="0">
                <a:solidFill>
                  <a:srgbClr val="75B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</a:t>
            </a:r>
            <a:endParaRPr lang="en-US" dirty="0">
              <a:solidFill>
                <a:srgbClr val="75B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791200" y="4572000"/>
            <a:ext cx="990600" cy="1371600"/>
            <a:chOff x="1056" y="1920"/>
            <a:chExt cx="624" cy="864"/>
          </a:xfrm>
        </p:grpSpPr>
        <p:sp>
          <p:nvSpPr>
            <p:cNvPr id="1752073" name="Rectangle 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074" name="Line 1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75" name="Line 1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76" name="Line 1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77" name="Line 1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78" name="Line 1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79" name="Line 1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80" name="Line 1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867400" y="4495800"/>
            <a:ext cx="990600" cy="1371600"/>
            <a:chOff x="1056" y="1920"/>
            <a:chExt cx="624" cy="864"/>
          </a:xfrm>
        </p:grpSpPr>
        <p:sp>
          <p:nvSpPr>
            <p:cNvPr id="1752082" name="Rectangle 1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083" name="Line 1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84" name="Line 2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85" name="Line 2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86" name="Line 2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87" name="Line 2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88" name="Line 2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89" name="Line 2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943600" y="4419600"/>
            <a:ext cx="990600" cy="1371600"/>
            <a:chOff x="1056" y="1920"/>
            <a:chExt cx="624" cy="864"/>
          </a:xfrm>
        </p:grpSpPr>
        <p:sp>
          <p:nvSpPr>
            <p:cNvPr id="1752091" name="Rectangle 2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092" name="Line 2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93" name="Line 2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94" name="Line 3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95" name="Line 3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96" name="Line 3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97" name="Line 3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98" name="Line 3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019800" y="4343400"/>
            <a:ext cx="990600" cy="1371600"/>
            <a:chOff x="1056" y="1920"/>
            <a:chExt cx="624" cy="864"/>
          </a:xfrm>
        </p:grpSpPr>
        <p:sp>
          <p:nvSpPr>
            <p:cNvPr id="1752100" name="Rectangle 3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101" name="Line 3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02" name="Line 3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03" name="Line 3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04" name="Line 4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05" name="Line 4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06" name="Line 4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07" name="Line 4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096000" y="4267200"/>
            <a:ext cx="990600" cy="1371600"/>
            <a:chOff x="1056" y="1920"/>
            <a:chExt cx="624" cy="864"/>
          </a:xfrm>
        </p:grpSpPr>
        <p:sp>
          <p:nvSpPr>
            <p:cNvPr id="1752109" name="Rectangle 45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110" name="Line 46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11" name="Line 47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12" name="Line 48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13" name="Line 49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14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15" name="Line 51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16" name="Line 52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6172200" y="3886200"/>
            <a:ext cx="1295400" cy="1676400"/>
            <a:chOff x="2928" y="2352"/>
            <a:chExt cx="816" cy="1056"/>
          </a:xfrm>
        </p:grpSpPr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119" name="Rectangle 5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20" name="Line 5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21" name="Line 5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22" name="Line 5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23" name="Line 5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24" name="Line 6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25" name="Line 6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26" name="Line 6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128" name="Rectangle 6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29" name="Line 6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30" name="Line 6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31" name="Line 6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32" name="Line 6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33" name="Line 6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34" name="Line 7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35" name="Line 7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137" name="Rectangle 7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38" name="Line 7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39" name="Line 7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40" name="Line 7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41" name="Line 7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42" name="Line 7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43" name="Line 7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44" name="Line 8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146" name="Rectangle 8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47" name="Line 8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48" name="Line 8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49" name="Line 8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50" name="Line 8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51" name="Line 8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52" name="Line 8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53" name="Line 8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90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155" name="Rectangle 9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56" name="Line 9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57" name="Line 9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58" name="Line 9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59" name="Line 9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60" name="Line 9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61" name="Line 9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62" name="Line 9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6553200" y="3505200"/>
            <a:ext cx="1295400" cy="1676400"/>
            <a:chOff x="2928" y="2352"/>
            <a:chExt cx="816" cy="1056"/>
          </a:xfrm>
        </p:grpSpPr>
        <p:grpSp>
          <p:nvGrpSpPr>
            <p:cNvPr id="15" name="Group 100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165" name="Rectangle 10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66" name="Line 10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67" name="Line 10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68" name="Line 10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69" name="Line 10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70" name="Line 10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71" name="Line 10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72" name="Line 10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109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174" name="Rectangle 11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75" name="Line 11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76" name="Line 11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77" name="Line 11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78" name="Line 11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79" name="Line 11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80" name="Line 11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81" name="Line 11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118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183" name="Rectangle 11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84" name="Line 12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85" name="Line 12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86" name="Line 12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87" name="Line 12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88" name="Line 12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89" name="Line 12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90" name="Line 12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127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192" name="Rectangle 12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93" name="Line 12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94" name="Line 13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95" name="Line 13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96" name="Line 13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97" name="Line 13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98" name="Line 13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99" name="Line 13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9" name="Group 136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201" name="Rectangle 13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02" name="Line 13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03" name="Line 13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04" name="Line 14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05" name="Line 14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06" name="Line 14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07" name="Line 14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08" name="Line 14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0" name="Group 145"/>
          <p:cNvGrpSpPr>
            <a:grpSpLocks/>
          </p:cNvGrpSpPr>
          <p:nvPr/>
        </p:nvGrpSpPr>
        <p:grpSpPr bwMode="auto">
          <a:xfrm>
            <a:off x="6934200" y="3124200"/>
            <a:ext cx="1295400" cy="1676400"/>
            <a:chOff x="2928" y="2352"/>
            <a:chExt cx="816" cy="1056"/>
          </a:xfrm>
        </p:grpSpPr>
        <p:grpSp>
          <p:nvGrpSpPr>
            <p:cNvPr id="21" name="Group 146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211" name="Rectangle 14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12" name="Line 14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13" name="Line 14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14" name="Line 15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15" name="Line 15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16" name="Line 15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17" name="Line 15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18" name="Line 15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155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220" name="Rectangle 15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21" name="Line 15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22" name="Line 15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23" name="Line 15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24" name="Line 16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25" name="Line 16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26" name="Line 16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27" name="Line 16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164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229" name="Rectangle 16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30" name="Line 16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31" name="Line 16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32" name="Line 16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33" name="Line 16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34" name="Line 17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35" name="Line 17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36" name="Line 17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173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238" name="Rectangle 17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39" name="Line 17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40" name="Line 17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41" name="Line 17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42" name="Line 17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43" name="Line 17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44" name="Line 18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45" name="Line 18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182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247" name="Rectangle 18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48" name="Line 18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49" name="Line 18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50" name="Line 18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51" name="Line 18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52" name="Line 18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53" name="Line 18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54" name="Line 19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6" name="Group 191"/>
          <p:cNvGrpSpPr>
            <a:grpSpLocks/>
          </p:cNvGrpSpPr>
          <p:nvPr/>
        </p:nvGrpSpPr>
        <p:grpSpPr bwMode="auto">
          <a:xfrm>
            <a:off x="7315200" y="2743200"/>
            <a:ext cx="1295400" cy="1676400"/>
            <a:chOff x="2928" y="2352"/>
            <a:chExt cx="816" cy="1056"/>
          </a:xfrm>
        </p:grpSpPr>
        <p:grpSp>
          <p:nvGrpSpPr>
            <p:cNvPr id="27" name="Group 192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257" name="Rectangle 19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58" name="Line 19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59" name="Line 19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60" name="Line 19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61" name="Line 19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62" name="Line 19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63" name="Line 19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64" name="Line 20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201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266" name="Rectangle 20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67" name="Line 20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68" name="Line 20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69" name="Line 20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70" name="Line 20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71" name="Line 20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72" name="Line 20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73" name="Line 20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210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275" name="Rectangle 21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76" name="Line 21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77" name="Line 21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78" name="Line 21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79" name="Line 21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80" name="Line 21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81" name="Line 21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82" name="Line 21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219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284" name="Rectangle 22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85" name="Line 22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86" name="Line 22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87" name="Line 22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88" name="Line 22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89" name="Line 22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90" name="Line 22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91" name="Line 22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" name="Group 228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293" name="Rectangle 22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94" name="Line 23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95" name="Line 23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96" name="Line 23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97" name="Line 23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98" name="Line 23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99" name="Line 23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00" name="Line 23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52301" name="Rectangle 237"/>
          <p:cNvSpPr>
            <a:spLocks noChangeArrowheads="1"/>
          </p:cNvSpPr>
          <p:nvPr/>
        </p:nvSpPr>
        <p:spPr bwMode="auto">
          <a:xfrm>
            <a:off x="75438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52836" name="Group 238"/>
          <p:cNvGrpSpPr>
            <a:grpSpLocks/>
          </p:cNvGrpSpPr>
          <p:nvPr/>
        </p:nvGrpSpPr>
        <p:grpSpPr bwMode="auto">
          <a:xfrm>
            <a:off x="4724400" y="4267200"/>
            <a:ext cx="1295400" cy="1676400"/>
            <a:chOff x="2928" y="2352"/>
            <a:chExt cx="816" cy="1056"/>
          </a:xfrm>
        </p:grpSpPr>
        <p:grpSp>
          <p:nvGrpSpPr>
            <p:cNvPr id="1752845" name="Group 239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304" name="Rectangle 24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305" name="Line 24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06" name="Line 24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07" name="Line 24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08" name="Line 24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09" name="Line 24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10" name="Line 24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11" name="Line 24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854" name="Group 248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313" name="Rectangle 24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314" name="Line 25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15" name="Line 25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16" name="Line 25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17" name="Line 25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18" name="Line 25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19" name="Line 25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20" name="Line 25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855" name="Group 257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322" name="Rectangle 25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323" name="Line 25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24" name="Line 26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25" name="Line 26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26" name="Line 26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27" name="Line 26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28" name="Line 26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29" name="Line 26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864" name="Group 266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331" name="Rectangle 26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332" name="Line 26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33" name="Line 26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34" name="Line 27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35" name="Line 27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36" name="Line 27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37" name="Line 27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38" name="Line 27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873" name="Group 275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340" name="Rectangle 27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341" name="Line 27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42" name="Line 27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43" name="Line 27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44" name="Line 28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45" name="Line 28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46" name="Line 28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47" name="Line 28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2882" name="Group 284"/>
          <p:cNvGrpSpPr>
            <a:grpSpLocks/>
          </p:cNvGrpSpPr>
          <p:nvPr/>
        </p:nvGrpSpPr>
        <p:grpSpPr bwMode="auto">
          <a:xfrm>
            <a:off x="5105400" y="4191000"/>
            <a:ext cx="990600" cy="1371600"/>
            <a:chOff x="1056" y="1920"/>
            <a:chExt cx="624" cy="864"/>
          </a:xfrm>
        </p:grpSpPr>
        <p:sp>
          <p:nvSpPr>
            <p:cNvPr id="1752349" name="Rectangle 285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350" name="Line 286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51" name="Line 287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52" name="Line 288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53" name="Line 289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54" name="Line 290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55" name="Line 291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56" name="Line 292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891" name="Group 293"/>
          <p:cNvGrpSpPr>
            <a:grpSpLocks/>
          </p:cNvGrpSpPr>
          <p:nvPr/>
        </p:nvGrpSpPr>
        <p:grpSpPr bwMode="auto">
          <a:xfrm>
            <a:off x="5181600" y="4114800"/>
            <a:ext cx="990600" cy="1371600"/>
            <a:chOff x="1056" y="1920"/>
            <a:chExt cx="624" cy="864"/>
          </a:xfrm>
        </p:grpSpPr>
        <p:sp>
          <p:nvSpPr>
            <p:cNvPr id="1752358" name="Rectangle 294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359" name="Line 295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60" name="Line 296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61" name="Line 297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62" name="Line 298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63" name="Line 299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64" name="Line 300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65" name="Line 301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900" name="Group 302"/>
          <p:cNvGrpSpPr>
            <a:grpSpLocks/>
          </p:cNvGrpSpPr>
          <p:nvPr/>
        </p:nvGrpSpPr>
        <p:grpSpPr bwMode="auto">
          <a:xfrm>
            <a:off x="5257800" y="4038600"/>
            <a:ext cx="990600" cy="1371600"/>
            <a:chOff x="1056" y="1920"/>
            <a:chExt cx="624" cy="864"/>
          </a:xfrm>
        </p:grpSpPr>
        <p:sp>
          <p:nvSpPr>
            <p:cNvPr id="1752367" name="Rectangle 303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368" name="Line 304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69" name="Line 305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70" name="Line 306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71" name="Line 307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72" name="Line 308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73" name="Line 309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74" name="Line 310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909" name="Group 311"/>
          <p:cNvGrpSpPr>
            <a:grpSpLocks/>
          </p:cNvGrpSpPr>
          <p:nvPr/>
        </p:nvGrpSpPr>
        <p:grpSpPr bwMode="auto">
          <a:xfrm>
            <a:off x="5334000" y="3962400"/>
            <a:ext cx="990600" cy="1371600"/>
            <a:chOff x="1056" y="1920"/>
            <a:chExt cx="624" cy="864"/>
          </a:xfrm>
        </p:grpSpPr>
        <p:sp>
          <p:nvSpPr>
            <p:cNvPr id="1752376" name="Rectangle 31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377" name="Line 31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78" name="Line 31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79" name="Line 31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80" name="Line 31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81" name="Line 31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82" name="Line 31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83" name="Line 31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918" name="Group 320"/>
          <p:cNvGrpSpPr>
            <a:grpSpLocks/>
          </p:cNvGrpSpPr>
          <p:nvPr/>
        </p:nvGrpSpPr>
        <p:grpSpPr bwMode="auto">
          <a:xfrm>
            <a:off x="5410200" y="3886200"/>
            <a:ext cx="990600" cy="1371600"/>
            <a:chOff x="1056" y="1920"/>
            <a:chExt cx="624" cy="864"/>
          </a:xfrm>
        </p:grpSpPr>
        <p:sp>
          <p:nvSpPr>
            <p:cNvPr id="1752385" name="Rectangle 321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386" name="Line 322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87" name="Line 323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88" name="Line 324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89" name="Line 325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90" name="Line 326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91" name="Line 327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92" name="Line 328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927" name="Group 329"/>
          <p:cNvGrpSpPr>
            <a:grpSpLocks/>
          </p:cNvGrpSpPr>
          <p:nvPr/>
        </p:nvGrpSpPr>
        <p:grpSpPr bwMode="auto">
          <a:xfrm>
            <a:off x="5486400" y="3505200"/>
            <a:ext cx="1295400" cy="1676400"/>
            <a:chOff x="2928" y="2352"/>
            <a:chExt cx="816" cy="1056"/>
          </a:xfrm>
        </p:grpSpPr>
        <p:grpSp>
          <p:nvGrpSpPr>
            <p:cNvPr id="1752936" name="Group 330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395" name="Rectangle 33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396" name="Line 33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97" name="Line 33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98" name="Line 33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99" name="Line 33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00" name="Line 33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01" name="Line 33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02" name="Line 33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945" name="Group 339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404" name="Rectangle 34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05" name="Line 34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06" name="Line 34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07" name="Line 34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08" name="Line 34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09" name="Line 34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10" name="Line 34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11" name="Line 34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946" name="Group 348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413" name="Rectangle 34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14" name="Line 35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15" name="Line 35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16" name="Line 35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17" name="Line 35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18" name="Line 35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19" name="Line 35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20" name="Line 35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955" name="Group 357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422" name="Rectangle 35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23" name="Line 35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24" name="Line 36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25" name="Line 36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26" name="Line 36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27" name="Line 36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28" name="Line 36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29" name="Line 36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964" name="Group 366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431" name="Rectangle 36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32" name="Line 36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33" name="Line 36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34" name="Line 37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35" name="Line 37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36" name="Line 37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37" name="Line 37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38" name="Line 37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2973" name="Group 375"/>
          <p:cNvGrpSpPr>
            <a:grpSpLocks/>
          </p:cNvGrpSpPr>
          <p:nvPr/>
        </p:nvGrpSpPr>
        <p:grpSpPr bwMode="auto">
          <a:xfrm>
            <a:off x="5867400" y="3124200"/>
            <a:ext cx="1295400" cy="1676400"/>
            <a:chOff x="2928" y="2352"/>
            <a:chExt cx="816" cy="1056"/>
          </a:xfrm>
        </p:grpSpPr>
        <p:grpSp>
          <p:nvGrpSpPr>
            <p:cNvPr id="1752982" name="Group 376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441" name="Rectangle 37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42" name="Line 37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43" name="Line 37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44" name="Line 38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45" name="Line 38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46" name="Line 38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47" name="Line 38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48" name="Line 38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992" name="Group 385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450" name="Rectangle 38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51" name="Line 38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52" name="Line 38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53" name="Line 38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54" name="Line 39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55" name="Line 39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56" name="Line 39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57" name="Line 39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993" name="Group 394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459" name="Rectangle 39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60" name="Line 39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61" name="Line 39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62" name="Line 39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63" name="Line 39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64" name="Line 40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65" name="Line 40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66" name="Line 40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002" name="Group 403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468" name="Rectangle 40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69" name="Line 40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70" name="Line 40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71" name="Line 40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72" name="Line 40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73" name="Line 40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74" name="Line 41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75" name="Line 41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011" name="Group 412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477" name="Rectangle 41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78" name="Line 41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79" name="Line 41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80" name="Line 41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81" name="Line 41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82" name="Line 41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83" name="Line 41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84" name="Line 42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3020" name="Group 421"/>
          <p:cNvGrpSpPr>
            <a:grpSpLocks/>
          </p:cNvGrpSpPr>
          <p:nvPr/>
        </p:nvGrpSpPr>
        <p:grpSpPr bwMode="auto">
          <a:xfrm>
            <a:off x="6248400" y="2743200"/>
            <a:ext cx="1295400" cy="1676400"/>
            <a:chOff x="2928" y="2352"/>
            <a:chExt cx="816" cy="1056"/>
          </a:xfrm>
        </p:grpSpPr>
        <p:grpSp>
          <p:nvGrpSpPr>
            <p:cNvPr id="1753029" name="Group 422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487" name="Rectangle 42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88" name="Line 42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89" name="Line 42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90" name="Line 42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91" name="Line 42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92" name="Line 42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93" name="Line 42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94" name="Line 43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038" name="Group 431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496" name="Rectangle 43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97" name="Line 43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98" name="Line 43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99" name="Line 43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00" name="Line 43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01" name="Line 43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02" name="Line 43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03" name="Line 43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047" name="Group 440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505" name="Rectangle 44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06" name="Line 44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07" name="Line 44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08" name="Line 44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09" name="Line 44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10" name="Line 44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11" name="Line 44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12" name="Line 44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056" name="Group 449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514" name="Rectangle 45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15" name="Line 45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16" name="Line 45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17" name="Line 45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18" name="Line 45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19" name="Line 45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20" name="Line 45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21" name="Line 45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065" name="Group 458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523" name="Rectangle 45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24" name="Line 46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25" name="Line 46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26" name="Line 46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27" name="Line 46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28" name="Line 46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29" name="Line 46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30" name="Line 46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52531" name="Rectangle 467"/>
          <p:cNvSpPr>
            <a:spLocks noChangeArrowheads="1"/>
          </p:cNvSpPr>
          <p:nvPr/>
        </p:nvSpPr>
        <p:spPr bwMode="auto">
          <a:xfrm>
            <a:off x="64770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53074" name="Group 468"/>
          <p:cNvGrpSpPr>
            <a:grpSpLocks/>
          </p:cNvGrpSpPr>
          <p:nvPr/>
        </p:nvGrpSpPr>
        <p:grpSpPr bwMode="auto">
          <a:xfrm>
            <a:off x="3657600" y="4267200"/>
            <a:ext cx="1295400" cy="1676400"/>
            <a:chOff x="2928" y="2352"/>
            <a:chExt cx="816" cy="1056"/>
          </a:xfrm>
        </p:grpSpPr>
        <p:grpSp>
          <p:nvGrpSpPr>
            <p:cNvPr id="1753083" name="Group 469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534" name="Rectangle 47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35" name="Line 47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36" name="Line 47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37" name="Line 47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38" name="Line 47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39" name="Line 47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40" name="Line 47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41" name="Line 47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092" name="Group 478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543" name="Rectangle 47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44" name="Line 48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45" name="Line 48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46" name="Line 48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47" name="Line 48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48" name="Line 48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49" name="Line 48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50" name="Line 48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101" name="Group 487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552" name="Rectangle 48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53" name="Line 48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54" name="Line 49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55" name="Line 49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56" name="Line 49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57" name="Line 49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58" name="Line 49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59" name="Line 49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110" name="Group 496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561" name="Rectangle 49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62" name="Line 49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63" name="Line 49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64" name="Line 50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65" name="Line 50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66" name="Line 50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67" name="Line 50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68" name="Line 50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119" name="Group 505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570" name="Rectangle 50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71" name="Line 50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72" name="Line 50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73" name="Line 50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74" name="Line 51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75" name="Line 51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76" name="Line 51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77" name="Line 51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3128" name="Group 514"/>
          <p:cNvGrpSpPr>
            <a:grpSpLocks/>
          </p:cNvGrpSpPr>
          <p:nvPr/>
        </p:nvGrpSpPr>
        <p:grpSpPr bwMode="auto">
          <a:xfrm>
            <a:off x="4038600" y="3886200"/>
            <a:ext cx="1295400" cy="1676400"/>
            <a:chOff x="2928" y="2352"/>
            <a:chExt cx="816" cy="1056"/>
          </a:xfrm>
        </p:grpSpPr>
        <p:grpSp>
          <p:nvGrpSpPr>
            <p:cNvPr id="1753137" name="Group 515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580" name="Rectangle 51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81" name="Line 51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82" name="Line 51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83" name="Line 51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84" name="Line 52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85" name="Line 52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86" name="Line 52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87" name="Line 52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146" name="Group 524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589" name="Rectangle 52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90" name="Line 52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91" name="Line 52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92" name="Line 52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93" name="Line 52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94" name="Line 53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95" name="Line 53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96" name="Line 53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155" name="Group 533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598" name="Rectangle 53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99" name="Line 53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00" name="Line 53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01" name="Line 53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02" name="Line 53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03" name="Line 53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04" name="Line 54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05" name="Line 54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164" name="Group 542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607" name="Rectangle 54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608" name="Line 54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09" name="Line 54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10" name="Line 54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11" name="Line 54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12" name="Line 54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13" name="Line 54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14" name="Line 55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165" name="Group 551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616" name="Rectangle 55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617" name="Line 55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18" name="Line 55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19" name="Line 55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20" name="Line 55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21" name="Line 55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22" name="Line 55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23" name="Line 55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3174" name="Group 560"/>
          <p:cNvGrpSpPr>
            <a:grpSpLocks/>
          </p:cNvGrpSpPr>
          <p:nvPr/>
        </p:nvGrpSpPr>
        <p:grpSpPr bwMode="auto">
          <a:xfrm>
            <a:off x="4419600" y="3505200"/>
            <a:ext cx="1295400" cy="1676400"/>
            <a:chOff x="2928" y="2352"/>
            <a:chExt cx="816" cy="1056"/>
          </a:xfrm>
        </p:grpSpPr>
        <p:grpSp>
          <p:nvGrpSpPr>
            <p:cNvPr id="1753183" name="Group 561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626" name="Rectangle 56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627" name="Line 56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28" name="Line 56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29" name="Line 56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30" name="Line 56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31" name="Line 56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32" name="Line 56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33" name="Line 56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192" name="Group 570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635" name="Rectangle 57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636" name="Line 57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37" name="Line 57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38" name="Line 57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39" name="Line 57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40" name="Line 57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41" name="Line 57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42" name="Line 57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01" name="Group 579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644" name="Rectangle 58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645" name="Line 58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46" name="Line 58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47" name="Line 58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48" name="Line 58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49" name="Line 58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50" name="Line 58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51" name="Line 58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13" name="Group 588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653" name="Rectangle 58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654" name="Line 59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55" name="Line 59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56" name="Line 59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57" name="Line 59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58" name="Line 59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59" name="Line 59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60" name="Line 59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22" name="Group 597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662" name="Rectangle 59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663" name="Line 59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64" name="Line 60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65" name="Line 60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66" name="Line 60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67" name="Line 60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68" name="Line 60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69" name="Line 60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3225" name="Group 606"/>
          <p:cNvGrpSpPr>
            <a:grpSpLocks/>
          </p:cNvGrpSpPr>
          <p:nvPr/>
        </p:nvGrpSpPr>
        <p:grpSpPr bwMode="auto">
          <a:xfrm>
            <a:off x="4800600" y="3429000"/>
            <a:ext cx="990600" cy="1371600"/>
            <a:chOff x="1056" y="1920"/>
            <a:chExt cx="624" cy="864"/>
          </a:xfrm>
        </p:grpSpPr>
        <p:sp>
          <p:nvSpPr>
            <p:cNvPr id="1752671" name="Rectangle 60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672" name="Line 60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73" name="Line 60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74" name="Line 61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75" name="Line 61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76" name="Line 61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77" name="Line 61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78" name="Line 61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52679" name="Rectangle 615"/>
          <p:cNvSpPr>
            <a:spLocks noChangeArrowheads="1"/>
          </p:cNvSpPr>
          <p:nvPr/>
        </p:nvSpPr>
        <p:spPr bwMode="auto">
          <a:xfrm>
            <a:off x="4876800" y="3352800"/>
            <a:ext cx="990600" cy="1371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2680" name="Line 616"/>
          <p:cNvSpPr>
            <a:spLocks noChangeShapeType="1"/>
          </p:cNvSpPr>
          <p:nvPr/>
        </p:nvSpPr>
        <p:spPr bwMode="auto">
          <a:xfrm>
            <a:off x="5029200" y="35814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2681" name="Line 617"/>
          <p:cNvSpPr>
            <a:spLocks noChangeShapeType="1"/>
          </p:cNvSpPr>
          <p:nvPr/>
        </p:nvSpPr>
        <p:spPr bwMode="auto">
          <a:xfrm>
            <a:off x="5029200" y="37338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2682" name="Line 618"/>
          <p:cNvSpPr>
            <a:spLocks noChangeShapeType="1"/>
          </p:cNvSpPr>
          <p:nvPr/>
        </p:nvSpPr>
        <p:spPr bwMode="auto">
          <a:xfrm>
            <a:off x="5029200" y="38862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2683" name="Line 619"/>
          <p:cNvSpPr>
            <a:spLocks noChangeShapeType="1"/>
          </p:cNvSpPr>
          <p:nvPr/>
        </p:nvSpPr>
        <p:spPr bwMode="auto">
          <a:xfrm>
            <a:off x="5029200" y="40386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2684" name="Line 620"/>
          <p:cNvSpPr>
            <a:spLocks noChangeShapeType="1"/>
          </p:cNvSpPr>
          <p:nvPr/>
        </p:nvSpPr>
        <p:spPr bwMode="auto">
          <a:xfrm>
            <a:off x="5029200" y="41910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2685" name="Line 621"/>
          <p:cNvSpPr>
            <a:spLocks noChangeShapeType="1"/>
          </p:cNvSpPr>
          <p:nvPr/>
        </p:nvSpPr>
        <p:spPr bwMode="auto">
          <a:xfrm>
            <a:off x="5029200" y="43434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2686" name="Line 622"/>
          <p:cNvSpPr>
            <a:spLocks noChangeShapeType="1"/>
          </p:cNvSpPr>
          <p:nvPr/>
        </p:nvSpPr>
        <p:spPr bwMode="auto">
          <a:xfrm>
            <a:off x="5029200" y="44958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753227" name="Group 623"/>
          <p:cNvGrpSpPr>
            <a:grpSpLocks/>
          </p:cNvGrpSpPr>
          <p:nvPr/>
        </p:nvGrpSpPr>
        <p:grpSpPr bwMode="auto">
          <a:xfrm>
            <a:off x="4953000" y="3276600"/>
            <a:ext cx="990600" cy="1371600"/>
            <a:chOff x="1056" y="1920"/>
            <a:chExt cx="624" cy="864"/>
          </a:xfrm>
        </p:grpSpPr>
        <p:sp>
          <p:nvSpPr>
            <p:cNvPr id="1752688" name="Rectangle 624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689" name="Line 625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90" name="Line 626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91" name="Line 627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92" name="Line 628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93" name="Line 629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94" name="Line 630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95" name="Line 631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3261" name="Group 632"/>
          <p:cNvGrpSpPr>
            <a:grpSpLocks/>
          </p:cNvGrpSpPr>
          <p:nvPr/>
        </p:nvGrpSpPr>
        <p:grpSpPr bwMode="auto">
          <a:xfrm>
            <a:off x="5029200" y="3200400"/>
            <a:ext cx="990600" cy="1371600"/>
            <a:chOff x="1056" y="1920"/>
            <a:chExt cx="624" cy="864"/>
          </a:xfrm>
        </p:grpSpPr>
        <p:sp>
          <p:nvSpPr>
            <p:cNvPr id="1752697" name="Rectangle 633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698" name="Line 634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99" name="Line 635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00" name="Line 636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01" name="Line 637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02" name="Line 638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03" name="Line 639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04" name="Line 640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3262" name="Group 641"/>
          <p:cNvGrpSpPr>
            <a:grpSpLocks/>
          </p:cNvGrpSpPr>
          <p:nvPr/>
        </p:nvGrpSpPr>
        <p:grpSpPr bwMode="auto">
          <a:xfrm>
            <a:off x="5105400" y="3124200"/>
            <a:ext cx="990600" cy="1371600"/>
            <a:chOff x="1056" y="1920"/>
            <a:chExt cx="624" cy="864"/>
          </a:xfrm>
        </p:grpSpPr>
        <p:sp>
          <p:nvSpPr>
            <p:cNvPr id="1752706" name="Rectangle 64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707" name="Line 64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08" name="Line 64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09" name="Line 64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10" name="Line 64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11" name="Line 64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12" name="Line 64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13" name="Line 64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3263" name="Group 650"/>
          <p:cNvGrpSpPr>
            <a:grpSpLocks/>
          </p:cNvGrpSpPr>
          <p:nvPr/>
        </p:nvGrpSpPr>
        <p:grpSpPr bwMode="auto">
          <a:xfrm>
            <a:off x="5181600" y="2743200"/>
            <a:ext cx="1295400" cy="1676400"/>
            <a:chOff x="2928" y="2352"/>
            <a:chExt cx="816" cy="1056"/>
          </a:xfrm>
        </p:grpSpPr>
        <p:grpSp>
          <p:nvGrpSpPr>
            <p:cNvPr id="1753264" name="Group 651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716" name="Rectangle 65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17" name="Line 65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18" name="Line 65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19" name="Line 65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20" name="Line 65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21" name="Line 65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22" name="Line 65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23" name="Line 65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65" name="Group 660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725" name="Rectangle 66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26" name="Line 66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27" name="Line 66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28" name="Line 66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29" name="Line 66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30" name="Line 66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31" name="Line 66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32" name="Line 66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66" name="Group 669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734" name="Rectangle 67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35" name="Line 67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36" name="Line 67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37" name="Line 67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38" name="Line 67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39" name="Line 67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40" name="Line 67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41" name="Line 67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67" name="Group 678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743" name="Rectangle 67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44" name="Line 68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45" name="Line 68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46" name="Line 68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47" name="Line 68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48" name="Line 68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49" name="Line 68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50" name="Line 68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68" name="Group 687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752" name="Rectangle 68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53" name="Line 68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54" name="Line 69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55" name="Line 69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56" name="Line 69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57" name="Line 69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58" name="Line 69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59" name="Line 69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52760" name="Rectangle 696"/>
          <p:cNvSpPr>
            <a:spLocks noChangeArrowheads="1"/>
          </p:cNvSpPr>
          <p:nvPr/>
        </p:nvSpPr>
        <p:spPr bwMode="auto">
          <a:xfrm>
            <a:off x="7239000" y="33528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2761" name="Rectangle 697"/>
          <p:cNvSpPr>
            <a:spLocks noChangeArrowheads="1"/>
          </p:cNvSpPr>
          <p:nvPr/>
        </p:nvSpPr>
        <p:spPr bwMode="auto">
          <a:xfrm>
            <a:off x="53340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53269" name="Group 698"/>
          <p:cNvGrpSpPr>
            <a:grpSpLocks/>
          </p:cNvGrpSpPr>
          <p:nvPr/>
        </p:nvGrpSpPr>
        <p:grpSpPr bwMode="auto">
          <a:xfrm>
            <a:off x="2514600" y="4267200"/>
            <a:ext cx="1295400" cy="1676400"/>
            <a:chOff x="2928" y="2352"/>
            <a:chExt cx="816" cy="1056"/>
          </a:xfrm>
        </p:grpSpPr>
        <p:grpSp>
          <p:nvGrpSpPr>
            <p:cNvPr id="1753270" name="Group 699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764" name="Rectangle 70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65" name="Line 70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66" name="Line 70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67" name="Line 70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68" name="Line 70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69" name="Line 70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70" name="Line 70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71" name="Line 70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71" name="Group 708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773" name="Rectangle 70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74" name="Line 71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75" name="Line 71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76" name="Line 71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77" name="Line 71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78" name="Line 71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79" name="Line 71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80" name="Line 71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72" name="Group 717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782" name="Rectangle 71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83" name="Line 71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84" name="Line 72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85" name="Line 72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86" name="Line 72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87" name="Line 72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88" name="Line 72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89" name="Line 72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73" name="Group 726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791" name="Rectangle 72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92" name="Line 72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93" name="Line 72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94" name="Line 73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95" name="Line 73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96" name="Line 73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97" name="Line 73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98" name="Line 73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74" name="Group 735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800" name="Rectangle 73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01" name="Line 73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02" name="Line 73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03" name="Line 73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04" name="Line 74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05" name="Line 74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06" name="Line 74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07" name="Line 74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3275" name="Group 744"/>
          <p:cNvGrpSpPr>
            <a:grpSpLocks/>
          </p:cNvGrpSpPr>
          <p:nvPr/>
        </p:nvGrpSpPr>
        <p:grpSpPr bwMode="auto">
          <a:xfrm>
            <a:off x="2895600" y="3886200"/>
            <a:ext cx="1295400" cy="1676400"/>
            <a:chOff x="2928" y="2352"/>
            <a:chExt cx="816" cy="1056"/>
          </a:xfrm>
        </p:grpSpPr>
        <p:grpSp>
          <p:nvGrpSpPr>
            <p:cNvPr id="1753276" name="Group 745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810" name="Rectangle 74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11" name="Line 74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12" name="Line 74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13" name="Line 74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14" name="Line 75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15" name="Line 75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16" name="Line 75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17" name="Line 75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77" name="Group 754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819" name="Rectangle 75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20" name="Line 75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21" name="Line 75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22" name="Line 75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23" name="Line 75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24" name="Line 76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25" name="Line 76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26" name="Line 76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78" name="Group 763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828" name="Rectangle 76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29" name="Line 76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30" name="Line 76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31" name="Line 76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32" name="Line 76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33" name="Line 76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34" name="Line 77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35" name="Line 77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79" name="Group 772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837" name="Rectangle 77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38" name="Line 77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39" name="Line 77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40" name="Line 77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41" name="Line 77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42" name="Line 77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43" name="Line 77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44" name="Line 78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064" name="Group 781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846" name="Rectangle 78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47" name="Line 78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48" name="Line 78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49" name="Line 78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50" name="Line 78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51" name="Line 78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52" name="Line 78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53" name="Line 78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2065" name="Group 790"/>
          <p:cNvGrpSpPr>
            <a:grpSpLocks/>
          </p:cNvGrpSpPr>
          <p:nvPr/>
        </p:nvGrpSpPr>
        <p:grpSpPr bwMode="auto">
          <a:xfrm>
            <a:off x="3276600" y="3505200"/>
            <a:ext cx="1295400" cy="1676400"/>
            <a:chOff x="2928" y="2352"/>
            <a:chExt cx="816" cy="1056"/>
          </a:xfrm>
        </p:grpSpPr>
        <p:grpSp>
          <p:nvGrpSpPr>
            <p:cNvPr id="1752066" name="Group 791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856" name="Rectangle 79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57" name="Line 79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58" name="Line 79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59" name="Line 79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60" name="Line 79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61" name="Line 79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62" name="Line 79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63" name="Line 79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072" name="Group 800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865" name="Rectangle 80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66" name="Line 80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67" name="Line 80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68" name="Line 80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69" name="Line 80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70" name="Line 80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71" name="Line 80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72" name="Line 80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081" name="Group 809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874" name="Rectangle 81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75" name="Line 81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76" name="Line 81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77" name="Line 81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78" name="Line 81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79" name="Line 81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80" name="Line 81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81" name="Line 81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090" name="Group 818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883" name="Rectangle 81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84" name="Line 82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85" name="Line 82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86" name="Line 82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87" name="Line 82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88" name="Line 82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89" name="Line 82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90" name="Line 82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099" name="Group 827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892" name="Rectangle 82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93" name="Line 82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94" name="Line 83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95" name="Line 83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96" name="Line 83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97" name="Line 83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98" name="Line 83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99" name="Line 83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2108" name="Group 836"/>
          <p:cNvGrpSpPr>
            <a:grpSpLocks/>
          </p:cNvGrpSpPr>
          <p:nvPr/>
        </p:nvGrpSpPr>
        <p:grpSpPr bwMode="auto">
          <a:xfrm>
            <a:off x="3657600" y="3429000"/>
            <a:ext cx="990600" cy="1371600"/>
            <a:chOff x="1056" y="1920"/>
            <a:chExt cx="624" cy="864"/>
          </a:xfrm>
        </p:grpSpPr>
        <p:sp>
          <p:nvSpPr>
            <p:cNvPr id="1752901" name="Rectangle 83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902" name="Line 83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03" name="Line 83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04" name="Line 84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05" name="Line 84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06" name="Line 84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07" name="Line 84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08" name="Line 84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117" name="Group 845"/>
          <p:cNvGrpSpPr>
            <a:grpSpLocks/>
          </p:cNvGrpSpPr>
          <p:nvPr/>
        </p:nvGrpSpPr>
        <p:grpSpPr bwMode="auto">
          <a:xfrm>
            <a:off x="3733800" y="3352800"/>
            <a:ext cx="990600" cy="1371600"/>
            <a:chOff x="1056" y="1920"/>
            <a:chExt cx="624" cy="864"/>
          </a:xfrm>
        </p:grpSpPr>
        <p:sp>
          <p:nvSpPr>
            <p:cNvPr id="1752910" name="Rectangle 84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911" name="Line 84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12" name="Line 84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13" name="Line 84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14" name="Line 85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15" name="Line 85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16" name="Line 85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17" name="Line 85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118" name="Group 854"/>
          <p:cNvGrpSpPr>
            <a:grpSpLocks/>
          </p:cNvGrpSpPr>
          <p:nvPr/>
        </p:nvGrpSpPr>
        <p:grpSpPr bwMode="auto">
          <a:xfrm>
            <a:off x="3810000" y="3276600"/>
            <a:ext cx="990600" cy="1371600"/>
            <a:chOff x="1056" y="1920"/>
            <a:chExt cx="624" cy="864"/>
          </a:xfrm>
        </p:grpSpPr>
        <p:sp>
          <p:nvSpPr>
            <p:cNvPr id="1752919" name="Rectangle 855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920" name="Line 856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21" name="Line 857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22" name="Line 858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23" name="Line 859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24" name="Line 860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25" name="Line 861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26" name="Line 862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127" name="Group 863"/>
          <p:cNvGrpSpPr>
            <a:grpSpLocks/>
          </p:cNvGrpSpPr>
          <p:nvPr/>
        </p:nvGrpSpPr>
        <p:grpSpPr bwMode="auto">
          <a:xfrm>
            <a:off x="3886200" y="3200400"/>
            <a:ext cx="990600" cy="1371600"/>
            <a:chOff x="1056" y="1920"/>
            <a:chExt cx="624" cy="864"/>
          </a:xfrm>
        </p:grpSpPr>
        <p:sp>
          <p:nvSpPr>
            <p:cNvPr id="1752928" name="Rectangle 864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929" name="Line 865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30" name="Line 866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31" name="Line 867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32" name="Line 868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33" name="Line 869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34" name="Line 870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35" name="Line 871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136" name="Group 872"/>
          <p:cNvGrpSpPr>
            <a:grpSpLocks/>
          </p:cNvGrpSpPr>
          <p:nvPr/>
        </p:nvGrpSpPr>
        <p:grpSpPr bwMode="auto">
          <a:xfrm>
            <a:off x="3962400" y="3124200"/>
            <a:ext cx="990600" cy="1371600"/>
            <a:chOff x="1056" y="1920"/>
            <a:chExt cx="624" cy="864"/>
          </a:xfrm>
        </p:grpSpPr>
        <p:sp>
          <p:nvSpPr>
            <p:cNvPr id="1752937" name="Rectangle 873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938" name="Line 874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39" name="Line 875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40" name="Line 876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41" name="Line 877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42" name="Line 878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43" name="Line 879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44" name="Line 880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145" name="Group 881"/>
          <p:cNvGrpSpPr>
            <a:grpSpLocks/>
          </p:cNvGrpSpPr>
          <p:nvPr/>
        </p:nvGrpSpPr>
        <p:grpSpPr bwMode="auto">
          <a:xfrm>
            <a:off x="4038600" y="2743200"/>
            <a:ext cx="1295400" cy="1676400"/>
            <a:chOff x="2928" y="2352"/>
            <a:chExt cx="816" cy="1056"/>
          </a:xfrm>
        </p:grpSpPr>
        <p:grpSp>
          <p:nvGrpSpPr>
            <p:cNvPr id="1752154" name="Group 882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947" name="Rectangle 88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948" name="Line 88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49" name="Line 88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50" name="Line 88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51" name="Line 88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52" name="Line 88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53" name="Line 88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54" name="Line 89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163" name="Group 891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956" name="Rectangle 89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957" name="Line 89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58" name="Line 89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59" name="Line 89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60" name="Line 89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61" name="Line 89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62" name="Line 89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63" name="Line 89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164" name="Group 900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965" name="Rectangle 90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966" name="Line 90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67" name="Line 90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68" name="Line 90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69" name="Line 90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70" name="Line 90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71" name="Line 90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72" name="Line 90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173" name="Group 909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974" name="Rectangle 91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975" name="Line 91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76" name="Line 91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77" name="Line 91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78" name="Line 91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79" name="Line 91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80" name="Line 91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81" name="Line 91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182" name="Group 918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983" name="Rectangle 91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984" name="Line 92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85" name="Line 92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86" name="Line 92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87" name="Line 92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88" name="Line 92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89" name="Line 92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90" name="Line 92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52991" name="Rectangle 927"/>
          <p:cNvSpPr>
            <a:spLocks noChangeArrowheads="1"/>
          </p:cNvSpPr>
          <p:nvPr/>
        </p:nvSpPr>
        <p:spPr bwMode="auto">
          <a:xfrm>
            <a:off x="41910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52191" name="Group 928"/>
          <p:cNvGrpSpPr>
            <a:grpSpLocks/>
          </p:cNvGrpSpPr>
          <p:nvPr/>
        </p:nvGrpSpPr>
        <p:grpSpPr bwMode="auto">
          <a:xfrm>
            <a:off x="1371600" y="4267200"/>
            <a:ext cx="1295400" cy="1676400"/>
            <a:chOff x="2928" y="2352"/>
            <a:chExt cx="816" cy="1056"/>
          </a:xfrm>
        </p:grpSpPr>
        <p:grpSp>
          <p:nvGrpSpPr>
            <p:cNvPr id="1752200" name="Group 929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994" name="Rectangle 93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995" name="Line 93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96" name="Line 93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97" name="Line 93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98" name="Line 93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99" name="Line 93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00" name="Line 93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01" name="Line 93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209" name="Group 938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3003" name="Rectangle 93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004" name="Line 94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05" name="Line 94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06" name="Line 94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07" name="Line 94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08" name="Line 94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09" name="Line 94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10" name="Line 94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210" name="Group 947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3012" name="Rectangle 94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013" name="Line 94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14" name="Line 95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15" name="Line 95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16" name="Line 95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17" name="Line 95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18" name="Line 95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19" name="Line 95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219" name="Group 956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3021" name="Rectangle 95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022" name="Line 95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23" name="Line 95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24" name="Line 96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25" name="Line 96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26" name="Line 96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27" name="Line 96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28" name="Line 96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228" name="Group 965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3030" name="Rectangle 96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031" name="Line 96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32" name="Line 96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33" name="Line 96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34" name="Line 97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35" name="Line 97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36" name="Line 97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37" name="Line 97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2237" name="Group 974"/>
          <p:cNvGrpSpPr>
            <a:grpSpLocks/>
          </p:cNvGrpSpPr>
          <p:nvPr/>
        </p:nvGrpSpPr>
        <p:grpSpPr bwMode="auto">
          <a:xfrm>
            <a:off x="1752600" y="4191000"/>
            <a:ext cx="990600" cy="1371600"/>
            <a:chOff x="1056" y="1920"/>
            <a:chExt cx="624" cy="864"/>
          </a:xfrm>
        </p:grpSpPr>
        <p:sp>
          <p:nvSpPr>
            <p:cNvPr id="1753039" name="Rectangle 975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040" name="Line 976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41" name="Line 977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42" name="Line 978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43" name="Line 979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44" name="Line 980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45" name="Line 981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46" name="Line 982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246" name="Group 983"/>
          <p:cNvGrpSpPr>
            <a:grpSpLocks/>
          </p:cNvGrpSpPr>
          <p:nvPr/>
        </p:nvGrpSpPr>
        <p:grpSpPr bwMode="auto">
          <a:xfrm>
            <a:off x="1828800" y="4114800"/>
            <a:ext cx="990600" cy="1371600"/>
            <a:chOff x="1056" y="1920"/>
            <a:chExt cx="624" cy="864"/>
          </a:xfrm>
        </p:grpSpPr>
        <p:sp>
          <p:nvSpPr>
            <p:cNvPr id="1753048" name="Rectangle 984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049" name="Line 985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50" name="Line 986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51" name="Line 987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52" name="Line 988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53" name="Line 989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54" name="Line 990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55" name="Line 991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255" name="Group 992"/>
          <p:cNvGrpSpPr>
            <a:grpSpLocks/>
          </p:cNvGrpSpPr>
          <p:nvPr/>
        </p:nvGrpSpPr>
        <p:grpSpPr bwMode="auto">
          <a:xfrm>
            <a:off x="1905000" y="4038600"/>
            <a:ext cx="990600" cy="1371600"/>
            <a:chOff x="1056" y="1920"/>
            <a:chExt cx="624" cy="864"/>
          </a:xfrm>
        </p:grpSpPr>
        <p:sp>
          <p:nvSpPr>
            <p:cNvPr id="1753057" name="Rectangle 993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058" name="Line 994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59" name="Line 995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60" name="Line 996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61" name="Line 997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62" name="Line 998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63" name="Line 999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64" name="Line 1000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256" name="Group 1001"/>
          <p:cNvGrpSpPr>
            <a:grpSpLocks/>
          </p:cNvGrpSpPr>
          <p:nvPr/>
        </p:nvGrpSpPr>
        <p:grpSpPr bwMode="auto">
          <a:xfrm>
            <a:off x="1981200" y="3962400"/>
            <a:ext cx="990600" cy="1371600"/>
            <a:chOff x="1056" y="1920"/>
            <a:chExt cx="624" cy="864"/>
          </a:xfrm>
        </p:grpSpPr>
        <p:sp>
          <p:nvSpPr>
            <p:cNvPr id="1753066" name="Rectangle 100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067" name="Line 100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68" name="Line 100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69" name="Line 100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70" name="Line 100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71" name="Line 100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72" name="Line 100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73" name="Line 100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265" name="Group 1010"/>
          <p:cNvGrpSpPr>
            <a:grpSpLocks/>
          </p:cNvGrpSpPr>
          <p:nvPr/>
        </p:nvGrpSpPr>
        <p:grpSpPr bwMode="auto">
          <a:xfrm>
            <a:off x="2057400" y="3886200"/>
            <a:ext cx="990600" cy="1371600"/>
            <a:chOff x="1056" y="1920"/>
            <a:chExt cx="624" cy="864"/>
          </a:xfrm>
        </p:grpSpPr>
        <p:sp>
          <p:nvSpPr>
            <p:cNvPr id="1753075" name="Rectangle 1011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076" name="Line 1012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77" name="Line 1013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78" name="Line 1014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79" name="Line 1015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80" name="Line 1016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81" name="Line 1017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82" name="Line 1018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274" name="Group 1019"/>
          <p:cNvGrpSpPr>
            <a:grpSpLocks/>
          </p:cNvGrpSpPr>
          <p:nvPr/>
        </p:nvGrpSpPr>
        <p:grpSpPr bwMode="auto">
          <a:xfrm>
            <a:off x="2133600" y="3810000"/>
            <a:ext cx="990600" cy="1371600"/>
            <a:chOff x="1056" y="1920"/>
            <a:chExt cx="624" cy="864"/>
          </a:xfrm>
        </p:grpSpPr>
        <p:sp>
          <p:nvSpPr>
            <p:cNvPr id="1753084" name="Rectangle 102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085" name="Line 102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86" name="Line 102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87" name="Line 102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88" name="Line 102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89" name="Line 102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90" name="Line 102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91" name="Line 102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283" name="Group 1028"/>
          <p:cNvGrpSpPr>
            <a:grpSpLocks/>
          </p:cNvGrpSpPr>
          <p:nvPr/>
        </p:nvGrpSpPr>
        <p:grpSpPr bwMode="auto">
          <a:xfrm>
            <a:off x="2209800" y="3733800"/>
            <a:ext cx="990600" cy="1371600"/>
            <a:chOff x="1056" y="1920"/>
            <a:chExt cx="624" cy="864"/>
          </a:xfrm>
        </p:grpSpPr>
        <p:sp>
          <p:nvSpPr>
            <p:cNvPr id="1753093" name="Rectangle 102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094" name="Line 103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95" name="Line 103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96" name="Line 103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97" name="Line 103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98" name="Line 103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99" name="Line 103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00" name="Line 103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292" name="Group 1037"/>
          <p:cNvGrpSpPr>
            <a:grpSpLocks/>
          </p:cNvGrpSpPr>
          <p:nvPr/>
        </p:nvGrpSpPr>
        <p:grpSpPr bwMode="auto">
          <a:xfrm>
            <a:off x="2286000" y="3657600"/>
            <a:ext cx="990600" cy="1371600"/>
            <a:chOff x="1056" y="1920"/>
            <a:chExt cx="624" cy="864"/>
          </a:xfrm>
        </p:grpSpPr>
        <p:sp>
          <p:nvSpPr>
            <p:cNvPr id="1753102" name="Rectangle 103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103" name="Line 103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04" name="Line 104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05" name="Line 104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06" name="Line 104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07" name="Line 104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08" name="Line 104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09" name="Line 104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302" name="Group 1046"/>
          <p:cNvGrpSpPr>
            <a:grpSpLocks/>
          </p:cNvGrpSpPr>
          <p:nvPr/>
        </p:nvGrpSpPr>
        <p:grpSpPr bwMode="auto">
          <a:xfrm>
            <a:off x="2362200" y="3581400"/>
            <a:ext cx="990600" cy="1371600"/>
            <a:chOff x="1056" y="1920"/>
            <a:chExt cx="624" cy="864"/>
          </a:xfrm>
        </p:grpSpPr>
        <p:sp>
          <p:nvSpPr>
            <p:cNvPr id="1753111" name="Rectangle 104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112" name="Line 104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13" name="Line 104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14" name="Line 105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15" name="Line 105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16" name="Line 105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17" name="Line 105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18" name="Line 105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303" name="Group 1055"/>
          <p:cNvGrpSpPr>
            <a:grpSpLocks/>
          </p:cNvGrpSpPr>
          <p:nvPr/>
        </p:nvGrpSpPr>
        <p:grpSpPr bwMode="auto">
          <a:xfrm>
            <a:off x="2514600" y="3429000"/>
            <a:ext cx="990600" cy="1371600"/>
            <a:chOff x="1056" y="1920"/>
            <a:chExt cx="624" cy="864"/>
          </a:xfrm>
        </p:grpSpPr>
        <p:sp>
          <p:nvSpPr>
            <p:cNvPr id="1753120" name="Rectangle 105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121" name="Line 105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22" name="Line 105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23" name="Line 105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24" name="Line 106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25" name="Line 106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26" name="Line 106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27" name="Line 106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312" name="Group 1064"/>
          <p:cNvGrpSpPr>
            <a:grpSpLocks/>
          </p:cNvGrpSpPr>
          <p:nvPr/>
        </p:nvGrpSpPr>
        <p:grpSpPr bwMode="auto">
          <a:xfrm>
            <a:off x="2590800" y="3352800"/>
            <a:ext cx="990600" cy="1371600"/>
            <a:chOff x="1056" y="1920"/>
            <a:chExt cx="624" cy="864"/>
          </a:xfrm>
        </p:grpSpPr>
        <p:sp>
          <p:nvSpPr>
            <p:cNvPr id="1753129" name="Rectangle 1065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130" name="Line 1066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31" name="Line 1067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32" name="Line 1068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33" name="Line 1069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34" name="Line 1070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35" name="Line 1071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36" name="Line 1072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321" name="Group 1073"/>
          <p:cNvGrpSpPr>
            <a:grpSpLocks/>
          </p:cNvGrpSpPr>
          <p:nvPr/>
        </p:nvGrpSpPr>
        <p:grpSpPr bwMode="auto">
          <a:xfrm>
            <a:off x="2667000" y="3276600"/>
            <a:ext cx="990600" cy="1371600"/>
            <a:chOff x="1056" y="1920"/>
            <a:chExt cx="624" cy="864"/>
          </a:xfrm>
        </p:grpSpPr>
        <p:sp>
          <p:nvSpPr>
            <p:cNvPr id="1753138" name="Rectangle 1074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139" name="Line 1075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40" name="Line 1076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41" name="Line 1077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42" name="Line 1078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43" name="Line 1079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44" name="Line 1080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45" name="Line 1081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330" name="Group 1082"/>
          <p:cNvGrpSpPr>
            <a:grpSpLocks/>
          </p:cNvGrpSpPr>
          <p:nvPr/>
        </p:nvGrpSpPr>
        <p:grpSpPr bwMode="auto">
          <a:xfrm>
            <a:off x="2743200" y="3200400"/>
            <a:ext cx="990600" cy="1371600"/>
            <a:chOff x="1056" y="1920"/>
            <a:chExt cx="624" cy="864"/>
          </a:xfrm>
        </p:grpSpPr>
        <p:sp>
          <p:nvSpPr>
            <p:cNvPr id="1753147" name="Rectangle 1083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148" name="Line 1084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49" name="Line 1085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50" name="Line 1086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51" name="Line 1087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52" name="Line 1088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53" name="Line 1089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54" name="Line 1090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339" name="Group 1091"/>
          <p:cNvGrpSpPr>
            <a:grpSpLocks/>
          </p:cNvGrpSpPr>
          <p:nvPr/>
        </p:nvGrpSpPr>
        <p:grpSpPr bwMode="auto">
          <a:xfrm>
            <a:off x="2819400" y="3124200"/>
            <a:ext cx="990600" cy="1371600"/>
            <a:chOff x="1056" y="1920"/>
            <a:chExt cx="624" cy="864"/>
          </a:xfrm>
        </p:grpSpPr>
        <p:sp>
          <p:nvSpPr>
            <p:cNvPr id="1753156" name="Rectangle 109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157" name="Line 109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58" name="Line 109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59" name="Line 109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60" name="Line 109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61" name="Line 109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62" name="Line 109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63" name="Line 109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348" name="Group 1100"/>
          <p:cNvGrpSpPr>
            <a:grpSpLocks/>
          </p:cNvGrpSpPr>
          <p:nvPr/>
        </p:nvGrpSpPr>
        <p:grpSpPr bwMode="auto">
          <a:xfrm>
            <a:off x="2895600" y="2743200"/>
            <a:ext cx="1295400" cy="1676400"/>
            <a:chOff x="2928" y="2352"/>
            <a:chExt cx="816" cy="1056"/>
          </a:xfrm>
        </p:grpSpPr>
        <p:grpSp>
          <p:nvGrpSpPr>
            <p:cNvPr id="1752357" name="Group 1101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3166" name="Rectangle 110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167" name="Line 110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68" name="Line 110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69" name="Line 110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70" name="Line 110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71" name="Line 110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72" name="Line 110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73" name="Line 110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366" name="Group 1110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3175" name="Rectangle 111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176" name="Line 111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77" name="Line 111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78" name="Line 111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79" name="Line 111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80" name="Line 111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81" name="Line 111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82" name="Line 111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375" name="Group 1119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3184" name="Rectangle 112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185" name="Line 112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86" name="Line 112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87" name="Line 112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88" name="Line 112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89" name="Line 112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90" name="Line 112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91" name="Line 112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384" name="Group 1128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3193" name="Rectangle 112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194" name="Line 113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95" name="Line 113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96" name="Line 113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97" name="Line 113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98" name="Line 113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99" name="Line 113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200" name="Line 113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393" name="Group 1137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3202" name="Rectangle 113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203" name="Line 113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204" name="Line 114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205" name="Line 114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206" name="Line 114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207" name="Line 114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208" name="Line 114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209" name="Line 114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1753210" name="Picture 1146" descr="MCj0363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2590800"/>
            <a:ext cx="1509713" cy="1822450"/>
          </a:xfrm>
          <a:prstGeom prst="rect">
            <a:avLst/>
          </a:prstGeom>
          <a:noFill/>
        </p:spPr>
      </p:pic>
      <p:cxnSp>
        <p:nvCxnSpPr>
          <p:cNvPr id="1753211" name="AutoShape 1147"/>
          <p:cNvCxnSpPr>
            <a:cxnSpLocks noChangeShapeType="1"/>
            <a:endCxn id="1753214" idx="1"/>
          </p:cNvCxnSpPr>
          <p:nvPr/>
        </p:nvCxnSpPr>
        <p:spPr bwMode="auto">
          <a:xfrm rot="10800000" flipV="1">
            <a:off x="2438400" y="2070100"/>
            <a:ext cx="2400300" cy="2120900"/>
          </a:xfrm>
          <a:prstGeom prst="curvedConnector3">
            <a:avLst>
              <a:gd name="adj1" fmla="val 109524"/>
            </a:avLst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53212" name="AutoShape 1148"/>
          <p:cNvCxnSpPr>
            <a:cxnSpLocks noChangeShapeType="1"/>
            <a:endCxn id="1752697" idx="2"/>
          </p:cNvCxnSpPr>
          <p:nvPr/>
        </p:nvCxnSpPr>
        <p:spPr bwMode="auto">
          <a:xfrm rot="16200000" flipH="1">
            <a:off x="3930650" y="2978150"/>
            <a:ext cx="2501900" cy="685800"/>
          </a:xfrm>
          <a:prstGeom prst="curvedConnector3">
            <a:avLst>
              <a:gd name="adj1" fmla="val 109137"/>
            </a:avLst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grpSp>
        <p:nvGrpSpPr>
          <p:cNvPr id="1752394" name="Group 1149"/>
          <p:cNvGrpSpPr>
            <a:grpSpLocks/>
          </p:cNvGrpSpPr>
          <p:nvPr/>
        </p:nvGrpSpPr>
        <p:grpSpPr bwMode="auto">
          <a:xfrm>
            <a:off x="2438400" y="3505200"/>
            <a:ext cx="990600" cy="1371600"/>
            <a:chOff x="1056" y="1920"/>
            <a:chExt cx="624" cy="864"/>
          </a:xfrm>
        </p:grpSpPr>
        <p:sp>
          <p:nvSpPr>
            <p:cNvPr id="1753214" name="Rectangle 115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215" name="Line 115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216" name="Line 115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217" name="Line 115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218" name="Line 115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219" name="Line 115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220" name="Line 115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221" name="Line 115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403" name="Group 1158"/>
          <p:cNvGrpSpPr>
            <a:grpSpLocks/>
          </p:cNvGrpSpPr>
          <p:nvPr/>
        </p:nvGrpSpPr>
        <p:grpSpPr bwMode="auto">
          <a:xfrm>
            <a:off x="1219200" y="2643753"/>
            <a:ext cx="7705725" cy="4191000"/>
            <a:chOff x="768" y="1680"/>
            <a:chExt cx="4854" cy="2640"/>
          </a:xfrm>
        </p:grpSpPr>
        <p:pic>
          <p:nvPicPr>
            <p:cNvPr id="1753223" name="Picture 1159"/>
            <p:cNvPicPr>
              <a:picLocks noChangeAspect="1" noChangeArrowheads="1"/>
            </p:cNvPicPr>
            <p:nvPr/>
          </p:nvPicPr>
          <p:blipFill>
            <a:blip r:embed="rId3" cstate="print"/>
            <a:srcRect b="19667"/>
            <a:stretch>
              <a:fillRect/>
            </a:stretch>
          </p:blipFill>
          <p:spPr bwMode="auto">
            <a:xfrm>
              <a:off x="768" y="1680"/>
              <a:ext cx="4854" cy="26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sp>
          <p:nvSpPr>
            <p:cNvPr id="1753224" name="Rectangle 1160"/>
            <p:cNvSpPr>
              <a:spLocks noChangeArrowheads="1"/>
            </p:cNvSpPr>
            <p:nvPr/>
          </p:nvSpPr>
          <p:spPr bwMode="auto">
            <a:xfrm>
              <a:off x="816" y="3120"/>
              <a:ext cx="4320" cy="192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412" name="Group 1161"/>
          <p:cNvGrpSpPr>
            <a:grpSpLocks/>
          </p:cNvGrpSpPr>
          <p:nvPr/>
        </p:nvGrpSpPr>
        <p:grpSpPr bwMode="auto">
          <a:xfrm>
            <a:off x="990600" y="1371600"/>
            <a:ext cx="1981200" cy="1447800"/>
            <a:chOff x="528" y="768"/>
            <a:chExt cx="1248" cy="912"/>
          </a:xfrm>
          <a:solidFill>
            <a:schemeClr val="bg1"/>
          </a:solidFill>
        </p:grpSpPr>
        <p:sp>
          <p:nvSpPr>
            <p:cNvPr id="1753226" name="AutoShape 1162"/>
            <p:cNvSpPr>
              <a:spLocks noChangeArrowheads="1"/>
            </p:cNvSpPr>
            <p:nvPr/>
          </p:nvSpPr>
          <p:spPr bwMode="auto">
            <a:xfrm>
              <a:off x="528" y="768"/>
              <a:ext cx="1248" cy="912"/>
            </a:xfrm>
            <a:prstGeom prst="cloudCallout">
              <a:avLst>
                <a:gd name="adj1" fmla="val -55769"/>
                <a:gd name="adj2" fmla="val 4956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2421" name="Group 1163"/>
            <p:cNvGrpSpPr>
              <a:grpSpLocks/>
            </p:cNvGrpSpPr>
            <p:nvPr/>
          </p:nvGrpSpPr>
          <p:grpSpPr bwMode="auto">
            <a:xfrm>
              <a:off x="705" y="930"/>
              <a:ext cx="1023" cy="666"/>
              <a:chOff x="321" y="930"/>
              <a:chExt cx="1023" cy="666"/>
            </a:xfrm>
            <a:grpFill/>
          </p:grpSpPr>
          <p:sp>
            <p:nvSpPr>
              <p:cNvPr id="1753228" name="Text Box 1164"/>
              <p:cNvSpPr txBox="1">
                <a:spLocks noChangeArrowheads="1"/>
              </p:cNvSpPr>
              <p:nvPr/>
            </p:nvSpPr>
            <p:spPr bwMode="auto">
              <a:xfrm>
                <a:off x="339" y="1260"/>
                <a:ext cx="415" cy="67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700" b="0">
                    <a:solidFill>
                      <a:srgbClr val="000000"/>
                    </a:solidFill>
                  </a:rPr>
                  <a:t>ESTRADIOL-17</a:t>
                </a:r>
                <a:r>
                  <a:rPr lang="en-US" sz="700" b="0" i="1">
                    <a:solidFill>
                      <a:srgbClr val="000000"/>
                    </a:solidFill>
                    <a:latin typeface="Symbol" pitchFamily="18" charset="2"/>
                  </a:rPr>
                  <a:t>b</a:t>
                </a:r>
              </a:p>
            </p:txBody>
          </p:sp>
          <p:sp>
            <p:nvSpPr>
              <p:cNvPr id="1753229" name="AutoShape 1165"/>
              <p:cNvSpPr>
                <a:spLocks noChangeArrowheads="1"/>
              </p:cNvSpPr>
              <p:nvPr/>
            </p:nvSpPr>
            <p:spPr bwMode="auto">
              <a:xfrm rot="-5400000">
                <a:off x="511" y="1488"/>
                <a:ext cx="90" cy="78"/>
              </a:xfrm>
              <a:prstGeom prst="hexagon">
                <a:avLst>
                  <a:gd name="adj" fmla="val 28846"/>
                  <a:gd name="vf" fmla="val 115470"/>
                </a:avLst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30" name="AutoShape 1166"/>
              <p:cNvSpPr>
                <a:spLocks noChangeArrowheads="1"/>
              </p:cNvSpPr>
              <p:nvPr/>
            </p:nvSpPr>
            <p:spPr bwMode="auto">
              <a:xfrm rot="-5400000">
                <a:off x="595" y="1488"/>
                <a:ext cx="90" cy="78"/>
              </a:xfrm>
              <a:prstGeom prst="hexagon">
                <a:avLst>
                  <a:gd name="adj" fmla="val 28846"/>
                  <a:gd name="vf" fmla="val 115470"/>
                </a:avLst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31" name="AutoShape 1167"/>
              <p:cNvSpPr>
                <a:spLocks noChangeArrowheads="1"/>
              </p:cNvSpPr>
              <p:nvPr/>
            </p:nvSpPr>
            <p:spPr bwMode="auto">
              <a:xfrm rot="-5400000">
                <a:off x="643" y="1422"/>
                <a:ext cx="90" cy="78"/>
              </a:xfrm>
              <a:prstGeom prst="hexagon">
                <a:avLst>
                  <a:gd name="adj" fmla="val 28846"/>
                  <a:gd name="vf" fmla="val 115470"/>
                </a:avLst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32" name="Line 1168"/>
              <p:cNvSpPr>
                <a:spLocks noChangeShapeType="1"/>
              </p:cNvSpPr>
              <p:nvPr/>
            </p:nvSpPr>
            <p:spPr bwMode="auto">
              <a:xfrm flipH="1">
                <a:off x="463" y="1548"/>
                <a:ext cx="48" cy="18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33" name="Text Box 1169"/>
              <p:cNvSpPr txBox="1">
                <a:spLocks noChangeArrowheads="1"/>
              </p:cNvSpPr>
              <p:nvPr/>
            </p:nvSpPr>
            <p:spPr bwMode="auto">
              <a:xfrm>
                <a:off x="381" y="1538"/>
                <a:ext cx="70" cy="58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600" b="0">
                    <a:solidFill>
                      <a:srgbClr val="000000"/>
                    </a:solidFill>
                  </a:rPr>
                  <a:t>HO</a:t>
                </a:r>
              </a:p>
            </p:txBody>
          </p:sp>
          <p:sp>
            <p:nvSpPr>
              <p:cNvPr id="1753234" name="Line 1170"/>
              <p:cNvSpPr>
                <a:spLocks noChangeShapeType="1"/>
              </p:cNvSpPr>
              <p:nvPr/>
            </p:nvSpPr>
            <p:spPr bwMode="auto">
              <a:xfrm>
                <a:off x="727" y="1482"/>
                <a:ext cx="66" cy="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35" name="Line 1171"/>
              <p:cNvSpPr>
                <a:spLocks noChangeShapeType="1"/>
              </p:cNvSpPr>
              <p:nvPr/>
            </p:nvSpPr>
            <p:spPr bwMode="auto">
              <a:xfrm flipV="1">
                <a:off x="793" y="1428"/>
                <a:ext cx="0" cy="54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36" name="Line 1172"/>
              <p:cNvSpPr>
                <a:spLocks noChangeShapeType="1"/>
              </p:cNvSpPr>
              <p:nvPr/>
            </p:nvSpPr>
            <p:spPr bwMode="auto">
              <a:xfrm flipV="1">
                <a:off x="727" y="1410"/>
                <a:ext cx="36" cy="36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37" name="Line 1173"/>
              <p:cNvSpPr>
                <a:spLocks noChangeShapeType="1"/>
              </p:cNvSpPr>
              <p:nvPr/>
            </p:nvSpPr>
            <p:spPr bwMode="auto">
              <a:xfrm flipH="1" flipV="1">
                <a:off x="757" y="1410"/>
                <a:ext cx="36" cy="24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38" name="Line 1174"/>
              <p:cNvSpPr>
                <a:spLocks noChangeShapeType="1"/>
              </p:cNvSpPr>
              <p:nvPr/>
            </p:nvSpPr>
            <p:spPr bwMode="auto">
              <a:xfrm flipV="1">
                <a:off x="757" y="1386"/>
                <a:ext cx="0" cy="3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39" name="Text Box 1175"/>
              <p:cNvSpPr txBox="1">
                <a:spLocks noChangeArrowheads="1"/>
              </p:cNvSpPr>
              <p:nvPr/>
            </p:nvSpPr>
            <p:spPr bwMode="auto">
              <a:xfrm>
                <a:off x="669" y="1304"/>
                <a:ext cx="186" cy="116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600" b="0">
                    <a:solidFill>
                      <a:srgbClr val="000000"/>
                    </a:solidFill>
                  </a:rPr>
                  <a:t>OH</a:t>
                </a:r>
              </a:p>
            </p:txBody>
          </p:sp>
          <p:sp>
            <p:nvSpPr>
              <p:cNvPr id="1753240" name="Text Box 1176"/>
              <p:cNvSpPr txBox="1">
                <a:spLocks noChangeArrowheads="1"/>
              </p:cNvSpPr>
              <p:nvPr/>
            </p:nvSpPr>
            <p:spPr bwMode="auto">
              <a:xfrm>
                <a:off x="321" y="1021"/>
                <a:ext cx="342" cy="68"/>
              </a:xfrm>
              <a:prstGeom prst="rect">
                <a:avLst/>
              </a:prstGeom>
              <a:grpFill/>
              <a:ln w="15875">
                <a:solidFill>
                  <a:srgbClr val="FF99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700" b="0" smtClean="0">
                    <a:solidFill>
                      <a:srgbClr val="000000"/>
                    </a:solidFill>
                  </a:rPr>
                  <a:t>3-lucoronide</a:t>
                </a:r>
                <a:endParaRPr lang="en-US" sz="700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3241" name="Text Box 1177"/>
              <p:cNvSpPr txBox="1">
                <a:spLocks noChangeArrowheads="1"/>
              </p:cNvSpPr>
              <p:nvPr/>
            </p:nvSpPr>
            <p:spPr bwMode="auto">
              <a:xfrm>
                <a:off x="729" y="1021"/>
                <a:ext cx="180" cy="77"/>
              </a:xfrm>
              <a:prstGeom prst="rect">
                <a:avLst/>
              </a:prstGeom>
              <a:grpFill/>
              <a:ln w="15875">
                <a:solidFill>
                  <a:srgbClr val="FF99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700" b="0">
                    <a:solidFill>
                      <a:srgbClr val="000000"/>
                    </a:solidFill>
                  </a:rPr>
                  <a:t>Sulfate</a:t>
                </a:r>
              </a:p>
            </p:txBody>
          </p:sp>
          <p:sp>
            <p:nvSpPr>
              <p:cNvPr id="1753242" name="Line 1178"/>
              <p:cNvSpPr>
                <a:spLocks noChangeShapeType="1"/>
              </p:cNvSpPr>
              <p:nvPr/>
            </p:nvSpPr>
            <p:spPr bwMode="auto">
              <a:xfrm flipH="1" flipV="1">
                <a:off x="475" y="1098"/>
                <a:ext cx="96" cy="156"/>
              </a:xfrm>
              <a:prstGeom prst="line">
                <a:avLst/>
              </a:prstGeom>
              <a:grpFill/>
              <a:ln w="12700">
                <a:solidFill>
                  <a:srgbClr val="0000FF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43" name="Line 1179"/>
              <p:cNvSpPr>
                <a:spLocks noChangeShapeType="1"/>
              </p:cNvSpPr>
              <p:nvPr/>
            </p:nvSpPr>
            <p:spPr bwMode="auto">
              <a:xfrm flipV="1">
                <a:off x="619" y="1110"/>
                <a:ext cx="168" cy="156"/>
              </a:xfrm>
              <a:prstGeom prst="line">
                <a:avLst/>
              </a:prstGeom>
              <a:grpFill/>
              <a:ln w="12700">
                <a:solidFill>
                  <a:srgbClr val="0000FF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44" name="Line 1180"/>
              <p:cNvSpPr>
                <a:spLocks noChangeShapeType="1"/>
              </p:cNvSpPr>
              <p:nvPr/>
            </p:nvSpPr>
            <p:spPr bwMode="auto">
              <a:xfrm flipH="1">
                <a:off x="817" y="1236"/>
                <a:ext cx="156" cy="228"/>
              </a:xfrm>
              <a:prstGeom prst="line">
                <a:avLst/>
              </a:prstGeom>
              <a:grpFill/>
              <a:ln w="15875">
                <a:solidFill>
                  <a:srgbClr val="0000FF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45" name="AutoShape 1181"/>
              <p:cNvSpPr>
                <a:spLocks noChangeArrowheads="1"/>
              </p:cNvSpPr>
              <p:nvPr/>
            </p:nvSpPr>
            <p:spPr bwMode="auto">
              <a:xfrm rot="-5400000">
                <a:off x="949" y="1158"/>
                <a:ext cx="90" cy="78"/>
              </a:xfrm>
              <a:prstGeom prst="hexagon">
                <a:avLst>
                  <a:gd name="adj" fmla="val 28846"/>
                  <a:gd name="vf" fmla="val 115470"/>
                </a:avLst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46" name="AutoShape 1182"/>
              <p:cNvSpPr>
                <a:spLocks noChangeArrowheads="1"/>
              </p:cNvSpPr>
              <p:nvPr/>
            </p:nvSpPr>
            <p:spPr bwMode="auto">
              <a:xfrm rot="-5400000">
                <a:off x="1033" y="1158"/>
                <a:ext cx="90" cy="78"/>
              </a:xfrm>
              <a:prstGeom prst="hexagon">
                <a:avLst>
                  <a:gd name="adj" fmla="val 28846"/>
                  <a:gd name="vf" fmla="val 115470"/>
                </a:avLst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47" name="AutoShape 1183"/>
              <p:cNvSpPr>
                <a:spLocks noChangeArrowheads="1"/>
              </p:cNvSpPr>
              <p:nvPr/>
            </p:nvSpPr>
            <p:spPr bwMode="auto">
              <a:xfrm rot="-5400000">
                <a:off x="1081" y="1092"/>
                <a:ext cx="90" cy="78"/>
              </a:xfrm>
              <a:prstGeom prst="hexagon">
                <a:avLst>
                  <a:gd name="adj" fmla="val 28846"/>
                  <a:gd name="vf" fmla="val 115470"/>
                </a:avLst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48" name="Line 1184"/>
              <p:cNvSpPr>
                <a:spLocks noChangeShapeType="1"/>
              </p:cNvSpPr>
              <p:nvPr/>
            </p:nvSpPr>
            <p:spPr bwMode="auto">
              <a:xfrm flipH="1">
                <a:off x="901" y="1218"/>
                <a:ext cx="48" cy="18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49" name="Text Box 1185"/>
              <p:cNvSpPr txBox="1">
                <a:spLocks noChangeArrowheads="1"/>
              </p:cNvSpPr>
              <p:nvPr/>
            </p:nvSpPr>
            <p:spPr bwMode="auto">
              <a:xfrm>
                <a:off x="819" y="1208"/>
                <a:ext cx="70" cy="58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600" b="0">
                    <a:solidFill>
                      <a:srgbClr val="000000"/>
                    </a:solidFill>
                  </a:rPr>
                  <a:t>HO</a:t>
                </a:r>
              </a:p>
            </p:txBody>
          </p:sp>
          <p:sp>
            <p:nvSpPr>
              <p:cNvPr id="1753250" name="Line 1186"/>
              <p:cNvSpPr>
                <a:spLocks noChangeShapeType="1"/>
              </p:cNvSpPr>
              <p:nvPr/>
            </p:nvSpPr>
            <p:spPr bwMode="auto">
              <a:xfrm>
                <a:off x="1165" y="1152"/>
                <a:ext cx="66" cy="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51" name="Line 1187"/>
              <p:cNvSpPr>
                <a:spLocks noChangeShapeType="1"/>
              </p:cNvSpPr>
              <p:nvPr/>
            </p:nvSpPr>
            <p:spPr bwMode="auto">
              <a:xfrm flipV="1">
                <a:off x="1231" y="1098"/>
                <a:ext cx="0" cy="54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52" name="Line 1188"/>
              <p:cNvSpPr>
                <a:spLocks noChangeShapeType="1"/>
              </p:cNvSpPr>
              <p:nvPr/>
            </p:nvSpPr>
            <p:spPr bwMode="auto">
              <a:xfrm flipV="1">
                <a:off x="1165" y="1080"/>
                <a:ext cx="36" cy="36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53" name="Line 1189"/>
              <p:cNvSpPr>
                <a:spLocks noChangeShapeType="1"/>
              </p:cNvSpPr>
              <p:nvPr/>
            </p:nvSpPr>
            <p:spPr bwMode="auto">
              <a:xfrm flipH="1" flipV="1">
                <a:off x="1195" y="1080"/>
                <a:ext cx="36" cy="24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54" name="Line 1190"/>
              <p:cNvSpPr>
                <a:spLocks noChangeShapeType="1"/>
              </p:cNvSpPr>
              <p:nvPr/>
            </p:nvSpPr>
            <p:spPr bwMode="auto">
              <a:xfrm flipV="1">
                <a:off x="1195" y="1056"/>
                <a:ext cx="0" cy="3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55" name="Text Box 1191"/>
              <p:cNvSpPr txBox="1">
                <a:spLocks noChangeArrowheads="1"/>
              </p:cNvSpPr>
              <p:nvPr/>
            </p:nvSpPr>
            <p:spPr bwMode="auto">
              <a:xfrm>
                <a:off x="1185" y="998"/>
                <a:ext cx="35" cy="87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0" tIns="0" rIns="0">
                <a:spAutoFit/>
              </a:bodyPr>
              <a:lstStyle/>
              <a:p>
                <a:pPr algn="l"/>
                <a:r>
                  <a:rPr lang="en-US" sz="600" b="0">
                    <a:solidFill>
                      <a:srgbClr val="000000"/>
                    </a:solidFill>
                  </a:rPr>
                  <a:t>O</a:t>
                </a:r>
              </a:p>
            </p:txBody>
          </p:sp>
          <p:sp>
            <p:nvSpPr>
              <p:cNvPr id="1753256" name="Text Box 1192"/>
              <p:cNvSpPr txBox="1">
                <a:spLocks noChangeArrowheads="1"/>
              </p:cNvSpPr>
              <p:nvPr/>
            </p:nvSpPr>
            <p:spPr bwMode="auto">
              <a:xfrm>
                <a:off x="951" y="930"/>
                <a:ext cx="250" cy="67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700" b="0">
                    <a:solidFill>
                      <a:srgbClr val="000000"/>
                    </a:solidFill>
                  </a:rPr>
                  <a:t>ESTRONE</a:t>
                </a:r>
                <a:endParaRPr lang="en-US" sz="700" b="0" i="1">
                  <a:solidFill>
                    <a:srgbClr val="000000"/>
                  </a:solidFill>
                  <a:latin typeface="Symbol" pitchFamily="18" charset="2"/>
                </a:endParaRPr>
              </a:p>
            </p:txBody>
          </p:sp>
          <p:sp>
            <p:nvSpPr>
              <p:cNvPr id="1753257" name="Line 1193"/>
              <p:cNvSpPr>
                <a:spLocks noChangeShapeType="1"/>
              </p:cNvSpPr>
              <p:nvPr/>
            </p:nvSpPr>
            <p:spPr bwMode="auto">
              <a:xfrm flipV="1">
                <a:off x="1207" y="1056"/>
                <a:ext cx="0" cy="3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58" name="Text Box 1194"/>
              <p:cNvSpPr txBox="1">
                <a:spLocks noChangeArrowheads="1"/>
              </p:cNvSpPr>
              <p:nvPr/>
            </p:nvSpPr>
            <p:spPr bwMode="auto">
              <a:xfrm>
                <a:off x="1065" y="1292"/>
                <a:ext cx="279" cy="58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600" b="0">
                    <a:solidFill>
                      <a:srgbClr val="FF0000"/>
                    </a:solidFill>
                  </a:rPr>
                  <a:t>NAD(P)H+H</a:t>
                </a:r>
                <a:r>
                  <a:rPr lang="en-US" sz="600" b="0" baseline="3000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1753259" name="Text Box 1195"/>
              <p:cNvSpPr txBox="1">
                <a:spLocks noChangeArrowheads="1"/>
              </p:cNvSpPr>
              <p:nvPr/>
            </p:nvSpPr>
            <p:spPr bwMode="auto">
              <a:xfrm>
                <a:off x="981" y="1418"/>
                <a:ext cx="182" cy="58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600" b="0">
                    <a:solidFill>
                      <a:srgbClr val="FF0000"/>
                    </a:solidFill>
                  </a:rPr>
                  <a:t>NAD(P)</a:t>
                </a:r>
                <a:r>
                  <a:rPr lang="en-US" sz="600" b="0" baseline="30000">
                    <a:solidFill>
                      <a:srgbClr val="FF0000"/>
                    </a:solidFill>
                  </a:rPr>
                  <a:t>+</a:t>
                </a:r>
              </a:p>
            </p:txBody>
          </p:sp>
          <p:cxnSp>
            <p:nvCxnSpPr>
              <p:cNvPr id="1753260" name="AutoShape 1196"/>
              <p:cNvCxnSpPr>
                <a:cxnSpLocks noChangeShapeType="1"/>
                <a:stCxn id="1753259" idx="1"/>
                <a:endCxn id="1753258" idx="1"/>
              </p:cNvCxnSpPr>
              <p:nvPr/>
            </p:nvCxnSpPr>
            <p:spPr bwMode="auto">
              <a:xfrm rot="10800000" flipH="1">
                <a:off x="981" y="1321"/>
                <a:ext cx="84" cy="126"/>
              </a:xfrm>
              <a:prstGeom prst="curvedConnector3">
                <a:avLst>
                  <a:gd name="adj1" fmla="val -120241"/>
                </a:avLst>
              </a:prstGeom>
              <a:grpFill/>
              <a:ln w="12700">
                <a:solidFill>
                  <a:srgbClr val="0000FF"/>
                </a:solidFill>
                <a:round/>
                <a:headEnd type="stealth" w="med" len="med"/>
                <a:tailEnd type="stealth" w="med" len="med"/>
              </a:ln>
              <a:effectLst/>
            </p:spPr>
          </p:cxnSp>
        </p:grpSp>
      </p:grpSp>
      <p:sp>
        <p:nvSpPr>
          <p:cNvPr id="1197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5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US" dirty="0" smtClean="0"/>
              <a:t>The </a:t>
            </a:r>
            <a:r>
              <a:rPr lang="en-US" dirty="0"/>
              <a:t>views and opinions expressed do not necessarily state or reflect those of the U.S. Government, and they may not be used for advertising or product endorsement purposes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168581"/>
      </p:ext>
    </p:extLst>
  </p:cSld>
  <p:clrMapOvr>
    <a:masterClrMapping/>
  </p:clrMapOvr>
  <p:transition xmlns:p14="http://schemas.microsoft.com/office/powerpoint/2010/main" advTm="3416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MEDLINE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4804"/>
            <a:ext cx="8229600" cy="1800200"/>
          </a:xfrm>
        </p:spPr>
        <p:txBody>
          <a:bodyPr/>
          <a:lstStyle/>
          <a:p>
            <a:r>
              <a:rPr lang="en-US" dirty="0" smtClean="0"/>
              <a:t>Hypothesis generation</a:t>
            </a:r>
          </a:p>
          <a:p>
            <a:pPr lvl="1"/>
            <a:r>
              <a:rPr lang="en-US" dirty="0" smtClean="0"/>
              <a:t>Closed discovery model</a:t>
            </a:r>
          </a:p>
          <a:p>
            <a:pPr lvl="1"/>
            <a:r>
              <a:rPr lang="en-US" dirty="0" smtClean="0"/>
              <a:t>“Cortisol as part of a mechanistic link between decreased testosterone in aging men and diminished sleep quality.”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5556" y="6305490"/>
            <a:ext cx="790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000" dirty="0">
                <a:solidFill>
                  <a:schemeClr val="bg1"/>
                </a:solidFill>
              </a:rPr>
              <a:t>Miller CM, Rindflesch TC, Fiszman M, Hristovski D, Shin D, Rosemblat G, Zhang H, </a:t>
            </a:r>
            <a:r>
              <a:rPr lang="en-US" sz="1000" dirty="0" err="1">
                <a:solidFill>
                  <a:schemeClr val="bg1"/>
                </a:solidFill>
              </a:rPr>
              <a:t>Strohl</a:t>
            </a:r>
            <a:r>
              <a:rPr lang="en-US" sz="1000" dirty="0">
                <a:solidFill>
                  <a:schemeClr val="bg1"/>
                </a:solidFill>
              </a:rPr>
              <a:t> KP. A closed literature-based discovery technique finds a mechanistic link between hypogonadism and diminished sleep quality in aging men. Sleep. 2012 Feb 1;35(2):279-85.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4386" y="46035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9114" y="46035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B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5946" y="460357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2284236" y="4834411"/>
            <a:ext cx="16548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4328964" y="4834411"/>
            <a:ext cx="194698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0"/>
            <a:endCxn id="8" idx="0"/>
          </p:cNvCxnSpPr>
          <p:nvPr/>
        </p:nvCxnSpPr>
        <p:spPr>
          <a:xfrm rot="5400000" flipH="1" flipV="1">
            <a:off x="4284499" y="2408390"/>
            <a:ext cx="12700" cy="4390377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3628" y="5086290"/>
            <a:ext cx="1722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Testosterone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0363" y="5086290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Sleep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9892" y="508629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Cortisol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MEDLINE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4804"/>
            <a:ext cx="8229600" cy="4691546"/>
          </a:xfrm>
        </p:spPr>
        <p:txBody>
          <a:bodyPr/>
          <a:lstStyle/>
          <a:p>
            <a:r>
              <a:rPr lang="en-US" dirty="0" smtClean="0"/>
              <a:t>Discovery browsing</a:t>
            </a:r>
          </a:p>
          <a:p>
            <a:pPr lvl="1"/>
            <a:r>
              <a:rPr lang="en-US" dirty="0" smtClean="0"/>
              <a:t>Increased obesity predicts decreased mortality and morbidity at ICU (“Obesity paradox”)</a:t>
            </a:r>
          </a:p>
          <a:p>
            <a:pPr lvl="2"/>
            <a:r>
              <a:rPr lang="en-US" dirty="0" smtClean="0"/>
              <a:t>“PPAR-γ is greatly expressed in fat tissue and its activation is anti-inflammatory”</a:t>
            </a:r>
          </a:p>
          <a:p>
            <a:pPr lvl="2"/>
            <a:r>
              <a:rPr lang="en-US" dirty="0" smtClean="0"/>
              <a:t>“DEHP activates PPAR-γ”</a:t>
            </a:r>
          </a:p>
          <a:p>
            <a:pPr lvl="2"/>
            <a:r>
              <a:rPr lang="en-US" dirty="0" smtClean="0"/>
              <a:t>“DEHP is commonly used in PVC and is leached from lines and bags at therapeutic doses in standard interventions in ICU patients”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6151602"/>
            <a:ext cx="79055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000" dirty="0" err="1" smtClean="0">
                <a:solidFill>
                  <a:schemeClr val="bg1"/>
                </a:solidFill>
              </a:rPr>
              <a:t>Cairelli</a:t>
            </a:r>
            <a:r>
              <a:rPr lang="en-US" sz="1000" dirty="0" smtClean="0">
                <a:solidFill>
                  <a:schemeClr val="bg1"/>
                </a:solidFill>
              </a:rPr>
              <a:t> MJ, Miller CM, Fiszman M, Workman TE, Rindflesch TC. Semantic MEDLINE for discovery browsing: using semantic predications and the literature-based discovery paradigm to elucidate a mechanism for the obesity paradox. In AMIA Annual Symposium Proceedings 2013 (Vol. 2013, p. 164). American Medical Informatics Association.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911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MEDLINE Applications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6237312"/>
            <a:ext cx="79055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000" dirty="0" err="1" smtClean="0">
                <a:solidFill>
                  <a:schemeClr val="bg1"/>
                </a:solidFill>
              </a:rPr>
              <a:t>Cairelli</a:t>
            </a:r>
            <a:r>
              <a:rPr lang="en-US" sz="1000" dirty="0" smtClean="0">
                <a:solidFill>
                  <a:schemeClr val="bg1"/>
                </a:solidFill>
              </a:rPr>
              <a:t> MJ, Miller CM, Fiszman M, Workman TE, Rindflesch TC. Semantic MEDLINE for discovery browsing: using semantic predications and the literature-based discovery paradigm to elucidate a mechanism for the obesity paradox. In AMIA Annual Symposium Proceedings 2013 (Vol. 2013, p. 164). American Medical Informatics Association.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Discovery browsing</a:t>
            </a:r>
          </a:p>
          <a:p>
            <a:endParaRPr lang="en-US" dirty="0"/>
          </a:p>
          <a:p>
            <a:pPr marL="119062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8" y="2492896"/>
            <a:ext cx="4762500" cy="3067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492896"/>
            <a:ext cx="3669506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5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48"/>
            <a:ext cx="8229600" cy="125272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Acknowledgments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Thomas C. Rindflesch, Ph.D.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Michael J. Cairelli, D.O. </a:t>
            </a:r>
          </a:p>
          <a:p>
            <a:pPr>
              <a:defRPr/>
            </a:pPr>
            <a:r>
              <a:rPr lang="en-US" dirty="0" smtClean="0"/>
              <a:t>Marcelo Fiszman, M.D., Ph.D.</a:t>
            </a:r>
          </a:p>
          <a:p>
            <a:pPr>
              <a:defRPr/>
            </a:pPr>
            <a:r>
              <a:rPr lang="en-US" dirty="0" smtClean="0"/>
              <a:t>Graciela Rosemblat, Ph.D.</a:t>
            </a:r>
          </a:p>
          <a:p>
            <a:pPr>
              <a:defRPr/>
            </a:pPr>
            <a:r>
              <a:rPr lang="en-US" dirty="0" smtClean="0"/>
              <a:t>Dongwook Shin, Ph.D.</a:t>
            </a:r>
          </a:p>
          <a:p>
            <a:pPr>
              <a:defRPr/>
            </a:pPr>
            <a:r>
              <a:rPr lang="en-US" dirty="0" smtClean="0"/>
              <a:t>T. Elizabeth Workman, Ph.D., M.L.I.S. </a:t>
            </a:r>
          </a:p>
        </p:txBody>
      </p:sp>
    </p:spTree>
    <p:extLst>
      <p:ext uri="{BB962C8B-B14F-4D97-AF65-F5344CB8AC3E}">
        <p14:creationId xmlns:p14="http://schemas.microsoft.com/office/powerpoint/2010/main" val="19681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/>
          <a:lstStyle/>
          <a:p>
            <a:r>
              <a:rPr lang="en-US" dirty="0" smtClean="0"/>
              <a:t>Data to Knowledge in Biomedicine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946650"/>
          </a:xfrm>
        </p:spPr>
        <p:txBody>
          <a:bodyPr/>
          <a:lstStyle/>
          <a:p>
            <a:r>
              <a:rPr lang="en-US" dirty="0" smtClean="0"/>
              <a:t>Biomedical “big </a:t>
            </a:r>
            <a:r>
              <a:rPr lang="en-US" dirty="0"/>
              <a:t>d</a:t>
            </a:r>
            <a:r>
              <a:rPr lang="en-US" dirty="0" smtClean="0"/>
              <a:t>ata”</a:t>
            </a:r>
          </a:p>
          <a:p>
            <a:pPr lvl="1"/>
            <a:r>
              <a:rPr lang="en-US" dirty="0" smtClean="0"/>
              <a:t>Clinical measurements, environmental data, phenotypic data, genomic data</a:t>
            </a:r>
          </a:p>
          <a:p>
            <a:pPr lvl="1"/>
            <a:r>
              <a:rPr lang="en-US" dirty="0" smtClean="0"/>
              <a:t>Research articles, clinical notes</a:t>
            </a:r>
          </a:p>
          <a:p>
            <a:r>
              <a:rPr lang="en-US" dirty="0" smtClean="0"/>
              <a:t>Considerable effort on data infrastructure</a:t>
            </a:r>
          </a:p>
          <a:p>
            <a:pPr lvl="1"/>
            <a:r>
              <a:rPr lang="en-US" dirty="0" smtClean="0"/>
              <a:t>Structured, curated information resources</a:t>
            </a:r>
          </a:p>
          <a:p>
            <a:pPr lvl="1"/>
            <a:r>
              <a:rPr lang="en-US" dirty="0" smtClean="0"/>
              <a:t>Mechanisms and structures for data sharing, integration</a:t>
            </a:r>
          </a:p>
          <a:p>
            <a:r>
              <a:rPr lang="en-US" dirty="0" smtClean="0"/>
              <a:t>Less attention on how to use these resources</a:t>
            </a:r>
          </a:p>
          <a:p>
            <a:pPr lvl="1"/>
            <a:r>
              <a:rPr lang="en-US" dirty="0" smtClean="0"/>
              <a:t>For knowledge discovery and hypothesis generation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947494"/>
      </p:ext>
    </p:extLst>
  </p:cSld>
  <p:clrMapOvr>
    <a:masterClrMapping/>
  </p:clrMapOvr>
  <p:transition xmlns:p14="http://schemas.microsoft.com/office/powerpoint/2010/main" advTm="97433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Biomedical Research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946650"/>
          </a:xfrm>
        </p:spPr>
        <p:txBody>
          <a:bodyPr/>
          <a:lstStyle/>
          <a:p>
            <a:r>
              <a:rPr lang="en-US" dirty="0" smtClean="0"/>
              <a:t>Information overload</a:t>
            </a:r>
          </a:p>
          <a:p>
            <a:pPr lvl="1"/>
            <a:r>
              <a:rPr lang="en-US" dirty="0" smtClean="0"/>
              <a:t>More than 26 million abstracts in </a:t>
            </a:r>
            <a:r>
              <a:rPr lang="en-US" dirty="0" err="1" smtClean="0"/>
              <a:t>PubMed</a:t>
            </a:r>
            <a:endParaRPr lang="en-US" dirty="0" smtClean="0"/>
          </a:p>
          <a:p>
            <a:r>
              <a:rPr lang="en-US" dirty="0" smtClean="0"/>
              <a:t>Need for natural language processing (NLP) </a:t>
            </a:r>
          </a:p>
          <a:p>
            <a:pPr lvl="1"/>
            <a:r>
              <a:rPr lang="en-US" dirty="0" smtClean="0"/>
              <a:t>Transform text into computable semantic representations</a:t>
            </a:r>
          </a:p>
          <a:p>
            <a:pPr lvl="1"/>
            <a:r>
              <a:rPr lang="en-US" dirty="0" smtClean="0"/>
              <a:t>Allow aggregation at large scale</a:t>
            </a:r>
          </a:p>
          <a:p>
            <a:r>
              <a:rPr lang="en-US" dirty="0" smtClean="0"/>
              <a:t>Effective, automatic access to information</a:t>
            </a:r>
          </a:p>
          <a:p>
            <a:pPr lvl="1"/>
            <a:r>
              <a:rPr lang="en-US" dirty="0" smtClean="0"/>
              <a:t>Biological database curation</a:t>
            </a:r>
          </a:p>
          <a:p>
            <a:pPr lvl="1"/>
            <a:r>
              <a:rPr lang="en-US" dirty="0"/>
              <a:t>Systematic </a:t>
            </a:r>
            <a:r>
              <a:rPr lang="en-US" dirty="0" smtClean="0"/>
              <a:t>review support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307554"/>
      </p:ext>
    </p:extLst>
  </p:cSld>
  <p:clrMapOvr>
    <a:masterClrMapping/>
  </p:clrMapOvr>
  <p:transition xmlns:p14="http://schemas.microsoft.com/office/powerpoint/2010/main" advTm="88433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4"/>
            <a:ext cx="8229600" cy="4946651"/>
          </a:xfrm>
        </p:spPr>
        <p:txBody>
          <a:bodyPr/>
          <a:lstStyle/>
          <a:p>
            <a:r>
              <a:rPr lang="en-US" dirty="0" err="1" smtClean="0"/>
              <a:t>SemRep</a:t>
            </a:r>
            <a:endParaRPr lang="en-US" dirty="0" smtClean="0"/>
          </a:p>
          <a:p>
            <a:pPr lvl="1"/>
            <a:r>
              <a:rPr lang="en-US" dirty="0" smtClean="0"/>
              <a:t>Relationship extraction from biomedical research articles</a:t>
            </a:r>
          </a:p>
          <a:p>
            <a:r>
              <a:rPr lang="en-US" dirty="0" smtClean="0"/>
              <a:t>Semantic MEDLINE</a:t>
            </a:r>
          </a:p>
          <a:p>
            <a:pPr lvl="1"/>
            <a:r>
              <a:rPr lang="en-US" dirty="0" smtClean="0"/>
              <a:t>Advanced knowledge management, literature-based discovery, hypothesis generation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694011"/>
      </p:ext>
    </p:extLst>
  </p:cSld>
  <p:clrMapOvr>
    <a:masterClrMapping/>
  </p:clrMapOvr>
  <p:transition xmlns:p14="http://schemas.microsoft.com/office/powerpoint/2010/main" spd="slow" advTm="32683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SemRep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4"/>
            <a:ext cx="8229600" cy="4946651"/>
          </a:xfrm>
        </p:spPr>
        <p:txBody>
          <a:bodyPr/>
          <a:lstStyle/>
          <a:p>
            <a:r>
              <a:rPr lang="en-US" dirty="0" smtClean="0"/>
              <a:t>Extracts semantic predications</a:t>
            </a:r>
          </a:p>
          <a:p>
            <a:pPr lvl="1"/>
            <a:r>
              <a:rPr lang="en-US" dirty="0" smtClean="0"/>
              <a:t>Subject-predicate-object triples </a:t>
            </a:r>
          </a:p>
          <a:p>
            <a:r>
              <a:rPr lang="en-US" dirty="0" smtClean="0"/>
              <a:t>Linguistically-oriented</a:t>
            </a:r>
          </a:p>
          <a:p>
            <a:r>
              <a:rPr lang="en-US" dirty="0" smtClean="0"/>
              <a:t>Relies on domain knowledge</a:t>
            </a:r>
          </a:p>
          <a:p>
            <a:pPr lvl="1"/>
            <a:r>
              <a:rPr lang="en-US" dirty="0" smtClean="0"/>
              <a:t>Unified Medical Language System (UMLS)</a:t>
            </a:r>
          </a:p>
          <a:p>
            <a:pPr lvl="2"/>
            <a:r>
              <a:rPr lang="en-US" dirty="0" err="1" smtClean="0"/>
              <a:t>Metathesaurus</a:t>
            </a:r>
            <a:endParaRPr lang="en-US" dirty="0" smtClean="0"/>
          </a:p>
          <a:p>
            <a:pPr lvl="2"/>
            <a:r>
              <a:rPr lang="en-US" dirty="0" smtClean="0"/>
              <a:t>Semantic Network</a:t>
            </a:r>
          </a:p>
          <a:p>
            <a:pPr lvl="2"/>
            <a:r>
              <a:rPr lang="en-US" cap="small" dirty="0" smtClean="0"/>
              <a:t>specialist</a:t>
            </a:r>
            <a:r>
              <a:rPr lang="en-US" dirty="0" smtClean="0"/>
              <a:t> Lexicon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213902"/>
            <a:ext cx="822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050" dirty="0" err="1" smtClean="0">
                <a:solidFill>
                  <a:schemeClr val="bg1"/>
                </a:solidFill>
                <a:cs typeface="Arial" pitchFamily="34" charset="0"/>
              </a:rPr>
              <a:t>Rindflesch</a:t>
            </a:r>
            <a:r>
              <a:rPr lang="en-US" sz="1050" dirty="0" smtClean="0">
                <a:solidFill>
                  <a:schemeClr val="bg1"/>
                </a:solidFill>
                <a:cs typeface="Arial" pitchFamily="34" charset="0"/>
              </a:rPr>
              <a:t> TC </a:t>
            </a:r>
            <a:r>
              <a:rPr lang="en-US" sz="1050" dirty="0">
                <a:solidFill>
                  <a:schemeClr val="bg1"/>
                </a:solidFill>
                <a:cs typeface="Arial" pitchFamily="34" charset="0"/>
              </a:rPr>
              <a:t>and </a:t>
            </a:r>
            <a:r>
              <a:rPr lang="en-US" sz="1050" dirty="0" err="1" smtClean="0">
                <a:solidFill>
                  <a:schemeClr val="bg1"/>
                </a:solidFill>
                <a:cs typeface="Arial" pitchFamily="34" charset="0"/>
              </a:rPr>
              <a:t>Fiszman</a:t>
            </a:r>
            <a:r>
              <a:rPr lang="en-US" sz="105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cs typeface="Arial" pitchFamily="34" charset="0"/>
              </a:rPr>
              <a:t>M. "The interaction of domain knowledge and linguistic structure in natural language processing: interpreting </a:t>
            </a:r>
            <a:r>
              <a:rPr lang="en-US" sz="1050" dirty="0" err="1">
                <a:solidFill>
                  <a:schemeClr val="bg1"/>
                </a:solidFill>
                <a:cs typeface="Arial" pitchFamily="34" charset="0"/>
              </a:rPr>
              <a:t>hypernymic</a:t>
            </a:r>
            <a:r>
              <a:rPr lang="en-US" sz="1050" dirty="0">
                <a:solidFill>
                  <a:schemeClr val="bg1"/>
                </a:solidFill>
                <a:cs typeface="Arial" pitchFamily="34" charset="0"/>
              </a:rPr>
              <a:t> propositions in biomedical text." Journal of biomedical informatics 36, no. 6 (2003): 462-477.</a:t>
            </a:r>
          </a:p>
        </p:txBody>
      </p:sp>
    </p:spTree>
    <p:extLst>
      <p:ext uri="{BB962C8B-B14F-4D97-AF65-F5344CB8AC3E}">
        <p14:creationId xmlns:p14="http://schemas.microsoft.com/office/powerpoint/2010/main" val="2805694011"/>
      </p:ext>
    </p:extLst>
  </p:cSld>
  <p:clrMapOvr>
    <a:masterClrMapping/>
  </p:clrMapOvr>
  <p:transition xmlns:p14="http://schemas.microsoft.com/office/powerpoint/2010/main" spd="slow" advTm="68716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048"/>
            <a:ext cx="8229600" cy="1252728"/>
          </a:xfrm>
        </p:spPr>
        <p:txBody>
          <a:bodyPr/>
          <a:lstStyle/>
          <a:p>
            <a:r>
              <a:rPr lang="en-US" dirty="0" smtClean="0"/>
              <a:t>Semantic Predications</a:t>
            </a:r>
            <a:endParaRPr lang="en-US" dirty="0"/>
          </a:p>
        </p:txBody>
      </p:sp>
      <p:sp>
        <p:nvSpPr>
          <p:cNvPr id="1744899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8001000" cy="830997"/>
          </a:xfrm>
          <a:prstGeom prst="rect">
            <a:avLst/>
          </a:prstGeom>
          <a:solidFill>
            <a:srgbClr val="BDD7E5"/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 </a:t>
            </a:r>
            <a:r>
              <a:rPr lang="en-US" sz="24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Exemestane</a:t>
            </a:r>
            <a:r>
              <a:rPr lang="en-US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after non-steroidal </a:t>
            </a:r>
            <a:r>
              <a:rPr lang="en-US" sz="2400" dirty="0" err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aromatase</a:t>
            </a:r>
            <a:r>
              <a:rPr lang="en-US" sz="2400" dirty="0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 inhibitor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post-menopausal women with advanced </a:t>
            </a:r>
            <a:r>
              <a:rPr lang="en-US" sz="2400" dirty="0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breast cancer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685800" y="2590800"/>
            <a:ext cx="6986806" cy="669925"/>
            <a:chOff x="685800" y="2590800"/>
            <a:chExt cx="6986806" cy="669925"/>
          </a:xfrm>
        </p:grpSpPr>
        <p:sp>
          <p:nvSpPr>
            <p:cNvPr id="1744901" name="Rectangle 5"/>
            <p:cNvSpPr>
              <a:spLocks noChangeArrowheads="1"/>
            </p:cNvSpPr>
            <p:nvPr/>
          </p:nvSpPr>
          <p:spPr bwMode="auto">
            <a:xfrm>
              <a:off x="685800" y="2854325"/>
              <a:ext cx="2590800" cy="406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 eaLnBrk="1" hangingPunct="1"/>
              <a:r>
                <a:rPr lang="en-US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Aromatase Inhibitor</a:t>
              </a:r>
            </a:p>
          </p:txBody>
        </p:sp>
        <p:sp>
          <p:nvSpPr>
            <p:cNvPr id="1744902" name="Rectangle 6"/>
            <p:cNvSpPr>
              <a:spLocks noChangeArrowheads="1"/>
            </p:cNvSpPr>
            <p:nvPr/>
          </p:nvSpPr>
          <p:spPr bwMode="auto">
            <a:xfrm>
              <a:off x="5436096" y="2857470"/>
              <a:ext cx="2236510" cy="40011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 eaLnBrk="1" hangingPunct="1"/>
              <a:r>
                <a:rPr lang="en-US" sz="2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Breast Carcinoma</a:t>
              </a:r>
              <a:endPara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cxnSp>
          <p:nvCxnSpPr>
            <p:cNvPr id="1744903" name="AutoShape 7"/>
            <p:cNvCxnSpPr>
              <a:cxnSpLocks noChangeShapeType="1"/>
              <a:stCxn id="1744901" idx="3"/>
              <a:endCxn id="1744902" idx="1"/>
            </p:cNvCxnSpPr>
            <p:nvPr/>
          </p:nvCxnSpPr>
          <p:spPr bwMode="auto">
            <a:xfrm>
              <a:off x="3276600" y="3057525"/>
              <a:ext cx="2159496" cy="0"/>
            </a:xfrm>
            <a:prstGeom prst="straightConnector1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 type="stealth" w="lg" len="med"/>
            </a:ln>
            <a:effectLst/>
          </p:spPr>
        </p:cxnSp>
        <p:sp>
          <p:nvSpPr>
            <p:cNvPr id="1744904" name="Text Box 8"/>
            <p:cNvSpPr txBox="1">
              <a:spLocks noChangeArrowheads="1"/>
            </p:cNvSpPr>
            <p:nvPr/>
          </p:nvSpPr>
          <p:spPr bwMode="auto">
            <a:xfrm>
              <a:off x="3783261" y="2590800"/>
              <a:ext cx="11461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 i="1" cap="small" dirty="0">
                  <a:solidFill>
                    <a:srgbClr val="FF99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treats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701027" y="3052762"/>
            <a:ext cx="1146175" cy="1855788"/>
            <a:chOff x="2143" y="1923"/>
            <a:chExt cx="722" cy="1169"/>
          </a:xfrm>
        </p:grpSpPr>
        <p:sp>
          <p:nvSpPr>
            <p:cNvPr id="1744906" name="Text Box 10"/>
            <p:cNvSpPr txBox="1">
              <a:spLocks noChangeArrowheads="1"/>
            </p:cNvSpPr>
            <p:nvPr/>
          </p:nvSpPr>
          <p:spPr bwMode="auto">
            <a:xfrm>
              <a:off x="2143" y="2510"/>
              <a:ext cx="722" cy="582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Semantic</a:t>
              </a:r>
              <a:b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Network </a:t>
              </a:r>
            </a:p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Relation</a:t>
              </a:r>
            </a:p>
          </p:txBody>
        </p:sp>
        <p:cxnSp>
          <p:nvCxnSpPr>
            <p:cNvPr id="1744907" name="AutoShape 11"/>
            <p:cNvCxnSpPr>
              <a:cxnSpLocks noChangeShapeType="1"/>
              <a:stCxn id="1744906" idx="0"/>
            </p:cNvCxnSpPr>
            <p:nvPr/>
          </p:nvCxnSpPr>
          <p:spPr bwMode="auto">
            <a:xfrm flipH="1" flipV="1">
              <a:off x="2500" y="1923"/>
              <a:ext cx="4" cy="58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030288" y="3257550"/>
            <a:ext cx="6494463" cy="1535113"/>
            <a:chOff x="649" y="2052"/>
            <a:chExt cx="4091" cy="967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649" y="2054"/>
              <a:ext cx="1198" cy="965"/>
              <a:chOff x="649" y="2054"/>
              <a:chExt cx="1198" cy="965"/>
            </a:xfrm>
          </p:grpSpPr>
          <p:sp>
            <p:nvSpPr>
              <p:cNvPr id="1744914" name="Text Box 18"/>
              <p:cNvSpPr txBox="1">
                <a:spLocks noChangeArrowheads="1"/>
              </p:cNvSpPr>
              <p:nvPr/>
            </p:nvSpPr>
            <p:spPr bwMode="auto">
              <a:xfrm>
                <a:off x="649" y="2597"/>
                <a:ext cx="1198" cy="42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Metathesaurus 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Concept</a:t>
                </a:r>
              </a:p>
            </p:txBody>
          </p:sp>
          <p:cxnSp>
            <p:nvCxnSpPr>
              <p:cNvPr id="1744915" name="AutoShape 19"/>
              <p:cNvCxnSpPr>
                <a:cxnSpLocks noChangeShapeType="1"/>
                <a:stCxn id="1744914" idx="0"/>
                <a:endCxn id="1744901" idx="2"/>
              </p:cNvCxnSpPr>
              <p:nvPr/>
            </p:nvCxnSpPr>
            <p:spPr bwMode="auto">
              <a:xfrm flipV="1">
                <a:off x="1248" y="2054"/>
                <a:ext cx="0" cy="534"/>
              </a:xfrm>
              <a:prstGeom prst="straightConnector1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3538" y="2052"/>
              <a:ext cx="1202" cy="967"/>
              <a:chOff x="3538" y="2052"/>
              <a:chExt cx="1202" cy="967"/>
            </a:xfrm>
          </p:grpSpPr>
          <p:sp>
            <p:nvSpPr>
              <p:cNvPr id="1744917" name="Text Box 21"/>
              <p:cNvSpPr txBox="1">
                <a:spLocks noChangeArrowheads="1"/>
              </p:cNvSpPr>
              <p:nvPr/>
            </p:nvSpPr>
            <p:spPr bwMode="auto">
              <a:xfrm>
                <a:off x="3538" y="2597"/>
                <a:ext cx="1202" cy="42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Metathesaurus 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Concept</a:t>
                </a:r>
              </a:p>
            </p:txBody>
          </p:sp>
          <p:cxnSp>
            <p:nvCxnSpPr>
              <p:cNvPr id="1744918" name="AutoShape 22"/>
              <p:cNvCxnSpPr>
                <a:cxnSpLocks noChangeShapeType="1"/>
                <a:stCxn id="1744917" idx="0"/>
                <a:endCxn id="1744902" idx="2"/>
              </p:cNvCxnSpPr>
              <p:nvPr/>
            </p:nvCxnSpPr>
            <p:spPr bwMode="auto">
              <a:xfrm flipH="1" flipV="1">
                <a:off x="4129" y="2052"/>
                <a:ext cx="10" cy="545"/>
              </a:xfrm>
              <a:prstGeom prst="straightConnector1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sp>
        <p:nvSpPr>
          <p:cNvPr id="23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62000" y="3816579"/>
            <a:ext cx="8172189" cy="1833563"/>
            <a:chOff x="762000" y="3816579"/>
            <a:chExt cx="8172189" cy="1833563"/>
          </a:xfrm>
        </p:grpSpPr>
        <p:grpSp>
          <p:nvGrpSpPr>
            <p:cNvPr id="10" name="Group 9"/>
            <p:cNvGrpSpPr/>
            <p:nvPr/>
          </p:nvGrpSpPr>
          <p:grpSpPr>
            <a:xfrm>
              <a:off x="762000" y="3816579"/>
              <a:ext cx="8153400" cy="1833563"/>
              <a:chOff x="762000" y="3810001"/>
              <a:chExt cx="8153400" cy="1833563"/>
            </a:xfrm>
          </p:grpSpPr>
          <p:sp>
            <p:nvSpPr>
              <p:cNvPr id="1744910" name="Text Box 14"/>
              <p:cNvSpPr txBox="1">
                <a:spLocks noChangeArrowheads="1"/>
              </p:cNvSpPr>
              <p:nvPr/>
            </p:nvSpPr>
            <p:spPr bwMode="auto">
              <a:xfrm>
                <a:off x="4054475" y="5181601"/>
                <a:ext cx="4860925" cy="46196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Unified Medical Language System</a:t>
                </a:r>
              </a:p>
            </p:txBody>
          </p:sp>
          <p:sp>
            <p:nvSpPr>
              <p:cNvPr id="1744911" name="Rectangle 15"/>
              <p:cNvSpPr>
                <a:spLocks noChangeArrowheads="1"/>
              </p:cNvSpPr>
              <p:nvPr/>
            </p:nvSpPr>
            <p:spPr bwMode="auto">
              <a:xfrm>
                <a:off x="762000" y="3810001"/>
                <a:ext cx="7010400" cy="12954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026" name="Picture 2" descr="C:\Users\obodenreider\Dropbox\work\papers\--logos\UTS\jpg\ULMS.NOTYP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7770" y="3823157"/>
              <a:ext cx="1126419" cy="12801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11727807"/>
      </p:ext>
    </p:extLst>
  </p:cSld>
  <p:clrMapOvr>
    <a:masterClrMapping/>
  </p:clrMapOvr>
  <p:transition xmlns:p14="http://schemas.microsoft.com/office/powerpoint/2010/main" advTm="57183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SemRep</a:t>
            </a:r>
            <a:r>
              <a:rPr lang="en-US" dirty="0" smtClean="0"/>
              <a:t>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5BAFF"/>
                </a:solidFill>
                <a:ea typeface="+mj-ea"/>
              </a:rPr>
              <a:t>Clinical:</a:t>
            </a:r>
            <a:r>
              <a:rPr lang="en-US" sz="4000" b="1" dirty="0">
                <a:solidFill>
                  <a:srgbClr val="75BAFF"/>
                </a:solidFill>
                <a:ea typeface="+mj-ea"/>
              </a:rPr>
              <a:t> </a:t>
            </a:r>
            <a:r>
              <a:rPr lang="en-US" cap="small" dirty="0" err="1" smtClean="0"/>
              <a:t>administered_to</a:t>
            </a:r>
            <a:r>
              <a:rPr lang="en-US" dirty="0" smtClean="0"/>
              <a:t>, </a:t>
            </a:r>
            <a:r>
              <a:rPr lang="en-US" cap="small" dirty="0" smtClean="0"/>
              <a:t>complicates, diagnoses, predisposes, prevents, </a:t>
            </a:r>
            <a:r>
              <a:rPr lang="en-US" cap="small" dirty="0" err="1" smtClean="0"/>
              <a:t>occurs_in</a:t>
            </a:r>
            <a:r>
              <a:rPr lang="en-US" cap="small" dirty="0" smtClean="0"/>
              <a:t>, </a:t>
            </a:r>
            <a:r>
              <a:rPr lang="en-US" cap="small" dirty="0" err="1" smtClean="0"/>
              <a:t>manifestation_of</a:t>
            </a:r>
            <a:r>
              <a:rPr lang="en-US" cap="small" dirty="0" smtClean="0"/>
              <a:t>, </a:t>
            </a:r>
            <a:r>
              <a:rPr lang="en-US" cap="small" dirty="0" err="1" smtClean="0"/>
              <a:t>process_of</a:t>
            </a:r>
            <a:r>
              <a:rPr lang="en-US" cap="small" dirty="0" smtClean="0"/>
              <a:t>, treats</a:t>
            </a:r>
            <a:endParaRPr lang="en-US" cap="small" dirty="0"/>
          </a:p>
          <a:p>
            <a:r>
              <a:rPr lang="en-US" dirty="0">
                <a:solidFill>
                  <a:srgbClr val="75BAFF"/>
                </a:solidFill>
                <a:ea typeface="+mj-ea"/>
              </a:rPr>
              <a:t>Molecular biology: </a:t>
            </a:r>
            <a:r>
              <a:rPr lang="en-US" cap="small" dirty="0" smtClean="0"/>
              <a:t>associated_with, augments, </a:t>
            </a:r>
            <a:r>
              <a:rPr lang="en-US" cap="small" dirty="0" err="1" smtClean="0"/>
              <a:t>converts_to</a:t>
            </a:r>
            <a:r>
              <a:rPr lang="en-US" cap="small" dirty="0" smtClean="0"/>
              <a:t>, disrupts, inhibits, </a:t>
            </a:r>
            <a:r>
              <a:rPr lang="en-US" cap="small" dirty="0" err="1" smtClean="0"/>
              <a:t>interacts_with</a:t>
            </a:r>
            <a:r>
              <a:rPr lang="en-US" cap="small" dirty="0" smtClean="0"/>
              <a:t>, stimulates</a:t>
            </a:r>
            <a:endParaRPr lang="en-US" cap="small" dirty="0"/>
          </a:p>
          <a:p>
            <a:r>
              <a:rPr lang="en-US" dirty="0">
                <a:solidFill>
                  <a:srgbClr val="75BAFF"/>
                </a:solidFill>
                <a:ea typeface="+mj-ea"/>
              </a:rPr>
              <a:t>General:</a:t>
            </a:r>
            <a:r>
              <a:rPr lang="en-US" dirty="0" smtClean="0"/>
              <a:t> </a:t>
            </a:r>
            <a:r>
              <a:rPr lang="en-US" cap="small" dirty="0" smtClean="0"/>
              <a:t>affects, causes,  </a:t>
            </a:r>
            <a:r>
              <a:rPr lang="en-US" cap="small" dirty="0" err="1" smtClean="0"/>
              <a:t>coexists_with</a:t>
            </a:r>
            <a:r>
              <a:rPr lang="en-US" cap="small" dirty="0" smtClean="0"/>
              <a:t>, </a:t>
            </a:r>
            <a:r>
              <a:rPr lang="en-US" cap="small" dirty="0" err="1" smtClean="0"/>
              <a:t>isa</a:t>
            </a:r>
            <a:r>
              <a:rPr lang="en-US" cap="small" dirty="0" smtClean="0"/>
              <a:t>, </a:t>
            </a:r>
            <a:r>
              <a:rPr lang="en-US" cap="small" dirty="0" err="1" smtClean="0"/>
              <a:t>location_of</a:t>
            </a:r>
            <a:r>
              <a:rPr lang="en-US" cap="small" dirty="0" smtClean="0"/>
              <a:t>, </a:t>
            </a:r>
            <a:r>
              <a:rPr lang="en-US" cap="small" dirty="0" err="1" smtClean="0"/>
              <a:t>method_of</a:t>
            </a:r>
            <a:r>
              <a:rPr lang="en-US" cap="small" dirty="0" smtClean="0"/>
              <a:t>, </a:t>
            </a:r>
            <a:r>
              <a:rPr lang="en-US" cap="small" dirty="0" err="1" smtClean="0"/>
              <a:t>part_of</a:t>
            </a:r>
            <a:r>
              <a:rPr lang="en-US" cap="small" dirty="0" smtClean="0"/>
              <a:t>, precedes, produces, uses</a:t>
            </a:r>
            <a:endParaRPr lang="en-US" cap="smal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69788"/>
      </p:ext>
    </p:extLst>
  </p:cSld>
  <p:clrMapOvr>
    <a:masterClrMapping/>
  </p:clrMapOvr>
  <p:transition xmlns:p14="http://schemas.microsoft.com/office/powerpoint/2010/main" advTm="38133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SemRep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946650"/>
          </a:xfrm>
        </p:spPr>
        <p:txBody>
          <a:bodyPr>
            <a:normAutofit/>
          </a:bodyPr>
          <a:lstStyle/>
          <a:p>
            <a:r>
              <a:rPr lang="en-US" dirty="0" smtClean="0"/>
              <a:t>Syntactic analysis</a:t>
            </a:r>
          </a:p>
          <a:p>
            <a:pPr lvl="1"/>
            <a:r>
              <a:rPr lang="en-US" dirty="0" smtClean="0"/>
              <a:t>Lexical look-up (</a:t>
            </a:r>
            <a:r>
              <a:rPr lang="en-US" cap="small" dirty="0" smtClean="0"/>
              <a:t>specialist</a:t>
            </a:r>
            <a:r>
              <a:rPr lang="en-US" dirty="0" smtClean="0"/>
              <a:t> Lexicon)</a:t>
            </a:r>
          </a:p>
          <a:p>
            <a:pPr lvl="1"/>
            <a:r>
              <a:rPr lang="en-US" dirty="0" smtClean="0"/>
              <a:t>Tagging</a:t>
            </a:r>
          </a:p>
          <a:p>
            <a:pPr lvl="1"/>
            <a:r>
              <a:rPr lang="en-US" dirty="0" err="1" smtClean="0"/>
              <a:t>Underspecificied</a:t>
            </a:r>
            <a:r>
              <a:rPr lang="en-US" dirty="0" smtClean="0"/>
              <a:t> parser (</a:t>
            </a:r>
            <a:r>
              <a:rPr lang="en-US" dirty="0" err="1" smtClean="0"/>
              <a:t>chunker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Concept recognition</a:t>
            </a:r>
          </a:p>
          <a:p>
            <a:pPr lvl="1"/>
            <a:r>
              <a:rPr lang="en-US" dirty="0" err="1" smtClean="0"/>
              <a:t>MetaMap</a:t>
            </a:r>
            <a:r>
              <a:rPr lang="en-US" dirty="0" smtClean="0"/>
              <a:t> (map text to </a:t>
            </a:r>
            <a:r>
              <a:rPr lang="en-US" dirty="0" err="1" smtClean="0"/>
              <a:t>Metathesaurus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Special processing for genes and proteins</a:t>
            </a:r>
          </a:p>
          <a:p>
            <a:r>
              <a:rPr lang="en-US" dirty="0" smtClean="0"/>
              <a:t>Predication construction</a:t>
            </a:r>
          </a:p>
          <a:p>
            <a:pPr lvl="1"/>
            <a:r>
              <a:rPr lang="en-US" dirty="0" smtClean="0"/>
              <a:t>Indicator rules (map text to Semantic Network)</a:t>
            </a:r>
          </a:p>
          <a:p>
            <a:pPr lvl="1"/>
            <a:r>
              <a:rPr lang="en-US" dirty="0" smtClean="0"/>
              <a:t>Syntactic and semantic constraints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350615"/>
      </p:ext>
    </p:extLst>
  </p:cSld>
  <p:clrMapOvr>
    <a:masterClrMapping/>
  </p:clrMapOvr>
  <p:transition xmlns:p14="http://schemas.microsoft.com/office/powerpoint/2010/main" advTm="86899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3.6|9.2|11.3|7.3|1.1|6.8|10|16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Custom 1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27757</TotalTime>
  <Words>1168</Words>
  <Application>Microsoft Macintosh PowerPoint</Application>
  <PresentationFormat>On-screen Show (4:3)</PresentationFormat>
  <Paragraphs>224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1_Module</vt:lpstr>
      <vt:lpstr>PowerPoint Presentation</vt:lpstr>
      <vt:lpstr>Disclaimer</vt:lpstr>
      <vt:lpstr>Data to Knowledge in Biomedicine</vt:lpstr>
      <vt:lpstr>Biomedical Research Literature</vt:lpstr>
      <vt:lpstr>Overview</vt:lpstr>
      <vt:lpstr>SemRep</vt:lpstr>
      <vt:lpstr>Semantic Predications</vt:lpstr>
      <vt:lpstr>SemRep Predicates</vt:lpstr>
      <vt:lpstr>SemRep Processing</vt:lpstr>
      <vt:lpstr>SemRep Evaluation</vt:lpstr>
      <vt:lpstr>SemMedDB</vt:lpstr>
      <vt:lpstr>Semantic MEDLINE</vt:lpstr>
      <vt:lpstr>Semantic MEDLINE Overview</vt:lpstr>
      <vt:lpstr>Summarization</vt:lpstr>
      <vt:lpstr>Summarized Predications</vt:lpstr>
      <vt:lpstr>Semantic MEDLINE: Visualization</vt:lpstr>
      <vt:lpstr>Semantic MEDLINE: Link to Text</vt:lpstr>
      <vt:lpstr>Semantic MEDLINE: Link to Text</vt:lpstr>
      <vt:lpstr>Semantic MEDLINE: Research</vt:lpstr>
      <vt:lpstr>Semantic MEDLINE Applications</vt:lpstr>
      <vt:lpstr>Semantic MEDLINE Applications</vt:lpstr>
      <vt:lpstr>Semantic MEDLINE Applications</vt:lpstr>
      <vt:lpstr>Acknowledgments </vt:lpstr>
    </vt:vector>
  </TitlesOfParts>
  <Company>nlm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davistay</dc:creator>
  <cp:lastModifiedBy>Beth Huffer</cp:lastModifiedBy>
  <cp:revision>2613</cp:revision>
  <dcterms:created xsi:type="dcterms:W3CDTF">2018-01-06T03:08:20Z</dcterms:created>
  <dcterms:modified xsi:type="dcterms:W3CDTF">2018-01-06T13:28:35Z</dcterms:modified>
</cp:coreProperties>
</file>