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95" r:id="rId1"/>
  </p:sldMasterIdLst>
  <p:notesMasterIdLst>
    <p:notesMasterId r:id="rId28"/>
  </p:notesMasterIdLst>
  <p:handoutMasterIdLst>
    <p:handoutMasterId r:id="rId29"/>
  </p:handoutMasterIdLst>
  <p:sldIdLst>
    <p:sldId id="429" r:id="rId2"/>
    <p:sldId id="513" r:id="rId3"/>
    <p:sldId id="495" r:id="rId4"/>
    <p:sldId id="514" r:id="rId5"/>
    <p:sldId id="500" r:id="rId6"/>
    <p:sldId id="510" r:id="rId7"/>
    <p:sldId id="501" r:id="rId8"/>
    <p:sldId id="503" r:id="rId9"/>
    <p:sldId id="511" r:id="rId10"/>
    <p:sldId id="502" r:id="rId11"/>
    <p:sldId id="512" r:id="rId12"/>
    <p:sldId id="499" r:id="rId13"/>
    <p:sldId id="441" r:id="rId14"/>
    <p:sldId id="480" r:id="rId15"/>
    <p:sldId id="463" r:id="rId16"/>
    <p:sldId id="442" r:id="rId17"/>
    <p:sldId id="484" r:id="rId18"/>
    <p:sldId id="489" r:id="rId19"/>
    <p:sldId id="507" r:id="rId20"/>
    <p:sldId id="509" r:id="rId21"/>
    <p:sldId id="505" r:id="rId22"/>
    <p:sldId id="415" r:id="rId23"/>
    <p:sldId id="506" r:id="rId24"/>
    <p:sldId id="403" r:id="rId25"/>
    <p:sldId id="494" r:id="rId26"/>
    <p:sldId id="504" r:id="rId2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00" kern="1200">
        <a:solidFill>
          <a:srgbClr val="000000"/>
        </a:solidFill>
        <a:latin typeface="Gill Sans" pitchFamily="-84" charset="0"/>
        <a:ea typeface="MS PGothic" pitchFamily="34" charset="-128"/>
        <a:cs typeface="+mn-cs"/>
        <a:sym typeface="Gill Sans" pitchFamily="-84" charset="0"/>
      </a:defRPr>
    </a:lvl1pPr>
    <a:lvl2pPr marL="319072" algn="l" rtl="0" fontAlgn="base">
      <a:spcBef>
        <a:spcPct val="0"/>
      </a:spcBef>
      <a:spcAft>
        <a:spcPct val="0"/>
      </a:spcAft>
      <a:defRPr sz="800" kern="1200">
        <a:solidFill>
          <a:srgbClr val="000000"/>
        </a:solidFill>
        <a:latin typeface="Gill Sans" pitchFamily="-84" charset="0"/>
        <a:ea typeface="MS PGothic" pitchFamily="34" charset="-128"/>
        <a:cs typeface="+mn-cs"/>
        <a:sym typeface="Gill Sans" pitchFamily="-84" charset="0"/>
      </a:defRPr>
    </a:lvl2pPr>
    <a:lvl3pPr marL="639730" algn="l" rtl="0" fontAlgn="base">
      <a:spcBef>
        <a:spcPct val="0"/>
      </a:spcBef>
      <a:spcAft>
        <a:spcPct val="0"/>
      </a:spcAft>
      <a:defRPr sz="800" kern="1200">
        <a:solidFill>
          <a:srgbClr val="000000"/>
        </a:solidFill>
        <a:latin typeface="Gill Sans" pitchFamily="-84" charset="0"/>
        <a:ea typeface="MS PGothic" pitchFamily="34" charset="-128"/>
        <a:cs typeface="+mn-cs"/>
        <a:sym typeface="Gill Sans" pitchFamily="-84" charset="0"/>
      </a:defRPr>
    </a:lvl3pPr>
    <a:lvl4pPr marL="961976" algn="l" rtl="0" fontAlgn="base">
      <a:spcBef>
        <a:spcPct val="0"/>
      </a:spcBef>
      <a:spcAft>
        <a:spcPct val="0"/>
      </a:spcAft>
      <a:defRPr sz="800" kern="1200">
        <a:solidFill>
          <a:srgbClr val="000000"/>
        </a:solidFill>
        <a:latin typeface="Gill Sans" pitchFamily="-84" charset="0"/>
        <a:ea typeface="MS PGothic" pitchFamily="34" charset="-128"/>
        <a:cs typeface="+mn-cs"/>
        <a:sym typeface="Gill Sans" pitchFamily="-84" charset="0"/>
      </a:defRPr>
    </a:lvl4pPr>
    <a:lvl5pPr marL="1282634" algn="l" rtl="0" fontAlgn="base">
      <a:spcBef>
        <a:spcPct val="0"/>
      </a:spcBef>
      <a:spcAft>
        <a:spcPct val="0"/>
      </a:spcAft>
      <a:defRPr sz="800" kern="1200">
        <a:solidFill>
          <a:srgbClr val="000000"/>
        </a:solidFill>
        <a:latin typeface="Gill Sans" pitchFamily="-84" charset="0"/>
        <a:ea typeface="MS PGothic" pitchFamily="34" charset="-128"/>
        <a:cs typeface="+mn-cs"/>
        <a:sym typeface="Gill Sans" pitchFamily="-84" charset="0"/>
      </a:defRPr>
    </a:lvl5pPr>
    <a:lvl6pPr marL="2285883" algn="l" defTabSz="914353" rtl="0" eaLnBrk="1" latinLnBrk="0" hangingPunct="1">
      <a:defRPr sz="800" kern="1200">
        <a:solidFill>
          <a:srgbClr val="000000"/>
        </a:solidFill>
        <a:latin typeface="Gill Sans" pitchFamily="-84" charset="0"/>
        <a:ea typeface="MS PGothic" pitchFamily="34" charset="-128"/>
        <a:cs typeface="+mn-cs"/>
        <a:sym typeface="Gill Sans" pitchFamily="-84" charset="0"/>
      </a:defRPr>
    </a:lvl6pPr>
    <a:lvl7pPr marL="2743060" algn="l" defTabSz="914353" rtl="0" eaLnBrk="1" latinLnBrk="0" hangingPunct="1">
      <a:defRPr sz="800" kern="1200">
        <a:solidFill>
          <a:srgbClr val="000000"/>
        </a:solidFill>
        <a:latin typeface="Gill Sans" pitchFamily="-84" charset="0"/>
        <a:ea typeface="MS PGothic" pitchFamily="34" charset="-128"/>
        <a:cs typeface="+mn-cs"/>
        <a:sym typeface="Gill Sans" pitchFamily="-84" charset="0"/>
      </a:defRPr>
    </a:lvl7pPr>
    <a:lvl8pPr marL="3200236" algn="l" defTabSz="914353" rtl="0" eaLnBrk="1" latinLnBrk="0" hangingPunct="1">
      <a:defRPr sz="800" kern="1200">
        <a:solidFill>
          <a:srgbClr val="000000"/>
        </a:solidFill>
        <a:latin typeface="Gill Sans" pitchFamily="-84" charset="0"/>
        <a:ea typeface="MS PGothic" pitchFamily="34" charset="-128"/>
        <a:cs typeface="+mn-cs"/>
        <a:sym typeface="Gill Sans" pitchFamily="-84" charset="0"/>
      </a:defRPr>
    </a:lvl8pPr>
    <a:lvl9pPr marL="3657413" algn="l" defTabSz="914353" rtl="0" eaLnBrk="1" latinLnBrk="0" hangingPunct="1">
      <a:defRPr sz="800" kern="1200">
        <a:solidFill>
          <a:srgbClr val="000000"/>
        </a:solidFill>
        <a:latin typeface="Gill Sans" pitchFamily="-84" charset="0"/>
        <a:ea typeface="MS PGothic" pitchFamily="34" charset="-128"/>
        <a:cs typeface="+mn-cs"/>
        <a:sym typeface="Gill Sans" pitchFamily="-8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FF99"/>
    <a:srgbClr val="CCFFCC"/>
    <a:srgbClr val="000000"/>
    <a:srgbClr val="FFCCCC"/>
    <a:srgbClr val="FFFFCC"/>
    <a:srgbClr val="BDFFEE"/>
    <a:srgbClr val="00CC98"/>
    <a:srgbClr val="996633"/>
    <a:srgbClr val="3B9CFF"/>
    <a:srgbClr val="3F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5" autoAdjust="0"/>
    <p:restoredTop sz="84621" autoAdjust="0"/>
  </p:normalViewPr>
  <p:slideViewPr>
    <p:cSldViewPr>
      <p:cViewPr varScale="1">
        <p:scale>
          <a:sx n="110" d="100"/>
          <a:sy n="110" d="100"/>
        </p:scale>
        <p:origin x="235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344" y="182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3208"/>
    </p:cViewPr>
  </p:sorterViewPr>
  <p:notesViewPr>
    <p:cSldViewPr>
      <p:cViewPr varScale="1">
        <p:scale>
          <a:sx n="51" d="100"/>
          <a:sy n="51" d="100"/>
        </p:scale>
        <p:origin x="2876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>
                <a:ea typeface="ヒラギノ角ゴ ProN W3" pitchFamily="-84" charset="-128"/>
              </a:defRPr>
            </a:lvl1pPr>
          </a:lstStyle>
          <a:p>
            <a:fld id="{083CE81B-01C9-48F8-8990-63CF938006C5}" type="datetime1">
              <a:rPr lang="en-US" altLang="en-US"/>
              <a:pPr/>
              <a:t>1/8/18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>
                <a:ea typeface="ヒラギノ角ゴ ProN W3" pitchFamily="-84" charset="-128"/>
              </a:defRPr>
            </a:lvl1pPr>
          </a:lstStyle>
          <a:p>
            <a:fld id="{786E729E-8C82-4746-AC8B-63407ECB78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194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>
                <a:ea typeface="ヒラギノ角ゴ ProN W3" pitchFamily="-84" charset="-128"/>
              </a:defRPr>
            </a:lvl1pPr>
          </a:lstStyle>
          <a:p>
            <a:fld id="{3E6A8638-FBE3-416D-9814-B8911FA7FF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1066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Gill Sans" charset="0"/>
        <a:ea typeface="MS PGothic" pitchFamily="34" charset="-128"/>
        <a:cs typeface="ＭＳ Ｐゴシック" charset="-128"/>
      </a:defRPr>
    </a:lvl1pPr>
    <a:lvl2pPr marL="319072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Gill Sans" charset="0"/>
        <a:ea typeface="MS PGothic" pitchFamily="34" charset="-128"/>
        <a:cs typeface="+mn-cs"/>
      </a:defRPr>
    </a:lvl2pPr>
    <a:lvl3pPr marL="63973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Gill Sans" charset="0"/>
        <a:ea typeface="MS PGothic" pitchFamily="34" charset="-128"/>
        <a:cs typeface="+mn-cs"/>
      </a:defRPr>
    </a:lvl3pPr>
    <a:lvl4pPr marL="961976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Gill Sans" charset="0"/>
        <a:ea typeface="MS PGothic" pitchFamily="34" charset="-128"/>
        <a:cs typeface="+mn-cs"/>
      </a:defRPr>
    </a:lvl4pPr>
    <a:lvl5pPr marL="1282634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Gill Sans" charset="0"/>
        <a:ea typeface="MS PGothic" pitchFamily="34" charset="-128"/>
        <a:cs typeface="+mn-cs"/>
      </a:defRPr>
    </a:lvl5pPr>
    <a:lvl6pPr marL="1605970" algn="l" defTabSz="32119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927164" algn="l" defTabSz="32119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248361" algn="l" defTabSz="32119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69554" algn="l" defTabSz="32119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  <a:sym typeface="Gill Sans" charset="0"/>
              </a:defRPr>
            </a:lvl1pPr>
            <a:lvl2pPr marL="785372" indent="-302066" eaLnBrk="0" hangingPunct="0">
              <a:defRPr sz="1200">
                <a:solidFill>
                  <a:srgbClr val="000000"/>
                </a:solidFill>
                <a:latin typeface="Gill Sans" charset="0"/>
                <a:ea typeface="ＭＳ Ｐゴシック" charset="0"/>
                <a:sym typeface="Gill Sans" charset="0"/>
              </a:defRPr>
            </a:lvl2pPr>
            <a:lvl3pPr marL="1208265" indent="-241653" eaLnBrk="0" hangingPunct="0">
              <a:defRPr sz="1200">
                <a:solidFill>
                  <a:srgbClr val="000000"/>
                </a:solidFill>
                <a:latin typeface="Gill Sans" charset="0"/>
                <a:ea typeface="ＭＳ Ｐゴシック" charset="0"/>
                <a:sym typeface="Gill Sans" charset="0"/>
              </a:defRPr>
            </a:lvl3pPr>
            <a:lvl4pPr marL="1691571" indent="-241653" eaLnBrk="0" hangingPunct="0">
              <a:defRPr sz="1200">
                <a:solidFill>
                  <a:srgbClr val="000000"/>
                </a:solidFill>
                <a:latin typeface="Gill Sans" charset="0"/>
                <a:ea typeface="ＭＳ Ｐゴシック" charset="0"/>
                <a:sym typeface="Gill Sans" charset="0"/>
              </a:defRPr>
            </a:lvl4pPr>
            <a:lvl5pPr marL="2174878" indent="-241653" eaLnBrk="0" hangingPunct="0">
              <a:defRPr sz="1200">
                <a:solidFill>
                  <a:srgbClr val="000000"/>
                </a:solidFill>
                <a:latin typeface="Gill Sans" charset="0"/>
                <a:ea typeface="ＭＳ Ｐゴシック" charset="0"/>
                <a:sym typeface="Gill Sans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ＭＳ Ｐゴシック" charset="0"/>
                <a:sym typeface="Gill Sans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ＭＳ Ｐゴシック" charset="0"/>
                <a:sym typeface="Gill Sans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ＭＳ Ｐゴシック" charset="0"/>
                <a:sym typeface="Gill Sans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ＭＳ Ｐゴシック" charset="0"/>
                <a:sym typeface="Gill Sans" charset="0"/>
              </a:defRPr>
            </a:lvl9pPr>
          </a:lstStyle>
          <a:p>
            <a:pPr eaLnBrk="1" hangingPunct="1"/>
            <a:fld id="{62BDB306-F804-F542-8CAA-E6ED60E4BF85}" type="slidenum">
              <a:rPr lang="en-US">
                <a:ea typeface="ヒラギノ角ゴ ProN W3" charset="0"/>
                <a:cs typeface="ヒラギノ角ゴ ProN W3" charset="0"/>
              </a:rPr>
              <a:pPr eaLnBrk="1" hangingPunct="1"/>
              <a:t>1</a:t>
            </a:fld>
            <a:endParaRPr lang="en-US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942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A8638-FBE3-416D-9814-B8911FA7FF5B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8306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+mj-lt"/>
              <a:buAutoNum type="arabicPeriod"/>
            </a:pPr>
            <a:endParaRPr 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A8638-FBE3-416D-9814-B8911FA7FF5B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9281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A8638-FBE3-416D-9814-B8911FA7FF5B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003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A8638-FBE3-416D-9814-B8911FA7FF5B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6871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A8638-FBE3-416D-9814-B8911FA7FF5B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341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dirty="0" smtClean="0">
                <a:solidFill>
                  <a:srgbClr val="000000"/>
                </a:solidFill>
              </a:rPr>
              <a:t>.</a:t>
            </a:r>
          </a:p>
          <a:p>
            <a:pPr lvl="0"/>
            <a:endParaRPr lang="en-US" sz="12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A8638-FBE3-416D-9814-B8911FA7FF5B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0801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A8638-FBE3-416D-9814-B8911FA7FF5B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7596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A8638-FBE3-416D-9814-B8911FA7FF5B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3473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A8638-FBE3-416D-9814-B8911FA7FF5B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206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A8638-FBE3-416D-9814-B8911FA7FF5B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4707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+mj-lt"/>
              <a:buAutoNum type="arabicPeriod"/>
            </a:pPr>
            <a:endParaRPr 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A8638-FBE3-416D-9814-B8911FA7FF5B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07349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A8638-FBE3-416D-9814-B8911FA7FF5B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7747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+mj-lt"/>
              <a:buAutoNum type="arabicPeriod"/>
            </a:pPr>
            <a:endParaRPr 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A8638-FBE3-416D-9814-B8911FA7FF5B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459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A8638-FBE3-416D-9814-B8911FA7FF5B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8179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+mj-lt"/>
              <a:buAutoNum type="arabicPeriod"/>
            </a:pPr>
            <a:endParaRPr 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A8638-FBE3-416D-9814-B8911FA7FF5B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552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+mj-lt"/>
              <a:buAutoNum type="arabicPeriod"/>
            </a:pPr>
            <a:endParaRPr 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A8638-FBE3-416D-9814-B8911FA7FF5B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7283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+mj-lt"/>
              <a:buAutoNum type="arabicPeriod"/>
            </a:pPr>
            <a:endParaRPr 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A8638-FBE3-416D-9814-B8911FA7FF5B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384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+mj-lt"/>
              <a:buAutoNum type="arabicPeriod"/>
            </a:pPr>
            <a:endParaRPr 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A8638-FBE3-416D-9814-B8911FA7FF5B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8607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+mj-lt"/>
              <a:buAutoNum type="arabicPeriod"/>
            </a:pPr>
            <a:endParaRPr 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A8638-FBE3-416D-9814-B8911FA7FF5B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8982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A8638-FBE3-416D-9814-B8911FA7FF5B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935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+mj-lt"/>
              <a:buAutoNum type="arabicPeriod"/>
            </a:pPr>
            <a:endParaRPr 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A8638-FBE3-416D-9814-B8911FA7FF5B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92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52400"/>
            <a:ext cx="76993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990600" y="139700"/>
            <a:ext cx="1492553" cy="8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9" tIns="45680" rIns="91359" bIns="45680">
            <a:spAutoFit/>
          </a:bodyPr>
          <a:lstStyle>
            <a:lvl1pPr eaLnBrk="0" hangingPunct="0"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1pPr>
            <a:lvl2pPr marL="742950" indent="-285750" eaLnBrk="0" hangingPunct="0"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2pPr>
            <a:lvl3pPr marL="1143000" indent="-228600" eaLnBrk="0" hangingPunct="0"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3pPr>
            <a:lvl4pPr marL="1600200" indent="-228600" eaLnBrk="0" hangingPunct="0"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4pPr>
            <a:lvl5pPr marL="2057400" indent="-228600" eaLnBrk="0" hangingPunct="0"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 b="1">
                <a:latin typeface="Arial" pitchFamily="34" charset="0"/>
              </a:rPr>
              <a:t>National Aeronautics and </a:t>
            </a:r>
            <a:br>
              <a:rPr lang="en-US" altLang="en-US" b="1">
                <a:latin typeface="Arial" pitchFamily="34" charset="0"/>
              </a:rPr>
            </a:br>
            <a:r>
              <a:rPr lang="en-US" altLang="en-US" b="1">
                <a:latin typeface="Arial" pitchFamily="34" charset="0"/>
              </a:rPr>
              <a:t>Space Administration</a:t>
            </a:r>
          </a:p>
          <a:p>
            <a:pPr eaLnBrk="1" hangingPunct="1"/>
            <a:endParaRPr lang="en-US" altLang="en-US" b="1">
              <a:latin typeface="Arial" pitchFamily="34" charset="0"/>
            </a:endParaRPr>
          </a:p>
          <a:p>
            <a:pPr eaLnBrk="1" hangingPunct="1"/>
            <a:r>
              <a:rPr lang="en-US" altLang="en-US" b="1">
                <a:latin typeface="Arial" pitchFamily="34" charset="0"/>
              </a:rPr>
              <a:t>Jet Propulsion Laboratory</a:t>
            </a:r>
          </a:p>
          <a:p>
            <a:pPr eaLnBrk="1" hangingPunct="1"/>
            <a:r>
              <a:rPr lang="en-US" altLang="en-US" sz="700">
                <a:latin typeface="Arial" pitchFamily="34" charset="0"/>
              </a:rPr>
              <a:t>California Institute of Technology</a:t>
            </a:r>
          </a:p>
          <a:p>
            <a:pPr eaLnBrk="1" hangingPunct="1"/>
            <a:r>
              <a:rPr lang="en-US" altLang="en-US" sz="700">
                <a:latin typeface="Arial" pitchFamily="34" charset="0"/>
              </a:rPr>
              <a:t>Pasadena, California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FE07D4B-7AE6-416E-949E-7FDFC02EBF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581856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6EA26D-14E1-433D-AF79-EED210BFEC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9093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1"/>
            <a:ext cx="9144000" cy="1019175"/>
          </a:xfrm>
          <a:prstGeom prst="rect">
            <a:avLst/>
          </a:prstGeom>
          <a:solidFill>
            <a:srgbClr val="EBEBF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9" tIns="45680" rIns="91359" bIns="45680" anchor="ctr"/>
          <a:lstStyle>
            <a:lvl1pPr eaLnBrk="0" hangingPunct="0"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1pPr>
            <a:lvl2pPr marL="742950" indent="-285750" eaLnBrk="0" hangingPunct="0"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2pPr>
            <a:lvl3pPr marL="1143000" indent="-228600" eaLnBrk="0" hangingPunct="0"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3pPr>
            <a:lvl4pPr marL="1600200" indent="-228600" eaLnBrk="0" hangingPunct="0"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4pPr>
            <a:lvl5pPr marL="2057400" indent="-228600" eaLnBrk="0" hangingPunct="0"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60589" y="0"/>
            <a:ext cx="6116637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9" tIns="45680" rIns="91359" bIns="456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0375" y="1181100"/>
            <a:ext cx="8258175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9" tIns="45680" rIns="91359" bIns="45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9" tIns="45680" rIns="91359" bIns="4568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9" tIns="45680" rIns="91359" bIns="4568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itchFamily="34" charset="0"/>
              </a:defRPr>
            </a:lvl1pPr>
          </a:lstStyle>
          <a:p>
            <a:fld id="{C7E1E784-557C-4516-BC1C-6182D785D931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96839"/>
            <a:ext cx="5905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98500" y="63500"/>
            <a:ext cx="1492553" cy="815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9" tIns="45680" rIns="91359" bIns="45680">
            <a:spAutoFit/>
          </a:bodyPr>
          <a:lstStyle>
            <a:lvl1pPr eaLnBrk="0" hangingPunct="0"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1pPr>
            <a:lvl2pPr marL="742950" indent="-285750" eaLnBrk="0" hangingPunct="0"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2pPr>
            <a:lvl3pPr marL="1143000" indent="-228600" eaLnBrk="0" hangingPunct="0"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3pPr>
            <a:lvl4pPr marL="1600200" indent="-228600" eaLnBrk="0" hangingPunct="0"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4pPr>
            <a:lvl5pPr marL="2057400" indent="-228600" eaLnBrk="0" hangingPunct="0"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 b="1">
                <a:latin typeface="Arial" pitchFamily="34" charset="0"/>
              </a:rPr>
              <a:t>National Aeronautics and </a:t>
            </a:r>
            <a:br>
              <a:rPr lang="en-US" altLang="en-US" b="1">
                <a:latin typeface="Arial" pitchFamily="34" charset="0"/>
              </a:rPr>
            </a:br>
            <a:r>
              <a:rPr lang="en-US" altLang="en-US" b="1">
                <a:latin typeface="Arial" pitchFamily="34" charset="0"/>
              </a:rPr>
              <a:t>Space Administration</a:t>
            </a:r>
          </a:p>
          <a:p>
            <a:pPr eaLnBrk="1" hangingPunct="1"/>
            <a:endParaRPr lang="en-US" altLang="en-US" sz="900" b="1">
              <a:latin typeface="Arial" pitchFamily="34" charset="0"/>
            </a:endParaRPr>
          </a:p>
          <a:p>
            <a:pPr eaLnBrk="1" hangingPunct="1"/>
            <a:r>
              <a:rPr lang="en-US" altLang="en-US" b="1">
                <a:latin typeface="Arial" pitchFamily="34" charset="0"/>
              </a:rPr>
              <a:t>Jet Propulsion Laboratory</a:t>
            </a:r>
          </a:p>
          <a:p>
            <a:pPr eaLnBrk="1" hangingPunct="1"/>
            <a:r>
              <a:rPr lang="en-US" altLang="en-US" sz="700">
                <a:latin typeface="Arial" pitchFamily="34" charset="0"/>
              </a:rPr>
              <a:t>California Institute of Technology</a:t>
            </a:r>
          </a:p>
          <a:p>
            <a:pPr eaLnBrk="1" hangingPunct="1"/>
            <a:r>
              <a:rPr lang="en-US" altLang="en-US" sz="700">
                <a:latin typeface="Arial" pitchFamily="34" charset="0"/>
              </a:rPr>
              <a:t>Pasadena, California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096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663300"/>
          </a:solidFill>
          <a:latin typeface="Arial" pitchFamily="80" charset="0"/>
          <a:ea typeface="MS PGothic" pitchFamily="34" charset="-128"/>
          <a:cs typeface="ＭＳ Ｐゴシック" pitchFamily="8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663300"/>
          </a:solidFill>
          <a:latin typeface="Arial" pitchFamily="80" charset="0"/>
          <a:ea typeface="MS PGothic" pitchFamily="34" charset="-128"/>
          <a:cs typeface="ＭＳ Ｐゴシック" pitchFamily="8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663300"/>
          </a:solidFill>
          <a:latin typeface="Arial" pitchFamily="80" charset="0"/>
          <a:ea typeface="MS PGothic" pitchFamily="34" charset="-128"/>
          <a:cs typeface="ＭＳ Ｐゴシック" pitchFamily="8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663300"/>
          </a:solidFill>
          <a:latin typeface="Arial" pitchFamily="80" charset="0"/>
          <a:ea typeface="MS PGothic" pitchFamily="34" charset="-128"/>
          <a:cs typeface="ＭＳ Ｐゴシック" pitchFamily="80" charset="-128"/>
        </a:defRPr>
      </a:lvl5pPr>
      <a:lvl6pPr marL="456798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63300"/>
          </a:solidFill>
          <a:latin typeface="Arial" pitchFamily="80" charset="0"/>
        </a:defRPr>
      </a:lvl6pPr>
      <a:lvl7pPr marL="913603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63300"/>
          </a:solidFill>
          <a:latin typeface="Arial" pitchFamily="80" charset="0"/>
        </a:defRPr>
      </a:lvl7pPr>
      <a:lvl8pPr marL="1370410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63300"/>
          </a:solidFill>
          <a:latin typeface="Arial" pitchFamily="80" charset="0"/>
        </a:defRPr>
      </a:lvl8pPr>
      <a:lvl9pPr marL="1827211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63300"/>
          </a:solidFill>
          <a:latin typeface="Arial" pitchFamily="80" charset="0"/>
        </a:defRPr>
      </a:lvl9pPr>
    </p:titleStyle>
    <p:bodyStyle>
      <a:lvl1pPr marL="339708" indent="-339708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39737" indent="-280974" algn="l" rtl="0" eaLnBrk="0" fontAlgn="base" hangingPunct="0">
        <a:spcBef>
          <a:spcPct val="20000"/>
        </a:spcBef>
        <a:spcAft>
          <a:spcPct val="0"/>
        </a:spcAft>
        <a:buChar char="–"/>
        <a:defRPr sz="2000" i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38180" indent="-2254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595356" indent="-225413" algn="l" rtl="0" eaLnBrk="0" fontAlgn="base" hangingPunct="0">
        <a:spcBef>
          <a:spcPct val="20000"/>
        </a:spcBef>
        <a:spcAft>
          <a:spcPct val="0"/>
        </a:spcAft>
        <a:buChar char="–"/>
        <a:defRPr sz="1700" i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2533" indent="-225413" algn="l" rtl="0" eaLnBrk="0" fontAlgn="base" hangingPunct="0">
        <a:spcBef>
          <a:spcPct val="20000"/>
        </a:spcBef>
        <a:spcAft>
          <a:spcPct val="0"/>
        </a:spcAft>
        <a:buChar char="»"/>
        <a:defRPr sz="17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2416" indent="-228399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accent2"/>
          </a:solidFill>
          <a:latin typeface="+mn-lt"/>
          <a:ea typeface="ＭＳ Ｐゴシック" pitchFamily="80" charset="-128"/>
        </a:defRPr>
      </a:lvl6pPr>
      <a:lvl7pPr marL="2969216" indent="-228399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accent2"/>
          </a:solidFill>
          <a:latin typeface="+mn-lt"/>
          <a:ea typeface="ＭＳ Ｐゴシック" pitchFamily="80" charset="-128"/>
        </a:defRPr>
      </a:lvl7pPr>
      <a:lvl8pPr marL="3426021" indent="-228399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accent2"/>
          </a:solidFill>
          <a:latin typeface="+mn-lt"/>
          <a:ea typeface="ＭＳ Ｐゴシック" pitchFamily="80" charset="-128"/>
        </a:defRPr>
      </a:lvl8pPr>
      <a:lvl9pPr marL="3882818" indent="-228399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accent2"/>
          </a:solidFill>
          <a:latin typeface="+mn-lt"/>
          <a:ea typeface="ＭＳ Ｐゴシック" pitchFamily="80" charset="-128"/>
        </a:defRPr>
      </a:lvl9pPr>
    </p:bodyStyle>
    <p:otherStyle>
      <a:defPPr>
        <a:defRPr lang="en-US"/>
      </a:defPPr>
      <a:lvl1pPr marL="0" algn="l" defTabSz="4567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98" algn="l" defTabSz="4567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03" algn="l" defTabSz="4567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410" algn="l" defTabSz="4567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211" algn="l" defTabSz="4567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011" algn="l" defTabSz="4567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817" algn="l" defTabSz="4567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614" algn="l" defTabSz="4567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421" algn="l" defTabSz="4567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itle 1"/>
          <p:cNvSpPr>
            <a:spLocks noGrp="1"/>
          </p:cNvSpPr>
          <p:nvPr>
            <p:ph type="ctrTitle"/>
          </p:nvPr>
        </p:nvSpPr>
        <p:spPr>
          <a:xfrm>
            <a:off x="593656" y="2438400"/>
            <a:ext cx="7773293" cy="1013556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A Reference </a:t>
            </a:r>
            <a:r>
              <a:rPr lang="en-US" sz="2800" dirty="0"/>
              <a:t>Model for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Science </a:t>
            </a:r>
            <a:r>
              <a:rPr lang="en-US" sz="2800" dirty="0"/>
              <a:t>Data Archives</a:t>
            </a:r>
            <a:endParaRPr lang="en-US" sz="2800" dirty="0">
              <a:solidFill>
                <a:srgbClr val="668AC3"/>
              </a:solidFill>
            </a:endParaRPr>
          </a:p>
        </p:txBody>
      </p:sp>
      <p:sp>
        <p:nvSpPr>
          <p:cNvPr id="15365" name="Subtitle 2"/>
          <p:cNvSpPr>
            <a:spLocks noGrp="1"/>
          </p:cNvSpPr>
          <p:nvPr>
            <p:ph type="subTitle" idx="1"/>
          </p:nvPr>
        </p:nvSpPr>
        <p:spPr>
          <a:xfrm>
            <a:off x="-520531" y="3499644"/>
            <a:ext cx="9650760" cy="150844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J. Steven Hughes</a:t>
            </a:r>
          </a:p>
          <a:p>
            <a:pPr eaLnBrk="1" hangingPunct="1">
              <a:defRPr/>
            </a:pPr>
            <a:r>
              <a:rPr lang="en-US" sz="1600" b="0" dirty="0" smtClean="0">
                <a:solidFill>
                  <a:schemeClr val="tx1"/>
                </a:solidFill>
              </a:rPr>
              <a:t>steve.hughes@jpl.nasa.gov</a:t>
            </a:r>
            <a:endParaRPr lang="en-US" sz="1600" b="0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en-US" sz="1600" b="0" dirty="0" smtClean="0">
                <a:solidFill>
                  <a:schemeClr val="tx1"/>
                </a:solidFill>
              </a:rPr>
              <a:t>NASA </a:t>
            </a:r>
            <a:r>
              <a:rPr lang="en-US" sz="1600" b="0" dirty="0">
                <a:solidFill>
                  <a:schemeClr val="tx1"/>
                </a:solidFill>
              </a:rPr>
              <a:t>Jet Propulsion Laboratory (</a:t>
            </a:r>
            <a:r>
              <a:rPr lang="en-US" sz="1600" b="0" dirty="0" smtClean="0">
                <a:solidFill>
                  <a:schemeClr val="tx1"/>
                </a:solidFill>
              </a:rPr>
              <a:t>JPL)</a:t>
            </a:r>
          </a:p>
          <a:p>
            <a:pPr eaLnBrk="1" hangingPunct="1">
              <a:defRPr/>
            </a:pPr>
            <a:r>
              <a:rPr lang="en-US" sz="1600" b="0" dirty="0" smtClean="0">
                <a:solidFill>
                  <a:schemeClr val="tx1"/>
                </a:solidFill>
              </a:rPr>
              <a:t>California </a:t>
            </a:r>
            <a:r>
              <a:rPr lang="en-US" sz="1600" b="0" dirty="0">
                <a:solidFill>
                  <a:schemeClr val="tx1"/>
                </a:solidFill>
              </a:rPr>
              <a:t>Institute of Technology </a:t>
            </a:r>
          </a:p>
        </p:txBody>
      </p:sp>
      <p:pic>
        <p:nvPicPr>
          <p:cNvPr id="19459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0" b="48013"/>
          <a:stretch>
            <a:fillRect/>
          </a:stretch>
        </p:blipFill>
        <p:spPr bwMode="auto">
          <a:xfrm>
            <a:off x="457200" y="1342282"/>
            <a:ext cx="1427126" cy="12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0"/>
          <a:stretch>
            <a:fillRect/>
          </a:stretch>
        </p:blipFill>
        <p:spPr bwMode="auto">
          <a:xfrm>
            <a:off x="7010400" y="1366988"/>
            <a:ext cx="1654043" cy="122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7" descr="MSL_Landing cop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730039"/>
            <a:ext cx="1701490" cy="122448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/>
          <p:cNvSpPr txBox="1">
            <a:spLocks/>
          </p:cNvSpPr>
          <p:nvPr/>
        </p:nvSpPr>
        <p:spPr bwMode="auto">
          <a:xfrm>
            <a:off x="-45855" y="4890143"/>
            <a:ext cx="9144000" cy="1574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9" tIns="45680" rIns="91359" bIns="4568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000" b="1">
                <a:solidFill>
                  <a:schemeClr val="accent2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39737" indent="-28097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38180" indent="-2254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663300"/>
                </a:solidFill>
                <a:latin typeface="+mn-lt"/>
                <a:ea typeface="MS PGothic" pitchFamily="34" charset="-128"/>
                <a:cs typeface="Geneva" charset="-128"/>
              </a:defRPr>
            </a:lvl3pPr>
            <a:lvl4pPr marL="1595356" indent="-2254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 i="1">
                <a:solidFill>
                  <a:schemeClr val="tx2"/>
                </a:solidFill>
                <a:latin typeface="+mn-lt"/>
                <a:ea typeface="Geneva" charset="-128"/>
                <a:cs typeface="Geneva" charset="0"/>
              </a:defRPr>
            </a:lvl4pPr>
            <a:lvl5pPr marL="2052533" indent="-2254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 b="1">
                <a:solidFill>
                  <a:schemeClr val="accent2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5pPr>
            <a:lvl6pPr marL="2512416" indent="-22839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accent2"/>
                </a:solidFill>
                <a:latin typeface="+mn-lt"/>
                <a:ea typeface="ＭＳ Ｐゴシック" pitchFamily="80" charset="-128"/>
              </a:defRPr>
            </a:lvl6pPr>
            <a:lvl7pPr marL="2969216" indent="-22839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accent2"/>
                </a:solidFill>
                <a:latin typeface="+mn-lt"/>
                <a:ea typeface="ＭＳ Ｐゴシック" pitchFamily="80" charset="-128"/>
              </a:defRPr>
            </a:lvl7pPr>
            <a:lvl8pPr marL="3426021" indent="-22839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accent2"/>
                </a:solidFill>
                <a:latin typeface="+mn-lt"/>
                <a:ea typeface="ＭＳ Ｐゴシック" pitchFamily="80" charset="-128"/>
              </a:defRPr>
            </a:lvl8pPr>
            <a:lvl9pPr marL="3882818" indent="-22839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accent2"/>
                </a:solidFill>
                <a:latin typeface="+mn-lt"/>
                <a:ea typeface="ＭＳ Ｐゴシック" pitchFamily="80" charset="-128"/>
              </a:defRPr>
            </a:lvl9pPr>
          </a:lstStyle>
          <a:p>
            <a:pPr eaLnBrk="1" hangingPunct="1">
              <a:defRPr/>
            </a:pPr>
            <a:r>
              <a:rPr lang="en-US" b="0" kern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Earth Science Information Partners (ESIP</a:t>
            </a:r>
            <a:r>
              <a:rPr lang="en-US" b="0" kern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eaLnBrk="1" hangingPunct="1">
              <a:defRPr/>
            </a:pPr>
            <a:r>
              <a:rPr lang="en-US" b="0" kern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0" kern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Winter Meeting </a:t>
            </a:r>
            <a:r>
              <a:rPr lang="en-US" b="0" kern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2018</a:t>
            </a:r>
          </a:p>
          <a:p>
            <a:pPr eaLnBrk="1" hangingPunct="1">
              <a:defRPr/>
            </a:pPr>
            <a:r>
              <a:rPr lang="en-US" sz="1600" b="0" kern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January 9-11th, 2018 – Bethesda, MD </a:t>
            </a:r>
            <a:endParaRPr lang="en-US" sz="1600" b="0" kern="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defRPr/>
            </a:pPr>
            <a:endParaRPr lang="en-US" sz="1050" b="0" kern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defRPr/>
            </a:pPr>
            <a:r>
              <a:rPr lang="en-US" sz="1600" b="0" kern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2018 </a:t>
            </a:r>
            <a:r>
              <a:rPr lang="en-US" sz="1600" b="0" kern="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Geosemantics</a:t>
            </a:r>
            <a:r>
              <a:rPr lang="en-US" sz="1600" b="0" kern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b="0" kern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Symposium</a:t>
            </a:r>
          </a:p>
          <a:p>
            <a:pPr eaLnBrk="1" hangingPunct="1">
              <a:defRPr/>
            </a:pPr>
            <a:r>
              <a:rPr lang="en-US" sz="1600" b="0" kern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Monday January 8, 2018</a:t>
            </a:r>
            <a:endParaRPr lang="en-US" sz="1600" b="0" kern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1295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2286000" y="0"/>
            <a:ext cx="6858000" cy="990600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Functional Entities</a:t>
            </a:r>
            <a:r>
              <a:rPr lang="en-US" altLang="en-US" sz="2800" baseline="30000" dirty="0" smtClean="0"/>
              <a:t>1</a:t>
            </a:r>
            <a:endParaRPr lang="en-US" altLang="en-US" sz="2800" baseline="30000" dirty="0">
              <a:solidFill>
                <a:schemeClr val="tx1"/>
              </a:solidFill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381000" y="1290134"/>
            <a:ext cx="8305800" cy="5397910"/>
          </a:xfrm>
        </p:spPr>
        <p:txBody>
          <a:bodyPr>
            <a:noAutofit/>
          </a:bodyPr>
          <a:lstStyle/>
          <a:p>
            <a:r>
              <a:rPr lang="en-US" b="0" dirty="0"/>
              <a:t>Ingest </a:t>
            </a:r>
            <a:r>
              <a:rPr lang="en-US" b="0" dirty="0" smtClean="0"/>
              <a:t>- Accept information objects from producers</a:t>
            </a:r>
            <a:r>
              <a:rPr lang="en-US" b="0" dirty="0"/>
              <a:t>, prepares them for storage, and ensures that they become established.</a:t>
            </a:r>
          </a:p>
          <a:p>
            <a:endParaRPr lang="en-US" sz="1000" b="0" dirty="0" smtClean="0"/>
          </a:p>
          <a:p>
            <a:r>
              <a:rPr lang="en-US" b="0" dirty="0" smtClean="0"/>
              <a:t>Archival – Store and retrieve Information Objects.</a:t>
            </a:r>
            <a:endParaRPr lang="en-US" b="0" dirty="0"/>
          </a:p>
          <a:p>
            <a:endParaRPr lang="en-US" sz="1000" b="0" dirty="0"/>
          </a:p>
          <a:p>
            <a:r>
              <a:rPr lang="en-US" b="0" dirty="0"/>
              <a:t>Data Management </a:t>
            </a:r>
            <a:r>
              <a:rPr lang="en-US" b="0" dirty="0" smtClean="0"/>
              <a:t>– Maintaining administrative information, for example consumer </a:t>
            </a:r>
            <a:r>
              <a:rPr lang="en-US" b="0" dirty="0"/>
              <a:t>access </a:t>
            </a:r>
            <a:r>
              <a:rPr lang="en-US" b="0" dirty="0" smtClean="0"/>
              <a:t>statistics.</a:t>
            </a:r>
          </a:p>
          <a:p>
            <a:endParaRPr lang="en-US" sz="1000" b="0" dirty="0" smtClean="0"/>
          </a:p>
          <a:p>
            <a:r>
              <a:rPr lang="en-US" b="0" dirty="0"/>
              <a:t>Access - M</a:t>
            </a:r>
            <a:r>
              <a:rPr lang="en-US" b="0" dirty="0" smtClean="0"/>
              <a:t>ake </a:t>
            </a:r>
            <a:r>
              <a:rPr lang="en-US" b="0" dirty="0"/>
              <a:t>the archival information holdings and related services visible to Consumers.</a:t>
            </a:r>
          </a:p>
          <a:p>
            <a:endParaRPr lang="en-US" sz="1000" b="0" dirty="0"/>
          </a:p>
          <a:p>
            <a:r>
              <a:rPr lang="en-US" b="0" dirty="0"/>
              <a:t>Administration - C</a:t>
            </a:r>
            <a:r>
              <a:rPr lang="en-US" b="0" dirty="0" smtClean="0"/>
              <a:t>ontrol </a:t>
            </a:r>
            <a:r>
              <a:rPr lang="en-US" b="0" dirty="0"/>
              <a:t>the operation of the other functional </a:t>
            </a:r>
            <a:r>
              <a:rPr lang="en-US" b="0" dirty="0" smtClean="0"/>
              <a:t>entities.</a:t>
            </a:r>
          </a:p>
          <a:p>
            <a:endParaRPr lang="en-US" sz="1000" b="0" dirty="0"/>
          </a:p>
          <a:p>
            <a:r>
              <a:rPr lang="en-US" b="0" dirty="0"/>
              <a:t>Preservation Planning - M</a:t>
            </a:r>
            <a:r>
              <a:rPr lang="en-US" b="0" dirty="0" smtClean="0"/>
              <a:t>onitoring </a:t>
            </a:r>
            <a:r>
              <a:rPr lang="en-US" b="0" dirty="0"/>
              <a:t>the environment </a:t>
            </a:r>
            <a:r>
              <a:rPr lang="en-US" b="0" dirty="0" smtClean="0"/>
              <a:t>to ensure that </a:t>
            </a:r>
            <a:r>
              <a:rPr lang="en-US" b="0" dirty="0"/>
              <a:t>the information stored remains </a:t>
            </a:r>
            <a:r>
              <a:rPr lang="en-US" b="0" dirty="0" smtClean="0"/>
              <a:t>usable by the </a:t>
            </a:r>
            <a:r>
              <a:rPr lang="en-US" b="0" dirty="0"/>
              <a:t>Designated </a:t>
            </a:r>
            <a:r>
              <a:rPr lang="en-US" b="0" dirty="0" smtClean="0"/>
              <a:t>Community.</a:t>
            </a:r>
            <a:endParaRPr lang="en-US" sz="1400" b="0" dirty="0"/>
          </a:p>
          <a:p>
            <a:pPr marL="0" lvl="0" indent="0">
              <a:buNone/>
            </a:pPr>
            <a:endParaRPr lang="en-US" sz="1400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8752" y="6356351"/>
            <a:ext cx="938048" cy="365125"/>
          </a:xfrm>
        </p:spPr>
        <p:txBody>
          <a:bodyPr/>
          <a:lstStyle/>
          <a:p>
            <a:fld id="{B4BC9CAB-BF2A-4744-ADF3-CFC28E01415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25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Archival</a:t>
            </a:r>
            <a:br>
              <a:rPr lang="en-US" sz="2000" dirty="0" smtClean="0"/>
            </a:br>
            <a:r>
              <a:rPr lang="en-US" sz="2000" dirty="0" smtClean="0"/>
              <a:t>Store </a:t>
            </a:r>
            <a:r>
              <a:rPr lang="en-US" sz="2000" dirty="0"/>
              <a:t>and </a:t>
            </a:r>
            <a:r>
              <a:rPr lang="en-US" sz="2000" dirty="0" smtClean="0"/>
              <a:t>Retrieve </a:t>
            </a:r>
            <a:r>
              <a:rPr lang="en-US" sz="2000" dirty="0"/>
              <a:t>Information </a:t>
            </a:r>
            <a:r>
              <a:rPr lang="en-US" sz="2000" dirty="0" smtClean="0"/>
              <a:t>Objects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133600"/>
            <a:ext cx="795270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2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990600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Information Model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Definitions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896" y="1295400"/>
            <a:ext cx="8123104" cy="3581400"/>
          </a:xfrm>
        </p:spPr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</a:rPr>
              <a:t>“An information model is a representation of concepts, relationships, constraints, rules, and operations to specify data semantics for a chosen domain of discourse</a:t>
            </a:r>
            <a:r>
              <a:rPr lang="en-US" sz="2400" b="0" dirty="0" smtClean="0">
                <a:solidFill>
                  <a:schemeClr val="tx1"/>
                </a:solidFill>
              </a:rPr>
              <a:t>.” </a:t>
            </a:r>
            <a:r>
              <a:rPr lang="en-US" sz="2400" b="0" baseline="30000" dirty="0" smtClean="0">
                <a:solidFill>
                  <a:schemeClr val="tx1"/>
                </a:solidFill>
              </a:rPr>
              <a:t>1</a:t>
            </a:r>
          </a:p>
          <a:p>
            <a:pPr marL="0" indent="0">
              <a:buNone/>
            </a:pPr>
            <a:endParaRPr lang="en-US" sz="1000" b="0" dirty="0" smtClean="0">
              <a:solidFill>
                <a:schemeClr val="tx1"/>
              </a:solidFill>
            </a:endParaRPr>
          </a:p>
          <a:p>
            <a:r>
              <a:rPr lang="en-US" sz="2400" b="0" dirty="0" smtClean="0">
                <a:solidFill>
                  <a:schemeClr val="tx1"/>
                </a:solidFill>
              </a:rPr>
              <a:t>It provides a </a:t>
            </a:r>
            <a:r>
              <a:rPr lang="en-US" sz="2400" b="0" dirty="0">
                <a:solidFill>
                  <a:schemeClr val="tx1"/>
                </a:solidFill>
              </a:rPr>
              <a:t>sharable, stable, and organized structure of </a:t>
            </a:r>
            <a:r>
              <a:rPr lang="en-US" sz="2400" b="0" dirty="0">
                <a:solidFill>
                  <a:srgbClr val="FF0000"/>
                </a:solidFill>
              </a:rPr>
              <a:t>information requirements </a:t>
            </a:r>
            <a:r>
              <a:rPr lang="en-US" sz="2400" b="0" dirty="0">
                <a:solidFill>
                  <a:schemeClr val="tx1"/>
                </a:solidFill>
              </a:rPr>
              <a:t>or knowledge for the domain </a:t>
            </a:r>
            <a:r>
              <a:rPr lang="en-US" sz="2400" b="0" dirty="0" smtClean="0">
                <a:solidFill>
                  <a:schemeClr val="tx1"/>
                </a:solidFill>
              </a:rPr>
              <a:t>context.</a:t>
            </a:r>
          </a:p>
          <a:p>
            <a:endParaRPr lang="en-US" sz="2400" b="0" dirty="0"/>
          </a:p>
          <a:p>
            <a:r>
              <a:rPr lang="en-US" sz="2400" b="0" dirty="0"/>
              <a:t>I</a:t>
            </a:r>
            <a:r>
              <a:rPr lang="en-US" sz="2400" b="0" dirty="0" smtClean="0">
                <a:solidFill>
                  <a:schemeClr val="tx1"/>
                </a:solidFill>
              </a:rPr>
              <a:t>nformation Modeling is an essential discipline within  Data Science 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400" b="0" baseline="30000" dirty="0" smtClean="0">
                <a:solidFill>
                  <a:schemeClr val="tx1"/>
                </a:solidFill>
              </a:rPr>
              <a:t>	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mtClean="0"/>
          </a:p>
          <a:p>
            <a:fld id="{AF0C8947-5007-485D-AAD2-775F75C9582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9896" y="5893490"/>
            <a:ext cx="7894504" cy="735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Lee, Y. T. 1999. Information Modeling: From Design To Implementation. In Proceedings of the Second World Manufacturing Congress, ed. S.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Nahavandi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M.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Saadat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315-321.  Canada/Switzerland: International Computer Science Conventions.</a:t>
            </a:r>
          </a:p>
        </p:txBody>
      </p:sp>
    </p:spTree>
    <p:extLst>
      <p:ext uri="{BB962C8B-B14F-4D97-AF65-F5344CB8AC3E}">
        <p14:creationId xmlns:p14="http://schemas.microsoft.com/office/powerpoint/2010/main" val="3513790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6400800" cy="1011238"/>
          </a:xfrm>
        </p:spPr>
        <p:txBody>
          <a:bodyPr/>
          <a:lstStyle/>
          <a:p>
            <a:r>
              <a:rPr lang="en-US" altLang="en-US" sz="2800" dirty="0" smtClean="0"/>
              <a:t>Information Model (IM)</a:t>
            </a:r>
            <a:endParaRPr lang="en-US" altLang="en-US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12" indent="-285736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2942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118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295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47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648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8825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00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1D0D119B-38AB-49DF-8FAD-A64A584FD896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13</a:t>
            </a:fld>
            <a:endParaRPr lang="en-US" altLang="en-US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50" y="1600200"/>
            <a:ext cx="9146150" cy="45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0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990600"/>
          </a:xfrm>
        </p:spPr>
        <p:txBody>
          <a:bodyPr/>
          <a:lstStyle/>
          <a:p>
            <a:r>
              <a:rPr lang="en-US" sz="2800" dirty="0" smtClean="0"/>
              <a:t>Information Model Roles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fld id="{AF0C8947-5007-485D-AAD2-775F75C9582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Requirements: The IM is the primary source for information requirements.</a:t>
            </a:r>
          </a:p>
          <a:p>
            <a:pPr marL="0" indent="0">
              <a:buNone/>
            </a:pPr>
            <a:endParaRPr lang="en-US" sz="1000" b="0" dirty="0" smtClean="0"/>
          </a:p>
          <a:p>
            <a:r>
              <a:rPr lang="en-US" b="0" dirty="0" smtClean="0"/>
              <a:t>Governance: A multi-level governance scheme reduces the impact of change as the science community grows and evolves.</a:t>
            </a:r>
          </a:p>
          <a:p>
            <a:pPr marL="58734" indent="0">
              <a:buNone/>
            </a:pPr>
            <a:endParaRPr lang="en-US" sz="1000" b="0" dirty="0" smtClean="0"/>
          </a:p>
          <a:p>
            <a:r>
              <a:rPr lang="en-US" b="0" dirty="0" smtClean="0"/>
              <a:t>Semantics: The IM </a:t>
            </a:r>
            <a:r>
              <a:rPr lang="en-US" b="0" dirty="0"/>
              <a:t>provides </a:t>
            </a:r>
            <a:r>
              <a:rPr lang="en-US" b="0" dirty="0" smtClean="0"/>
              <a:t>named relationships to support semantic technologies</a:t>
            </a:r>
          </a:p>
          <a:p>
            <a:endParaRPr lang="en-US" sz="1000" b="0" dirty="0"/>
          </a:p>
          <a:p>
            <a:r>
              <a:rPr lang="en-US" b="0" dirty="0"/>
              <a:t>Usability: </a:t>
            </a:r>
            <a:r>
              <a:rPr lang="en-US" b="0" dirty="0" smtClean="0"/>
              <a:t>The IM provides the metadata needed to interpret and use the data.</a:t>
            </a:r>
          </a:p>
          <a:p>
            <a:endParaRPr lang="en-US" sz="1000" b="0" dirty="0" smtClean="0"/>
          </a:p>
          <a:p>
            <a:r>
              <a:rPr lang="en-US" b="0" dirty="0" smtClean="0"/>
              <a:t>Interoperability: The IM is designed by discipline experts to provide interoperability, at multiple levels.</a:t>
            </a:r>
          </a:p>
          <a:p>
            <a:endParaRPr lang="en-US" sz="1000" b="0" dirty="0"/>
          </a:p>
          <a:p>
            <a:r>
              <a:rPr lang="en-US" b="0" dirty="0"/>
              <a:t>Configuration: Extracts from the IM are used to configure tools and services</a:t>
            </a:r>
          </a:p>
          <a:p>
            <a:pPr lvl="1"/>
            <a:endParaRPr lang="en-US" dirty="0"/>
          </a:p>
          <a:p>
            <a:pPr lvl="1"/>
            <a:endParaRPr lang="en-US" sz="24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315389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57546" y="5024165"/>
            <a:ext cx="1986454" cy="14267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43028" y="-10965"/>
            <a:ext cx="6548572" cy="990600"/>
          </a:xfrm>
        </p:spPr>
        <p:txBody>
          <a:bodyPr/>
          <a:lstStyle/>
          <a:p>
            <a:r>
              <a:rPr lang="en-US" sz="2800" dirty="0"/>
              <a:t>Multi-level </a:t>
            </a:r>
            <a:r>
              <a:rPr lang="en-US" sz="2800" dirty="0" smtClean="0"/>
              <a:t>Governance</a:t>
            </a:r>
            <a:endParaRPr lang="en-US" altLang="en-US" sz="28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7891" name="AutoShape 3"/>
          <p:cNvSpPr>
            <a:spLocks noChangeArrowheads="1"/>
          </p:cNvSpPr>
          <p:nvPr/>
        </p:nvSpPr>
        <p:spPr bwMode="auto">
          <a:xfrm>
            <a:off x="330200" y="1219200"/>
            <a:ext cx="8572500" cy="527050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 flipV="1">
            <a:off x="2844800" y="3429000"/>
            <a:ext cx="353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1574801" y="4991100"/>
            <a:ext cx="6096000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581400" y="2414600"/>
            <a:ext cx="1949450" cy="376238"/>
          </a:xfrm>
        </p:spPr>
        <p:txBody>
          <a:bodyPr>
            <a:noAutofit/>
          </a:bodyPr>
          <a:lstStyle/>
          <a:p>
            <a:pPr algn="ctr">
              <a:buFontTx/>
              <a:buNone/>
            </a:pPr>
            <a:r>
              <a:rPr lang="en-US" altLang="en-US" sz="2400" i="1" dirty="0">
                <a:solidFill>
                  <a:schemeClr val="tx1"/>
                </a:solidFill>
              </a:rPr>
              <a:t>Common</a:t>
            </a:r>
            <a:endParaRPr lang="en-US" altLang="en-US" i="1" dirty="0">
              <a:solidFill>
                <a:schemeClr val="tx1"/>
              </a:solidFill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2400300" y="4076700"/>
            <a:ext cx="42291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400" b="1" i="1" dirty="0">
                <a:solidFill>
                  <a:srgbClr val="000000"/>
                </a:solidFill>
              </a:rPr>
              <a:t>Discipline</a:t>
            </a:r>
            <a:endParaRPr lang="en-US" altLang="en-US" b="1" i="1" dirty="0">
              <a:solidFill>
                <a:srgbClr val="000000"/>
              </a:solidFill>
            </a:endParaRP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1727200" y="5562600"/>
            <a:ext cx="5486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400" b="1" i="1" dirty="0">
                <a:solidFill>
                  <a:srgbClr val="000000"/>
                </a:solidFill>
              </a:rPr>
              <a:t>Mission</a:t>
            </a:r>
            <a:endParaRPr lang="en-US" altLang="en-US" b="1" i="1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5952" y="6471417"/>
            <a:ext cx="938048" cy="365125"/>
          </a:xfrm>
        </p:spPr>
        <p:txBody>
          <a:bodyPr/>
          <a:lstStyle/>
          <a:p>
            <a:fld id="{B4BC9CAB-BF2A-4744-ADF3-CFC28E01415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236" y="6585391"/>
            <a:ext cx="56295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baseline="30000" dirty="0" smtClean="0">
                <a:solidFill>
                  <a:schemeClr val="tx1"/>
                </a:solidFill>
              </a:rPr>
              <a:t>1 </a:t>
            </a:r>
            <a:r>
              <a:rPr lang="en-US" altLang="en-US" sz="1200" dirty="0" smtClean="0">
                <a:solidFill>
                  <a:schemeClr val="tx1"/>
                </a:solidFill>
              </a:rPr>
              <a:t>ISO </a:t>
            </a:r>
            <a:r>
              <a:rPr lang="en-US" altLang="en-US" sz="1200" dirty="0">
                <a:solidFill>
                  <a:schemeClr val="tx1"/>
                </a:solidFill>
              </a:rPr>
              <a:t>14721:2003 - Open Archival Information System (OAIS) Reference </a:t>
            </a:r>
            <a:r>
              <a:rPr lang="en-US" altLang="en-US" sz="1200" dirty="0" smtClean="0">
                <a:solidFill>
                  <a:schemeClr val="tx1"/>
                </a:solidFill>
              </a:rPr>
              <a:t>Model </a:t>
            </a:r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643642" y="1417405"/>
            <a:ext cx="3471158" cy="582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 smtClean="0"/>
              <a:t>Registration </a:t>
            </a:r>
            <a:r>
              <a:rPr lang="en-US" altLang="en-US" sz="2000" b="1" dirty="0"/>
              <a:t>Authority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 smtClean="0"/>
              <a:t>Steward</a:t>
            </a:r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67032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4800" y="1853884"/>
            <a:ext cx="8444850" cy="3327716"/>
          </a:xfrm>
          <a:prstGeom prst="rect">
            <a:avLst/>
          </a:prstGeom>
          <a:solidFill>
            <a:srgbClr val="FFFFCC"/>
          </a:solidFill>
          <a:ln>
            <a:solidFill>
              <a:srgbClr val="BDFFEE">
                <a:alpha val="14902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0"/>
            <a:ext cx="70866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 Components</a:t>
            </a:r>
            <a:b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Common, Discipline and Mission Dictionaries</a:t>
            </a:r>
            <a:endParaRPr lang="en-US" sz="2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A26D-14E1-433D-AF79-EED210BFECAF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304800" y="1600200"/>
            <a:ext cx="8444850" cy="228600"/>
          </a:xfrm>
          <a:prstGeom prst="rect">
            <a:avLst/>
          </a:prstGeom>
          <a:ln>
            <a:solidFill>
              <a:srgbClr val="BDFFEE">
                <a:alpha val="14902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5206684"/>
            <a:ext cx="8444850" cy="1562100"/>
          </a:xfrm>
          <a:prstGeom prst="rect">
            <a:avLst/>
          </a:prstGeom>
          <a:solidFill>
            <a:srgbClr val="FFCCCC"/>
          </a:solidFill>
          <a:ln>
            <a:solidFill>
              <a:srgbClr val="FFCCCC">
                <a:alpha val="14902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50" y="1129984"/>
            <a:ext cx="8444850" cy="561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450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12333"/>
            <a:ext cx="8815137" cy="53170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71628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Information Requirements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/>
              <a:t>Generated from the Dictionaries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fld id="{AF0C8947-5007-485D-AAD2-775F75C9582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685800" y="1902925"/>
            <a:ext cx="194945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9" tIns="45680" rIns="91359" bIns="45680" numCol="1" anchor="t" anchorCtr="0" compatLnSpc="1">
            <a:prstTxWarp prst="textNoShape">
              <a:avLst/>
            </a:prstTxWarp>
            <a:noAutofit/>
          </a:bodyPr>
          <a:lstStyle>
            <a:lvl1pPr marL="339708" indent="-33970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39737" indent="-28097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38180" indent="-2254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595356" indent="-2254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 i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2533" indent="-2254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2416" indent="-22839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accent2"/>
                </a:solidFill>
                <a:latin typeface="+mn-lt"/>
                <a:ea typeface="ＭＳ Ｐゴシック" pitchFamily="80" charset="-128"/>
              </a:defRPr>
            </a:lvl6pPr>
            <a:lvl7pPr marL="2969216" indent="-22839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accent2"/>
                </a:solidFill>
                <a:latin typeface="+mn-lt"/>
                <a:ea typeface="ＭＳ Ｐゴシック" pitchFamily="80" charset="-128"/>
              </a:defRPr>
            </a:lvl7pPr>
            <a:lvl8pPr marL="3426021" indent="-22839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accent2"/>
                </a:solidFill>
                <a:latin typeface="+mn-lt"/>
                <a:ea typeface="ＭＳ Ｐゴシック" pitchFamily="80" charset="-128"/>
              </a:defRPr>
            </a:lvl8pPr>
            <a:lvl9pPr marL="3882818" indent="-22839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accent2"/>
                </a:solidFill>
                <a:latin typeface="+mn-lt"/>
                <a:ea typeface="ＭＳ Ｐゴシック" pitchFamily="80" charset="-128"/>
              </a:defRPr>
            </a:lvl9pPr>
          </a:lstStyle>
          <a:p>
            <a:pPr algn="ctr">
              <a:buFontTx/>
              <a:buNone/>
            </a:pPr>
            <a:r>
              <a:rPr lang="en-US" altLang="en-US" sz="1400" i="1" kern="0" dirty="0" smtClean="0">
                <a:solidFill>
                  <a:srgbClr val="C00000"/>
                </a:solidFill>
              </a:rPr>
              <a:t>Common</a:t>
            </a:r>
            <a:endParaRPr lang="en-US" altLang="en-US" sz="1600" i="1" kern="0" dirty="0">
              <a:solidFill>
                <a:srgbClr val="C00000"/>
              </a:solidFill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4868779" y="1902925"/>
            <a:ext cx="194945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9" tIns="45680" rIns="91359" bIns="45680" numCol="1" anchor="t" anchorCtr="0" compatLnSpc="1">
            <a:prstTxWarp prst="textNoShape">
              <a:avLst/>
            </a:prstTxWarp>
            <a:noAutofit/>
          </a:bodyPr>
          <a:lstStyle>
            <a:lvl1pPr marL="339708" indent="-33970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39737" indent="-28097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38180" indent="-2254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595356" indent="-2254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 i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2533" indent="-2254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2416" indent="-22839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accent2"/>
                </a:solidFill>
                <a:latin typeface="+mn-lt"/>
                <a:ea typeface="ＭＳ Ｐゴシック" pitchFamily="80" charset="-128"/>
              </a:defRPr>
            </a:lvl6pPr>
            <a:lvl7pPr marL="2969216" indent="-22839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accent2"/>
                </a:solidFill>
                <a:latin typeface="+mn-lt"/>
                <a:ea typeface="ＭＳ Ｐゴシック" pitchFamily="80" charset="-128"/>
              </a:defRPr>
            </a:lvl7pPr>
            <a:lvl8pPr marL="3426021" indent="-22839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accent2"/>
                </a:solidFill>
                <a:latin typeface="+mn-lt"/>
                <a:ea typeface="ＭＳ Ｐゴシック" pitchFamily="80" charset="-128"/>
              </a:defRPr>
            </a:lvl8pPr>
            <a:lvl9pPr marL="3882818" indent="-22839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accent2"/>
                </a:solidFill>
                <a:latin typeface="+mn-lt"/>
                <a:ea typeface="ＭＳ Ｐゴシック" pitchFamily="80" charset="-128"/>
              </a:defRPr>
            </a:lvl9pPr>
          </a:lstStyle>
          <a:p>
            <a:pPr algn="ctr">
              <a:buFontTx/>
              <a:buNone/>
            </a:pPr>
            <a:r>
              <a:rPr lang="en-US" altLang="en-US" sz="1400" i="1" kern="0" dirty="0" smtClean="0">
                <a:solidFill>
                  <a:srgbClr val="C00000"/>
                </a:solidFill>
              </a:rPr>
              <a:t>Discipline</a:t>
            </a:r>
            <a:endParaRPr lang="en-US" altLang="en-US" i="1" kern="0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438400" y="2128838"/>
            <a:ext cx="0" cy="3967162"/>
          </a:xfrm>
          <a:prstGeom prst="line">
            <a:avLst/>
          </a:prstGeom>
          <a:ln>
            <a:solidFill>
              <a:srgbClr val="C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030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Usability</a:t>
            </a:r>
            <a:endParaRPr lang="en-US" altLang="en-US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381000" y="1204987"/>
            <a:ext cx="8077200" cy="5068238"/>
          </a:xfrm>
        </p:spPr>
        <p:txBody>
          <a:bodyPr/>
          <a:lstStyle/>
          <a:p>
            <a:r>
              <a:rPr lang="en-US" altLang="en-US" b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desk </a:t>
            </a:r>
            <a:r>
              <a:rPr lang="en-US" altLang="en-US" b="0" dirty="0"/>
              <a:t>a</a:t>
            </a:r>
            <a:r>
              <a:rPr lang="en-US" altLang="en-US" b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ssessment </a:t>
            </a:r>
            <a:r>
              <a:rPr lang="en-US" altLang="en-US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PDS4 against ISO </a:t>
            </a:r>
            <a:r>
              <a:rPr lang="en-US" altLang="en-US" b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16363</a:t>
            </a:r>
            <a:r>
              <a:rPr lang="en-US" altLang="en-US" b="0" baseline="30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altLang="en-US" b="0" dirty="0" smtClean="0"/>
              <a:t>, the instrument for assessing a repository against the OAIS Reference Model</a:t>
            </a:r>
            <a:r>
              <a:rPr lang="en-US" altLang="en-US" b="0" baseline="30000" dirty="0" smtClean="0"/>
              <a:t>2</a:t>
            </a:r>
            <a:r>
              <a:rPr lang="en-US" altLang="en-US" b="0" dirty="0" smtClean="0"/>
              <a:t>, fo</a:t>
            </a:r>
            <a:r>
              <a:rPr lang="en-US" altLang="en-US" b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 </a:t>
            </a:r>
            <a:r>
              <a:rPr lang="en-US" altLang="en-US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 92% of the metrics of the ISO 16363 standard were </a:t>
            </a:r>
            <a:r>
              <a:rPr lang="en-US" altLang="en-US" b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satisfied</a:t>
            </a:r>
          </a:p>
          <a:p>
            <a:endParaRPr lang="en-US" altLang="en-US" b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/>
            <a:r>
              <a:rPr lang="en-US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Governance </a:t>
            </a:r>
            <a:r>
              <a:rPr lang="en-US" alt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Organizational </a:t>
            </a:r>
            <a:r>
              <a:rPr lang="en-US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Viability</a:t>
            </a:r>
          </a:p>
          <a:p>
            <a:pPr lvl="2"/>
            <a:endParaRPr lang="en-US" alt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/>
            <a:r>
              <a:rPr lang="en-US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Digital </a:t>
            </a:r>
            <a:r>
              <a:rPr lang="en-US" alt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 </a:t>
            </a:r>
            <a:r>
              <a:rPr lang="en-US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Management</a:t>
            </a:r>
          </a:p>
          <a:p>
            <a:pPr lvl="2"/>
            <a:endParaRPr lang="en-US" alt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/>
            <a:r>
              <a:rPr lang="en-US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Infrastructure </a:t>
            </a:r>
            <a:r>
              <a:rPr lang="en-US" alt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Security Risk Management. </a:t>
            </a:r>
            <a:endParaRPr lang="en-US" altLang="en-US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/>
            <a:endParaRPr lang="en-US" altLang="en-US" dirty="0"/>
          </a:p>
          <a:p>
            <a:r>
              <a:rPr lang="en-US" altLang="en-US" b="0" i="1" u="sng" dirty="0" smtClean="0"/>
              <a:t>Maintain </a:t>
            </a:r>
            <a:r>
              <a:rPr lang="en-US" altLang="en-US" b="0" i="1" u="sng" dirty="0"/>
              <a:t>the value of the data over time</a:t>
            </a:r>
            <a:endParaRPr lang="en-US" altLang="en-US" b="0" i="1" u="sng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332026"/>
            <a:ext cx="8921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alt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ISO 16363:2012 (CCSDS 652.0-R-1) </a:t>
            </a:r>
            <a:r>
              <a:rPr lang="en-US" alt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Audit </a:t>
            </a:r>
            <a:r>
              <a:rPr lang="en-US" alt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certification of trustworthy </a:t>
            </a:r>
            <a:r>
              <a:rPr lang="en-US" alt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digital repositories</a:t>
            </a:r>
          </a:p>
          <a:p>
            <a:r>
              <a:rPr lang="en-US" sz="1400" baseline="30000" dirty="0" smtClean="0"/>
              <a:t>2</a:t>
            </a:r>
            <a:r>
              <a:rPr lang="en-US" sz="1400" dirty="0" smtClean="0"/>
              <a:t>  ISO </a:t>
            </a:r>
            <a:r>
              <a:rPr lang="en-US" sz="1400" dirty="0"/>
              <a:t>14721:2012 (CCSDSS 650.0-P-1.1) </a:t>
            </a:r>
            <a:r>
              <a:rPr lang="en-US" sz="1400" dirty="0" smtClean="0"/>
              <a:t>Open </a:t>
            </a:r>
            <a:r>
              <a:rPr lang="en-US" sz="1400" dirty="0"/>
              <a:t>archival information system (OAIS) -- Reference </a:t>
            </a:r>
            <a:r>
              <a:rPr lang="en-US" sz="1400" dirty="0" smtClean="0"/>
              <a:t>model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192111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70104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Next Steps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545830" cy="5791200"/>
          </a:xfrm>
        </p:spPr>
        <p:txBody>
          <a:bodyPr>
            <a:noAutofit/>
          </a:bodyPr>
          <a:lstStyle/>
          <a:p>
            <a:r>
              <a:rPr lang="en-US" sz="1800" dirty="0"/>
              <a:t>CCSDS Data Archive Interoperability (DAI) Working Group </a:t>
            </a:r>
            <a:endParaRPr lang="en-US" sz="1800" dirty="0" smtClean="0"/>
          </a:p>
          <a:p>
            <a:pPr lvl="1"/>
            <a:r>
              <a:rPr lang="en-US" sz="1800" dirty="0" smtClean="0"/>
              <a:t>Write and review CCSDS Blue Book</a:t>
            </a:r>
          </a:p>
          <a:p>
            <a:pPr lvl="2"/>
            <a:r>
              <a:rPr lang="en-US" sz="1800" dirty="0" smtClean="0"/>
              <a:t>CCSDS </a:t>
            </a:r>
            <a:r>
              <a:rPr lang="en-US" sz="1800" dirty="0"/>
              <a:t>Fall </a:t>
            </a:r>
            <a:r>
              <a:rPr lang="en-US" sz="1800" dirty="0" smtClean="0"/>
              <a:t>2018 </a:t>
            </a:r>
            <a:r>
              <a:rPr lang="en-US" sz="1800" dirty="0"/>
              <a:t>Technical </a:t>
            </a:r>
            <a:r>
              <a:rPr lang="en-US" sz="1800" dirty="0" smtClean="0"/>
              <a:t>Meetings (Spring and Fall)</a:t>
            </a:r>
          </a:p>
          <a:p>
            <a:pPr lvl="2"/>
            <a:r>
              <a:rPr lang="en-US" sz="1800" dirty="0" smtClean="0"/>
              <a:t>Develop two working prototypes</a:t>
            </a:r>
            <a:endParaRPr lang="en-US" sz="1800" dirty="0"/>
          </a:p>
          <a:p>
            <a:pPr lvl="2"/>
            <a:r>
              <a:rPr lang="en-US" sz="1800" dirty="0" smtClean="0"/>
              <a:t>Reference Model Review</a:t>
            </a:r>
            <a:endParaRPr lang="en-US" sz="1800" dirty="0"/>
          </a:p>
          <a:p>
            <a:pPr lvl="3"/>
            <a:r>
              <a:rPr lang="en-US" sz="1800" dirty="0"/>
              <a:t>JPL's Center for Data Science and Technology – D. Crichton</a:t>
            </a:r>
          </a:p>
          <a:p>
            <a:pPr lvl="3"/>
            <a:r>
              <a:rPr lang="en-US" sz="1800" dirty="0"/>
              <a:t>NASA Planetary Data System (PDS) System Development – S. Hardman</a:t>
            </a:r>
          </a:p>
          <a:p>
            <a:pPr lvl="3"/>
            <a:r>
              <a:rPr lang="en-US" sz="1800" dirty="0"/>
              <a:t>CCSDS Systems Architecture (SAWG) Chair – P. Shames</a:t>
            </a:r>
          </a:p>
          <a:p>
            <a:pPr lvl="3"/>
            <a:r>
              <a:rPr lang="en-US" sz="1800" dirty="0"/>
              <a:t>JPL’s </a:t>
            </a:r>
            <a:r>
              <a:rPr lang="en-US" sz="1800" dirty="0" err="1"/>
              <a:t>Multimission</a:t>
            </a:r>
            <a:r>
              <a:rPr lang="en-US" sz="1800" dirty="0"/>
              <a:t> Ground System and Services (MGSS) Project – C. Radulescu</a:t>
            </a:r>
          </a:p>
          <a:p>
            <a:pPr lvl="3"/>
            <a:r>
              <a:rPr lang="en-US" sz="1800" dirty="0"/>
              <a:t>Life Storage of Mission Data (LSMD) task – M. McAuley</a:t>
            </a:r>
          </a:p>
          <a:p>
            <a:pPr lvl="3"/>
            <a:r>
              <a:rPr lang="de-DE" sz="1800" dirty="0"/>
              <a:t>FernUniversität in Hagen - M. Hemmje</a:t>
            </a:r>
            <a:endParaRPr lang="en-US" sz="1800" dirty="0"/>
          </a:p>
          <a:p>
            <a:pPr lvl="3"/>
            <a:r>
              <a:rPr lang="en-US" sz="1800" dirty="0"/>
              <a:t>Engineering Data Management (EDM) task – L. Jewell</a:t>
            </a:r>
          </a:p>
          <a:p>
            <a:pPr lvl="3"/>
            <a:r>
              <a:rPr lang="en-US" sz="1800" dirty="0"/>
              <a:t>Information Retrieval and Data Science Group – C. Mattmann</a:t>
            </a:r>
          </a:p>
          <a:p>
            <a:pPr marL="342900" lvl="1" indent="0">
              <a:buNone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10569891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7010400" cy="990600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Overview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61501"/>
            <a:ext cx="8001000" cy="5257800"/>
          </a:xfrm>
        </p:spPr>
        <p:txBody>
          <a:bodyPr/>
          <a:lstStyle/>
          <a:p>
            <a:r>
              <a:rPr lang="en-US" b="0" dirty="0" smtClean="0"/>
              <a:t>The Consultative </a:t>
            </a:r>
            <a:r>
              <a:rPr lang="en-US" b="0" dirty="0"/>
              <a:t>Committee for Space Data Systems (CCSDS) Data Archive </a:t>
            </a:r>
            <a:r>
              <a:rPr lang="en-US" b="0" dirty="0" smtClean="0"/>
              <a:t>Interoperability </a:t>
            </a:r>
            <a:r>
              <a:rPr lang="en-US" b="0" dirty="0"/>
              <a:t>(DAI</a:t>
            </a:r>
            <a:r>
              <a:rPr lang="en-US" b="0" dirty="0" smtClean="0"/>
              <a:t>) working group has developed </a:t>
            </a:r>
            <a:r>
              <a:rPr lang="en-US" b="0" dirty="0"/>
              <a:t>the core elements for the underlying processes for </a:t>
            </a:r>
            <a:r>
              <a:rPr lang="en-US" b="0" dirty="0" smtClean="0"/>
              <a:t>digital preservation.</a:t>
            </a:r>
          </a:p>
          <a:p>
            <a:pPr lvl="1"/>
            <a:r>
              <a:rPr lang="en-US" b="0" dirty="0" smtClean="0"/>
              <a:t>Reference </a:t>
            </a:r>
            <a:r>
              <a:rPr lang="en-US" b="0" dirty="0"/>
              <a:t>Model for an Open Archival Information System (</a:t>
            </a:r>
            <a:r>
              <a:rPr lang="en-US" dirty="0"/>
              <a:t>OAIS) – ISO </a:t>
            </a:r>
            <a:r>
              <a:rPr lang="en-US" dirty="0" smtClean="0"/>
              <a:t>14721, </a:t>
            </a:r>
            <a:r>
              <a:rPr lang="en-US" dirty="0"/>
              <a:t>CCSDS 650.0-M-2</a:t>
            </a:r>
            <a:endParaRPr lang="en-US" b="0" dirty="0" smtClean="0"/>
          </a:p>
          <a:p>
            <a:pPr lvl="1"/>
            <a:r>
              <a:rPr lang="en-US" b="0" dirty="0" smtClean="0"/>
              <a:t>Information </a:t>
            </a:r>
            <a:r>
              <a:rPr lang="en-US" b="0" dirty="0"/>
              <a:t>Preparation to Enable Long Term Use (IPELTU</a:t>
            </a:r>
            <a:r>
              <a:rPr lang="en-US" b="0" dirty="0" smtClean="0"/>
              <a:t>)</a:t>
            </a:r>
            <a:endParaRPr lang="en-US" b="0" dirty="0"/>
          </a:p>
          <a:p>
            <a:endParaRPr lang="en-US" b="0" dirty="0"/>
          </a:p>
          <a:p>
            <a:r>
              <a:rPr lang="en-US" b="0" dirty="0" smtClean="0"/>
              <a:t>The DAI working group is now addressing interoperable </a:t>
            </a:r>
            <a:r>
              <a:rPr lang="en-US" b="0" dirty="0"/>
              <a:t>protocols </a:t>
            </a:r>
            <a:r>
              <a:rPr lang="en-US" b="0" dirty="0" smtClean="0"/>
              <a:t>and </a:t>
            </a:r>
            <a:r>
              <a:rPr lang="en-US" b="0" dirty="0"/>
              <a:t>interface specifications. </a:t>
            </a:r>
            <a:r>
              <a:rPr lang="en-US" b="0" dirty="0" smtClean="0"/>
              <a:t> </a:t>
            </a:r>
          </a:p>
          <a:p>
            <a:pPr lvl="1"/>
            <a:r>
              <a:rPr lang="en-US" b="0" dirty="0" smtClean="0"/>
              <a:t>Enable </a:t>
            </a:r>
            <a:r>
              <a:rPr lang="en-US" b="0" dirty="0"/>
              <a:t>the access, merging and interoperable re-use of the </a:t>
            </a:r>
            <a:r>
              <a:rPr lang="en-US" b="0" dirty="0" smtClean="0"/>
              <a:t>data </a:t>
            </a:r>
          </a:p>
          <a:p>
            <a:pPr lvl="1"/>
            <a:r>
              <a:rPr lang="en-US" dirty="0" smtClean="0"/>
              <a:t>Support for t</a:t>
            </a:r>
            <a:r>
              <a:rPr lang="en-US" b="0" dirty="0" smtClean="0"/>
              <a:t>he </a:t>
            </a:r>
            <a:r>
              <a:rPr lang="en-US" b="0" dirty="0"/>
              <a:t>fundamental scientific technique of </a:t>
            </a:r>
            <a:r>
              <a:rPr lang="en-US" b="0" dirty="0" smtClean="0"/>
              <a:t>checking reproducibility </a:t>
            </a:r>
            <a:r>
              <a:rPr lang="en-US" b="0" dirty="0"/>
              <a:t>of results.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mtClean="0"/>
          </a:p>
          <a:p>
            <a:fld id="{AF0C8947-5007-485D-AAD2-775F75C958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876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69342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Acknowledgements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214747" y="1219200"/>
            <a:ext cx="818110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600" dirty="0"/>
              <a:t>CCSDS Data Archive Interoperability (DAI) Working Group </a:t>
            </a:r>
          </a:p>
          <a:p>
            <a:pPr lvl="1"/>
            <a:r>
              <a:rPr lang="en-US" sz="1600" dirty="0"/>
              <a:t>	Bruce Ambacher</a:t>
            </a:r>
          </a:p>
          <a:p>
            <a:pPr lvl="1"/>
            <a:r>
              <a:rPr lang="en-US" sz="1600" dirty="0"/>
              <a:t>	Robert Downs</a:t>
            </a:r>
          </a:p>
          <a:p>
            <a:pPr lvl="1"/>
            <a:r>
              <a:rPr lang="en-US" sz="1600" dirty="0"/>
              <a:t>	John Garrett</a:t>
            </a:r>
          </a:p>
          <a:p>
            <a:pPr lvl="1"/>
            <a:r>
              <a:rPr lang="en-US" sz="1600" dirty="0"/>
              <a:t>	David Giaretta</a:t>
            </a:r>
          </a:p>
          <a:p>
            <a:pPr lvl="1"/>
            <a:r>
              <a:rPr lang="en-US" sz="1600" dirty="0"/>
              <a:t>	Matthias Hemmje</a:t>
            </a:r>
          </a:p>
          <a:p>
            <a:pPr lvl="1"/>
            <a:r>
              <a:rPr lang="en-US" sz="1600" dirty="0"/>
              <a:t>	Mike Kearney</a:t>
            </a:r>
          </a:p>
          <a:p>
            <a:pPr lvl="1"/>
            <a:r>
              <a:rPr lang="en-US" sz="1600" dirty="0"/>
              <a:t>	Terry Longstreth</a:t>
            </a:r>
          </a:p>
          <a:p>
            <a:pPr lvl="1"/>
            <a:r>
              <a:rPr lang="en-US" sz="1600" dirty="0"/>
              <a:t>	Don Sawyer</a:t>
            </a:r>
          </a:p>
          <a:p>
            <a:pPr lvl="1"/>
            <a:endParaRPr lang="en-US" sz="1600" dirty="0"/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600" dirty="0"/>
              <a:t>JPL's Center for Data Science and Technology – Dan Crichton 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600" dirty="0"/>
              <a:t>NASA Planetary Data System (PDS) – Sean Hardman, Ronald Joyner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600" dirty="0"/>
              <a:t>JPL Principal Data Scientist, USC Adjunct Associate Professor – Chris Mattmann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600" dirty="0"/>
              <a:t>JPL’s </a:t>
            </a:r>
            <a:r>
              <a:rPr lang="en-US" sz="1600" dirty="0" err="1"/>
              <a:t>Multimission</a:t>
            </a:r>
            <a:r>
              <a:rPr lang="en-US" sz="1600" dirty="0"/>
              <a:t> Ground System and Services (</a:t>
            </a:r>
            <a:r>
              <a:rPr lang="en-US" sz="1600" i="1" dirty="0"/>
              <a:t>MGSS</a:t>
            </a:r>
            <a:r>
              <a:rPr lang="en-US" sz="1600" dirty="0"/>
              <a:t>) Project – Costin Radulescu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600" dirty="0"/>
              <a:t>CCSDS Systems Architecture (SAWG) Chair – Peter Shames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600" dirty="0"/>
              <a:t>Life Storage of Mission Data (LSMD) task – Mike McAuley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600" dirty="0"/>
              <a:t>Engineering Data Management (EDM) task – Laura Jewell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" y="6248400"/>
            <a:ext cx="8957187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This research was carried out by the Jet Propulsion Laboratory, managed by the California Institute of Technology under a contract with the National Aeronautics and Space Administration.</a:t>
            </a:r>
          </a:p>
        </p:txBody>
      </p:sp>
    </p:spTree>
    <p:extLst>
      <p:ext uri="{BB962C8B-B14F-4D97-AF65-F5344CB8AC3E}">
        <p14:creationId xmlns:p14="http://schemas.microsoft.com/office/powerpoint/2010/main" val="414728378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378"/>
            <a:ext cx="8545830" cy="5719916"/>
          </a:xfrm>
        </p:spPr>
        <p:txBody>
          <a:bodyPr>
            <a:noAutofit/>
          </a:bodyPr>
          <a:lstStyle/>
          <a:p>
            <a:pPr lvl="1"/>
            <a:r>
              <a:rPr lang="en-US" sz="1600" dirty="0"/>
              <a:t>Reference Model for an Open Archival Information System (OAIS), ISO 14721:2012.</a:t>
            </a:r>
          </a:p>
          <a:p>
            <a:pPr lvl="1"/>
            <a:r>
              <a:rPr lang="en-US" sz="1600" dirty="0" smtClean="0"/>
              <a:t>Data </a:t>
            </a:r>
            <a:r>
              <a:rPr lang="en-US" sz="1600" dirty="0"/>
              <a:t>Archive Ingest (DAI) WG Report to the CCSDS Management Council (CMC), Figure 2: Notional Data Archive Architecture, March 2017</a:t>
            </a:r>
          </a:p>
          <a:p>
            <a:pPr lvl="1"/>
            <a:r>
              <a:rPr lang="en-US" sz="1600" dirty="0"/>
              <a:t>DAI Architecture Analysis, SEA System Architecture WG, Slide 16, Alternative Standardized Archive System Architecture Deployment Option (3), May 2017</a:t>
            </a:r>
          </a:p>
          <a:p>
            <a:pPr lvl="1"/>
            <a:r>
              <a:rPr lang="en-US" sz="1600" dirty="0"/>
              <a:t>Planetary Data System PDS4 Information Model Specification, Version 1.8.0.0, March 2017.</a:t>
            </a:r>
          </a:p>
          <a:p>
            <a:pPr lvl="1"/>
            <a:r>
              <a:rPr lang="en-US" sz="1600" dirty="0"/>
              <a:t>Planetary Data System - PDS4 System Architecture Specification September 1, 2013, Version 1.3.</a:t>
            </a:r>
          </a:p>
          <a:p>
            <a:pPr lvl="1"/>
            <a:r>
              <a:rPr lang="en-US" sz="1600" dirty="0"/>
              <a:t>CCSDS Reference Architecture for Space Information Management (RASIM) CCSDS 311.0-M-1 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Semantic Planetary Data System, PV2005, Edinburgh, November 2005.</a:t>
            </a:r>
          </a:p>
          <a:p>
            <a:pPr lvl="1"/>
            <a:r>
              <a:rPr lang="en-US" sz="1600" dirty="0"/>
              <a:t>PDS-D – The Planetary Data System Distribution Subsystem. Lunar and Planetary Science XXXIV (2003) </a:t>
            </a:r>
          </a:p>
          <a:p>
            <a:pPr lvl="1"/>
            <a:r>
              <a:rPr lang="en-US" sz="1600" dirty="0"/>
              <a:t>The Planetary Data System - Distributed Inventory System, IEEE Forum on Research and Technology Advances in Digital Libraries, 1999. Proceedings. </a:t>
            </a:r>
          </a:p>
        </p:txBody>
      </p:sp>
    </p:spTree>
    <p:extLst>
      <p:ext uri="{BB962C8B-B14F-4D97-AF65-F5344CB8AC3E}">
        <p14:creationId xmlns:p14="http://schemas.microsoft.com/office/powerpoint/2010/main" val="136962319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0"/>
            <a:ext cx="7772400" cy="4267200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</a:t>
            </a:r>
            <a:br>
              <a:rPr lang="en-US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Questions and Answers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PDS homepage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https://pds.nasa.gov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mtClean="0"/>
          </a:p>
          <a:p>
            <a:fld id="{AF0C8947-5007-485D-AAD2-775F75C9582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28074" y="5903893"/>
            <a:ext cx="9172074" cy="954107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Acknowledgements - This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research was carried out at the Jet Propulsion Laboratory, California Institute of Technology, under a contract with the National Aeronautics and Space Administration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/>
              <a:t>© 2017 California Institute of Technology. Government sponsorship acknowledged.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458"/>
            <a:ext cx="7086600" cy="98814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Status Continued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545830" cy="4566762"/>
          </a:xfrm>
        </p:spPr>
        <p:txBody>
          <a:bodyPr>
            <a:noAutofit/>
          </a:bodyPr>
          <a:lstStyle/>
          <a:p>
            <a:r>
              <a:rPr lang="en-US" dirty="0"/>
              <a:t>Utilize the Cornerstone Framework (NPO-49832) for model capture and management.</a:t>
            </a:r>
          </a:p>
          <a:p>
            <a:pPr lvl="1"/>
            <a:r>
              <a:rPr lang="en-US" sz="1800" dirty="0"/>
              <a:t>Cornerstone is the framework used to capture and manage the PDS4 Information Model.</a:t>
            </a:r>
          </a:p>
          <a:p>
            <a:pPr lvl="1"/>
            <a:r>
              <a:rPr lang="en-US" sz="1800" dirty="0"/>
              <a:t>Provides a framework for model-driven information system development</a:t>
            </a:r>
          </a:p>
          <a:p>
            <a:pPr lvl="1"/>
            <a:r>
              <a:rPr lang="en-US" sz="1800" dirty="0"/>
              <a:t>Maintains Information Model independence</a:t>
            </a:r>
            <a:r>
              <a:rPr lang="en-US" sz="1800" dirty="0" smtClean="0"/>
              <a:t>.</a:t>
            </a:r>
          </a:p>
          <a:p>
            <a:pPr lvl="1"/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val="421502871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294314" y="1393371"/>
            <a:ext cx="3849687" cy="51762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6976" tIns="48489" rIns="96976" bIns="48489">
            <a:spAutoFit/>
          </a:bodyPr>
          <a:lstStyle/>
          <a:p>
            <a:pPr defTabSz="969913"/>
            <a:r>
              <a:rPr lang="en-US" sz="1500" b="1" dirty="0">
                <a:latin typeface="Verdana" pitchFamily="34" charset="0"/>
              </a:rPr>
              <a:t>Product</a:t>
            </a:r>
          </a:p>
          <a:p>
            <a:pPr defTabSz="969913"/>
            <a:endParaRPr lang="en-US" sz="1500" b="1" dirty="0">
              <a:latin typeface="Verdana" pitchFamily="34" charset="0"/>
            </a:endParaRPr>
          </a:p>
          <a:p>
            <a:pPr defTabSz="969913"/>
            <a:endParaRPr lang="en-US" sz="2500" b="1" dirty="0"/>
          </a:p>
          <a:p>
            <a:pPr defTabSz="969913"/>
            <a:endParaRPr lang="en-US" sz="2500" b="1" dirty="0"/>
          </a:p>
          <a:p>
            <a:pPr defTabSz="969913"/>
            <a:endParaRPr lang="en-US" sz="2500" b="1" dirty="0"/>
          </a:p>
          <a:p>
            <a:pPr defTabSz="969913"/>
            <a:endParaRPr lang="en-US" sz="2500" b="1" dirty="0"/>
          </a:p>
          <a:p>
            <a:pPr defTabSz="969913"/>
            <a:endParaRPr lang="en-US" sz="2500" b="1" dirty="0"/>
          </a:p>
          <a:p>
            <a:pPr defTabSz="969913"/>
            <a:endParaRPr lang="en-US" sz="2500" b="1" dirty="0"/>
          </a:p>
          <a:p>
            <a:pPr defTabSz="969913"/>
            <a:endParaRPr lang="en-US" sz="2500" b="1" dirty="0"/>
          </a:p>
          <a:p>
            <a:pPr defTabSz="969913"/>
            <a:endParaRPr lang="en-US" sz="2500" b="1" dirty="0"/>
          </a:p>
          <a:p>
            <a:pPr defTabSz="969913"/>
            <a:endParaRPr lang="en-US" sz="2500" b="1" dirty="0"/>
          </a:p>
          <a:p>
            <a:pPr defTabSz="969913"/>
            <a:endParaRPr lang="en-US" sz="2500" b="1" dirty="0"/>
          </a:p>
          <a:p>
            <a:pPr defTabSz="969913"/>
            <a:endParaRPr lang="en-US" sz="2500" b="1" dirty="0"/>
          </a:p>
          <a:p>
            <a:pPr defTabSz="969913"/>
            <a:endParaRPr lang="en-US" sz="25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5509" y="-7684"/>
            <a:ext cx="4413768" cy="1032329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View Points</a:t>
            </a:r>
            <a:endParaRPr lang="en-US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454651" y="1741714"/>
            <a:ext cx="3609975" cy="449913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6976" tIns="48489" rIns="96976" bIns="48489">
            <a:spAutoFit/>
          </a:bodyPr>
          <a:lstStyle/>
          <a:p>
            <a:pPr defTabSz="969913"/>
            <a:r>
              <a:rPr lang="en-US" sz="1300" b="1" dirty="0">
                <a:latin typeface="Verdana" pitchFamily="34" charset="0"/>
              </a:rPr>
              <a:t>Tagged Data Object</a:t>
            </a:r>
          </a:p>
          <a:p>
            <a:pPr defTabSz="969913"/>
            <a:r>
              <a:rPr lang="en-US" sz="1300" b="1" dirty="0">
                <a:latin typeface="Verdana" pitchFamily="34" charset="0"/>
              </a:rPr>
              <a:t>   </a:t>
            </a:r>
            <a:r>
              <a:rPr lang="en-US" sz="1000" dirty="0">
                <a:latin typeface="Verdana" pitchFamily="34" charset="0"/>
              </a:rPr>
              <a:t>(Information Object)</a:t>
            </a:r>
          </a:p>
          <a:p>
            <a:pPr defTabSz="969913"/>
            <a:endParaRPr lang="en-US" sz="1000" dirty="0">
              <a:latin typeface="Verdana" pitchFamily="34" charset="0"/>
            </a:endParaRPr>
          </a:p>
          <a:p>
            <a:pPr defTabSz="969913"/>
            <a:endParaRPr lang="en-US" sz="2500" b="1" dirty="0"/>
          </a:p>
          <a:p>
            <a:pPr defTabSz="969913"/>
            <a:endParaRPr lang="en-US" sz="2500" b="1" dirty="0"/>
          </a:p>
          <a:p>
            <a:pPr defTabSz="969913"/>
            <a:endParaRPr lang="en-US" sz="2500" b="1" dirty="0"/>
          </a:p>
          <a:p>
            <a:pPr defTabSz="969913"/>
            <a:endParaRPr lang="en-US" sz="2500" b="1" dirty="0"/>
          </a:p>
          <a:p>
            <a:pPr defTabSz="969913"/>
            <a:endParaRPr lang="en-US" sz="2500" b="1" dirty="0"/>
          </a:p>
          <a:p>
            <a:pPr defTabSz="969913"/>
            <a:endParaRPr lang="en-US" sz="2500" b="1" dirty="0"/>
          </a:p>
          <a:p>
            <a:pPr defTabSz="969913"/>
            <a:endParaRPr lang="en-US" sz="2500" b="1" dirty="0"/>
          </a:p>
          <a:p>
            <a:pPr defTabSz="969913"/>
            <a:endParaRPr lang="en-US" sz="2500" b="1" dirty="0"/>
          </a:p>
          <a:p>
            <a:pPr defTabSz="969913"/>
            <a:endParaRPr lang="en-US" sz="2500" b="1" dirty="0"/>
          </a:p>
          <a:p>
            <a:pPr defTabSz="969913"/>
            <a:endParaRPr lang="en-US" sz="2500" b="1" dirty="0"/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7287307" y="5019422"/>
            <a:ext cx="789330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69913"/>
            <a:r>
              <a:rPr lang="en-US" sz="1100" b="1" dirty="0">
                <a:latin typeface="Verdana" pitchFamily="34" charset="0"/>
                <a:cs typeface="Arial" pitchFamily="34" charset="0"/>
              </a:rPr>
              <a:t>Describes</a:t>
            </a:r>
          </a:p>
        </p:txBody>
      </p:sp>
      <p:sp>
        <p:nvSpPr>
          <p:cNvPr id="14" name="Text Box 60"/>
          <p:cNvSpPr txBox="1">
            <a:spLocks noChangeArrowheads="1"/>
          </p:cNvSpPr>
          <p:nvPr/>
        </p:nvSpPr>
        <p:spPr bwMode="auto">
          <a:xfrm>
            <a:off x="850546" y="1236686"/>
            <a:ext cx="3276599" cy="313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976" tIns="48489" rIns="96976" bIns="48489">
            <a:spAutoFit/>
          </a:bodyPr>
          <a:lstStyle/>
          <a:p>
            <a:pPr defTabSz="969913"/>
            <a:r>
              <a:rPr lang="en-US" sz="1400" b="1" dirty="0" smtClean="0">
                <a:latin typeface="Verdana" pitchFamily="34" charset="0"/>
                <a:cs typeface="Arial" pitchFamily="34" charset="0"/>
              </a:rPr>
              <a:t>Community’s View</a:t>
            </a:r>
            <a:endParaRPr lang="en-US" sz="1400" b="1" dirty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7595734" y="5519837"/>
            <a:ext cx="955790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69913"/>
            <a:r>
              <a:rPr lang="en-US" sz="1100" b="1" dirty="0">
                <a:latin typeface="Verdana" pitchFamily="34" charset="0"/>
                <a:cs typeface="Arial" pitchFamily="34" charset="0"/>
              </a:rPr>
              <a:t>Data Object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7184571" y="4878113"/>
            <a:ext cx="1" cy="43542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5" tIns="45718" rIns="91435" bIns="45718"/>
          <a:lstStyle/>
          <a:p>
            <a:endParaRPr lang="en-US"/>
          </a:p>
        </p:txBody>
      </p:sp>
      <p:pic>
        <p:nvPicPr>
          <p:cNvPr id="28" name="Picture 27" descr="mod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4" y="1608498"/>
            <a:ext cx="3597491" cy="154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1" descr="actual_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8249" y="5523546"/>
            <a:ext cx="685800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5614989" y="2378663"/>
            <a:ext cx="3079750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957" tIns="48479" rIns="96957" bIns="4847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dirty="0"/>
              <a:t> &lt;</a:t>
            </a:r>
            <a:r>
              <a:rPr lang="en-US" altLang="en-US" dirty="0" err="1"/>
              <a:t>local_identifier</a:t>
            </a:r>
            <a:r>
              <a:rPr lang="en-US" altLang="en-US" dirty="0"/>
              <a:t>&gt;MPFL_M_IMP_IMAGE&lt;/</a:t>
            </a:r>
            <a:r>
              <a:rPr lang="en-US" altLang="en-US" dirty="0" err="1"/>
              <a:t>local_identifier</a:t>
            </a:r>
            <a:r>
              <a:rPr lang="en-US" altLang="en-US" dirty="0"/>
              <a:t>&gt;</a:t>
            </a:r>
          </a:p>
          <a:p>
            <a:pPr eaLnBrk="1" hangingPunct="1"/>
            <a:r>
              <a:rPr lang="en-US" altLang="en-US" dirty="0"/>
              <a:t>     &lt;offset unit="byte"&gt;0&lt;/offset&gt;</a:t>
            </a:r>
          </a:p>
          <a:p>
            <a:pPr eaLnBrk="1" hangingPunct="1"/>
            <a:r>
              <a:rPr lang="en-US" altLang="en-US" dirty="0"/>
              <a:t>     &lt;axes&gt;2&lt;/axes&gt;</a:t>
            </a:r>
          </a:p>
          <a:p>
            <a:pPr eaLnBrk="1" hangingPunct="1"/>
            <a:r>
              <a:rPr lang="en-US" altLang="en-US" dirty="0"/>
              <a:t>     &lt;</a:t>
            </a:r>
            <a:r>
              <a:rPr lang="en-US" altLang="en-US" dirty="0" err="1"/>
              <a:t>axis_index_order</a:t>
            </a:r>
            <a:r>
              <a:rPr lang="en-US" altLang="en-US" dirty="0"/>
              <a:t>&gt;</a:t>
            </a:r>
            <a:r>
              <a:rPr lang="en-US" altLang="en-US" dirty="0" err="1"/>
              <a:t>Last_Index_Fastest</a:t>
            </a:r>
            <a:r>
              <a:rPr lang="en-US" altLang="en-US" dirty="0"/>
              <a:t>&lt;/</a:t>
            </a:r>
            <a:r>
              <a:rPr lang="en-US" altLang="en-US" dirty="0" err="1"/>
              <a:t>axis_index_order</a:t>
            </a:r>
            <a:r>
              <a:rPr lang="en-US" altLang="en-US" dirty="0"/>
              <a:t>&gt;</a:t>
            </a:r>
          </a:p>
          <a:p>
            <a:pPr eaLnBrk="1" hangingPunct="1"/>
            <a:r>
              <a:rPr lang="en-US" altLang="en-US" dirty="0"/>
              <a:t>     &lt;</a:t>
            </a:r>
            <a:r>
              <a:rPr lang="en-US" altLang="en-US" dirty="0" err="1"/>
              <a:t>encoding_type</a:t>
            </a:r>
            <a:r>
              <a:rPr lang="en-US" altLang="en-US" dirty="0"/>
              <a:t>&gt;Binary&lt;/</a:t>
            </a:r>
            <a:r>
              <a:rPr lang="en-US" altLang="en-US" dirty="0" err="1"/>
              <a:t>encoding_type</a:t>
            </a:r>
            <a:r>
              <a:rPr lang="en-US" altLang="en-US" dirty="0"/>
              <a:t>&gt;</a:t>
            </a:r>
          </a:p>
          <a:p>
            <a:pPr eaLnBrk="1" hangingPunct="1"/>
            <a:r>
              <a:rPr lang="en-US" altLang="en-US" dirty="0"/>
              <a:t>     &lt;</a:t>
            </a:r>
            <a:r>
              <a:rPr lang="en-US" altLang="en-US" dirty="0" err="1"/>
              <a:t>Element_Array</a:t>
            </a:r>
            <a:r>
              <a:rPr lang="en-US" altLang="en-US" dirty="0"/>
              <a:t>&gt;</a:t>
            </a:r>
          </a:p>
          <a:p>
            <a:pPr eaLnBrk="1" hangingPunct="1"/>
            <a:r>
              <a:rPr lang="en-US" altLang="en-US" dirty="0"/>
              <a:t>         &lt;</a:t>
            </a:r>
            <a:r>
              <a:rPr lang="en-US" altLang="en-US" dirty="0" err="1"/>
              <a:t>data_type</a:t>
            </a:r>
            <a:r>
              <a:rPr lang="en-US" altLang="en-US" dirty="0"/>
              <a:t>&gt;SignedMSB4&lt;/</a:t>
            </a:r>
            <a:r>
              <a:rPr lang="en-US" altLang="en-US" dirty="0" err="1"/>
              <a:t>data_type</a:t>
            </a:r>
            <a:r>
              <a:rPr lang="en-US" altLang="en-US" dirty="0"/>
              <a:t>&gt;</a:t>
            </a:r>
          </a:p>
          <a:p>
            <a:pPr eaLnBrk="1" hangingPunct="1"/>
            <a:r>
              <a:rPr lang="en-US" altLang="en-US" dirty="0"/>
              <a:t>         &lt;unit&gt;pixel&lt;/unit&gt;</a:t>
            </a:r>
          </a:p>
          <a:p>
            <a:pPr eaLnBrk="1" hangingPunct="1"/>
            <a:r>
              <a:rPr lang="en-US" altLang="en-US" dirty="0"/>
              <a:t>     &lt;/</a:t>
            </a:r>
            <a:r>
              <a:rPr lang="en-US" altLang="en-US" dirty="0" err="1"/>
              <a:t>Element_Array</a:t>
            </a:r>
            <a:r>
              <a:rPr lang="en-US" altLang="en-US" dirty="0"/>
              <a:t>&gt;</a:t>
            </a:r>
          </a:p>
          <a:p>
            <a:pPr eaLnBrk="1" hangingPunct="1"/>
            <a:r>
              <a:rPr lang="en-US" altLang="en-US" dirty="0"/>
              <a:t>     &lt;</a:t>
            </a:r>
            <a:r>
              <a:rPr lang="en-US" altLang="en-US" dirty="0" err="1"/>
              <a:t>Axis_Array</a:t>
            </a:r>
            <a:r>
              <a:rPr lang="en-US" altLang="en-US" dirty="0"/>
              <a:t>&gt;</a:t>
            </a:r>
          </a:p>
          <a:p>
            <a:pPr eaLnBrk="1" hangingPunct="1"/>
            <a:r>
              <a:rPr lang="en-US" altLang="en-US" dirty="0"/>
              <a:t>         &lt;</a:t>
            </a:r>
            <a:r>
              <a:rPr lang="en-US" altLang="en-US" dirty="0" err="1"/>
              <a:t>axis_name</a:t>
            </a:r>
            <a:r>
              <a:rPr lang="en-US" altLang="en-US" dirty="0"/>
              <a:t>&gt;Line&lt;/</a:t>
            </a:r>
            <a:r>
              <a:rPr lang="en-US" altLang="en-US" dirty="0" err="1"/>
              <a:t>axis_name</a:t>
            </a:r>
            <a:r>
              <a:rPr lang="en-US" altLang="en-US" dirty="0"/>
              <a:t>&gt;</a:t>
            </a:r>
          </a:p>
          <a:p>
            <a:pPr eaLnBrk="1" hangingPunct="1"/>
            <a:r>
              <a:rPr lang="en-US" altLang="en-US" dirty="0"/>
              <a:t>         &lt;elements&gt;248&lt;/elements&gt;</a:t>
            </a:r>
          </a:p>
          <a:p>
            <a:pPr eaLnBrk="1" hangingPunct="1"/>
            <a:r>
              <a:rPr lang="en-US" altLang="en-US" dirty="0"/>
              <a:t>         &lt;</a:t>
            </a:r>
            <a:r>
              <a:rPr lang="en-US" altLang="en-US" dirty="0" err="1"/>
              <a:t>sequence_number</a:t>
            </a:r>
            <a:r>
              <a:rPr lang="en-US" altLang="en-US" dirty="0"/>
              <a:t>&gt;1&lt;/</a:t>
            </a:r>
            <a:r>
              <a:rPr lang="en-US" altLang="en-US" dirty="0" err="1"/>
              <a:t>sequence_number</a:t>
            </a:r>
            <a:r>
              <a:rPr lang="en-US" altLang="en-US" dirty="0"/>
              <a:t>&gt;</a:t>
            </a:r>
          </a:p>
          <a:p>
            <a:pPr eaLnBrk="1" hangingPunct="1"/>
            <a:r>
              <a:rPr lang="en-US" altLang="en-US" dirty="0"/>
              <a:t>     &lt;/</a:t>
            </a:r>
            <a:r>
              <a:rPr lang="en-US" altLang="en-US" dirty="0" err="1"/>
              <a:t>Axis_Array</a:t>
            </a:r>
            <a:r>
              <a:rPr lang="en-US" altLang="en-US" dirty="0"/>
              <a:t>&gt;</a:t>
            </a:r>
          </a:p>
          <a:p>
            <a:pPr eaLnBrk="1" hangingPunct="1"/>
            <a:r>
              <a:rPr lang="en-US" altLang="en-US" dirty="0"/>
              <a:t>     &lt;</a:t>
            </a:r>
            <a:r>
              <a:rPr lang="en-US" altLang="en-US" dirty="0" err="1"/>
              <a:t>Axis_Array</a:t>
            </a:r>
            <a:r>
              <a:rPr lang="en-US" altLang="en-US" dirty="0"/>
              <a:t>&gt;</a:t>
            </a:r>
          </a:p>
          <a:p>
            <a:pPr eaLnBrk="1" hangingPunct="1"/>
            <a:r>
              <a:rPr lang="en-US" altLang="en-US" dirty="0"/>
              <a:t>         &lt;</a:t>
            </a:r>
            <a:r>
              <a:rPr lang="en-US" altLang="en-US" dirty="0" err="1"/>
              <a:t>axis_name</a:t>
            </a:r>
            <a:r>
              <a:rPr lang="en-US" altLang="en-US" dirty="0"/>
              <a:t>&gt;Sample&lt;/</a:t>
            </a:r>
            <a:r>
              <a:rPr lang="en-US" altLang="en-US" dirty="0" err="1"/>
              <a:t>axis_name</a:t>
            </a:r>
            <a:r>
              <a:rPr lang="en-US" altLang="en-US" dirty="0"/>
              <a:t>&gt;</a:t>
            </a:r>
          </a:p>
          <a:p>
            <a:pPr eaLnBrk="1" hangingPunct="1"/>
            <a:r>
              <a:rPr lang="en-US" altLang="en-US" dirty="0"/>
              <a:t>         &lt;elements&gt;256&lt;/elements&gt;</a:t>
            </a:r>
          </a:p>
          <a:p>
            <a:pPr eaLnBrk="1" hangingPunct="1"/>
            <a:r>
              <a:rPr lang="en-US" altLang="en-US" dirty="0"/>
              <a:t>         &lt;</a:t>
            </a:r>
            <a:r>
              <a:rPr lang="en-US" altLang="en-US" dirty="0" err="1"/>
              <a:t>sequence_number</a:t>
            </a:r>
            <a:r>
              <a:rPr lang="en-US" altLang="en-US" dirty="0"/>
              <a:t>&gt;2&lt;/</a:t>
            </a:r>
            <a:r>
              <a:rPr lang="en-US" altLang="en-US" dirty="0" err="1"/>
              <a:t>sequence_number</a:t>
            </a:r>
            <a:r>
              <a:rPr lang="en-US" altLang="en-US" dirty="0"/>
              <a:t>&gt;</a:t>
            </a:r>
          </a:p>
          <a:p>
            <a:pPr eaLnBrk="1" hangingPunct="1"/>
            <a:r>
              <a:rPr lang="en-US" altLang="en-US" dirty="0"/>
              <a:t>     &lt;/</a:t>
            </a:r>
            <a:r>
              <a:rPr lang="en-US" altLang="en-US" dirty="0" err="1"/>
              <a:t>Axis_Array</a:t>
            </a:r>
            <a:r>
              <a:rPr lang="en-US" altLang="en-US" dirty="0"/>
              <a:t>&gt;</a:t>
            </a:r>
          </a:p>
          <a:p>
            <a:pPr eaLnBrk="1" hangingPunct="1"/>
            <a:r>
              <a:rPr lang="en-US" altLang="en-US" dirty="0"/>
              <a:t>&lt;/Array_2D_Image&gt;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6397" y="6492876"/>
            <a:ext cx="938048" cy="365125"/>
          </a:xfrm>
        </p:spPr>
        <p:txBody>
          <a:bodyPr/>
          <a:lstStyle/>
          <a:p>
            <a:fld id="{B4BC9CAB-BF2A-4744-ADF3-CFC28E01415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99" y="3701990"/>
            <a:ext cx="4747094" cy="2981111"/>
          </a:xfrm>
          <a:prstGeom prst="rect">
            <a:avLst/>
          </a:prstGeom>
        </p:spPr>
      </p:pic>
      <p:sp>
        <p:nvSpPr>
          <p:cNvPr id="35" name="Text Box 60"/>
          <p:cNvSpPr txBox="1">
            <a:spLocks noChangeArrowheads="1"/>
          </p:cNvSpPr>
          <p:nvPr/>
        </p:nvSpPr>
        <p:spPr bwMode="auto">
          <a:xfrm>
            <a:off x="762000" y="3319234"/>
            <a:ext cx="3276599" cy="313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976" tIns="48489" rIns="96976" bIns="48489">
            <a:spAutoFit/>
          </a:bodyPr>
          <a:lstStyle/>
          <a:p>
            <a:pPr defTabSz="969913"/>
            <a:r>
              <a:rPr lang="en-US" sz="1400" b="1" dirty="0" smtClean="0">
                <a:latin typeface="Verdana" pitchFamily="34" charset="0"/>
                <a:cs typeface="Arial" pitchFamily="34" charset="0"/>
              </a:rPr>
              <a:t>Information Modeler’s View</a:t>
            </a:r>
            <a:endParaRPr lang="en-US" sz="1400" b="1" dirty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36" name="Text Box 60"/>
          <p:cNvSpPr txBox="1">
            <a:spLocks noChangeArrowheads="1"/>
          </p:cNvSpPr>
          <p:nvPr/>
        </p:nvSpPr>
        <p:spPr bwMode="auto">
          <a:xfrm>
            <a:off x="6097588" y="1063058"/>
            <a:ext cx="2324100" cy="313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976" tIns="48489" rIns="96976" bIns="48489">
            <a:spAutoFit/>
          </a:bodyPr>
          <a:lstStyle/>
          <a:p>
            <a:pPr defTabSz="969913"/>
            <a:r>
              <a:rPr lang="en-US" sz="1400" b="1" dirty="0" smtClean="0">
                <a:latin typeface="Verdana" pitchFamily="34" charset="0"/>
                <a:cs typeface="Arial" pitchFamily="34" charset="0"/>
              </a:rPr>
              <a:t>Repository View</a:t>
            </a:r>
            <a:endParaRPr lang="en-US" sz="1400" b="1" dirty="0">
              <a:latin typeface="Verdana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0"/>
            <a:ext cx="6858000" cy="990600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Conceptual Architecture</a:t>
            </a:r>
            <a:r>
              <a:rPr lang="en-US" sz="2800" baseline="30000" dirty="0" smtClean="0">
                <a:solidFill>
                  <a:schemeClr val="tx1"/>
                </a:solidFill>
              </a:rPr>
              <a:t>1</a:t>
            </a:r>
            <a:endParaRPr lang="en-US" sz="2800" baseline="30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4000"/>
            <a:ext cx="8675360" cy="45236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581001"/>
            <a:ext cx="8763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ISO 14721:2012 (CCSDSS 650.0-P-1.1) Open archival information system (OAIS) -- Reference model</a:t>
            </a:r>
          </a:p>
        </p:txBody>
      </p:sp>
    </p:spTree>
    <p:extLst>
      <p:ext uri="{BB962C8B-B14F-4D97-AF65-F5344CB8AC3E}">
        <p14:creationId xmlns:p14="http://schemas.microsoft.com/office/powerpoint/2010/main" val="2084936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7010400" cy="990600"/>
          </a:xfrm>
        </p:spPr>
        <p:txBody>
          <a:bodyPr/>
          <a:lstStyle/>
          <a:p>
            <a:r>
              <a:rPr lang="en-US" sz="2800" dirty="0" smtClean="0"/>
              <a:t>Semantics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1905000" cy="228600"/>
          </a:xfrm>
        </p:spPr>
        <p:txBody>
          <a:bodyPr/>
          <a:lstStyle/>
          <a:p>
            <a:endParaRPr lang="en-US" dirty="0" smtClean="0"/>
          </a:p>
          <a:p>
            <a:fld id="{AF0C8947-5007-485D-AAD2-775F75C9582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58175" cy="4038600"/>
          </a:xfrm>
        </p:spPr>
        <p:txBody>
          <a:bodyPr/>
          <a:lstStyle/>
          <a:p>
            <a:r>
              <a:rPr lang="en-US" sz="2400" b="0" dirty="0" smtClean="0"/>
              <a:t>All registry objects are first class products.</a:t>
            </a:r>
          </a:p>
          <a:p>
            <a:pPr lvl="1"/>
            <a:r>
              <a:rPr lang="en-US" dirty="0"/>
              <a:t>All products have a Persistent Identifier (PID)</a:t>
            </a:r>
          </a:p>
          <a:p>
            <a:pPr lvl="1"/>
            <a:r>
              <a:rPr lang="en-US" dirty="0" smtClean="0"/>
              <a:t>Named relationships are used to relate </a:t>
            </a:r>
            <a:r>
              <a:rPr lang="en-US" dirty="0"/>
              <a:t>objects (semantic) </a:t>
            </a:r>
            <a:endParaRPr lang="en-US" dirty="0" smtClean="0"/>
          </a:p>
          <a:p>
            <a:pPr lvl="2"/>
            <a:r>
              <a:rPr lang="en-US" dirty="0"/>
              <a:t>data, documents, people, software, and contextual objects</a:t>
            </a:r>
            <a:endParaRPr lang="en-US" dirty="0" smtClean="0"/>
          </a:p>
          <a:p>
            <a:pPr lvl="1"/>
            <a:r>
              <a:rPr lang="en-US" dirty="0" smtClean="0"/>
              <a:t>Supports Linked Open Data.</a:t>
            </a:r>
          </a:p>
          <a:p>
            <a:endParaRPr lang="en-US" b="0" dirty="0" smtClean="0"/>
          </a:p>
          <a:p>
            <a:pPr lvl="1"/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3640520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7010400" cy="990600"/>
          </a:xfrm>
        </p:spPr>
        <p:txBody>
          <a:bodyPr/>
          <a:lstStyle/>
          <a:p>
            <a:r>
              <a:rPr lang="en-US" sz="2800" dirty="0"/>
              <a:t>Abstract Protocol Architecture</a:t>
            </a:r>
            <a:r>
              <a:rPr lang="en-US" sz="2800" baseline="30000" dirty="0" smtClean="0">
                <a:solidFill>
                  <a:schemeClr val="tx1"/>
                </a:solidFill>
              </a:rPr>
              <a:t>2</a:t>
            </a:r>
            <a:endParaRPr lang="en-US" sz="2800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mtClean="0"/>
          </a:p>
          <a:p>
            <a:fld id="{AF0C8947-5007-485D-AAD2-775F75C9582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133288"/>
            <a:ext cx="6858000" cy="52345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367790"/>
            <a:ext cx="9138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200" baseline="30000" dirty="0" smtClean="0"/>
              <a:t>2</a:t>
            </a:r>
            <a:r>
              <a:rPr lang="en-US" sz="1200" dirty="0" smtClean="0"/>
              <a:t>Data </a:t>
            </a:r>
            <a:r>
              <a:rPr lang="en-US" sz="1200" dirty="0"/>
              <a:t>Archive Ingest (DAI) WG Report to the CCSDS Management Council (CMC), Figure 2: Notional Data Archive Architecture, March 2017</a:t>
            </a:r>
          </a:p>
        </p:txBody>
      </p:sp>
    </p:spTree>
    <p:extLst>
      <p:ext uri="{BB962C8B-B14F-4D97-AF65-F5344CB8AC3E}">
        <p14:creationId xmlns:p14="http://schemas.microsoft.com/office/powerpoint/2010/main" val="5811548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7010400" cy="990600"/>
          </a:xfrm>
        </p:spPr>
        <p:txBody>
          <a:bodyPr/>
          <a:lstStyle/>
          <a:p>
            <a:r>
              <a:rPr lang="en-US" sz="2800" dirty="0"/>
              <a:t>Data Archive </a:t>
            </a:r>
            <a:r>
              <a:rPr lang="en-US" sz="2800" dirty="0" smtClean="0"/>
              <a:t>Architecture</a:t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800" dirty="0"/>
              <a:t>Reference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077200" cy="5257800"/>
          </a:xfrm>
        </p:spPr>
        <p:txBody>
          <a:bodyPr/>
          <a:lstStyle/>
          <a:p>
            <a:r>
              <a:rPr lang="en-US" b="0" dirty="0"/>
              <a:t>The Data Archive Architecture Reference Model (DAARM) </a:t>
            </a:r>
            <a:r>
              <a:rPr lang="en-US" b="0" dirty="0" smtClean="0"/>
              <a:t>is an implementable model </a:t>
            </a:r>
            <a:r>
              <a:rPr lang="en-US" b="0" dirty="0"/>
              <a:t>for </a:t>
            </a:r>
            <a:r>
              <a:rPr lang="en-US" b="0" dirty="0" smtClean="0"/>
              <a:t>trusted </a:t>
            </a:r>
            <a:r>
              <a:rPr lang="en-US" b="0" dirty="0"/>
              <a:t>digital </a:t>
            </a:r>
            <a:r>
              <a:rPr lang="en-US" b="0" dirty="0" smtClean="0"/>
              <a:t>repositories</a:t>
            </a:r>
            <a:r>
              <a:rPr lang="en-US" b="0" baseline="30000" dirty="0" smtClean="0"/>
              <a:t>1</a:t>
            </a:r>
            <a:r>
              <a:rPr lang="en-US" b="0" dirty="0" smtClean="0"/>
              <a:t>.</a:t>
            </a:r>
          </a:p>
          <a:p>
            <a:endParaRPr lang="en-US" sz="1000" b="0" dirty="0" smtClean="0"/>
          </a:p>
          <a:p>
            <a:pPr lvl="1"/>
            <a:r>
              <a:rPr lang="en-US" dirty="0" smtClean="0"/>
              <a:t>Trusted Digital Repository - </a:t>
            </a:r>
            <a:r>
              <a:rPr lang="en-US" b="0" dirty="0" smtClean="0"/>
              <a:t>A </a:t>
            </a:r>
            <a:r>
              <a:rPr lang="en-US" b="0" dirty="0"/>
              <a:t>repository whose mission is to provide usable, long-term access to </a:t>
            </a:r>
            <a:r>
              <a:rPr lang="en-US" b="0" dirty="0" smtClean="0"/>
              <a:t>digital resources for a designated community.</a:t>
            </a:r>
          </a:p>
          <a:p>
            <a:pPr lvl="1"/>
            <a:endParaRPr lang="en-US" sz="1000" b="0" dirty="0" smtClean="0"/>
          </a:p>
          <a:p>
            <a:pPr lvl="1"/>
            <a:r>
              <a:rPr lang="en-US" b="0" dirty="0" smtClean="0"/>
              <a:t>The model is an </a:t>
            </a:r>
            <a:r>
              <a:rPr lang="en-US" b="0" dirty="0"/>
              <a:t>integration of concepts and standards </a:t>
            </a:r>
            <a:r>
              <a:rPr lang="en-US" b="0" dirty="0" smtClean="0"/>
              <a:t>from: </a:t>
            </a:r>
          </a:p>
          <a:p>
            <a:pPr lvl="2"/>
            <a:r>
              <a:rPr lang="en-US" sz="1800" b="0" dirty="0" smtClean="0"/>
              <a:t>Open </a:t>
            </a:r>
            <a:r>
              <a:rPr lang="en-US" sz="1800" b="0" dirty="0"/>
              <a:t>Archival Information System (OAIS) Reference </a:t>
            </a:r>
            <a:r>
              <a:rPr lang="en-US" sz="1800" b="0" dirty="0" smtClean="0"/>
              <a:t>Model</a:t>
            </a:r>
            <a:r>
              <a:rPr lang="en-US" sz="1800" b="0" baseline="30000" dirty="0" smtClean="0"/>
              <a:t>1</a:t>
            </a:r>
          </a:p>
          <a:p>
            <a:pPr lvl="2"/>
            <a:r>
              <a:rPr lang="en-US" sz="1800" b="0" dirty="0" smtClean="0"/>
              <a:t>ISO/IEC </a:t>
            </a:r>
            <a:r>
              <a:rPr lang="en-US" sz="1800" b="0" dirty="0"/>
              <a:t>11179 Metadata Registry (MDR) </a:t>
            </a:r>
            <a:r>
              <a:rPr lang="en-US" sz="1800" b="0" dirty="0" smtClean="0"/>
              <a:t>standard</a:t>
            </a:r>
          </a:p>
          <a:p>
            <a:pPr lvl="2"/>
            <a:r>
              <a:rPr lang="en-US" sz="1800" b="0" dirty="0" smtClean="0"/>
              <a:t>Three </a:t>
            </a:r>
            <a:r>
              <a:rPr lang="en-US" sz="1800" b="0" dirty="0"/>
              <a:t>decades of digital repository development for science research. </a:t>
            </a:r>
            <a:endParaRPr lang="en-US" sz="1800" b="0" dirty="0" smtClean="0"/>
          </a:p>
          <a:p>
            <a:pPr lvl="2"/>
            <a:endParaRPr lang="en-US" sz="1000" b="0" dirty="0" smtClean="0"/>
          </a:p>
          <a:p>
            <a:pPr lvl="1"/>
            <a:r>
              <a:rPr lang="en-US" b="0" dirty="0" smtClean="0"/>
              <a:t>The </a:t>
            </a:r>
            <a:r>
              <a:rPr lang="en-US" b="0" dirty="0"/>
              <a:t>intended scope of the reference model is for digital archives in general. 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mtClean="0"/>
          </a:p>
          <a:p>
            <a:fld id="{AF0C8947-5007-485D-AAD2-775F75C9582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90" y="6555295"/>
            <a:ext cx="8305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ISO 14721:2012 (CCSDSS 650.0-P-1.1) Open archival information system (OAIS) -- Reference model</a:t>
            </a:r>
          </a:p>
        </p:txBody>
      </p:sp>
    </p:spTree>
    <p:extLst>
      <p:ext uri="{BB962C8B-B14F-4D97-AF65-F5344CB8AC3E}">
        <p14:creationId xmlns:p14="http://schemas.microsoft.com/office/powerpoint/2010/main" val="3436467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0"/>
            <a:ext cx="6858000" cy="990600"/>
          </a:xfrm>
        </p:spPr>
        <p:txBody>
          <a:bodyPr/>
          <a:lstStyle/>
          <a:p>
            <a:r>
              <a:rPr lang="en-US" sz="2800" dirty="0" smtClean="0"/>
              <a:t>Draft UML Model</a:t>
            </a:r>
            <a:endParaRPr lang="en-US" sz="2800" baseline="30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51119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314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0"/>
            <a:ext cx="6858000" cy="990600"/>
          </a:xfrm>
        </p:spPr>
        <p:txBody>
          <a:bodyPr/>
          <a:lstStyle/>
          <a:p>
            <a:r>
              <a:rPr lang="en-US" sz="2800" dirty="0" smtClean="0"/>
              <a:t>Information </a:t>
            </a:r>
            <a:r>
              <a:rPr lang="en-US" sz="2800" dirty="0" smtClean="0">
                <a:solidFill>
                  <a:schemeClr val="tx1"/>
                </a:solidFill>
              </a:rPr>
              <a:t>Architecture</a:t>
            </a:r>
            <a:r>
              <a:rPr lang="en-US" sz="2800" baseline="30000" dirty="0" smtClean="0">
                <a:solidFill>
                  <a:schemeClr val="tx1"/>
                </a:solidFill>
              </a:rPr>
              <a:t>1</a:t>
            </a:r>
            <a:endParaRPr lang="en-US" sz="2800" baseline="30000" dirty="0"/>
          </a:p>
        </p:txBody>
      </p:sp>
      <p:sp>
        <p:nvSpPr>
          <p:cNvPr id="10" name="Rectangle 9"/>
          <p:cNvSpPr/>
          <p:nvPr/>
        </p:nvSpPr>
        <p:spPr>
          <a:xfrm>
            <a:off x="0" y="6581001"/>
            <a:ext cx="8763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ISO 14721:2012 (CCSDSS 650.0-P-1.1) Open archival information system (OAIS) -- Reference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3571"/>
            <a:ext cx="9144000" cy="537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66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 Object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95400"/>
            <a:ext cx="8400419" cy="3352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648200"/>
            <a:ext cx="1813151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1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2286000" y="0"/>
            <a:ext cx="6858000" cy="9906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Information Categories</a:t>
            </a:r>
            <a:r>
              <a:rPr lang="en-US" sz="2800" baseline="30000" dirty="0" smtClean="0">
                <a:solidFill>
                  <a:schemeClr val="tx1"/>
                </a:solidFill>
              </a:rPr>
              <a:t>1</a:t>
            </a:r>
            <a:endParaRPr lang="en-US" altLang="en-US" sz="2800" baseline="30000" dirty="0">
              <a:solidFill>
                <a:schemeClr val="tx1"/>
              </a:solidFill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0" y="1002890"/>
            <a:ext cx="9144000" cy="5855110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1800" b="0" dirty="0" smtClean="0">
                <a:solidFill>
                  <a:schemeClr val="tx1"/>
                </a:solidFill>
              </a:rPr>
              <a:t>Identification - </a:t>
            </a:r>
            <a:r>
              <a:rPr lang="en-US" sz="1800" b="0" dirty="0" smtClean="0"/>
              <a:t>Provides </a:t>
            </a:r>
            <a:r>
              <a:rPr lang="en-US" sz="1800" b="0" dirty="0"/>
              <a:t>a unique and immutable identifier for </a:t>
            </a:r>
            <a:r>
              <a:rPr lang="en-US" sz="1800" b="0" dirty="0" smtClean="0"/>
              <a:t>each data object.</a:t>
            </a:r>
          </a:p>
          <a:p>
            <a:pPr marL="457200" lvl="0" indent="-457200">
              <a:buFont typeface="+mj-lt"/>
              <a:buAutoNum type="arabicPeriod"/>
            </a:pPr>
            <a:endParaRPr lang="en-US" sz="900" b="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1800" b="0" dirty="0"/>
              <a:t>Representation/Format - </a:t>
            </a:r>
            <a:r>
              <a:rPr lang="en-US" sz="1800" b="0" dirty="0" smtClean="0"/>
              <a:t>Provides meaning for a data object and allows it </a:t>
            </a:r>
            <a:r>
              <a:rPr lang="en-US" sz="1800" b="0" dirty="0"/>
              <a:t>to be </a:t>
            </a:r>
            <a:r>
              <a:rPr lang="en-US" sz="1800" b="0" dirty="0" smtClean="0"/>
              <a:t>interpreted.</a:t>
            </a:r>
          </a:p>
          <a:p>
            <a:pPr marL="457200" lvl="0" indent="-457200">
              <a:buFont typeface="+mj-lt"/>
              <a:buAutoNum type="arabicPeriod"/>
            </a:pPr>
            <a:endParaRPr lang="en-US" sz="900" b="0" dirty="0"/>
          </a:p>
          <a:p>
            <a:pPr marL="457200" lvl="0" indent="-457200">
              <a:buFont typeface="+mj-lt"/>
              <a:buAutoNum type="arabicPeriod"/>
            </a:pPr>
            <a:r>
              <a:rPr lang="en-US" sz="1800" b="0" dirty="0"/>
              <a:t>Integrity - </a:t>
            </a:r>
            <a:r>
              <a:rPr lang="en-US" sz="1800" b="0" dirty="0" smtClean="0"/>
              <a:t>Ensures </a:t>
            </a:r>
            <a:r>
              <a:rPr lang="en-US" sz="1800" b="0" dirty="0"/>
              <a:t>the data object </a:t>
            </a:r>
            <a:r>
              <a:rPr lang="en-US" sz="1800" b="0" dirty="0" smtClean="0"/>
              <a:t>has not been unintentionally altered.</a:t>
            </a:r>
          </a:p>
          <a:p>
            <a:pPr marL="457200" lvl="0" indent="-457200">
              <a:buFont typeface="+mj-lt"/>
              <a:buAutoNum type="arabicPeriod"/>
            </a:pPr>
            <a:endParaRPr lang="en-US" sz="900" b="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1800" b="0" dirty="0" smtClean="0"/>
              <a:t>Provenance </a:t>
            </a:r>
            <a:r>
              <a:rPr lang="en-US" sz="1800" b="0" dirty="0"/>
              <a:t>- </a:t>
            </a:r>
            <a:r>
              <a:rPr lang="en-US" sz="1800" b="0" dirty="0" smtClean="0"/>
              <a:t>Provides </a:t>
            </a:r>
            <a:r>
              <a:rPr lang="en-US" sz="1800" b="0" dirty="0"/>
              <a:t>the history of the data object and is essential for </a:t>
            </a:r>
            <a:r>
              <a:rPr lang="en-US" sz="1800" b="0" dirty="0" smtClean="0"/>
              <a:t>authenticity</a:t>
            </a:r>
            <a:r>
              <a:rPr lang="en-US" sz="1800" b="0" dirty="0"/>
              <a:t> </a:t>
            </a:r>
            <a:r>
              <a:rPr lang="en-US" sz="1800" b="0" dirty="0" smtClean="0"/>
              <a:t>and reproducibility.</a:t>
            </a:r>
          </a:p>
          <a:p>
            <a:pPr marL="457200" lvl="0" indent="-457200">
              <a:buFont typeface="+mj-lt"/>
              <a:buAutoNum type="arabicPeriod"/>
            </a:pPr>
            <a:endParaRPr lang="en-US" sz="900" b="0" dirty="0"/>
          </a:p>
          <a:p>
            <a:pPr marL="457200" lvl="0" indent="-457200">
              <a:buFont typeface="+mj-lt"/>
              <a:buAutoNum type="arabicPeriod"/>
            </a:pPr>
            <a:r>
              <a:rPr lang="en-US" sz="1800" b="0" dirty="0"/>
              <a:t>Context - </a:t>
            </a:r>
            <a:r>
              <a:rPr lang="en-US" sz="1800" b="0" dirty="0" smtClean="0"/>
              <a:t>Describes </a:t>
            </a:r>
            <a:r>
              <a:rPr lang="en-US" sz="1800" b="0" dirty="0"/>
              <a:t>the environment in which the data object was created</a:t>
            </a:r>
            <a:r>
              <a:rPr lang="en-US" sz="1800" b="0" dirty="0" smtClean="0"/>
              <a:t>.</a:t>
            </a:r>
          </a:p>
          <a:p>
            <a:pPr marL="457200" lvl="0" indent="-457200">
              <a:buFont typeface="+mj-lt"/>
              <a:buAutoNum type="arabicPeriod"/>
            </a:pPr>
            <a:endParaRPr lang="en-US" sz="900" b="0" dirty="0"/>
          </a:p>
          <a:p>
            <a:pPr marL="457200" lvl="0" indent="-457200">
              <a:buFont typeface="+mj-lt"/>
              <a:buAutoNum type="arabicPeriod"/>
            </a:pPr>
            <a:r>
              <a:rPr lang="en-US" sz="1800" b="0" dirty="0"/>
              <a:t>Reference - </a:t>
            </a:r>
            <a:r>
              <a:rPr lang="en-US" sz="1800" b="0" dirty="0" smtClean="0"/>
              <a:t>Allows </a:t>
            </a:r>
            <a:r>
              <a:rPr lang="en-US" sz="1800" b="0" dirty="0"/>
              <a:t>the data object to be referenced</a:t>
            </a:r>
            <a:r>
              <a:rPr lang="en-US" sz="1800" b="0" dirty="0" smtClean="0"/>
              <a:t>.</a:t>
            </a:r>
            <a:endParaRPr lang="en-US" sz="1800" b="0" dirty="0"/>
          </a:p>
          <a:p>
            <a:pPr marL="457200" lvl="0" indent="-457200">
              <a:buFont typeface="+mj-lt"/>
              <a:buAutoNum type="arabicPeriod"/>
            </a:pPr>
            <a:endParaRPr lang="en-US" sz="900" b="0" dirty="0" smtClean="0">
              <a:solidFill>
                <a:schemeClr val="tx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1800" b="0" dirty="0" smtClean="0">
                <a:solidFill>
                  <a:schemeClr val="tx1"/>
                </a:solidFill>
              </a:rPr>
              <a:t>Access </a:t>
            </a:r>
            <a:r>
              <a:rPr lang="en-US" sz="1800" b="0" dirty="0" smtClean="0"/>
              <a:t>Rights </a:t>
            </a:r>
            <a:r>
              <a:rPr lang="en-US" sz="1800" b="0" dirty="0"/>
              <a:t>- </a:t>
            </a:r>
            <a:r>
              <a:rPr lang="en-US" sz="1800" b="0" dirty="0" smtClean="0"/>
              <a:t>Defines the </a:t>
            </a:r>
            <a:r>
              <a:rPr lang="en-US" sz="1800" b="0" dirty="0"/>
              <a:t>access restrictions pertaining to the data object , including the legal framework, licensing terms, and access </a:t>
            </a:r>
            <a:r>
              <a:rPr lang="en-US" sz="1800" b="0" dirty="0" smtClean="0"/>
              <a:t>control</a:t>
            </a:r>
            <a:endParaRPr lang="en-US" sz="1800" b="0" dirty="0"/>
          </a:p>
          <a:p>
            <a:pPr marL="457200" lvl="0" indent="-457200">
              <a:buFont typeface="+mj-lt"/>
              <a:buAutoNum type="arabicPeriod"/>
            </a:pPr>
            <a:endParaRPr lang="en-US" sz="900" b="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1800" b="0" dirty="0" smtClean="0"/>
              <a:t>Quality* </a:t>
            </a:r>
            <a:r>
              <a:rPr lang="en-US" sz="1800" b="0" dirty="0"/>
              <a:t>- </a:t>
            </a:r>
            <a:r>
              <a:rPr lang="en-US" sz="1800" b="0" dirty="0" smtClean="0"/>
              <a:t>Provides a </a:t>
            </a:r>
            <a:r>
              <a:rPr lang="en-US" sz="1800" b="0" dirty="0"/>
              <a:t>scheme for assessing and assigning a quality measure to the data object .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8752" y="6356351"/>
            <a:ext cx="938048" cy="365125"/>
          </a:xfrm>
        </p:spPr>
        <p:txBody>
          <a:bodyPr/>
          <a:lstStyle/>
          <a:p>
            <a:fld id="{B4BC9CAB-BF2A-4744-ADF3-CFC28E01415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360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0"/>
            <a:ext cx="6858000" cy="990600"/>
          </a:xfrm>
        </p:spPr>
        <p:txBody>
          <a:bodyPr/>
          <a:lstStyle/>
          <a:p>
            <a:r>
              <a:rPr lang="en-US" sz="2800" dirty="0" smtClean="0"/>
              <a:t>Functional Entities</a:t>
            </a:r>
            <a:r>
              <a:rPr lang="en-US" sz="2800" baseline="30000" dirty="0" smtClean="0">
                <a:solidFill>
                  <a:schemeClr val="tx1"/>
                </a:solidFill>
              </a:rPr>
              <a:t>1</a:t>
            </a:r>
            <a:endParaRPr lang="en-US" sz="2800" baseline="30000" dirty="0"/>
          </a:p>
        </p:txBody>
      </p:sp>
      <p:sp>
        <p:nvSpPr>
          <p:cNvPr id="10" name="Rectangle 9"/>
          <p:cNvSpPr/>
          <p:nvPr/>
        </p:nvSpPr>
        <p:spPr>
          <a:xfrm>
            <a:off x="0" y="6581001"/>
            <a:ext cx="8763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ISO 14721:2012 (CCSDSS 650.0-P-1.1) Open archival information system (OAIS) -- Reference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080180"/>
            <a:ext cx="7162800" cy="533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64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36575</TotalTime>
  <Pages>0</Pages>
  <Words>1494</Words>
  <Characters>0</Characters>
  <Application>Microsoft Macintosh PowerPoint</Application>
  <PresentationFormat>On-screen Show (4:3)</PresentationFormat>
  <Lines>0</Lines>
  <Paragraphs>269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Gill Sans</vt:lpstr>
      <vt:lpstr>MS PGothic</vt:lpstr>
      <vt:lpstr>ＭＳ Ｐゴシック</vt:lpstr>
      <vt:lpstr>Verdana</vt:lpstr>
      <vt:lpstr>ヒラギノ角ゴ ProN W3</vt:lpstr>
      <vt:lpstr>Default Design</vt:lpstr>
      <vt:lpstr>A Reference Model for  Science Data Archives</vt:lpstr>
      <vt:lpstr>Overview</vt:lpstr>
      <vt:lpstr>Abstract Protocol Architecture2</vt:lpstr>
      <vt:lpstr>Data Archive Architecture  Reference Model</vt:lpstr>
      <vt:lpstr>Draft UML Model</vt:lpstr>
      <vt:lpstr>Information Architecture1</vt:lpstr>
      <vt:lpstr>Registry Object</vt:lpstr>
      <vt:lpstr>Information Categories1</vt:lpstr>
      <vt:lpstr>Functional Entities1</vt:lpstr>
      <vt:lpstr>Functional Entities1</vt:lpstr>
      <vt:lpstr>Archival Store and Retrieve Information Objects</vt:lpstr>
      <vt:lpstr>Information Model Definitions</vt:lpstr>
      <vt:lpstr>Information Model (IM)</vt:lpstr>
      <vt:lpstr>Information Model Roles</vt:lpstr>
      <vt:lpstr>Multi-level Governance</vt:lpstr>
      <vt:lpstr>Model Components Common, Discipline and Mission Dictionaries</vt:lpstr>
      <vt:lpstr>Information Requirements Generated from the Dictionaries </vt:lpstr>
      <vt:lpstr>Usability</vt:lpstr>
      <vt:lpstr>Next Steps</vt:lpstr>
      <vt:lpstr>Acknowledgements</vt:lpstr>
      <vt:lpstr>References</vt:lpstr>
      <vt:lpstr>Thank You   Questions and Answers    PDS homepage: https://pds.nasa.gov/   </vt:lpstr>
      <vt:lpstr>Status Continued</vt:lpstr>
      <vt:lpstr>View Points</vt:lpstr>
      <vt:lpstr>Conceptual Architecture1</vt:lpstr>
      <vt:lpstr>Semantics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Hughes, John S (3980)</dc:creator>
  <cp:lastModifiedBy>Microsoft Office User</cp:lastModifiedBy>
  <cp:revision>600</cp:revision>
  <cp:lastPrinted>2017-12-07T21:44:15Z</cp:lastPrinted>
  <dcterms:created xsi:type="dcterms:W3CDTF">2011-04-23T14:38:11Z</dcterms:created>
  <dcterms:modified xsi:type="dcterms:W3CDTF">2018-01-08T06:23:37Z</dcterms:modified>
</cp:coreProperties>
</file>