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3" r:id="rId7"/>
    <p:sldId id="272" r:id="rId8"/>
    <p:sldId id="264" r:id="rId9"/>
    <p:sldId id="274" r:id="rId10"/>
    <p:sldId id="275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  <a:srgbClr val="3FA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7516" autoAdjust="0"/>
  </p:normalViewPr>
  <p:slideViewPr>
    <p:cSldViewPr snapToGrid="0">
      <p:cViewPr>
        <p:scale>
          <a:sx n="100" d="100"/>
          <a:sy n="100" d="100"/>
        </p:scale>
        <p:origin x="-2536" y="-20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A4B0-265A-4B70-A64E-27D619811A99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EE00E-3B3D-4DA4-A0E0-0D14231E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eospatial.org/standards/sps" TargetMode="External"/><Relationship Id="rId4" Type="http://schemas.openxmlformats.org/officeDocument/2006/relationships/hyperlink" Target="http://www.opengeospatial.org/standards/swecommon" TargetMode="External"/><Relationship Id="rId5" Type="http://schemas.openxmlformats.org/officeDocument/2006/relationships/hyperlink" Target="http://www.opengeospatial.org/standards/swe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 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OpenGeospatial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Consortium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 SWE or Sensor Web Enablement -  standards enable developers to make all types of sensors, transducers and sensor data repositories discoverable, accessible and useable via the Web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OGC-SWE-SensorML – Standard models and XML Schema for describing the processes within sensor and observation processing systems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in the SWE Framework: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 and Measurements (O&amp;M) - The general models and XML encodings for observations and 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PUCK Protocol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 protocol to retrieve a SensorML description, sensor "driver" code, and other information from the device itself, thus enabling automatic sensor installation, configuration and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Observation Service (SOS) – Open interface for a web service to obtain observations and sensor and platform descriptions from one or more sensors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Sensor Planning Service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(SPS) – An open interface for a web service by which a client can 1) determine the feasibility of collecting data from one or more sensors or models and 2) submit collection requests.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SWE Common Data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Defines low-level data models for exchanging sensor related data between nodes of the OGC® Sensor Web Enablement (SWE) framework.</a:t>
            </a:r>
          </a:p>
          <a:p>
            <a:pPr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SWE Service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­– Defines data types for common use across OGC Sensor Web Enablement (SWE) services. Five of these packages define operation request and response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E00E-3B3D-4DA4-A0E0-0D14231E5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5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76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35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misw.org/orr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misw" TargetMode="External"/><Relationship Id="rId3" Type="http://schemas.openxmlformats.org/officeDocument/2006/relationships/hyperlink" Target="http://esipfed.github.io/co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84907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Community Ontology Repository (COR)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6698" y="74860"/>
            <a:ext cx="2507820" cy="633905"/>
            <a:chOff x="6614148" y="6115682"/>
            <a:chExt cx="2507820" cy="633905"/>
          </a:xfrm>
        </p:grpSpPr>
        <p:pic>
          <p:nvPicPr>
            <p:cNvPr id="1030" name="Picture 6" descr="ESI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48" y="6115682"/>
              <a:ext cx="1168246" cy="54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00875" y="6564921"/>
              <a:ext cx="21210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3FA1BA"/>
                  </a:solidFill>
                </a:rPr>
                <a:t>The Federation of Earth Science Information Partners</a:t>
              </a:r>
              <a:endParaRPr lang="en-US" sz="600" dirty="0">
                <a:solidFill>
                  <a:srgbClr val="3FA1BA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34450" y="247100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ESIP Semantic Technology Committee,</a:t>
            </a:r>
          </a:p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2018 </a:t>
            </a:r>
            <a:r>
              <a:rPr lang="en-US" sz="1200" dirty="0" err="1" smtClean="0">
                <a:solidFill>
                  <a:srgbClr val="178DBB"/>
                </a:solidFill>
              </a:rPr>
              <a:t>Geosemantics</a:t>
            </a:r>
            <a:r>
              <a:rPr lang="en-US" sz="1200" dirty="0" smtClean="0">
                <a:solidFill>
                  <a:srgbClr val="178DBB"/>
                </a:solidFill>
              </a:rPr>
              <a:t> Symposium</a:t>
            </a:r>
            <a:endParaRPr lang="en-US" sz="1200" dirty="0">
              <a:solidFill>
                <a:srgbClr val="178DBB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51038" y="3541666"/>
            <a:ext cx="8915399" cy="859610"/>
          </a:xfrm>
        </p:spPr>
        <p:txBody>
          <a:bodyPr/>
          <a:lstStyle/>
          <a:p>
            <a:r>
              <a:rPr lang="en-US" dirty="0" smtClean="0"/>
              <a:t>John Graybeal, Carlos Rueda, </a:t>
            </a:r>
            <a:r>
              <a:rPr lang="en-US" u="sng" dirty="0" smtClean="0"/>
              <a:t>Felimon Gayanilo</a:t>
            </a:r>
            <a:r>
              <a:rPr lang="en-US" dirty="0" smtClean="0"/>
              <a:t>, and Janet Fredericks</a:t>
            </a:r>
            <a:endParaRPr lang="en-US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876424" y="5780402"/>
            <a:ext cx="4097338" cy="931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Felimon Gayanilo</a:t>
            </a:r>
          </a:p>
          <a:p>
            <a:r>
              <a:rPr lang="en-US" sz="1100" dirty="0" smtClean="0"/>
              <a:t>Systems Architect</a:t>
            </a:r>
            <a:br>
              <a:rPr lang="en-US" sz="1100" dirty="0" smtClean="0"/>
            </a:br>
            <a:r>
              <a:rPr lang="en-US" sz="1100" dirty="0" smtClean="0"/>
              <a:t>Harte Research Institute for Gulf of Mexico Studies (HRI)</a:t>
            </a:r>
            <a:br>
              <a:rPr lang="en-US" sz="1100" dirty="0" smtClean="0"/>
            </a:br>
            <a:r>
              <a:rPr lang="en-US" sz="1100" dirty="0" smtClean="0"/>
              <a:t>Texas A&amp;M University Corpus Christi, Corpus Christi, TX</a:t>
            </a:r>
          </a:p>
        </p:txBody>
      </p:sp>
    </p:spTree>
    <p:extLst>
      <p:ext uri="{BB962C8B-B14F-4D97-AF65-F5344CB8AC3E}">
        <p14:creationId xmlns:p14="http://schemas.microsoft.com/office/powerpoint/2010/main" val="1949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14751"/>
              </p:ext>
            </p:extLst>
          </p:nvPr>
        </p:nvGraphicFramePr>
        <p:xfrm>
          <a:off x="2592925" y="1509713"/>
          <a:ext cx="6900863" cy="511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hotoImpact" r:id="rId3" imgW="14744520" imgH="10934640" progId="PI3.Image">
                  <p:embed/>
                </p:oleObj>
              </mc:Choice>
              <mc:Fallback>
                <p:oleObj name="PhotoImpact" r:id="rId3" imgW="14744520" imgH="1093464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925" y="1509713"/>
                        <a:ext cx="6900863" cy="511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375" y="1285875"/>
            <a:ext cx="20601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Download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Ontology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License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Term 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629276" y="1009649"/>
            <a:ext cx="1524000" cy="933452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6858000" y="714375"/>
            <a:ext cx="3124200" cy="725488"/>
          </a:xfrm>
          <a:prstGeom prst="bentConnector3">
            <a:avLst>
              <a:gd name="adj1" fmla="val 99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34225" y="1657350"/>
            <a:ext cx="2847975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39050" y="1876425"/>
            <a:ext cx="23431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62575" y="2305050"/>
            <a:ext cx="4619625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27444"/>
              </p:ext>
            </p:extLst>
          </p:nvPr>
        </p:nvGraphicFramePr>
        <p:xfrm>
          <a:off x="2841625" y="5176838"/>
          <a:ext cx="4111625" cy="64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hotoImpact" r:id="rId5" imgW="6451560" imgH="1015920" progId="PI3.Image">
                  <p:embed/>
                </p:oleObj>
              </mc:Choice>
              <mc:Fallback>
                <p:oleObj name="PhotoImpact" r:id="rId5" imgW="6451560" imgH="101592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5176838"/>
                        <a:ext cx="4111625" cy="64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5562600" y="3562350"/>
            <a:ext cx="4400551" cy="159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762750" y="3788450"/>
            <a:ext cx="3219450" cy="171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326" y="1890935"/>
            <a:ext cx="4312700" cy="661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4269326" y="3400425"/>
            <a:ext cx="5551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Faceted </a:t>
            </a:r>
            <a:r>
              <a:rPr lang="en-US" dirty="0"/>
              <a:t>and term </a:t>
            </a:r>
            <a:r>
              <a:rPr lang="en-US" dirty="0" smtClean="0"/>
              <a:t>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Exporting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Uploading </a:t>
            </a:r>
            <a:r>
              <a:rPr lang="en-US" dirty="0" smtClean="0"/>
              <a:t>ontology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</a:t>
            </a:r>
            <a:r>
              <a:rPr lang="en-US" dirty="0" smtClean="0"/>
              <a:t>vocabulary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mapping </a:t>
            </a:r>
            <a:r>
              <a:rPr lang="en-US" dirty="0" smtClean="0"/>
              <a:t>concept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SPARQL </a:t>
            </a:r>
            <a:r>
              <a:rPr lang="en-US" dirty="0" smtClean="0"/>
              <a:t>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Help document (</a:t>
            </a:r>
            <a:r>
              <a:rPr lang="en-US" dirty="0">
                <a:hlinkClick r:id="rId2"/>
              </a:rPr>
              <a:t>https://mmisw.org/orrdoc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84907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Community Ontology Repository (COR)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6698" y="74860"/>
            <a:ext cx="2507820" cy="633905"/>
            <a:chOff x="6614148" y="6115682"/>
            <a:chExt cx="2507820" cy="633905"/>
          </a:xfrm>
        </p:grpSpPr>
        <p:pic>
          <p:nvPicPr>
            <p:cNvPr id="1030" name="Picture 6" descr="ESI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48" y="6115682"/>
              <a:ext cx="1168246" cy="54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00875" y="6564921"/>
              <a:ext cx="21210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3FA1BA"/>
                  </a:solidFill>
                </a:rPr>
                <a:t>The Federation of Earth Science Information Partners</a:t>
              </a:r>
              <a:endParaRPr lang="en-US" sz="600" dirty="0">
                <a:solidFill>
                  <a:srgbClr val="3FA1BA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34450" y="247100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ESIP Semantic Technology Committee,</a:t>
            </a:r>
          </a:p>
          <a:p>
            <a:pPr algn="r"/>
            <a:r>
              <a:rPr lang="en-US" sz="1200" dirty="0" smtClean="0">
                <a:solidFill>
                  <a:srgbClr val="178DBB"/>
                </a:solidFill>
              </a:rPr>
              <a:t>2018 </a:t>
            </a:r>
            <a:r>
              <a:rPr lang="en-US" sz="1200" dirty="0" err="1" smtClean="0">
                <a:solidFill>
                  <a:srgbClr val="178DBB"/>
                </a:solidFill>
              </a:rPr>
              <a:t>Geosemantics</a:t>
            </a:r>
            <a:r>
              <a:rPr lang="en-US" sz="1200" dirty="0" smtClean="0">
                <a:solidFill>
                  <a:srgbClr val="178DBB"/>
                </a:solidFill>
              </a:rPr>
              <a:t> Symposium</a:t>
            </a:r>
            <a:endParaRPr lang="en-US" sz="1200" dirty="0">
              <a:solidFill>
                <a:srgbClr val="178DBB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51038" y="3541666"/>
            <a:ext cx="8915399" cy="859610"/>
          </a:xfrm>
        </p:spPr>
        <p:txBody>
          <a:bodyPr/>
          <a:lstStyle/>
          <a:p>
            <a:r>
              <a:rPr lang="en-US" dirty="0" smtClean="0"/>
              <a:t>John Graybeal, Carlos Rueda, </a:t>
            </a:r>
            <a:r>
              <a:rPr lang="en-US" u="sng" dirty="0" smtClean="0"/>
              <a:t>Felimon Gayanilo</a:t>
            </a:r>
            <a:r>
              <a:rPr lang="en-US" dirty="0" smtClean="0"/>
              <a:t>, and Janet Fredericks</a:t>
            </a:r>
            <a:endParaRPr lang="en-US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876424" y="5780402"/>
            <a:ext cx="4097338" cy="931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/>
              <a:t>Felimon Gayanilo</a:t>
            </a:r>
          </a:p>
          <a:p>
            <a:r>
              <a:rPr lang="en-US" sz="1100" dirty="0" smtClean="0"/>
              <a:t>Systems Architect</a:t>
            </a:r>
            <a:br>
              <a:rPr lang="en-US" sz="1100" dirty="0" smtClean="0"/>
            </a:br>
            <a:r>
              <a:rPr lang="en-US" sz="1100" dirty="0" smtClean="0"/>
              <a:t>Harte Research Institute for Gulf of Mexico Studies (HRI)</a:t>
            </a:r>
            <a:br>
              <a:rPr lang="en-US" sz="1100" dirty="0" smtClean="0"/>
            </a:br>
            <a:r>
              <a:rPr lang="en-US" sz="1100" dirty="0" smtClean="0"/>
              <a:t>Texas A&amp;M University Corpus Christi, Corpus Christi, TX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093" y="4401276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for coming…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4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ORR/COR Developer Workshop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Date	: Thursday (11 January 2018)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Room	: Glen Echo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Time	: 3:10 PM – 5:00 PM 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/>
              <a:t>Presenter	: Carlos Rueda, </a:t>
            </a:r>
            <a:r>
              <a:rPr lang="en-US" dirty="0"/>
              <a:t>B</a:t>
            </a:r>
            <a:r>
              <a:rPr lang="en-US" dirty="0" smtClean="0"/>
              <a:t>eth Huffer and Lewis </a:t>
            </a:r>
            <a:r>
              <a:rPr lang="en-US" dirty="0" err="1" smtClean="0"/>
              <a:t>McGibbney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ORR concept and COR instance</a:t>
            </a:r>
          </a:p>
          <a:p>
            <a:r>
              <a:rPr lang="en-US" dirty="0" smtClean="0"/>
              <a:t>Architectural details of the ORR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/>
              <a:t>Installing ORR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ReST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Development road map (also, in the Semantic Technology Committee Business Meeting, 1:30-3:00 PM, Glen 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ORR (Ontology Registry and Repository)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en-US" i="1" u="sng" dirty="0" smtClean="0"/>
              <a:t>Open source </a:t>
            </a:r>
            <a:r>
              <a:rPr lang="en-US" i="1" dirty="0" smtClean="0"/>
              <a:t>software developed by the Marine Metadata Interoperability  (MMI) Project, and upgraded via the ‘Cross-Domain Observational Metadata for Environmental Sensing (X-DOMES), to facilitate semantic interoperability.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MMISW GitHub: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github.com/mmisw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COR (Community Ontology Repository)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</a:t>
            </a:r>
            <a:r>
              <a:rPr lang="en-US" i="1" dirty="0" smtClean="0"/>
              <a:t>An ORR instance for ESIP.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Project: </a:t>
            </a:r>
            <a:r>
              <a:rPr lang="en-US" dirty="0">
                <a:hlinkClick r:id="rId3"/>
              </a:rPr>
              <a:t>http://esipfed.github.io/cor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COR: http://</a:t>
            </a:r>
            <a:r>
              <a:rPr lang="en-US" dirty="0" smtClean="0"/>
              <a:t>cor.esipfed.org/ont/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2004: Marine Metadata Interoperability project (MMI)</a:t>
            </a:r>
          </a:p>
          <a:p>
            <a:pPr marL="400050" lvl="1" indent="0">
              <a:buNone/>
            </a:pPr>
            <a:r>
              <a:rPr lang="en-US" sz="2200" i="1" dirty="0"/>
              <a:t>“</a:t>
            </a:r>
            <a:r>
              <a:rPr lang="en-US" sz="2000" i="1" dirty="0"/>
              <a:t>Promoting the exchange, integration and use of marine data through  enhanced data publishing, discovery, documentation and accessibility</a:t>
            </a:r>
            <a:r>
              <a:rPr lang="en-US" sz="2000" i="1" dirty="0" smtClean="0"/>
              <a:t>.”</a:t>
            </a:r>
          </a:p>
          <a:p>
            <a:pPr marL="400050" lvl="1" indent="0">
              <a:buNone/>
            </a:pPr>
            <a:endParaRPr lang="en-US" sz="2200" dirty="0"/>
          </a:p>
          <a:p>
            <a:pPr fontAlgn="base"/>
            <a:r>
              <a:rPr lang="en-US" sz="2400" dirty="0"/>
              <a:t>2008: ORR born as part of MMI’s vision </a:t>
            </a:r>
            <a:r>
              <a:rPr lang="en-US" sz="2400" dirty="0" smtClean="0"/>
              <a:t>for </a:t>
            </a:r>
            <a:r>
              <a:rPr lang="en-US" sz="2400" dirty="0"/>
              <a:t>a Semantic Framework</a:t>
            </a:r>
          </a:p>
          <a:p>
            <a:pPr fontAlgn="base"/>
            <a:r>
              <a:rPr lang="en-US" sz="2400" dirty="0"/>
              <a:t>2015: X-DOMES Project;  ORR overhauled version 3</a:t>
            </a:r>
          </a:p>
          <a:p>
            <a:pPr fontAlgn="base"/>
            <a:r>
              <a:rPr lang="en-US" sz="2400" dirty="0"/>
              <a:t>2017: ESIP Community Ontology Repository (COR)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987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75" y="795560"/>
            <a:ext cx="5456237" cy="1080865"/>
          </a:xfrm>
        </p:spPr>
        <p:txBody>
          <a:bodyPr>
            <a:noAutofit/>
          </a:bodyPr>
          <a:lstStyle/>
          <a:p>
            <a:r>
              <a:rPr lang="en-US" sz="2000" dirty="0"/>
              <a:t>NSF/EarthCube </a:t>
            </a:r>
            <a:r>
              <a:rPr lang="en-US" sz="2100" dirty="0" smtClean="0"/>
              <a:t>Integrative</a:t>
            </a:r>
            <a:r>
              <a:rPr lang="en-US" sz="2000" dirty="0" smtClean="0"/>
              <a:t> </a:t>
            </a:r>
            <a:r>
              <a:rPr lang="en-US" sz="2000" dirty="0"/>
              <a:t>Activities: </a:t>
            </a:r>
            <a:br>
              <a:rPr lang="en-US" sz="2000" dirty="0"/>
            </a:br>
            <a:r>
              <a:rPr lang="en-US" sz="2000" dirty="0"/>
              <a:t>Cross-Domain Observational Metadata Environmental Sensing Network (X-DOMES)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Janet </a:t>
            </a:r>
            <a:r>
              <a:rPr lang="en-US" dirty="0">
                <a:solidFill>
                  <a:schemeClr val="tx2"/>
                </a:solidFill>
              </a:rPr>
              <a:t>Fredericks (WHOI), Felimon Gayanilo (TAMUCC),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Carlos Rueda (MBARI), Krzysztof Janowicz (UCSB)</a:t>
            </a: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Consulting </a:t>
            </a:r>
            <a:r>
              <a:rPr lang="en-US" u="sng" dirty="0">
                <a:solidFill>
                  <a:schemeClr val="tx2"/>
                </a:solidFill>
              </a:rPr>
              <a:t>with</a:t>
            </a:r>
            <a:r>
              <a:rPr lang="en-US" dirty="0">
                <a:solidFill>
                  <a:schemeClr val="tx2"/>
                </a:solidFill>
              </a:rPr>
              <a:t> John Graybeal (Stanford),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tx2"/>
                </a:solidFill>
              </a:rPr>
              <a:t>Mike Botts (Botts Innovative Res</a:t>
            </a:r>
            <a:r>
              <a:rPr lang="en-US" dirty="0" smtClean="0">
                <a:solidFill>
                  <a:schemeClr val="tx2"/>
                </a:solidFill>
              </a:rPr>
              <a:t>.)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…develop </a:t>
            </a:r>
            <a:r>
              <a:rPr lang="en-US" dirty="0"/>
              <a:t>prototypes for the application of standards-based description of environmental sensor metadata, including provenance, that is paramount to automated data discovery, access, archival, processing, as well as quality control and </a:t>
            </a:r>
            <a:r>
              <a:rPr lang="en-US" dirty="0" smtClean="0"/>
              <a:t>assessment.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Project URL: xdomes.org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xdomes_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  <p:pic>
        <p:nvPicPr>
          <p:cNvPr id="5" name="Picture 4" descr="logo_earthcube_full_horizon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293" y="5641221"/>
            <a:ext cx="2305319" cy="787651"/>
          </a:xfrm>
          <a:prstGeom prst="rect">
            <a:avLst/>
          </a:prstGeom>
        </p:spPr>
      </p:pic>
      <p:pic>
        <p:nvPicPr>
          <p:cNvPr id="6" name="Picture 2" descr="https://www.nsf.gov/images/logos/nsf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98" y="5634063"/>
            <a:ext cx="797164" cy="8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7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08" y="2071246"/>
            <a:ext cx="6762163" cy="45588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1" y="624110"/>
            <a:ext cx="5389562" cy="12808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Community Standards:</a:t>
            </a:r>
            <a:br>
              <a:rPr lang="en-US" sz="2800" dirty="0"/>
            </a:br>
            <a:r>
              <a:rPr lang="en-US" sz="2800" cap="none" dirty="0"/>
              <a:t>Semantic Web (W3C) &amp; SensorML (OCG-SWE)</a:t>
            </a:r>
            <a:endParaRPr lang="en-US" sz="2800" dirty="0"/>
          </a:p>
        </p:txBody>
      </p:sp>
      <p:pic>
        <p:nvPicPr>
          <p:cNvPr id="14" name="Content Placeholder 3" descr="xdomes_logo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12278" y="2794035"/>
            <a:ext cx="4955599" cy="2767428"/>
            <a:chOff x="2912278" y="2794035"/>
            <a:chExt cx="4955599" cy="2767428"/>
          </a:xfrm>
        </p:grpSpPr>
        <p:sp>
          <p:nvSpPr>
            <p:cNvPr id="12" name="Oval 11"/>
            <p:cNvSpPr/>
            <p:nvPr/>
          </p:nvSpPr>
          <p:spPr>
            <a:xfrm>
              <a:off x="4779746" y="4539143"/>
              <a:ext cx="1621053" cy="102232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912278" y="2835447"/>
              <a:ext cx="1621053" cy="102232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46824" y="2794035"/>
              <a:ext cx="1621053" cy="102232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2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1" y="1079040"/>
            <a:ext cx="3695700" cy="661765"/>
          </a:xfrm>
        </p:spPr>
        <p:txBody>
          <a:bodyPr/>
          <a:lstStyle/>
          <a:p>
            <a:r>
              <a:rPr lang="en-US" dirty="0" smtClean="0"/>
              <a:t>X-DOMES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8600"/>
          </a:xfrm>
        </p:spPr>
        <p:txBody>
          <a:bodyPr>
            <a:noAutofit/>
          </a:bodyPr>
          <a:lstStyle/>
          <a:p>
            <a:pPr fontAlgn="base"/>
            <a:r>
              <a:rPr lang="en-US" sz="2400" u="sng" dirty="0"/>
              <a:t>ORR instance </a:t>
            </a:r>
            <a:r>
              <a:rPr lang="en-US" sz="2400" dirty="0"/>
              <a:t>to create fully described, resolvable semantic terms</a:t>
            </a:r>
          </a:p>
          <a:p>
            <a:pPr fontAlgn="base"/>
            <a:r>
              <a:rPr lang="en-US" sz="2400" u="sng" dirty="0"/>
              <a:t>SensorML Viewer/Editor </a:t>
            </a:r>
            <a:r>
              <a:rPr lang="en-US" sz="2400" dirty="0"/>
              <a:t>that enables </a:t>
            </a:r>
            <a:r>
              <a:rPr lang="en-US" sz="2400" dirty="0" smtClean="0"/>
              <a:t>drafting of the validated OGC/SensorML </a:t>
            </a:r>
            <a:r>
              <a:rPr lang="en-US" sz="2400" dirty="0"/>
              <a:t>documents </a:t>
            </a:r>
            <a:r>
              <a:rPr lang="en-US" sz="2400" dirty="0" smtClean="0"/>
              <a:t>that can be distributed by sensor </a:t>
            </a:r>
            <a:r>
              <a:rPr lang="en-US" sz="2400" dirty="0"/>
              <a:t>manufacturers, </a:t>
            </a:r>
            <a:r>
              <a:rPr lang="en-US" sz="2400" dirty="0" smtClean="0"/>
              <a:t>extended and reference by field </a:t>
            </a:r>
            <a:r>
              <a:rPr lang="en-US" sz="2400" dirty="0"/>
              <a:t>operators and data </a:t>
            </a:r>
            <a:r>
              <a:rPr lang="en-US" sz="2400" dirty="0" smtClean="0"/>
              <a:t>managers.</a:t>
            </a:r>
            <a:endParaRPr lang="en-US" sz="2400" dirty="0"/>
          </a:p>
          <a:p>
            <a:r>
              <a:rPr lang="en-US" sz="2400" u="sng" dirty="0"/>
              <a:t>SensorML </a:t>
            </a:r>
            <a:r>
              <a:rPr lang="en-US" sz="2400" u="sng" dirty="0" smtClean="0"/>
              <a:t>Registry </a:t>
            </a:r>
            <a:r>
              <a:rPr lang="en-US" sz="2400" u="sng" dirty="0"/>
              <a:t>and </a:t>
            </a:r>
            <a:r>
              <a:rPr lang="en-US" sz="2400" u="sng" dirty="0" smtClean="0"/>
              <a:t>Repository </a:t>
            </a:r>
            <a:r>
              <a:rPr lang="en-US" sz="2400" dirty="0"/>
              <a:t>(SRR) that enables </a:t>
            </a:r>
            <a:r>
              <a:rPr lang="en-US" sz="2400" dirty="0" smtClean="0"/>
              <a:t>SensorML documents </a:t>
            </a:r>
            <a:r>
              <a:rPr lang="en-US" sz="2400" dirty="0"/>
              <a:t>to be referenced as URLs with version control and proper authoritative ownership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xdomes_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290" y="1225394"/>
            <a:ext cx="5389562" cy="537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Community Involvement</a:t>
            </a:r>
            <a:endParaRPr lang="en-US" dirty="0"/>
          </a:p>
        </p:txBody>
      </p:sp>
      <p:pic>
        <p:nvPicPr>
          <p:cNvPr id="4" name="Picture 3" descr="Slide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39700" r="6169" b="1511"/>
          <a:stretch/>
        </p:blipFill>
        <p:spPr>
          <a:xfrm>
            <a:off x="2739827" y="2009775"/>
            <a:ext cx="7460252" cy="3762375"/>
          </a:xfrm>
          <a:prstGeom prst="rect">
            <a:avLst/>
          </a:prstGeom>
        </p:spPr>
      </p:pic>
      <p:pic>
        <p:nvPicPr>
          <p:cNvPr id="1032" name="Picture 8" descr="http://www.spacewar.com/images/teledyne-technologies-logo-marker-b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8" b="19508"/>
          <a:stretch/>
        </p:blipFill>
        <p:spPr bwMode="auto">
          <a:xfrm>
            <a:off x="8258175" y="5780799"/>
            <a:ext cx="1941904" cy="9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xdomes_logo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55797"/>
            <a:ext cx="3857140" cy="14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0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24639"/>
              </p:ext>
            </p:extLst>
          </p:nvPr>
        </p:nvGraphicFramePr>
        <p:xfrm>
          <a:off x="2592925" y="1439863"/>
          <a:ext cx="7023123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hotoImpact" r:id="rId3" imgW="14744520" imgH="10934640" progId="PI3.Image">
                  <p:embed/>
                </p:oleObj>
              </mc:Choice>
              <mc:Fallback>
                <p:oleObj name="PhotoImpact" r:id="rId3" imgW="14744520" imgH="10934640" progId="PI3.Im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925" y="1439863"/>
                        <a:ext cx="7023123" cy="520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8375" y="1285875"/>
            <a:ext cx="22268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Link to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Contact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Sign in and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SPARQL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Global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Headers (+sort opt)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Links to ontologies</a:t>
            </a:r>
            <a:endParaRPr lang="en-US" sz="1400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5191126" y="714375"/>
            <a:ext cx="1666875" cy="725488"/>
          </a:xfrm>
          <a:prstGeom prst="bentConnector3">
            <a:avLst>
              <a:gd name="adj1" fmla="val 100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858000" y="714375"/>
            <a:ext cx="3124200" cy="725488"/>
          </a:xfrm>
          <a:prstGeom prst="bentConnector3">
            <a:avLst>
              <a:gd name="adj1" fmla="val 99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5505451" y="866773"/>
            <a:ext cx="1666875" cy="573089"/>
          </a:xfrm>
          <a:prstGeom prst="bentConnector3">
            <a:avLst>
              <a:gd name="adj1" fmla="val 100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7041825" y="866774"/>
            <a:ext cx="2940375" cy="800101"/>
          </a:xfrm>
          <a:prstGeom prst="bentConnector3">
            <a:avLst>
              <a:gd name="adj1" fmla="val 95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5967051" y="974726"/>
            <a:ext cx="1649612" cy="465136"/>
          </a:xfrm>
          <a:prstGeom prst="bentConnector3">
            <a:avLst>
              <a:gd name="adj1" fmla="val 99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7486651" y="974724"/>
            <a:ext cx="2495549" cy="884239"/>
          </a:xfrm>
          <a:prstGeom prst="bentConnector3">
            <a:avLst>
              <a:gd name="adj1" fmla="val 90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839200" y="1743075"/>
            <a:ext cx="114300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334000" y="1774825"/>
            <a:ext cx="4648200" cy="117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257925" y="1751013"/>
            <a:ext cx="3724275" cy="96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48250" y="4448175"/>
            <a:ext cx="4933950" cy="12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3629025" y="3924300"/>
            <a:ext cx="6353175" cy="11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648200" y="2520728"/>
            <a:ext cx="5334000" cy="1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505451" y="2309019"/>
            <a:ext cx="4476749" cy="12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4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1185</TotalTime>
  <Words>330</Words>
  <Application>Microsoft Macintosh PowerPoint</Application>
  <PresentationFormat>Custom</PresentationFormat>
  <Paragraphs>113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Wisp</vt:lpstr>
      <vt:lpstr>PhotoImpact</vt:lpstr>
      <vt:lpstr>Community Ontology Repository (COR)</vt:lpstr>
      <vt:lpstr>Additional Information…</vt:lpstr>
      <vt:lpstr>Background</vt:lpstr>
      <vt:lpstr>Brief History</vt:lpstr>
      <vt:lpstr>NSF/EarthCube Integrative Activities:  Cross-Domain Observational Metadata Environmental Sensing Network (X-DOMES)</vt:lpstr>
      <vt:lpstr>Community Standards: Semantic Web (W3C) &amp; SensorML (OCG-SWE)</vt:lpstr>
      <vt:lpstr>X-DOMES Tools</vt:lpstr>
      <vt:lpstr>Community Involvement</vt:lpstr>
      <vt:lpstr>The GUI</vt:lpstr>
      <vt:lpstr>The GUI</vt:lpstr>
      <vt:lpstr>Live Demonstration  </vt:lpstr>
      <vt:lpstr>Community Ontology Repository (COR)</vt:lpstr>
    </vt:vector>
  </TitlesOfParts>
  <Company>TAMUCC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standards-based description of environmental sensor metadata</dc:title>
  <dc:creator>Gayanilo, Felimon</dc:creator>
  <cp:lastModifiedBy>Beth Huffer</cp:lastModifiedBy>
  <cp:revision>59</cp:revision>
  <dcterms:created xsi:type="dcterms:W3CDTF">2017-01-03T15:47:31Z</dcterms:created>
  <dcterms:modified xsi:type="dcterms:W3CDTF">2018-01-06T13:50:48Z</dcterms:modified>
</cp:coreProperties>
</file>