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25"/>
  </p:notesMasterIdLst>
  <p:handoutMasterIdLst>
    <p:handoutMasterId r:id="rId26"/>
  </p:handoutMasterIdLst>
  <p:sldIdLst>
    <p:sldId id="341" r:id="rId2"/>
    <p:sldId id="680" r:id="rId3"/>
    <p:sldId id="623" r:id="rId4"/>
    <p:sldId id="693" r:id="rId5"/>
    <p:sldId id="654" r:id="rId6"/>
    <p:sldId id="674" r:id="rId7"/>
    <p:sldId id="687" r:id="rId8"/>
    <p:sldId id="675" r:id="rId9"/>
    <p:sldId id="690" r:id="rId10"/>
    <p:sldId id="655" r:id="rId11"/>
    <p:sldId id="698" r:id="rId12"/>
    <p:sldId id="697" r:id="rId13"/>
    <p:sldId id="678" r:id="rId14"/>
    <p:sldId id="656" r:id="rId15"/>
    <p:sldId id="667" r:id="rId16"/>
    <p:sldId id="668" r:id="rId17"/>
    <p:sldId id="683" r:id="rId18"/>
    <p:sldId id="684" r:id="rId19"/>
    <p:sldId id="699" r:id="rId20"/>
    <p:sldId id="691" r:id="rId21"/>
    <p:sldId id="689" r:id="rId22"/>
    <p:sldId id="692" r:id="rId23"/>
    <p:sldId id="676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Paul Morahan" initials="" lastIdx="10" clrIdx="0"/>
  <p:cmAuthor id="1" name="stephen wharton" initials="sw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8" autoAdjust="0"/>
    <p:restoredTop sz="97754" autoAdjust="0"/>
  </p:normalViewPr>
  <p:slideViewPr>
    <p:cSldViewPr snapToGrid="0" snapToObjects="1">
      <p:cViewPr>
        <p:scale>
          <a:sx n="90" d="100"/>
          <a:sy n="90" d="100"/>
        </p:scale>
        <p:origin x="906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5EE05-790A-41F8-811E-E25C5563C500}" type="doc">
      <dgm:prSet loTypeId="urn:microsoft.com/office/officeart/2005/8/layout/default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A91A43-F35D-4ED8-AC4E-923C3522EBEC}">
      <dgm:prSet phldrT="[Text]"/>
      <dgm:spPr/>
      <dgm:t>
        <a:bodyPr/>
        <a:lstStyle/>
        <a:p>
          <a:r>
            <a:rPr lang="en-US" dirty="0" smtClean="0"/>
            <a:t>Earth Science (2,862)</a:t>
          </a:r>
        </a:p>
        <a:p>
          <a:r>
            <a:rPr lang="en-US" i="1" dirty="0" smtClean="0"/>
            <a:t>7 levels</a:t>
          </a:r>
          <a:endParaRPr lang="en-US" i="1" dirty="0"/>
        </a:p>
      </dgm:t>
    </dgm:pt>
    <dgm:pt modelId="{F0DF908B-4BDC-4811-B391-574768003870}" type="parTrans" cxnId="{DE3D2E44-F584-4899-8D2B-BEBC9C89F945}">
      <dgm:prSet/>
      <dgm:spPr/>
      <dgm:t>
        <a:bodyPr/>
        <a:lstStyle/>
        <a:p>
          <a:endParaRPr lang="en-US"/>
        </a:p>
      </dgm:t>
    </dgm:pt>
    <dgm:pt modelId="{3ED9EF69-9908-4FC0-811B-0BABA52DB2B2}" type="sibTrans" cxnId="{DE3D2E44-F584-4899-8D2B-BEBC9C89F945}">
      <dgm:prSet/>
      <dgm:spPr/>
      <dgm:t>
        <a:bodyPr/>
        <a:lstStyle/>
        <a:p>
          <a:endParaRPr lang="en-US"/>
        </a:p>
      </dgm:t>
    </dgm:pt>
    <dgm:pt modelId="{B76F33E9-77FA-409E-A4C8-1DD3D4ED199A}">
      <dgm:prSet phldrT="[Text]"/>
      <dgm:spPr/>
      <dgm:t>
        <a:bodyPr/>
        <a:lstStyle/>
        <a:p>
          <a:r>
            <a:rPr lang="en-US" dirty="0" smtClean="0"/>
            <a:t>Earth Science Services (166)</a:t>
          </a:r>
        </a:p>
        <a:p>
          <a:r>
            <a:rPr lang="en-US" i="1" dirty="0" smtClean="0"/>
            <a:t>5 levels</a:t>
          </a:r>
          <a:endParaRPr lang="en-US" i="1" dirty="0"/>
        </a:p>
      </dgm:t>
    </dgm:pt>
    <dgm:pt modelId="{05F3011D-341D-4248-AEE2-B254EA914EB4}" type="parTrans" cxnId="{33DCB668-BFBB-43E1-A7AF-1D064FFEB36D}">
      <dgm:prSet/>
      <dgm:spPr/>
      <dgm:t>
        <a:bodyPr/>
        <a:lstStyle/>
        <a:p>
          <a:endParaRPr lang="en-US"/>
        </a:p>
      </dgm:t>
    </dgm:pt>
    <dgm:pt modelId="{CF6A69CE-A311-4A65-B453-FBE80BFC0595}" type="sibTrans" cxnId="{33DCB668-BFBB-43E1-A7AF-1D064FFEB36D}">
      <dgm:prSet/>
      <dgm:spPr/>
      <dgm:t>
        <a:bodyPr/>
        <a:lstStyle/>
        <a:p>
          <a:endParaRPr lang="en-US"/>
        </a:p>
      </dgm:t>
    </dgm:pt>
    <dgm:pt modelId="{7E83C51F-C6A7-4066-8160-758D406D4DFE}">
      <dgm:prSet phldrT="[Text]"/>
      <dgm:spPr/>
      <dgm:t>
        <a:bodyPr/>
        <a:lstStyle/>
        <a:p>
          <a:r>
            <a:rPr lang="en-US" dirty="0" smtClean="0"/>
            <a:t>Data Centers (3,593)</a:t>
          </a:r>
        </a:p>
        <a:p>
          <a:r>
            <a:rPr lang="en-US" i="1" dirty="0" smtClean="0"/>
            <a:t>2 levels</a:t>
          </a:r>
          <a:endParaRPr lang="en-US" i="1" dirty="0"/>
        </a:p>
      </dgm:t>
    </dgm:pt>
    <dgm:pt modelId="{E58BC449-F044-4017-B125-9F86F0E86B6D}" type="parTrans" cxnId="{8330AFBA-96EC-481E-9974-358283E570DB}">
      <dgm:prSet/>
      <dgm:spPr/>
      <dgm:t>
        <a:bodyPr/>
        <a:lstStyle/>
        <a:p>
          <a:endParaRPr lang="en-US"/>
        </a:p>
      </dgm:t>
    </dgm:pt>
    <dgm:pt modelId="{2A22A67E-DD9F-4B2B-B64D-C7C74DAEF229}" type="sibTrans" cxnId="{8330AFBA-96EC-481E-9974-358283E570DB}">
      <dgm:prSet/>
      <dgm:spPr/>
      <dgm:t>
        <a:bodyPr/>
        <a:lstStyle/>
        <a:p>
          <a:endParaRPr lang="en-US"/>
        </a:p>
      </dgm:t>
    </dgm:pt>
    <dgm:pt modelId="{42371C89-5544-467B-9BBA-D686F207C494}">
      <dgm:prSet phldrT="[Text]"/>
      <dgm:spPr/>
      <dgm:t>
        <a:bodyPr/>
        <a:lstStyle/>
        <a:p>
          <a:r>
            <a:rPr lang="en-US" dirty="0" smtClean="0"/>
            <a:t>Projects (1,657)</a:t>
          </a:r>
        </a:p>
        <a:p>
          <a:r>
            <a:rPr lang="en-US" i="1" dirty="0" smtClean="0"/>
            <a:t>2 levels</a:t>
          </a:r>
          <a:endParaRPr lang="en-US" i="1" dirty="0"/>
        </a:p>
      </dgm:t>
    </dgm:pt>
    <dgm:pt modelId="{9AFAA6B7-907E-417D-8A42-A0CE3856E92A}" type="parTrans" cxnId="{B720E471-7888-47B0-B9D1-19D415D6030A}">
      <dgm:prSet/>
      <dgm:spPr/>
      <dgm:t>
        <a:bodyPr/>
        <a:lstStyle/>
        <a:p>
          <a:endParaRPr lang="en-US"/>
        </a:p>
      </dgm:t>
    </dgm:pt>
    <dgm:pt modelId="{E31339B5-1E66-4D1A-A5CF-2C3C0AA14D98}" type="sibTrans" cxnId="{B720E471-7888-47B0-B9D1-19D415D6030A}">
      <dgm:prSet/>
      <dgm:spPr/>
      <dgm:t>
        <a:bodyPr/>
        <a:lstStyle/>
        <a:p>
          <a:endParaRPr lang="en-US"/>
        </a:p>
      </dgm:t>
    </dgm:pt>
    <dgm:pt modelId="{10E1A959-1FC5-47F7-B963-A2879DB8BA6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Instruments/Sensors (1,481)</a:t>
          </a:r>
        </a:p>
        <a:p>
          <a:r>
            <a:rPr lang="en-US" i="1" dirty="0" smtClean="0"/>
            <a:t>2 levels</a:t>
          </a:r>
          <a:endParaRPr lang="en-US" i="1" dirty="0"/>
        </a:p>
      </dgm:t>
    </dgm:pt>
    <dgm:pt modelId="{1BD7655D-BE85-4741-A5FD-3A80B606B113}" type="parTrans" cxnId="{AD4D2F04-95D9-4839-962E-DA4B37F28481}">
      <dgm:prSet/>
      <dgm:spPr/>
      <dgm:t>
        <a:bodyPr/>
        <a:lstStyle/>
        <a:p>
          <a:endParaRPr lang="en-US"/>
        </a:p>
      </dgm:t>
    </dgm:pt>
    <dgm:pt modelId="{A6CE3997-8D4D-4F34-A2C8-AE86BB548193}" type="sibTrans" cxnId="{AD4D2F04-95D9-4839-962E-DA4B37F28481}">
      <dgm:prSet/>
      <dgm:spPr/>
      <dgm:t>
        <a:bodyPr/>
        <a:lstStyle/>
        <a:p>
          <a:endParaRPr lang="en-US"/>
        </a:p>
      </dgm:t>
    </dgm:pt>
    <dgm:pt modelId="{2C434406-2CED-4B5C-9136-01A8D3B165B9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Platforms/Sources (816)</a:t>
          </a:r>
        </a:p>
        <a:p>
          <a:r>
            <a:rPr lang="en-US" i="1" dirty="0" smtClean="0"/>
            <a:t>2 levels</a:t>
          </a:r>
          <a:endParaRPr lang="en-US" i="1" dirty="0"/>
        </a:p>
      </dgm:t>
    </dgm:pt>
    <dgm:pt modelId="{4D9C8FD4-8B0E-4575-B6FD-FA5812F10C20}" type="parTrans" cxnId="{BC8DE205-4E6A-4CDA-8899-6513956BD029}">
      <dgm:prSet/>
      <dgm:spPr/>
      <dgm:t>
        <a:bodyPr/>
        <a:lstStyle/>
        <a:p>
          <a:endParaRPr lang="en-US"/>
        </a:p>
      </dgm:t>
    </dgm:pt>
    <dgm:pt modelId="{658A3941-EFEC-4C6E-8732-4DF6D9FD5AD1}" type="sibTrans" cxnId="{BC8DE205-4E6A-4CDA-8899-6513956BD029}">
      <dgm:prSet/>
      <dgm:spPr/>
      <dgm:t>
        <a:bodyPr/>
        <a:lstStyle/>
        <a:p>
          <a:endParaRPr lang="en-US"/>
        </a:p>
      </dgm:t>
    </dgm:pt>
    <dgm:pt modelId="{A395B1AB-2623-4DD4-A52B-0DD12185A3D5}">
      <dgm:prSet/>
      <dgm:spPr/>
      <dgm:t>
        <a:bodyPr/>
        <a:lstStyle/>
        <a:p>
          <a:r>
            <a:rPr lang="en-US" dirty="0" smtClean="0"/>
            <a:t>Locations (522)</a:t>
          </a:r>
        </a:p>
        <a:p>
          <a:r>
            <a:rPr lang="en-US" i="1" dirty="0" smtClean="0"/>
            <a:t>6 levels</a:t>
          </a:r>
          <a:endParaRPr lang="en-US" i="1" dirty="0"/>
        </a:p>
      </dgm:t>
    </dgm:pt>
    <dgm:pt modelId="{1BA2C1E3-5729-4259-A0A8-A84864171FE1}" type="parTrans" cxnId="{763356C1-C7CA-4470-AF4D-15FC0A4DE0AD}">
      <dgm:prSet/>
      <dgm:spPr/>
      <dgm:t>
        <a:bodyPr/>
        <a:lstStyle/>
        <a:p>
          <a:endParaRPr lang="en-US"/>
        </a:p>
      </dgm:t>
    </dgm:pt>
    <dgm:pt modelId="{5CBEC404-FB85-4103-8CEF-33045B916ECB}" type="sibTrans" cxnId="{763356C1-C7CA-4470-AF4D-15FC0A4DE0AD}">
      <dgm:prSet/>
      <dgm:spPr/>
      <dgm:t>
        <a:bodyPr/>
        <a:lstStyle/>
        <a:p>
          <a:endParaRPr lang="en-US"/>
        </a:p>
      </dgm:t>
    </dgm:pt>
    <dgm:pt modelId="{A0055B37-655B-4CA8-9877-9E1D46310475}">
      <dgm:prSet/>
      <dgm:spPr/>
      <dgm:t>
        <a:bodyPr/>
        <a:lstStyle/>
        <a:p>
          <a:r>
            <a:rPr lang="en-US" dirty="0" smtClean="0"/>
            <a:t>Horizontal Data Resolution (15)</a:t>
          </a:r>
        </a:p>
        <a:p>
          <a:r>
            <a:rPr lang="en-US" i="1" dirty="0" smtClean="0"/>
            <a:t>1 level</a:t>
          </a:r>
          <a:endParaRPr lang="en-US" i="1" dirty="0"/>
        </a:p>
      </dgm:t>
    </dgm:pt>
    <dgm:pt modelId="{349C088A-2BC3-4D86-9B6F-8845AF0F4F4C}" type="parTrans" cxnId="{13F8F3D6-56FC-46D9-9814-FE7AF61B0CFC}">
      <dgm:prSet/>
      <dgm:spPr/>
      <dgm:t>
        <a:bodyPr/>
        <a:lstStyle/>
        <a:p>
          <a:endParaRPr lang="en-US"/>
        </a:p>
      </dgm:t>
    </dgm:pt>
    <dgm:pt modelId="{38B8AFB5-DC60-43FC-B43E-9A8DE0576C85}" type="sibTrans" cxnId="{13F8F3D6-56FC-46D9-9814-FE7AF61B0CFC}">
      <dgm:prSet/>
      <dgm:spPr/>
      <dgm:t>
        <a:bodyPr/>
        <a:lstStyle/>
        <a:p>
          <a:endParaRPr lang="en-US"/>
        </a:p>
      </dgm:t>
    </dgm:pt>
    <dgm:pt modelId="{682DEECA-69AC-4128-A24A-EF5CE654B407}">
      <dgm:prSet/>
      <dgm:spPr/>
      <dgm:t>
        <a:bodyPr/>
        <a:lstStyle/>
        <a:p>
          <a:r>
            <a:rPr lang="en-US" dirty="0" smtClean="0"/>
            <a:t>Vertical Data Resolution (8)</a:t>
          </a:r>
        </a:p>
        <a:p>
          <a:r>
            <a:rPr lang="en-US" i="1" dirty="0" smtClean="0"/>
            <a:t>1 level</a:t>
          </a:r>
          <a:endParaRPr lang="en-US" i="1" dirty="0"/>
        </a:p>
      </dgm:t>
    </dgm:pt>
    <dgm:pt modelId="{DEF87ED5-7838-465C-9A70-AD58A0E1F52D}" type="parTrans" cxnId="{5FC1D799-27C5-499C-BCCB-26438AD12C0B}">
      <dgm:prSet/>
      <dgm:spPr/>
      <dgm:t>
        <a:bodyPr/>
        <a:lstStyle/>
        <a:p>
          <a:endParaRPr lang="en-US"/>
        </a:p>
      </dgm:t>
    </dgm:pt>
    <dgm:pt modelId="{91C2A460-7CCE-46D0-BC11-A32C0192E977}" type="sibTrans" cxnId="{5FC1D799-27C5-499C-BCCB-26438AD12C0B}">
      <dgm:prSet/>
      <dgm:spPr/>
      <dgm:t>
        <a:bodyPr/>
        <a:lstStyle/>
        <a:p>
          <a:endParaRPr lang="en-US"/>
        </a:p>
      </dgm:t>
    </dgm:pt>
    <dgm:pt modelId="{E3FFB6B7-6DAA-4FFB-A190-7749F3642BCC}">
      <dgm:prSet/>
      <dgm:spPr/>
      <dgm:t>
        <a:bodyPr/>
        <a:lstStyle/>
        <a:p>
          <a:r>
            <a:rPr lang="en-US" dirty="0" smtClean="0"/>
            <a:t>Temporal Data Resolution (15)</a:t>
          </a:r>
        </a:p>
        <a:p>
          <a:r>
            <a:rPr lang="en-US" i="1" dirty="0" smtClean="0"/>
            <a:t>1 level</a:t>
          </a:r>
          <a:endParaRPr lang="en-US" i="1" dirty="0"/>
        </a:p>
      </dgm:t>
    </dgm:pt>
    <dgm:pt modelId="{4E363BD5-4F21-4C34-A70C-6BEA1AC2573B}" type="parTrans" cxnId="{2F423AFB-6BC5-4C17-BD4F-2CD2BF0342BE}">
      <dgm:prSet/>
      <dgm:spPr/>
      <dgm:t>
        <a:bodyPr/>
        <a:lstStyle/>
        <a:p>
          <a:endParaRPr lang="en-US"/>
        </a:p>
      </dgm:t>
    </dgm:pt>
    <dgm:pt modelId="{A2E0AAF1-4261-42F0-8155-AFE095A4B887}" type="sibTrans" cxnId="{2F423AFB-6BC5-4C17-BD4F-2CD2BF0342BE}">
      <dgm:prSet/>
      <dgm:spPr/>
      <dgm:t>
        <a:bodyPr/>
        <a:lstStyle/>
        <a:p>
          <a:endParaRPr lang="en-US"/>
        </a:p>
      </dgm:t>
    </dgm:pt>
    <dgm:pt modelId="{2AF5630F-55C4-4C01-96AE-A160F7FFCFEB}">
      <dgm:prSet/>
      <dgm:spPr/>
      <dgm:t>
        <a:bodyPr/>
        <a:lstStyle/>
        <a:p>
          <a:r>
            <a:rPr lang="en-US" dirty="0" smtClean="0"/>
            <a:t>URL Content Types (64)</a:t>
          </a:r>
        </a:p>
        <a:p>
          <a:r>
            <a:rPr lang="en-US" i="1" dirty="0" smtClean="0"/>
            <a:t>2 levels</a:t>
          </a:r>
          <a:endParaRPr lang="en-US" i="1" dirty="0"/>
        </a:p>
      </dgm:t>
    </dgm:pt>
    <dgm:pt modelId="{DAF20224-8E1A-4BC9-8C91-AEEEF2C4743B}" type="parTrans" cxnId="{CB462687-6E8A-42E8-9BDB-ED86800C4D3F}">
      <dgm:prSet/>
      <dgm:spPr/>
      <dgm:t>
        <a:bodyPr/>
        <a:lstStyle/>
        <a:p>
          <a:endParaRPr lang="en-US"/>
        </a:p>
      </dgm:t>
    </dgm:pt>
    <dgm:pt modelId="{B3BFF466-9E3B-43EB-A119-5E2F229DBFBE}" type="sibTrans" cxnId="{CB462687-6E8A-42E8-9BDB-ED86800C4D3F}">
      <dgm:prSet/>
      <dgm:spPr/>
      <dgm:t>
        <a:bodyPr/>
        <a:lstStyle/>
        <a:p>
          <a:endParaRPr lang="en-US"/>
        </a:p>
      </dgm:t>
    </dgm:pt>
    <dgm:pt modelId="{BF73EB70-75AE-40C3-995A-6BFFCCFB4ACC}">
      <dgm:prSet/>
      <dgm:spPr/>
      <dgm:t>
        <a:bodyPr/>
        <a:lstStyle/>
        <a:p>
          <a:r>
            <a:rPr lang="en-US" dirty="0" smtClean="0"/>
            <a:t>Chronostratigraphic Units (35)</a:t>
          </a:r>
        </a:p>
        <a:p>
          <a:r>
            <a:rPr lang="en-US" i="1" dirty="0" smtClean="0"/>
            <a:t>5 levels</a:t>
          </a:r>
          <a:endParaRPr lang="en-US" i="1" dirty="0"/>
        </a:p>
      </dgm:t>
    </dgm:pt>
    <dgm:pt modelId="{8976EBB1-2691-47BC-ADA5-EFA09BFBCE48}" type="parTrans" cxnId="{C3006E9C-ED1F-4BC1-9F8A-DDFD3A5CCC0B}">
      <dgm:prSet/>
      <dgm:spPr/>
      <dgm:t>
        <a:bodyPr/>
        <a:lstStyle/>
        <a:p>
          <a:endParaRPr lang="en-US"/>
        </a:p>
      </dgm:t>
    </dgm:pt>
    <dgm:pt modelId="{36C62C6A-4B98-445C-838D-2CF24EB2F343}" type="sibTrans" cxnId="{C3006E9C-ED1F-4BC1-9F8A-DDFD3A5CCC0B}">
      <dgm:prSet/>
      <dgm:spPr/>
      <dgm:t>
        <a:bodyPr/>
        <a:lstStyle/>
        <a:p>
          <a:endParaRPr lang="en-US"/>
        </a:p>
      </dgm:t>
    </dgm:pt>
    <dgm:pt modelId="{18403E9A-43D3-471B-B5B5-30E570D4E288}" type="pres">
      <dgm:prSet presAssocID="{1635EE05-790A-41F8-811E-E25C5563C5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ED46E3-A201-478A-A762-47C44F98CA8A}" type="pres">
      <dgm:prSet presAssocID="{7DA91A43-F35D-4ED8-AC4E-923C3522EBEC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B90FC-C71A-4AEB-87CF-48C39C30ED98}" type="pres">
      <dgm:prSet presAssocID="{3ED9EF69-9908-4FC0-811B-0BABA52DB2B2}" presName="sibTrans" presStyleCnt="0"/>
      <dgm:spPr/>
    </dgm:pt>
    <dgm:pt modelId="{06DDD8E1-6AE5-4A79-B9AE-D76D50D79A79}" type="pres">
      <dgm:prSet presAssocID="{B76F33E9-77FA-409E-A4C8-1DD3D4ED199A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8793D-B97B-4FF4-9BC1-CCE7832539F2}" type="pres">
      <dgm:prSet presAssocID="{CF6A69CE-A311-4A65-B453-FBE80BFC0595}" presName="sibTrans" presStyleCnt="0"/>
      <dgm:spPr/>
    </dgm:pt>
    <dgm:pt modelId="{4FCDD29F-F20B-4365-A6F1-9A33A31283F3}" type="pres">
      <dgm:prSet presAssocID="{7E83C51F-C6A7-4066-8160-758D406D4DF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B615E-67B9-46F4-9ED7-104E7787FF8E}" type="pres">
      <dgm:prSet presAssocID="{2A22A67E-DD9F-4B2B-B64D-C7C74DAEF229}" presName="sibTrans" presStyleCnt="0"/>
      <dgm:spPr/>
    </dgm:pt>
    <dgm:pt modelId="{7B99EAE7-ED7E-4C02-9DFD-55CFC3553423}" type="pres">
      <dgm:prSet presAssocID="{42371C89-5544-467B-9BBA-D686F207C49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6CF0A-9C44-44A2-A607-8FCD2FC15F2B}" type="pres">
      <dgm:prSet presAssocID="{E31339B5-1E66-4D1A-A5CF-2C3C0AA14D98}" presName="sibTrans" presStyleCnt="0"/>
      <dgm:spPr/>
    </dgm:pt>
    <dgm:pt modelId="{0981447B-412F-40D1-A061-FA4BB34DE3F6}" type="pres">
      <dgm:prSet presAssocID="{10E1A959-1FC5-47F7-B963-A2879DB8BA6B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3A72A-41D6-4EFD-ADBC-387A971F5741}" type="pres">
      <dgm:prSet presAssocID="{A6CE3997-8D4D-4F34-A2C8-AE86BB548193}" presName="sibTrans" presStyleCnt="0"/>
      <dgm:spPr/>
    </dgm:pt>
    <dgm:pt modelId="{27E14F80-0649-4520-B8D1-EBBBBB10A71B}" type="pres">
      <dgm:prSet presAssocID="{2C434406-2CED-4B5C-9136-01A8D3B165B9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E7AF-8574-44CC-BE31-F0DA6910D594}" type="pres">
      <dgm:prSet presAssocID="{658A3941-EFEC-4C6E-8732-4DF6D9FD5AD1}" presName="sibTrans" presStyleCnt="0"/>
      <dgm:spPr/>
    </dgm:pt>
    <dgm:pt modelId="{A045D17F-87A6-45DA-A409-B800CA167088}" type="pres">
      <dgm:prSet presAssocID="{A395B1AB-2623-4DD4-A52B-0DD12185A3D5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AB8D6-81E9-4954-80E8-B01DD4B4EF63}" type="pres">
      <dgm:prSet presAssocID="{5CBEC404-FB85-4103-8CEF-33045B916ECB}" presName="sibTrans" presStyleCnt="0"/>
      <dgm:spPr/>
    </dgm:pt>
    <dgm:pt modelId="{4B2439A5-D26F-4BFA-BD1F-2932E1DDE1DF}" type="pres">
      <dgm:prSet presAssocID="{A0055B37-655B-4CA8-9877-9E1D4631047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78D78-7E57-4106-8356-97A23A7D4A21}" type="pres">
      <dgm:prSet presAssocID="{38B8AFB5-DC60-43FC-B43E-9A8DE0576C85}" presName="sibTrans" presStyleCnt="0"/>
      <dgm:spPr/>
    </dgm:pt>
    <dgm:pt modelId="{69ECA79A-E4F7-4278-ADA9-C8092F9A7BA9}" type="pres">
      <dgm:prSet presAssocID="{682DEECA-69AC-4128-A24A-EF5CE654B40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21B5E-4B6B-4627-B827-F8DE6B94D669}" type="pres">
      <dgm:prSet presAssocID="{91C2A460-7CCE-46D0-BC11-A32C0192E977}" presName="sibTrans" presStyleCnt="0"/>
      <dgm:spPr/>
    </dgm:pt>
    <dgm:pt modelId="{EA455AFF-AAEE-4B9F-8DDE-6016D4169689}" type="pres">
      <dgm:prSet presAssocID="{E3FFB6B7-6DAA-4FFB-A190-7749F3642BCC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9DA1E-1BDE-4DAC-B8E1-6D728744FFDD}" type="pres">
      <dgm:prSet presAssocID="{A2E0AAF1-4261-42F0-8155-AFE095A4B887}" presName="sibTrans" presStyleCnt="0"/>
      <dgm:spPr/>
    </dgm:pt>
    <dgm:pt modelId="{1DF407C4-AAAA-41E8-B887-F97716401C9A}" type="pres">
      <dgm:prSet presAssocID="{2AF5630F-55C4-4C01-96AE-A160F7FFCFE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A3E2B-E443-4A6D-924E-7F8868CDA3A6}" type="pres">
      <dgm:prSet presAssocID="{B3BFF466-9E3B-43EB-A119-5E2F229DBFBE}" presName="sibTrans" presStyleCnt="0"/>
      <dgm:spPr/>
    </dgm:pt>
    <dgm:pt modelId="{7FFE57D8-AE56-4D08-925C-5B591552F085}" type="pres">
      <dgm:prSet presAssocID="{BF73EB70-75AE-40C3-995A-6BFFCCFB4ACC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C6C6E3-EDFE-4008-94E7-0C73973D660D}" type="presOf" srcId="{E3FFB6B7-6DAA-4FFB-A190-7749F3642BCC}" destId="{EA455AFF-AAEE-4B9F-8DDE-6016D4169689}" srcOrd="0" destOrd="0" presId="urn:microsoft.com/office/officeart/2005/8/layout/default"/>
    <dgm:cxn modelId="{AA90840A-CB5B-4EE0-A18E-C8EE6E5FBEC3}" type="presOf" srcId="{2C434406-2CED-4B5C-9136-01A8D3B165B9}" destId="{27E14F80-0649-4520-B8D1-EBBBBB10A71B}" srcOrd="0" destOrd="0" presId="urn:microsoft.com/office/officeart/2005/8/layout/default"/>
    <dgm:cxn modelId="{AD4D2F04-95D9-4839-962E-DA4B37F28481}" srcId="{1635EE05-790A-41F8-811E-E25C5563C500}" destId="{10E1A959-1FC5-47F7-B963-A2879DB8BA6B}" srcOrd="4" destOrd="0" parTransId="{1BD7655D-BE85-4741-A5FD-3A80B606B113}" sibTransId="{A6CE3997-8D4D-4F34-A2C8-AE86BB548193}"/>
    <dgm:cxn modelId="{C3006E9C-ED1F-4BC1-9F8A-DDFD3A5CCC0B}" srcId="{1635EE05-790A-41F8-811E-E25C5563C500}" destId="{BF73EB70-75AE-40C3-995A-6BFFCCFB4ACC}" srcOrd="11" destOrd="0" parTransId="{8976EBB1-2691-47BC-ADA5-EFA09BFBCE48}" sibTransId="{36C62C6A-4B98-445C-838D-2CF24EB2F343}"/>
    <dgm:cxn modelId="{5FC1D799-27C5-499C-BCCB-26438AD12C0B}" srcId="{1635EE05-790A-41F8-811E-E25C5563C500}" destId="{682DEECA-69AC-4128-A24A-EF5CE654B407}" srcOrd="8" destOrd="0" parTransId="{DEF87ED5-7838-465C-9A70-AD58A0E1F52D}" sibTransId="{91C2A460-7CCE-46D0-BC11-A32C0192E977}"/>
    <dgm:cxn modelId="{13F8F3D6-56FC-46D9-9814-FE7AF61B0CFC}" srcId="{1635EE05-790A-41F8-811E-E25C5563C500}" destId="{A0055B37-655B-4CA8-9877-9E1D46310475}" srcOrd="7" destOrd="0" parTransId="{349C088A-2BC3-4D86-9B6F-8845AF0F4F4C}" sibTransId="{38B8AFB5-DC60-43FC-B43E-9A8DE0576C85}"/>
    <dgm:cxn modelId="{763356C1-C7CA-4470-AF4D-15FC0A4DE0AD}" srcId="{1635EE05-790A-41F8-811E-E25C5563C500}" destId="{A395B1AB-2623-4DD4-A52B-0DD12185A3D5}" srcOrd="6" destOrd="0" parTransId="{1BA2C1E3-5729-4259-A0A8-A84864171FE1}" sibTransId="{5CBEC404-FB85-4103-8CEF-33045B916ECB}"/>
    <dgm:cxn modelId="{38105E48-9EBE-4591-A742-9D4376699E3F}" type="presOf" srcId="{2AF5630F-55C4-4C01-96AE-A160F7FFCFEB}" destId="{1DF407C4-AAAA-41E8-B887-F97716401C9A}" srcOrd="0" destOrd="0" presId="urn:microsoft.com/office/officeart/2005/8/layout/default"/>
    <dgm:cxn modelId="{BC8DE205-4E6A-4CDA-8899-6513956BD029}" srcId="{1635EE05-790A-41F8-811E-E25C5563C500}" destId="{2C434406-2CED-4B5C-9136-01A8D3B165B9}" srcOrd="5" destOrd="0" parTransId="{4D9C8FD4-8B0E-4575-B6FD-FA5812F10C20}" sibTransId="{658A3941-EFEC-4C6E-8732-4DF6D9FD5AD1}"/>
    <dgm:cxn modelId="{B720E471-7888-47B0-B9D1-19D415D6030A}" srcId="{1635EE05-790A-41F8-811E-E25C5563C500}" destId="{42371C89-5544-467B-9BBA-D686F207C494}" srcOrd="3" destOrd="0" parTransId="{9AFAA6B7-907E-417D-8A42-A0CE3856E92A}" sibTransId="{E31339B5-1E66-4D1A-A5CF-2C3C0AA14D98}"/>
    <dgm:cxn modelId="{64AEEACB-FA05-497F-B719-F442F2C9802B}" type="presOf" srcId="{10E1A959-1FC5-47F7-B963-A2879DB8BA6B}" destId="{0981447B-412F-40D1-A061-FA4BB34DE3F6}" srcOrd="0" destOrd="0" presId="urn:microsoft.com/office/officeart/2005/8/layout/default"/>
    <dgm:cxn modelId="{D7967110-1657-4BC3-B9FD-6402FFFB7BBD}" type="presOf" srcId="{1635EE05-790A-41F8-811E-E25C5563C500}" destId="{18403E9A-43D3-471B-B5B5-30E570D4E288}" srcOrd="0" destOrd="0" presId="urn:microsoft.com/office/officeart/2005/8/layout/default"/>
    <dgm:cxn modelId="{8330AFBA-96EC-481E-9974-358283E570DB}" srcId="{1635EE05-790A-41F8-811E-E25C5563C500}" destId="{7E83C51F-C6A7-4066-8160-758D406D4DFE}" srcOrd="2" destOrd="0" parTransId="{E58BC449-F044-4017-B125-9F86F0E86B6D}" sibTransId="{2A22A67E-DD9F-4B2B-B64D-C7C74DAEF229}"/>
    <dgm:cxn modelId="{33DCB668-BFBB-43E1-A7AF-1D064FFEB36D}" srcId="{1635EE05-790A-41F8-811E-E25C5563C500}" destId="{B76F33E9-77FA-409E-A4C8-1DD3D4ED199A}" srcOrd="1" destOrd="0" parTransId="{05F3011D-341D-4248-AEE2-B254EA914EB4}" sibTransId="{CF6A69CE-A311-4A65-B453-FBE80BFC0595}"/>
    <dgm:cxn modelId="{6B22598A-BCEC-4821-8D93-8AE2EBB1A3A5}" type="presOf" srcId="{A0055B37-655B-4CA8-9877-9E1D46310475}" destId="{4B2439A5-D26F-4BFA-BD1F-2932E1DDE1DF}" srcOrd="0" destOrd="0" presId="urn:microsoft.com/office/officeart/2005/8/layout/default"/>
    <dgm:cxn modelId="{CB462687-6E8A-42E8-9BDB-ED86800C4D3F}" srcId="{1635EE05-790A-41F8-811E-E25C5563C500}" destId="{2AF5630F-55C4-4C01-96AE-A160F7FFCFEB}" srcOrd="10" destOrd="0" parTransId="{DAF20224-8E1A-4BC9-8C91-AEEEF2C4743B}" sibTransId="{B3BFF466-9E3B-43EB-A119-5E2F229DBFBE}"/>
    <dgm:cxn modelId="{7B5A96FE-AC93-4F3C-84E0-A47BB0E6783F}" type="presOf" srcId="{BF73EB70-75AE-40C3-995A-6BFFCCFB4ACC}" destId="{7FFE57D8-AE56-4D08-925C-5B591552F085}" srcOrd="0" destOrd="0" presId="urn:microsoft.com/office/officeart/2005/8/layout/default"/>
    <dgm:cxn modelId="{8E7D8892-BAF0-46AB-A135-E55A5846CB28}" type="presOf" srcId="{42371C89-5544-467B-9BBA-D686F207C494}" destId="{7B99EAE7-ED7E-4C02-9DFD-55CFC3553423}" srcOrd="0" destOrd="0" presId="urn:microsoft.com/office/officeart/2005/8/layout/default"/>
    <dgm:cxn modelId="{BE8A7E61-5F46-47B4-9732-53B27A2F461C}" type="presOf" srcId="{7DA91A43-F35D-4ED8-AC4E-923C3522EBEC}" destId="{83ED46E3-A201-478A-A762-47C44F98CA8A}" srcOrd="0" destOrd="0" presId="urn:microsoft.com/office/officeart/2005/8/layout/default"/>
    <dgm:cxn modelId="{DE3D2E44-F584-4899-8D2B-BEBC9C89F945}" srcId="{1635EE05-790A-41F8-811E-E25C5563C500}" destId="{7DA91A43-F35D-4ED8-AC4E-923C3522EBEC}" srcOrd="0" destOrd="0" parTransId="{F0DF908B-4BDC-4811-B391-574768003870}" sibTransId="{3ED9EF69-9908-4FC0-811B-0BABA52DB2B2}"/>
    <dgm:cxn modelId="{7860BE2B-9A00-4C31-B9B8-92CDFA185AF6}" type="presOf" srcId="{B76F33E9-77FA-409E-A4C8-1DD3D4ED199A}" destId="{06DDD8E1-6AE5-4A79-B9AE-D76D50D79A79}" srcOrd="0" destOrd="0" presId="urn:microsoft.com/office/officeart/2005/8/layout/default"/>
    <dgm:cxn modelId="{046A76B5-D8C7-45D4-84F5-8A58FF4E49E0}" type="presOf" srcId="{682DEECA-69AC-4128-A24A-EF5CE654B407}" destId="{69ECA79A-E4F7-4278-ADA9-C8092F9A7BA9}" srcOrd="0" destOrd="0" presId="urn:microsoft.com/office/officeart/2005/8/layout/default"/>
    <dgm:cxn modelId="{2F423AFB-6BC5-4C17-BD4F-2CD2BF0342BE}" srcId="{1635EE05-790A-41F8-811E-E25C5563C500}" destId="{E3FFB6B7-6DAA-4FFB-A190-7749F3642BCC}" srcOrd="9" destOrd="0" parTransId="{4E363BD5-4F21-4C34-A70C-6BEA1AC2573B}" sibTransId="{A2E0AAF1-4261-42F0-8155-AFE095A4B887}"/>
    <dgm:cxn modelId="{E7BEC60F-DD2A-4AF0-BD61-F94FB25583CB}" type="presOf" srcId="{7E83C51F-C6A7-4066-8160-758D406D4DFE}" destId="{4FCDD29F-F20B-4365-A6F1-9A33A31283F3}" srcOrd="0" destOrd="0" presId="urn:microsoft.com/office/officeart/2005/8/layout/default"/>
    <dgm:cxn modelId="{25B57747-E774-4227-A1A5-EE2687A6C09F}" type="presOf" srcId="{A395B1AB-2623-4DD4-A52B-0DD12185A3D5}" destId="{A045D17F-87A6-45DA-A409-B800CA167088}" srcOrd="0" destOrd="0" presId="urn:microsoft.com/office/officeart/2005/8/layout/default"/>
    <dgm:cxn modelId="{495CA3A7-131D-4510-AFDF-6054312520DD}" type="presParOf" srcId="{18403E9A-43D3-471B-B5B5-30E570D4E288}" destId="{83ED46E3-A201-478A-A762-47C44F98CA8A}" srcOrd="0" destOrd="0" presId="urn:microsoft.com/office/officeart/2005/8/layout/default"/>
    <dgm:cxn modelId="{5587FD44-575E-446C-9879-F625EF0E822B}" type="presParOf" srcId="{18403E9A-43D3-471B-B5B5-30E570D4E288}" destId="{A84B90FC-C71A-4AEB-87CF-48C39C30ED98}" srcOrd="1" destOrd="0" presId="urn:microsoft.com/office/officeart/2005/8/layout/default"/>
    <dgm:cxn modelId="{079702A3-01D9-4D35-AA14-D99D1868D0B7}" type="presParOf" srcId="{18403E9A-43D3-471B-B5B5-30E570D4E288}" destId="{06DDD8E1-6AE5-4A79-B9AE-D76D50D79A79}" srcOrd="2" destOrd="0" presId="urn:microsoft.com/office/officeart/2005/8/layout/default"/>
    <dgm:cxn modelId="{7CC62F7E-8350-4EF0-9CF9-D5529B54D70D}" type="presParOf" srcId="{18403E9A-43D3-471B-B5B5-30E570D4E288}" destId="{CA28793D-B97B-4FF4-9BC1-CCE7832539F2}" srcOrd="3" destOrd="0" presId="urn:microsoft.com/office/officeart/2005/8/layout/default"/>
    <dgm:cxn modelId="{5A2223E3-2BA9-42D3-9FA9-10B309126C34}" type="presParOf" srcId="{18403E9A-43D3-471B-B5B5-30E570D4E288}" destId="{4FCDD29F-F20B-4365-A6F1-9A33A31283F3}" srcOrd="4" destOrd="0" presId="urn:microsoft.com/office/officeart/2005/8/layout/default"/>
    <dgm:cxn modelId="{99B73800-0246-4DDA-9B14-BB20B7B2E6C0}" type="presParOf" srcId="{18403E9A-43D3-471B-B5B5-30E570D4E288}" destId="{65FB615E-67B9-46F4-9ED7-104E7787FF8E}" srcOrd="5" destOrd="0" presId="urn:microsoft.com/office/officeart/2005/8/layout/default"/>
    <dgm:cxn modelId="{5549CF75-F842-4B6C-911F-7BBEFF78B845}" type="presParOf" srcId="{18403E9A-43D3-471B-B5B5-30E570D4E288}" destId="{7B99EAE7-ED7E-4C02-9DFD-55CFC3553423}" srcOrd="6" destOrd="0" presId="urn:microsoft.com/office/officeart/2005/8/layout/default"/>
    <dgm:cxn modelId="{CF2D0AE7-FB1D-41D7-90BE-2EA99C18E7DE}" type="presParOf" srcId="{18403E9A-43D3-471B-B5B5-30E570D4E288}" destId="{CC06CF0A-9C44-44A2-A607-8FCD2FC15F2B}" srcOrd="7" destOrd="0" presId="urn:microsoft.com/office/officeart/2005/8/layout/default"/>
    <dgm:cxn modelId="{3B4B5547-3C60-4B1B-873A-77358F9D7003}" type="presParOf" srcId="{18403E9A-43D3-471B-B5B5-30E570D4E288}" destId="{0981447B-412F-40D1-A061-FA4BB34DE3F6}" srcOrd="8" destOrd="0" presId="urn:microsoft.com/office/officeart/2005/8/layout/default"/>
    <dgm:cxn modelId="{50C88BAB-AC7E-4E50-AD12-39F30F1883DC}" type="presParOf" srcId="{18403E9A-43D3-471B-B5B5-30E570D4E288}" destId="{DC13A72A-41D6-4EFD-ADBC-387A971F5741}" srcOrd="9" destOrd="0" presId="urn:microsoft.com/office/officeart/2005/8/layout/default"/>
    <dgm:cxn modelId="{2768D4B1-8DCC-47AD-91F8-0AA0F07CDA96}" type="presParOf" srcId="{18403E9A-43D3-471B-B5B5-30E570D4E288}" destId="{27E14F80-0649-4520-B8D1-EBBBBB10A71B}" srcOrd="10" destOrd="0" presId="urn:microsoft.com/office/officeart/2005/8/layout/default"/>
    <dgm:cxn modelId="{E9BD4F55-C12F-4DA1-A1FE-A0AF1BF8B027}" type="presParOf" srcId="{18403E9A-43D3-471B-B5B5-30E570D4E288}" destId="{09E5E7AF-8574-44CC-BE31-F0DA6910D594}" srcOrd="11" destOrd="0" presId="urn:microsoft.com/office/officeart/2005/8/layout/default"/>
    <dgm:cxn modelId="{B97088FC-EA94-4F49-92FE-C6B9E3361B64}" type="presParOf" srcId="{18403E9A-43D3-471B-B5B5-30E570D4E288}" destId="{A045D17F-87A6-45DA-A409-B800CA167088}" srcOrd="12" destOrd="0" presId="urn:microsoft.com/office/officeart/2005/8/layout/default"/>
    <dgm:cxn modelId="{8A263988-3908-4DBC-8B8B-823C052EEB47}" type="presParOf" srcId="{18403E9A-43D3-471B-B5B5-30E570D4E288}" destId="{A57AB8D6-81E9-4954-80E8-B01DD4B4EF63}" srcOrd="13" destOrd="0" presId="urn:microsoft.com/office/officeart/2005/8/layout/default"/>
    <dgm:cxn modelId="{8BDDF5FE-D2EE-4FB7-B088-0E10628A6B05}" type="presParOf" srcId="{18403E9A-43D3-471B-B5B5-30E570D4E288}" destId="{4B2439A5-D26F-4BFA-BD1F-2932E1DDE1DF}" srcOrd="14" destOrd="0" presId="urn:microsoft.com/office/officeart/2005/8/layout/default"/>
    <dgm:cxn modelId="{B4D671D8-532E-4AF0-9282-E52450428DAE}" type="presParOf" srcId="{18403E9A-43D3-471B-B5B5-30E570D4E288}" destId="{2B378D78-7E57-4106-8356-97A23A7D4A21}" srcOrd="15" destOrd="0" presId="urn:microsoft.com/office/officeart/2005/8/layout/default"/>
    <dgm:cxn modelId="{641ACFD1-4B1B-4636-A5B2-270FE2B3741C}" type="presParOf" srcId="{18403E9A-43D3-471B-B5B5-30E570D4E288}" destId="{69ECA79A-E4F7-4278-ADA9-C8092F9A7BA9}" srcOrd="16" destOrd="0" presId="urn:microsoft.com/office/officeart/2005/8/layout/default"/>
    <dgm:cxn modelId="{CD80D78F-F63F-4509-826C-88791EB6ACA6}" type="presParOf" srcId="{18403E9A-43D3-471B-B5B5-30E570D4E288}" destId="{5E521B5E-4B6B-4627-B827-F8DE6B94D669}" srcOrd="17" destOrd="0" presId="urn:microsoft.com/office/officeart/2005/8/layout/default"/>
    <dgm:cxn modelId="{B04E7532-4BA2-4E1F-A38E-3F8583B4D6F8}" type="presParOf" srcId="{18403E9A-43D3-471B-B5B5-30E570D4E288}" destId="{EA455AFF-AAEE-4B9F-8DDE-6016D4169689}" srcOrd="18" destOrd="0" presId="urn:microsoft.com/office/officeart/2005/8/layout/default"/>
    <dgm:cxn modelId="{556CB329-7072-45A8-A20E-2C08DBBF4B97}" type="presParOf" srcId="{18403E9A-43D3-471B-B5B5-30E570D4E288}" destId="{8169DA1E-1BDE-4DAC-B8E1-6D728744FFDD}" srcOrd="19" destOrd="0" presId="urn:microsoft.com/office/officeart/2005/8/layout/default"/>
    <dgm:cxn modelId="{CF414DE5-6F27-4F32-A8A2-42DABCEB7369}" type="presParOf" srcId="{18403E9A-43D3-471B-B5B5-30E570D4E288}" destId="{1DF407C4-AAAA-41E8-B887-F97716401C9A}" srcOrd="20" destOrd="0" presId="urn:microsoft.com/office/officeart/2005/8/layout/default"/>
    <dgm:cxn modelId="{E2AD5A86-3E82-4ECF-BBEE-8BD768EC6284}" type="presParOf" srcId="{18403E9A-43D3-471B-B5B5-30E570D4E288}" destId="{83AA3E2B-E443-4A6D-924E-7F8868CDA3A6}" srcOrd="21" destOrd="0" presId="urn:microsoft.com/office/officeart/2005/8/layout/default"/>
    <dgm:cxn modelId="{AA4C7B4B-18F8-403D-AFB9-5881711F9D9A}" type="presParOf" srcId="{18403E9A-43D3-471B-B5B5-30E570D4E288}" destId="{7FFE57D8-AE56-4D08-925C-5B591552F08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57720A-D000-43EF-9D0F-3604A1A39101}" type="datetime1">
              <a:rPr lang="en-US" altLang="en-US"/>
              <a:pPr>
                <a:defRPr/>
              </a:pPr>
              <a:t>1/9/2017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218147-AD49-456F-8F0A-F5E463C79E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8826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7DD57E-5966-424B-A41C-3A8A133F67A4}" type="datetime1">
              <a:rPr lang="en-US" altLang="en-US"/>
              <a:pPr>
                <a:defRPr/>
              </a:pPr>
              <a:t>1/9/2017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FD23CB-1919-408B-9EF9-D49AA75399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854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9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talk, will define Ancillary Keyword</a:t>
            </a:r>
            <a:r>
              <a:rPr lang="en-US" baseline="0" dirty="0" smtClean="0"/>
              <a:t>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03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1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AC0F9-9D58-2E4A-A208-3EC2F32814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5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its</a:t>
            </a:r>
            <a:r>
              <a:rPr lang="en-US" baseline="0" dirty="0" smtClean="0"/>
              <a:t> not a full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AC0F9-9D58-2E4A-A208-3EC2F32814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1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9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spect="1" noChangeArrowheads="1" noTextEdit="1"/>
          </p:cNvSpPr>
          <p:nvPr/>
        </p:nvSpPr>
        <p:spPr bwMode="auto">
          <a:xfrm>
            <a:off x="0" y="3244850"/>
            <a:ext cx="9144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" name="Picture 11" descr="meat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88913"/>
            <a:ext cx="8128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7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2364" y="962313"/>
            <a:ext cx="6092891" cy="1874838"/>
          </a:xfrm>
        </p:spPr>
        <p:txBody>
          <a:bodyPr anchor="b"/>
          <a:lstStyle>
            <a:lvl1pPr algn="l">
              <a:defRPr sz="4800"/>
            </a:lvl1pPr>
          </a:lstStyle>
          <a:p>
            <a:endParaRPr lang="en-GB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236" y="4915045"/>
            <a:ext cx="4826977" cy="10937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spcBef>
                <a:spcPct val="0"/>
              </a:spcBef>
            </a:pPr>
            <a:endParaRPr lang="en-US" alt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573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rrent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40178" y="6572497"/>
            <a:ext cx="190500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58"/>
          <p:cNvSpPr>
            <a:spLocks noGrp="1" noChangeArrowheads="1"/>
          </p:cNvSpPr>
          <p:nvPr>
            <p:ph idx="1"/>
          </p:nvPr>
        </p:nvSpPr>
        <p:spPr bwMode="auto">
          <a:xfrm>
            <a:off x="296863" y="1457325"/>
            <a:ext cx="84455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1154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673870" y="6600825"/>
            <a:ext cx="190500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97000" y="1143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193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84204" y="6567405"/>
            <a:ext cx="1905000" cy="257175"/>
          </a:xfrm>
          <a:prstGeom prst="rect">
            <a:avLst/>
          </a:prstGeom>
        </p:spPr>
        <p:txBody>
          <a:bodyPr/>
          <a:lstStyle/>
          <a:p>
            <a:fld id="{D9F2EC85-5A16-B04F-B3DD-DECEF51CA9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760413"/>
            <a:ext cx="9144000" cy="60975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defTabSz="914400">
              <a:defRPr/>
            </a:pPr>
            <a:endParaRPr lang="en-US" altLang="en-US" sz="15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3300" y="122238"/>
            <a:ext cx="73961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102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863" y="1457325"/>
            <a:ext cx="84455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pic>
        <p:nvPicPr>
          <p:cNvPr id="1030" name="Picture 4" descr="meatba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4" y="157293"/>
            <a:ext cx="601352" cy="51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1699" y="64788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52498-9E32-644F-8AAD-3F01EF255F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5" r:id="rId3"/>
    <p:sldLayoutId id="2147483873" r:id="rId4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arthdata.nasa.gov/gcmd-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17" Type="http://schemas.openxmlformats.org/officeDocument/2006/relationships/image" Target="../media/image28.jpeg"/><Relationship Id="rId2" Type="http://schemas.openxmlformats.org/officeDocument/2006/relationships/image" Target="../media/image13.jpeg"/><Relationship Id="rId16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19" Type="http://schemas.openxmlformats.org/officeDocument/2006/relationships/image" Target="../media/image30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207963" y="1255221"/>
            <a:ext cx="8531225" cy="1874838"/>
          </a:xfrm>
        </p:spPr>
        <p:txBody>
          <a:bodyPr anchor="t"/>
          <a:lstStyle/>
          <a:p>
            <a:pPr algn="ctr">
              <a:defRPr/>
            </a:pPr>
            <a:r>
              <a:rPr lang="en-US" sz="3600" dirty="0" smtClean="0"/>
              <a:t>Global Change Master Directory (GCMD) Keywords: </a:t>
            </a:r>
            <a:br>
              <a:rPr lang="en-US" sz="3600" dirty="0" smtClean="0"/>
            </a:br>
            <a:r>
              <a:rPr lang="en-US" sz="2800" dirty="0" smtClean="0"/>
              <a:t>A Resource for Building an </a:t>
            </a:r>
            <a:br>
              <a:rPr lang="en-US" sz="2800" dirty="0" smtClean="0"/>
            </a:br>
            <a:r>
              <a:rPr lang="en-US" sz="2800" dirty="0" smtClean="0"/>
              <a:t>Earth Science Ontology</a:t>
            </a:r>
            <a:endParaRPr lang="en-US" altLang="en-US" sz="2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238" y="5070475"/>
            <a:ext cx="6852046" cy="159158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600" dirty="0" smtClean="0">
                <a:solidFill>
                  <a:srgbClr val="002569"/>
                </a:solidFill>
                <a:latin typeface="Arial"/>
                <a:cs typeface="Arial"/>
              </a:rPr>
              <a:t>Tyler Stevens, GCMD Science Coordinator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2569"/>
                </a:solidFill>
                <a:latin typeface="Arial"/>
                <a:cs typeface="Arial"/>
              </a:rPr>
              <a:t>Geosemantic Symposium</a:t>
            </a: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solidFill>
                  <a:srgbClr val="002569"/>
                </a:solidFill>
                <a:latin typeface="Arial"/>
                <a:cs typeface="Arial"/>
              </a:rPr>
              <a:t>ESIP Winter Meeting 2017</a:t>
            </a:r>
          </a:p>
          <a:p>
            <a:pPr>
              <a:spcBef>
                <a:spcPct val="0"/>
              </a:spcBef>
            </a:pPr>
            <a:r>
              <a:rPr lang="en-US" sz="1600" dirty="0" smtClean="0">
                <a:solidFill>
                  <a:srgbClr val="002569"/>
                </a:solidFill>
                <a:latin typeface="Arial"/>
                <a:cs typeface="Arial"/>
              </a:rPr>
              <a:t>Bethesda, MD</a:t>
            </a:r>
            <a:endParaRPr lang="en-US" sz="1600" dirty="0">
              <a:solidFill>
                <a:srgbClr val="002569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solidFill>
                  <a:srgbClr val="002569"/>
                </a:solidFill>
                <a:latin typeface="Arial"/>
                <a:cs typeface="Arial"/>
              </a:rPr>
              <a:t>January 10, 2017</a:t>
            </a:r>
          </a:p>
        </p:txBody>
      </p:sp>
    </p:spTree>
    <p:extLst>
      <p:ext uri="{BB962C8B-B14F-4D97-AF65-F5344CB8AC3E}">
        <p14:creationId xmlns:p14="http://schemas.microsoft.com/office/powerpoint/2010/main" val="304714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>
            <p:ph type="subTitle" sz="quarter" idx="1"/>
          </p:nvPr>
        </p:nvSpPr>
        <p:spPr>
          <a:xfrm>
            <a:off x="456781" y="5419416"/>
            <a:ext cx="8188657" cy="73101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Keyword Development Process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739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22238"/>
            <a:ext cx="7896151" cy="501650"/>
          </a:xfrm>
        </p:spPr>
        <p:txBody>
          <a:bodyPr/>
          <a:lstStyle/>
          <a:p>
            <a:r>
              <a:rPr lang="en-US" dirty="0" smtClean="0"/>
              <a:t>Keyword Development/Governance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6864" y="1034976"/>
            <a:ext cx="3573388" cy="4864100"/>
          </a:xfrm>
        </p:spPr>
        <p:txBody>
          <a:bodyPr/>
          <a:lstStyle/>
          <a:p>
            <a:pPr marL="0" indent="0" algn="just">
              <a:buNone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 algn="just"/>
            <a:r>
              <a:rPr lang="en-US" sz="1600" b="0" dirty="0">
                <a:solidFill>
                  <a:schemeClr val="tx1"/>
                </a:solidFill>
              </a:rPr>
              <a:t>Describes the end-to-end process of a keyword from initial request, triage, approval, notification,  and implementation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/>
            <a:endParaRPr lang="en-US" sz="1600" b="0" dirty="0" smtClean="0">
              <a:solidFill>
                <a:schemeClr val="tx1"/>
              </a:solidFill>
            </a:endParaRPr>
          </a:p>
          <a:p>
            <a:pPr marL="285750" indent="-285750" algn="just"/>
            <a:r>
              <a:rPr lang="en-US" sz="1600" b="0" dirty="0" smtClean="0"/>
              <a:t>Keywords are managed using a configuration </a:t>
            </a:r>
            <a:r>
              <a:rPr lang="en-US" sz="1600" b="0" dirty="0"/>
              <a:t>management </a:t>
            </a:r>
            <a:r>
              <a:rPr lang="en-US" sz="1600" b="0" dirty="0" smtClean="0"/>
              <a:t>tool - insert, update, move, delete, </a:t>
            </a:r>
            <a:r>
              <a:rPr lang="en-US" sz="1600" b="0" dirty="0"/>
              <a:t>and </a:t>
            </a:r>
            <a:r>
              <a:rPr lang="en-US" sz="1600" b="0" dirty="0" smtClean="0"/>
              <a:t>relate </a:t>
            </a:r>
            <a:r>
              <a:rPr lang="en-US" sz="1600" b="0" dirty="0"/>
              <a:t>keywords and associated definitions/references</a:t>
            </a:r>
            <a:r>
              <a:rPr lang="en-US" sz="1600" b="0" dirty="0" smtClean="0"/>
              <a:t>.</a:t>
            </a:r>
            <a:endParaRPr lang="en-US" sz="1600" b="0" dirty="0" smtClean="0">
              <a:solidFill>
                <a:schemeClr val="tx1"/>
              </a:solidFill>
            </a:endParaRPr>
          </a:p>
          <a:p>
            <a:pPr marL="285750" indent="-285750" algn="just"/>
            <a:endParaRPr lang="en-US" sz="1600" b="0" dirty="0">
              <a:solidFill>
                <a:schemeClr val="tx1"/>
              </a:solidFill>
            </a:endParaRPr>
          </a:p>
          <a:p>
            <a:pPr marL="285750" indent="-285750" algn="just"/>
            <a:r>
              <a:rPr lang="en-US" sz="1600" b="0" dirty="0">
                <a:solidFill>
                  <a:schemeClr val="tx1"/>
                </a:solidFill>
              </a:rPr>
              <a:t>The Keyword Governance Process is derived from the Keyword Governance </a:t>
            </a:r>
            <a:r>
              <a:rPr lang="en-US" sz="1600" b="0" dirty="0" smtClean="0">
                <a:solidFill>
                  <a:schemeClr val="tx1"/>
                </a:solidFill>
              </a:rPr>
              <a:t>document.</a:t>
            </a:r>
            <a:endParaRPr lang="en-US" sz="1600" b="0" dirty="0">
              <a:solidFill>
                <a:schemeClr val="tx1"/>
              </a:solidFill>
            </a:endParaRPr>
          </a:p>
          <a:p>
            <a:pPr algn="just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5" r="19744" b="4084"/>
          <a:stretch/>
        </p:blipFill>
        <p:spPr>
          <a:xfrm>
            <a:off x="4597400" y="805280"/>
            <a:ext cx="4377538" cy="60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543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1902"/>
            <a:ext cx="7396163" cy="501650"/>
          </a:xfrm>
        </p:spPr>
        <p:txBody>
          <a:bodyPr/>
          <a:lstStyle/>
          <a:p>
            <a:r>
              <a:rPr lang="en-US" dirty="0" smtClean="0"/>
              <a:t>Criteria For What Makes Good Keywords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713405-DA65-EF4A-88D6-7EDB19D7ED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1106450"/>
            <a:ext cx="8445500" cy="4864100"/>
          </a:xfrm>
        </p:spPr>
        <p:txBody>
          <a:bodyPr/>
          <a:lstStyle/>
          <a:p>
            <a:pPr marL="0" indent="0" algn="just">
              <a:buNone/>
            </a:pPr>
            <a:endParaRPr lang="en-US" sz="1800" b="0" dirty="0" smtClean="0"/>
          </a:p>
          <a:p>
            <a:pPr algn="just"/>
            <a:r>
              <a:rPr lang="en-US" sz="1800" b="0" dirty="0"/>
              <a:t>A</a:t>
            </a:r>
            <a:r>
              <a:rPr lang="en-US" sz="1800" b="0" dirty="0" smtClean="0"/>
              <a:t>pplicable </a:t>
            </a:r>
            <a:r>
              <a:rPr lang="en-US" sz="1800" b="0" dirty="0"/>
              <a:t>to an established science discipline and practical to a broad range of users and metadata providers.</a:t>
            </a:r>
          </a:p>
          <a:p>
            <a:pPr algn="just"/>
            <a:r>
              <a:rPr lang="en-US" sz="1800" b="0" dirty="0" smtClean="0"/>
              <a:t>Composed of </a:t>
            </a:r>
            <a:r>
              <a:rPr lang="en-US" sz="1800" b="0" dirty="0"/>
              <a:t>conventional terminology that is functional and understandable by the international community.</a:t>
            </a:r>
          </a:p>
          <a:p>
            <a:pPr algn="just"/>
            <a:r>
              <a:rPr lang="en-US" sz="1800" b="0" dirty="0"/>
              <a:t>S</a:t>
            </a:r>
            <a:r>
              <a:rPr lang="en-US" sz="1800" b="0" dirty="0" smtClean="0"/>
              <a:t>hould </a:t>
            </a:r>
            <a:r>
              <a:rPr lang="en-US" sz="1800" b="0" dirty="0"/>
              <a:t>not overlap with keywords that already exist.</a:t>
            </a:r>
          </a:p>
          <a:p>
            <a:pPr algn="just"/>
            <a:r>
              <a:rPr lang="en-US" sz="1800" b="0" dirty="0" smtClean="0"/>
              <a:t>Parallel </a:t>
            </a:r>
            <a:r>
              <a:rPr lang="en-US" sz="1800" b="0" dirty="0"/>
              <a:t>in scope at any level of the </a:t>
            </a:r>
            <a:r>
              <a:rPr lang="en-US" sz="1800" b="0" dirty="0" smtClean="0"/>
              <a:t>hierarchy.</a:t>
            </a:r>
          </a:p>
          <a:p>
            <a:pPr algn="just"/>
            <a:r>
              <a:rPr lang="en-US" sz="1800" b="0" dirty="0" smtClean="0"/>
              <a:t>All </a:t>
            </a:r>
            <a:r>
              <a:rPr lang="en-US" sz="1800" b="0" dirty="0"/>
              <a:t>chosen topics, terms, and variables, at any level within the hierarchy, must be distinctive - minimizing overlap as much as possible. This will ensure a concise keyword list.</a:t>
            </a:r>
          </a:p>
          <a:p>
            <a:pPr algn="just"/>
            <a:r>
              <a:rPr lang="en-US" sz="1800" b="0" dirty="0" smtClean="0"/>
              <a:t>Should be </a:t>
            </a:r>
            <a:r>
              <a:rPr lang="en-US" sz="1800" b="0" dirty="0"/>
              <a:t>logically/semantically correct.</a:t>
            </a:r>
          </a:p>
        </p:txBody>
      </p:sp>
    </p:spTree>
    <p:extLst>
      <p:ext uri="{BB962C8B-B14F-4D97-AF65-F5344CB8AC3E}">
        <p14:creationId xmlns:p14="http://schemas.microsoft.com/office/powerpoint/2010/main" val="3352046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31763"/>
            <a:ext cx="8140700" cy="501650"/>
          </a:xfrm>
        </p:spPr>
        <p:txBody>
          <a:bodyPr/>
          <a:lstStyle/>
          <a:p>
            <a:r>
              <a:rPr lang="en-US" dirty="0" smtClean="0"/>
              <a:t>Discuss Keywords Via The Community Forum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6863" y="956582"/>
            <a:ext cx="8445500" cy="16383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The </a:t>
            </a:r>
            <a:r>
              <a:rPr lang="en-US" sz="1600" u="sng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GCMD Keyword Community Forum </a:t>
            </a:r>
            <a:r>
              <a:rPr lang="en-US" sz="1600" b="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provides keyword users and metadata providers with an area for discussion of </a:t>
            </a:r>
            <a:r>
              <a:rPr lang="en-US" sz="1600" b="0" dirty="0" smtClean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topics related </a:t>
            </a:r>
            <a:r>
              <a:rPr lang="en-US" sz="1600" b="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to the GCMD Keywords. Participants are invited to use the forum to ask questions, submit keyword requests, discuss trade-offs, and track the status of keyword requests. See </a:t>
            </a:r>
            <a:r>
              <a:rPr lang="en-US" sz="1600" b="0" dirty="0">
                <a:solidFill>
                  <a:srgbClr val="002060"/>
                </a:solidFill>
                <a:latin typeface="+mn-lt"/>
                <a:cs typeface="Arial" panose="020B0604020202020204" pitchFamily="34" charset="0"/>
                <a:hlinkClick r:id="rId2"/>
              </a:rPr>
              <a:t>http://earthdata.nasa.gov/gcmd-forum</a:t>
            </a:r>
            <a:r>
              <a:rPr lang="en-US" sz="1600" b="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8" y="2171699"/>
            <a:ext cx="5410882" cy="4296834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94286" y="5406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106459" y="2171699"/>
            <a:ext cx="2635904" cy="1395712"/>
          </a:xfrm>
          <a:prstGeom prst="wedgeRectCallout">
            <a:avLst>
              <a:gd name="adj1" fmla="val 5586"/>
              <a:gd name="adj2" fmla="val 105115"/>
            </a:avLst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Have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 for a Keyword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Question About  the GCMD Keywords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Discuss?</a:t>
            </a:r>
          </a:p>
        </p:txBody>
      </p:sp>
      <p:pic>
        <p:nvPicPr>
          <p:cNvPr id="11" name="Picture 4" descr="http://www.clker.com/cliparts/A/o/3/q/0/B/crowd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28" y="4499606"/>
            <a:ext cx="2281671" cy="18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91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>
            <p:ph type="subTitle" sz="quarter" idx="1"/>
          </p:nvPr>
        </p:nvSpPr>
        <p:spPr>
          <a:xfrm>
            <a:off x="190500" y="5346845"/>
            <a:ext cx="8712200" cy="118095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Keyword Ontology Applications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489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52500" y="19394"/>
            <a:ext cx="8191499" cy="705205"/>
          </a:xfrm>
        </p:spPr>
        <p:txBody>
          <a:bodyPr/>
          <a:lstStyle/>
          <a:p>
            <a:r>
              <a:rPr lang="en-US" altLang="en-US" sz="2800" dirty="0" smtClean="0"/>
              <a:t>GCMD Platform-Instrument Ontology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-141402" y="1093243"/>
            <a:ext cx="8972869" cy="1599293"/>
          </a:xfrm>
        </p:spPr>
        <p:txBody>
          <a:bodyPr/>
          <a:lstStyle/>
          <a:p>
            <a:pPr>
              <a:buNone/>
            </a:pPr>
            <a:r>
              <a:rPr lang="en-US" altLang="en-US" sz="2000" b="0" dirty="0" smtClean="0"/>
              <a:t>	An ontology relating Earth Observation Satellites to their associated instruments, utilizing existing GCMD keywords.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dirty="0" smtClean="0"/>
              <a:t>Accessible via KMS API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dirty="0" smtClean="0"/>
              <a:t>Applied </a:t>
            </a:r>
            <a:r>
              <a:rPr lang="en-US" sz="1800" b="0" dirty="0"/>
              <a:t>in </a:t>
            </a:r>
            <a:r>
              <a:rPr lang="en-US" sz="1800" b="0" dirty="0" smtClean="0"/>
              <a:t>docBUILDER metadata authoring tool (suggests </a:t>
            </a:r>
            <a:r>
              <a:rPr lang="en-US" sz="1800" b="0" dirty="0"/>
              <a:t>instruments based </a:t>
            </a:r>
            <a:r>
              <a:rPr lang="en-US" sz="1800" b="0" dirty="0" smtClean="0"/>
              <a:t>on platform selected)</a:t>
            </a:r>
            <a:endParaRPr lang="en-US" sz="1800" b="0" dirty="0"/>
          </a:p>
          <a:p>
            <a:pPr lvl="2">
              <a:buFont typeface="Arial" panose="020B0604020202020204" pitchFamily="34" charset="0"/>
              <a:buChar char="•"/>
            </a:pPr>
            <a:endParaRPr lang="en-US" altLang="en-US" sz="1600" b="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DD0E5D-9AF9-4348-B10C-B9F94B944AE2}" type="slidenum">
              <a:rPr lang="en-US" altLang="en-US" smtClean="0"/>
              <a:pPr/>
              <a:t>15</a:t>
            </a:fld>
            <a:endParaRPr lang="en-US" altLang="en-US" dirty="0" smtClean="0"/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193800" y="5207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 dirty="0"/>
          </a:p>
        </p:txBody>
      </p:sp>
      <p:cxnSp>
        <p:nvCxnSpPr>
          <p:cNvPr id="5126" name="Straight Arrow Connector 12"/>
          <p:cNvCxnSpPr>
            <a:cxnSpLocks noChangeShapeType="1"/>
          </p:cNvCxnSpPr>
          <p:nvPr/>
        </p:nvCxnSpPr>
        <p:spPr bwMode="auto">
          <a:xfrm flipV="1">
            <a:off x="952500" y="5326063"/>
            <a:ext cx="3810000" cy="790575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13314" name="Picture 2" descr="Aqua spacecraft with sea i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81" y="3358432"/>
            <a:ext cx="5896839" cy="3425371"/>
          </a:xfrm>
          <a:prstGeom prst="rect">
            <a:avLst/>
          </a:prstGeom>
          <a:noFill/>
        </p:spPr>
      </p:pic>
      <p:pic>
        <p:nvPicPr>
          <p:cNvPr id="13320" name="Picture 8" descr="http://ceres.larc.nasa.gov/images/CER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562" y="5079992"/>
            <a:ext cx="1503363" cy="170381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259468" y="3006956"/>
            <a:ext cx="18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Platform: Aqua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067178" y="4755890"/>
            <a:ext cx="234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Instrument: Ceres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055822" y="3006956"/>
            <a:ext cx="229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Instrument: MODIS</a:t>
            </a:r>
            <a:endParaRPr lang="en-US" b="1" u="sng" dirty="0"/>
          </a:p>
        </p:txBody>
      </p:sp>
      <p:pic>
        <p:nvPicPr>
          <p:cNvPr id="13323" name="Picture 11" descr="http://www.nasa.gov/sites/default/files/thumbnails/image/643706main_modi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4262" y="3424098"/>
            <a:ext cx="1774638" cy="1331792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 bwMode="auto">
          <a:xfrm>
            <a:off x="0" y="2989943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89131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52500" y="158404"/>
            <a:ext cx="7396163" cy="501650"/>
          </a:xfrm>
        </p:spPr>
        <p:txBody>
          <a:bodyPr/>
          <a:lstStyle/>
          <a:p>
            <a:r>
              <a:rPr lang="en-US" altLang="en-US" dirty="0" smtClean="0"/>
              <a:t>GCMD Ontology Implementation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" y="1022350"/>
            <a:ext cx="8928100" cy="1439633"/>
          </a:xfrm>
        </p:spPr>
        <p:txBody>
          <a:bodyPr/>
          <a:lstStyle/>
          <a:p>
            <a:pPr algn="just">
              <a:buNone/>
            </a:pPr>
            <a:r>
              <a:rPr lang="en-US" altLang="en-US" sz="2600" b="0" dirty="0" smtClean="0"/>
              <a:t>	</a:t>
            </a:r>
            <a:r>
              <a:rPr lang="en-US" altLang="en-US" sz="2000" b="0" dirty="0"/>
              <a:t>K</a:t>
            </a:r>
            <a:r>
              <a:rPr lang="en-US" altLang="en-US" sz="2000" b="0" dirty="0" smtClean="0"/>
              <a:t>eywords are linked and related via unique identifiers known as UUIDs. Keywords are represented as SKOS Concepts (RDF). </a:t>
            </a:r>
          </a:p>
          <a:p>
            <a:pPr algn="just">
              <a:buFont typeface="Arial" charset="0"/>
              <a:buNone/>
            </a:pPr>
            <a:endParaRPr lang="en-US" altLang="en-US" sz="2400" b="0" dirty="0" smtClean="0"/>
          </a:p>
          <a:p>
            <a:pPr algn="just">
              <a:buFont typeface="Arial" charset="0"/>
              <a:buNone/>
            </a:pPr>
            <a:endParaRPr lang="en-US" altLang="en-US" sz="2400" b="0" dirty="0" smtClean="0"/>
          </a:p>
          <a:p>
            <a:pPr algn="just">
              <a:buFont typeface="Arial" charset="0"/>
              <a:buNone/>
            </a:pPr>
            <a:endParaRPr lang="en-US" altLang="en-US" sz="2400" b="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1061B2-7339-4E0A-B91D-D3ECAFBAB0F0}" type="slidenum">
              <a:rPr lang="en-US" altLang="en-US" smtClean="0"/>
              <a:pPr/>
              <a:t>16</a:t>
            </a:fld>
            <a:endParaRPr lang="en-US" altLang="en-US" dirty="0" smtClean="0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193800" y="5207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2295243" y="2815774"/>
            <a:ext cx="4034291" cy="13839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Platform: Aqua</a:t>
            </a:r>
          </a:p>
          <a:p>
            <a:pPr algn="ctr"/>
            <a:r>
              <a:rPr lang="en-US" sz="1200" dirty="0" smtClean="0"/>
              <a:t>(UUID: ea7fd15d-190d-43f3-bdd3-75f5d88dc3f8) 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 bwMode="auto">
          <a:xfrm>
            <a:off x="340917" y="5036854"/>
            <a:ext cx="3908652" cy="13839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Instrument: MODIS</a:t>
            </a:r>
          </a:p>
          <a:p>
            <a:pPr algn="ctr"/>
            <a:r>
              <a:rPr lang="en-US" sz="1200" dirty="0" smtClean="0"/>
              <a:t>(UUID: 2878f334-35dc-47a7-a3ae-8c5da1adccd3) 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 bwMode="auto">
          <a:xfrm>
            <a:off x="4780475" y="5006805"/>
            <a:ext cx="3850569" cy="12495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Instrument: CERES</a:t>
            </a:r>
          </a:p>
          <a:p>
            <a:pPr algn="ctr"/>
            <a:r>
              <a:rPr lang="en-US" sz="1200" dirty="0" smtClean="0"/>
              <a:t>(UUID: a9bd961e-1063-4f37-99b6-ecd77aa9eb40)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0" idx="0"/>
            <a:endCxn id="15" idx="3"/>
          </p:cNvCxnSpPr>
          <p:nvPr/>
        </p:nvCxnSpPr>
        <p:spPr bwMode="auto">
          <a:xfrm flipV="1">
            <a:off x="2295243" y="3997058"/>
            <a:ext cx="590809" cy="1039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>
            <a:endCxn id="15" idx="5"/>
          </p:cNvCxnSpPr>
          <p:nvPr/>
        </p:nvCxnSpPr>
        <p:spPr bwMode="auto">
          <a:xfrm flipH="1" flipV="1">
            <a:off x="5738725" y="3997058"/>
            <a:ext cx="590810" cy="100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95988" y="4199734"/>
            <a:ext cx="1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Relationship Strength: 1.0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71925" y="4199734"/>
            <a:ext cx="1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Relationship Strength: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4697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52500" y="154823"/>
            <a:ext cx="7396163" cy="501650"/>
          </a:xfrm>
        </p:spPr>
        <p:txBody>
          <a:bodyPr/>
          <a:lstStyle/>
          <a:p>
            <a:r>
              <a:rPr lang="en-US" altLang="en-US" dirty="0" smtClean="0"/>
              <a:t>Building the Ontology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3814F1-9EBD-49A0-BE15-804D8CB5393E}" type="slidenum">
              <a:rPr lang="en-US" altLang="en-US" smtClean="0"/>
              <a:pPr/>
              <a:t>17</a:t>
            </a:fld>
            <a:endParaRPr lang="en-US" altLang="en-US" dirty="0" smtClean="0"/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193800" y="5207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>
          <a:xfrm>
            <a:off x="296863" y="1390650"/>
            <a:ext cx="8847137" cy="5467350"/>
          </a:xfrm>
        </p:spPr>
        <p:txBody>
          <a:bodyPr/>
          <a:lstStyle/>
          <a:p>
            <a:r>
              <a:rPr lang="en-US" altLang="en-US" b="0" dirty="0" smtClean="0"/>
              <a:t>Initial effort focused on Earth Observation Satellites and their Instruments/Sensors</a:t>
            </a:r>
          </a:p>
          <a:p>
            <a:pPr lvl="1"/>
            <a:r>
              <a:rPr lang="en-US" altLang="en-US" b="0" dirty="0" smtClean="0"/>
              <a:t>Encompasses most of NASA’s datasets </a:t>
            </a:r>
          </a:p>
          <a:p>
            <a:pPr lvl="1"/>
            <a:r>
              <a:rPr lang="en-US" altLang="en-US" b="0" dirty="0" smtClean="0"/>
              <a:t>Relationships are strongly defined: </a:t>
            </a:r>
          </a:p>
          <a:p>
            <a:pPr lvl="2"/>
            <a:r>
              <a:rPr lang="en-US" altLang="en-US" b="0" dirty="0" smtClean="0"/>
              <a:t>Instrument “A” flies on Satellite “B” </a:t>
            </a:r>
          </a:p>
          <a:p>
            <a:pPr lvl="2"/>
            <a:r>
              <a:rPr lang="en-US" altLang="en-US" b="0" dirty="0" smtClean="0"/>
              <a:t>Example: MODIS flies on Aqua</a:t>
            </a:r>
          </a:p>
          <a:p>
            <a:r>
              <a:rPr lang="en-US" altLang="en-US" b="0" dirty="0" smtClean="0"/>
              <a:t>Researched relationships using GCMD/IDN Metadata, product guides &amp; catalogs, external taxonomies/ontologies, science expertise</a:t>
            </a:r>
          </a:p>
          <a:p>
            <a:r>
              <a:rPr lang="en-US" altLang="en-US" b="0" dirty="0" smtClean="0"/>
              <a:t>Documented relationships in KMS</a:t>
            </a:r>
          </a:p>
          <a:p>
            <a:pPr lvl="1"/>
            <a:r>
              <a:rPr lang="en-US" altLang="en-US" b="0" dirty="0" smtClean="0"/>
              <a:t>254 Platforms; 527 Instruments</a:t>
            </a:r>
          </a:p>
          <a:p>
            <a:pPr>
              <a:buFont typeface="Arial" charset="0"/>
              <a:buNone/>
            </a:pPr>
            <a:endParaRPr lang="en-US" altLang="en-US" b="0" dirty="0" smtClean="0"/>
          </a:p>
          <a:p>
            <a:pPr>
              <a:buFont typeface="Arial" charset="0"/>
              <a:buNone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53406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52500" y="134742"/>
            <a:ext cx="7621484" cy="501650"/>
          </a:xfrm>
        </p:spPr>
        <p:txBody>
          <a:bodyPr/>
          <a:lstStyle/>
          <a:p>
            <a:r>
              <a:rPr lang="en-US" altLang="en-US" dirty="0" smtClean="0"/>
              <a:t>Ontology Application in Metadata Curation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96863" y="1390650"/>
            <a:ext cx="8445500" cy="1233797"/>
          </a:xfrm>
        </p:spPr>
        <p:txBody>
          <a:bodyPr/>
          <a:lstStyle/>
          <a:p>
            <a:pPr lvl="1">
              <a:buNone/>
            </a:pPr>
            <a:endParaRPr lang="en-US" altLang="en-US" b="0" dirty="0" smtClean="0"/>
          </a:p>
          <a:p>
            <a:pPr lvl="1">
              <a:buFont typeface="Arial" charset="0"/>
              <a:buNone/>
            </a:pPr>
            <a:endParaRPr lang="en-US" altLang="en-US" b="0" dirty="0" smtClean="0"/>
          </a:p>
          <a:p>
            <a:pPr>
              <a:buFont typeface="Arial" charset="0"/>
              <a:buNone/>
            </a:pPr>
            <a:endParaRPr lang="en-US" altLang="en-US" b="0" dirty="0" smtClean="0"/>
          </a:p>
          <a:p>
            <a:pPr>
              <a:buFont typeface="Arial" charset="0"/>
              <a:buNone/>
            </a:pPr>
            <a:endParaRPr lang="en-US" altLang="en-US" b="0" dirty="0" smtClean="0"/>
          </a:p>
          <a:p>
            <a:pPr>
              <a:buFont typeface="Arial" charset="0"/>
              <a:buNone/>
            </a:pPr>
            <a:endParaRPr lang="en-US" altLang="en-US" b="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76B227-FD47-4942-9C12-FFCFC779F9FF}" type="slidenum">
              <a:rPr lang="en-US" altLang="en-US" smtClean="0"/>
              <a:pPr/>
              <a:t>18</a:t>
            </a:fld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556" y="2658807"/>
            <a:ext cx="6137069" cy="39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urved Connector 7"/>
          <p:cNvCxnSpPr/>
          <p:nvPr/>
        </p:nvCxnSpPr>
        <p:spPr bwMode="auto">
          <a:xfrm>
            <a:off x="2624447" y="3705101"/>
            <a:ext cx="2090057" cy="13537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714504" y="4785756"/>
            <a:ext cx="2275121" cy="12112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4504" y="3396343"/>
            <a:ext cx="36813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 When Aqua is chosen as the Platform, only associated Instruments can be selected.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05844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400" u="sng" dirty="0" smtClean="0"/>
              <a:t>Metadata Authoring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Restrict keying of Platform/Instrument fields in docBUILDER to known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73896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6863" y="1038225"/>
            <a:ext cx="8634486" cy="4864100"/>
          </a:xfrm>
        </p:spPr>
        <p:txBody>
          <a:bodyPr/>
          <a:lstStyle/>
          <a:p>
            <a:r>
              <a:rPr lang="en-US" b="0" dirty="0"/>
              <a:t>Strengths of </a:t>
            </a:r>
            <a:r>
              <a:rPr lang="en-US" b="0" dirty="0" smtClean="0"/>
              <a:t>Keyword Approach:</a:t>
            </a:r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Defines a well structured hierarchy (for foundation of ontology building)</a:t>
            </a:r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Established </a:t>
            </a:r>
            <a:r>
              <a:rPr lang="en-US" sz="2000" b="0" dirty="0"/>
              <a:t>sets of diverse </a:t>
            </a:r>
            <a:r>
              <a:rPr lang="en-US" sz="2000" b="0" dirty="0" smtClean="0"/>
              <a:t>keywords across the Earth Sciences </a:t>
            </a:r>
            <a:endParaRPr lang="en-US" sz="2000" b="0" dirty="0"/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/>
              <a:t>Governance process that solicits community </a:t>
            </a:r>
            <a:r>
              <a:rPr lang="en-US" sz="2000" b="0" dirty="0" smtClean="0"/>
              <a:t>participation</a:t>
            </a:r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Process for continually reviewing data products and updating keywords as needed to describe those products</a:t>
            </a:r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Established tools for managing the keywords </a:t>
            </a:r>
            <a:endParaRPr lang="en-US" sz="2000" b="0" dirty="0"/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/>
              <a:t>P</a:t>
            </a:r>
            <a:r>
              <a:rPr lang="en-US" sz="2000" b="0" dirty="0" smtClean="0"/>
              <a:t>ublically </a:t>
            </a:r>
            <a:r>
              <a:rPr lang="en-US" sz="2000" b="0" dirty="0"/>
              <a:t>accessible in standardized formats </a:t>
            </a:r>
            <a:endParaRPr lang="en-US" sz="2000" b="0" dirty="0" smtClean="0"/>
          </a:p>
          <a:p>
            <a:pPr marL="685800" lvl="1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Regular keyword releases (bi-annually)</a:t>
            </a:r>
            <a:br>
              <a:rPr lang="en-US" sz="2000" b="0" dirty="0" smtClean="0"/>
            </a:br>
            <a:endParaRPr lang="en-US" sz="2000" b="0" dirty="0" smtClean="0"/>
          </a:p>
          <a:p>
            <a:pPr marL="857250" lvl="2" indent="0">
              <a:buNone/>
            </a:pPr>
            <a:endParaRPr lang="en-US" b="0" dirty="0" smtClean="0"/>
          </a:p>
          <a:p>
            <a:pPr marL="457200" lvl="1" indent="0" algn="ctr">
              <a:spcBef>
                <a:spcPts val="0"/>
              </a:spcBef>
              <a:buNone/>
            </a:pPr>
            <a:r>
              <a:rPr lang="en-US" b="0" i="1" dirty="0" smtClean="0"/>
              <a:t>We are interested to hear how your community </a:t>
            </a:r>
          </a:p>
          <a:p>
            <a:pPr marL="457200" lvl="1" indent="0" algn="ctr">
              <a:spcBef>
                <a:spcPts val="0"/>
              </a:spcBef>
              <a:buNone/>
            </a:pPr>
            <a:r>
              <a:rPr lang="en-US" b="0" i="1" dirty="0" smtClean="0"/>
              <a:t>may be using the GCMD Keywords</a:t>
            </a:r>
            <a:r>
              <a:rPr lang="en-US" b="0" dirty="0" smtClean="0"/>
              <a:t>. </a:t>
            </a:r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50188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145448"/>
            <a:ext cx="9264650" cy="501650"/>
          </a:xfrm>
        </p:spPr>
        <p:txBody>
          <a:bodyPr/>
          <a:lstStyle/>
          <a:p>
            <a:r>
              <a:rPr lang="en-US" sz="2600" dirty="0" smtClean="0"/>
              <a:t>Overview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8904" y="1177747"/>
            <a:ext cx="8229382" cy="4864100"/>
          </a:xfrm>
        </p:spPr>
        <p:txBody>
          <a:bodyPr/>
          <a:lstStyle/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GCMD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Introduction</a:t>
            </a: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GCMD Keywords Overview</a:t>
            </a:r>
            <a:endParaRPr lang="en-US" dirty="0" smtClean="0"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Keyword Development Process</a:t>
            </a: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Keyword Ontology Applications</a:t>
            </a: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Conclusions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9569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>
            <p:ph type="subTitle" sz="quarter" idx="1"/>
          </p:nvPr>
        </p:nvSpPr>
        <p:spPr>
          <a:xfrm>
            <a:off x="1041400" y="5346845"/>
            <a:ext cx="6997700" cy="73645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Background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03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457325"/>
            <a:ext cx="8445500" cy="4864100"/>
          </a:xfrm>
        </p:spPr>
        <p:txBody>
          <a:bodyPr/>
          <a:lstStyle/>
          <a:p>
            <a:r>
              <a:rPr lang="en-US" sz="2000" dirty="0" smtClean="0"/>
              <a:t>Background Information on the GCMD Keywords</a:t>
            </a:r>
          </a:p>
          <a:p>
            <a:pPr lvl="1"/>
            <a:r>
              <a:rPr lang="en-US" sz="1800" b="0" u="sng" dirty="0"/>
              <a:t>https://</a:t>
            </a:r>
            <a:r>
              <a:rPr lang="en-US" sz="1800" b="0" u="sng" dirty="0" smtClean="0"/>
              <a:t>earthdata.nasa.gov/about/gcmd/global-change-master-directory-gcmd-keywords </a:t>
            </a:r>
          </a:p>
          <a:p>
            <a:pPr marL="457200" lvl="1" indent="0">
              <a:buNone/>
            </a:pPr>
            <a:endParaRPr lang="en-US" sz="1800" b="0" u="sng" dirty="0" smtClean="0"/>
          </a:p>
          <a:p>
            <a:r>
              <a:rPr lang="en-US" sz="2000" dirty="0" smtClean="0"/>
              <a:t>Access the Static Copy of the Keywords</a:t>
            </a:r>
          </a:p>
          <a:p>
            <a:pPr lvl="1"/>
            <a:r>
              <a:rPr lang="en-US" sz="1800" b="0" u="sng" dirty="0"/>
              <a:t>https://</a:t>
            </a:r>
            <a:r>
              <a:rPr lang="en-US" sz="1800" b="0" u="sng" dirty="0" smtClean="0"/>
              <a:t>wiki.earthdata.nasa.gov/display/CMR/GCMD+Keyword+Access</a:t>
            </a:r>
          </a:p>
          <a:p>
            <a:pPr lvl="2"/>
            <a:r>
              <a:rPr lang="en-US" sz="1600" b="0" dirty="0" smtClean="0"/>
              <a:t>Available in CSV Format </a:t>
            </a:r>
          </a:p>
          <a:p>
            <a:pPr marL="457200" lvl="1" indent="0">
              <a:buNone/>
            </a:pPr>
            <a:endParaRPr lang="en-US" sz="1800" b="0" dirty="0" smtClean="0"/>
          </a:p>
          <a:p>
            <a:r>
              <a:rPr lang="en-US" sz="2000" dirty="0" smtClean="0"/>
              <a:t>Access the Dynamic Keyword API</a:t>
            </a:r>
          </a:p>
          <a:p>
            <a:pPr lvl="1"/>
            <a:r>
              <a:rPr lang="en-US" sz="1800" b="0" u="sng" dirty="0"/>
              <a:t>http://</a:t>
            </a:r>
            <a:r>
              <a:rPr lang="en-US" sz="1800" b="0" u="sng" dirty="0" smtClean="0"/>
              <a:t>gcmdservices.gsfc.nasa.gov/kms/capabilities?format=html</a:t>
            </a:r>
          </a:p>
          <a:p>
            <a:pPr lvl="2"/>
            <a:r>
              <a:rPr lang="en-US" sz="1600" b="0" dirty="0" smtClean="0"/>
              <a:t>Available in SKOS/RDF/OWL/XML formats </a:t>
            </a:r>
          </a:p>
          <a:p>
            <a:pPr lvl="2"/>
            <a:endParaRPr lang="en-US" sz="1800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EC85-5A16-B04F-B3DD-DECEF51CA9C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795337" y="122238"/>
            <a:ext cx="7396163" cy="50165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>
                <a:ea typeface="MS PGothic" charset="0"/>
              </a:rPr>
              <a:t>Types of Support Provided by the GCMD</a:t>
            </a:r>
            <a:endParaRPr lang="en-US" dirty="0">
              <a:ea typeface="MS PGothic" charset="0"/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•"/>
              <a:defRPr sz="2200" b="1">
                <a:solidFill>
                  <a:schemeClr val="tx2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Courier New" charset="0"/>
              <a:buChar char="o"/>
              <a:defRPr sz="2000" b="1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2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52A9105-6E10-644B-B599-D4D571F5720E}" type="slidenum">
              <a:rPr lang="en-US" altLang="en-US" sz="1000" b="0">
                <a:solidFill>
                  <a:srgbClr val="002569"/>
                </a:solidFill>
                <a:latin typeface="Calibri" charset="0"/>
              </a:rPr>
              <a:pPr>
                <a:spcBef>
                  <a:spcPct val="50000"/>
                </a:spcBef>
                <a:buFontTx/>
                <a:buNone/>
              </a:pPr>
              <a:t>22</a:t>
            </a:fld>
            <a:endParaRPr lang="en-US" altLang="en-US" sz="1000" b="0" dirty="0">
              <a:solidFill>
                <a:srgbClr val="002569"/>
              </a:solidFill>
              <a:latin typeface="Calibri" charset="0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93700" y="1185506"/>
            <a:ext cx="8356600" cy="48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•"/>
              <a:defRPr sz="2200" b="1">
                <a:solidFill>
                  <a:schemeClr val="tx2"/>
                </a:solidFill>
                <a:latin typeface="Arial" charset="0"/>
                <a:ea typeface="MS PGothic" charset="-128"/>
              </a:defRPr>
            </a:lvl2pPr>
            <a:lvl3pPr marL="1200150" indent="-285750">
              <a:spcBef>
                <a:spcPct val="20000"/>
              </a:spcBef>
              <a:buFont typeface="Courier New" charset="0"/>
              <a:buChar char="o"/>
              <a:defRPr sz="2000" b="1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2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Provide Online Services:</a:t>
            </a:r>
          </a:p>
          <a:p>
            <a:pPr lvl="1">
              <a:spcBef>
                <a:spcPct val="0"/>
              </a:spcBef>
            </a:pPr>
            <a:r>
              <a:rPr lang="en-US" sz="1800" b="0" dirty="0" smtClean="0">
                <a:solidFill>
                  <a:schemeClr val="tx1"/>
                </a:solidFill>
              </a:rPr>
              <a:t>GCMD Home </a:t>
            </a:r>
            <a:r>
              <a:rPr lang="en-US" sz="1800" b="0" dirty="0">
                <a:solidFill>
                  <a:schemeClr val="tx1"/>
                </a:solidFill>
              </a:rPr>
              <a:t>Page</a:t>
            </a:r>
          </a:p>
          <a:p>
            <a:pPr lvl="1">
              <a:spcBef>
                <a:spcPct val="0"/>
              </a:spcBef>
            </a:pPr>
            <a:r>
              <a:rPr lang="en-US" sz="1800" b="0" dirty="0" smtClean="0">
                <a:solidFill>
                  <a:schemeClr val="tx1"/>
                </a:solidFill>
              </a:rPr>
              <a:t>GCMD Search Interface</a:t>
            </a:r>
            <a:endParaRPr lang="en-US" sz="1800" b="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sz="1800" b="0" dirty="0" smtClean="0">
                <a:solidFill>
                  <a:schemeClr val="tx1"/>
                </a:solidFill>
              </a:rPr>
              <a:t>Portals</a:t>
            </a:r>
            <a:endParaRPr lang="en-US" sz="1600" b="0" dirty="0" smtClean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1800" b="0" dirty="0" smtClean="0">
                <a:solidFill>
                  <a:schemeClr val="tx1"/>
                </a:solidFill>
              </a:rPr>
              <a:t>Support Metadata </a:t>
            </a:r>
            <a:r>
              <a:rPr lang="en-US" altLang="en-US" sz="1800" b="0" dirty="0">
                <a:solidFill>
                  <a:schemeClr val="tx1"/>
                </a:solidFill>
              </a:rPr>
              <a:t>C</a:t>
            </a:r>
            <a:r>
              <a:rPr lang="en-US" altLang="en-US" sz="1800" b="0" dirty="0" smtClean="0">
                <a:solidFill>
                  <a:schemeClr val="tx1"/>
                </a:solidFill>
              </a:rPr>
              <a:t>reation </a:t>
            </a:r>
            <a:r>
              <a:rPr lang="en-US" altLang="en-US" sz="1800" b="0" dirty="0">
                <a:solidFill>
                  <a:schemeClr val="tx1"/>
                </a:solidFill>
              </a:rPr>
              <a:t>T</a:t>
            </a:r>
            <a:r>
              <a:rPr lang="en-US" altLang="en-US" sz="1800" b="0" dirty="0" smtClean="0">
                <a:solidFill>
                  <a:schemeClr val="tx1"/>
                </a:solidFill>
              </a:rPr>
              <a:t>hrough </a:t>
            </a:r>
            <a:r>
              <a:rPr lang="en-US" altLang="en-US" sz="1800" b="0" dirty="0">
                <a:solidFill>
                  <a:schemeClr val="tx1"/>
                </a:solidFill>
              </a:rPr>
              <a:t>d</a:t>
            </a:r>
            <a:r>
              <a:rPr lang="en-US" altLang="en-US" sz="1800" b="0" dirty="0" smtClean="0">
                <a:solidFill>
                  <a:schemeClr val="tx1"/>
                </a:solidFill>
              </a:rPr>
              <a:t>ocBuilder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1800" b="0" dirty="0" smtClean="0">
                <a:solidFill>
                  <a:schemeClr val="tx1"/>
                </a:solidFill>
              </a:rPr>
              <a:t>Support Keyword Development and Access via KMS</a:t>
            </a:r>
          </a:p>
          <a:p>
            <a:pPr>
              <a:spcBef>
                <a:spcPct val="0"/>
              </a:spcBef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Support Standards and Tools:</a:t>
            </a:r>
          </a:p>
          <a:p>
            <a:pPr lvl="1">
              <a:spcBef>
                <a:spcPct val="0"/>
              </a:spcBef>
            </a:pPr>
            <a:r>
              <a:rPr lang="en-US" sz="1800" b="0" dirty="0" smtClean="0">
                <a:solidFill>
                  <a:schemeClr val="tx1"/>
                </a:solidFill>
              </a:rPr>
              <a:t>DIF9 and DIF10, SERF, Keywords, CMR Unified Metadata Model</a:t>
            </a:r>
          </a:p>
          <a:p>
            <a:pPr lvl="1">
              <a:spcBef>
                <a:spcPct val="0"/>
              </a:spcBef>
            </a:pPr>
            <a:r>
              <a:rPr lang="en-US" altLang="en-US" sz="1800" b="0" dirty="0" smtClean="0">
                <a:solidFill>
                  <a:schemeClr val="tx1"/>
                </a:solidFill>
              </a:rPr>
              <a:t>QA Rules, Curation and Keyword Tools</a:t>
            </a:r>
          </a:p>
          <a:p>
            <a:pPr lvl="1">
              <a:spcBef>
                <a:spcPct val="0"/>
              </a:spcBef>
            </a:pPr>
            <a:r>
              <a:rPr lang="en-US" altLang="en-US" sz="1800" b="0" dirty="0" smtClean="0">
                <a:solidFill>
                  <a:schemeClr val="tx1"/>
                </a:solidFill>
              </a:rPr>
              <a:t>Access CMR Database via Ingest API and Search API</a:t>
            </a:r>
          </a:p>
          <a:p>
            <a:pPr lvl="1">
              <a:spcBef>
                <a:spcPct val="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Ingest and Curate Records:</a:t>
            </a:r>
          </a:p>
          <a:p>
            <a:pPr lvl="1">
              <a:spcBef>
                <a:spcPct val="0"/>
              </a:spcBef>
            </a:pPr>
            <a:r>
              <a:rPr lang="en-US" sz="1800" b="0" dirty="0">
                <a:solidFill>
                  <a:schemeClr val="tx1"/>
                </a:solidFill>
              </a:rPr>
              <a:t>From CEOS Partners, International Partners and US Agencies</a:t>
            </a:r>
          </a:p>
          <a:p>
            <a:pPr lvl="1">
              <a:spcBef>
                <a:spcPct val="0"/>
              </a:spcBef>
            </a:pPr>
            <a:r>
              <a:rPr lang="en-US" sz="1800" b="0" dirty="0">
                <a:solidFill>
                  <a:schemeClr val="tx1"/>
                </a:solidFill>
              </a:rPr>
              <a:t>Translation and Ingest Support</a:t>
            </a:r>
          </a:p>
          <a:p>
            <a:pPr lvl="1">
              <a:spcBef>
                <a:spcPct val="0"/>
              </a:spcBef>
            </a:pPr>
            <a:r>
              <a:rPr lang="en-US" sz="1800" b="0" dirty="0">
                <a:solidFill>
                  <a:schemeClr val="tx1"/>
                </a:solidFill>
              </a:rPr>
              <a:t>Curation (Automated and Manual)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93700" y="3586163"/>
            <a:ext cx="816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•"/>
              <a:defRPr sz="2200" b="1">
                <a:solidFill>
                  <a:schemeClr val="tx2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Courier New" charset="0"/>
              <a:buChar char="o"/>
              <a:defRPr sz="2000" b="1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2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b="1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49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1" y="-59834"/>
            <a:ext cx="8305511" cy="837640"/>
          </a:xfrm>
        </p:spPr>
        <p:txBody>
          <a:bodyPr/>
          <a:lstStyle/>
          <a:p>
            <a:r>
              <a:rPr lang="en-US" dirty="0" smtClean="0"/>
              <a:t>Organizations Using GCMD Keywords</a:t>
            </a:r>
            <a:endParaRPr lang="en-US" dirty="0"/>
          </a:p>
        </p:txBody>
      </p:sp>
      <p:pic>
        <p:nvPicPr>
          <p:cNvPr id="6" name="Picture 2" descr="https://encrypted-tbn0.gstatic.com/images?q=tbn:ANd9GcTaofl7WYCtQzHLaSZ536cOHXtkaKWYCVTSkgKKZNc3BgghJw9K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354" y="2286001"/>
            <a:ext cx="1277470" cy="769135"/>
          </a:xfrm>
          <a:prstGeom prst="rect">
            <a:avLst/>
          </a:prstGeom>
          <a:noFill/>
        </p:spPr>
      </p:pic>
      <p:pic>
        <p:nvPicPr>
          <p:cNvPr id="9" name="Picture 8" descr="http://cires.colorado.edu/science/centers/images/nsidc1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496" y="2290014"/>
            <a:ext cx="1074749" cy="914681"/>
          </a:xfrm>
          <a:prstGeom prst="rect">
            <a:avLst/>
          </a:prstGeom>
          <a:noFill/>
        </p:spPr>
      </p:pic>
      <p:pic>
        <p:nvPicPr>
          <p:cNvPr id="10" name="Picture 10" descr="http://9to5mac.files.wordpress.com/2012/02/noaa-logo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3450" y="5466129"/>
            <a:ext cx="1008529" cy="1008530"/>
          </a:xfrm>
          <a:prstGeom prst="rect">
            <a:avLst/>
          </a:prstGeom>
          <a:noFill/>
        </p:spPr>
      </p:pic>
      <p:pic>
        <p:nvPicPr>
          <p:cNvPr id="11" name="Picture 12" descr="http://www.institut-polaire.fr/extension/ipev_api/design/ipev/images/ipe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381" y="3515303"/>
            <a:ext cx="1091821" cy="940481"/>
          </a:xfrm>
          <a:prstGeom prst="rect">
            <a:avLst/>
          </a:prstGeom>
          <a:noFill/>
        </p:spPr>
      </p:pic>
      <p:pic>
        <p:nvPicPr>
          <p:cNvPr id="12" name="Picture 14" descr="https://encrypted-tbn0.gstatic.com/images?q=tbn:ANd9GcQ34nU3mg5m0jwUXowis4cp5sHN7yP65s1lBegMN2VdOKFEMJlTThd66WOFt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6735" y="2171600"/>
            <a:ext cx="1163591" cy="874059"/>
          </a:xfrm>
          <a:prstGeom prst="rect">
            <a:avLst/>
          </a:prstGeom>
          <a:noFill/>
        </p:spPr>
      </p:pic>
      <p:pic>
        <p:nvPicPr>
          <p:cNvPr id="13" name="Picture 16" descr="https://encrypted-tbn0.gstatic.com/images?q=tbn:ANd9GcQu81RRw3VfL5jDSrh-blKqO11OcuDSpEPFbnDP3zNoo01xQWf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1751" y="1373775"/>
            <a:ext cx="1567485" cy="702881"/>
          </a:xfrm>
          <a:prstGeom prst="rect">
            <a:avLst/>
          </a:prstGeom>
          <a:noFill/>
        </p:spPr>
      </p:pic>
      <p:pic>
        <p:nvPicPr>
          <p:cNvPr id="14" name="Picture 18" descr="http://4.bp.blogspot.com/-HcCp3MZ_gyk/TatPWI0_EHI/AAAAAAAABog/J6qaFkODANQ/s1600/esa_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9531" y="1444053"/>
            <a:ext cx="1535346" cy="605118"/>
          </a:xfrm>
          <a:prstGeom prst="rect">
            <a:avLst/>
          </a:prstGeom>
          <a:noFill/>
        </p:spPr>
      </p:pic>
      <p:pic>
        <p:nvPicPr>
          <p:cNvPr id="15" name="Picture 20" descr="http://www.trophyexpress.com/government/images/Bureau_Land_Mgmt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07975" y="5542396"/>
            <a:ext cx="1005728" cy="877089"/>
          </a:xfrm>
          <a:prstGeom prst="rect">
            <a:avLst/>
          </a:prstGeom>
          <a:noFill/>
        </p:spPr>
      </p:pic>
      <p:pic>
        <p:nvPicPr>
          <p:cNvPr id="17" name="Picture 24" descr="http://www.ncdc.noaa.gov/sites/default/files/gosic-web-image.jpg"/>
          <p:cNvPicPr>
            <a:picLocks noChangeAspect="1" noChangeArrowheads="1"/>
          </p:cNvPicPr>
          <p:nvPr/>
        </p:nvPicPr>
        <p:blipFill>
          <a:blip r:embed="rId10" cstate="print"/>
          <a:srcRect b="34867"/>
          <a:stretch>
            <a:fillRect/>
          </a:stretch>
        </p:blipFill>
        <p:spPr bwMode="auto">
          <a:xfrm>
            <a:off x="6669340" y="3425989"/>
            <a:ext cx="1582831" cy="672353"/>
          </a:xfrm>
          <a:prstGeom prst="rect">
            <a:avLst/>
          </a:prstGeom>
          <a:noFill/>
        </p:spPr>
      </p:pic>
      <p:pic>
        <p:nvPicPr>
          <p:cNvPr id="18" name="Picture 26" descr="http://www.telespazio.com/img/img_web/Telespazio_Col_It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637" y="5506269"/>
            <a:ext cx="1680882" cy="537882"/>
          </a:xfrm>
          <a:prstGeom prst="rect">
            <a:avLst/>
          </a:prstGeom>
          <a:noFill/>
        </p:spPr>
      </p:pic>
      <p:pic>
        <p:nvPicPr>
          <p:cNvPr id="19" name="Picture 28" descr="http://www.marine-biodiversity.org/uploads/media/Marine%20Scotland%20Science%20logo%2010_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81576" y="4506772"/>
            <a:ext cx="2273061" cy="403411"/>
          </a:xfrm>
          <a:prstGeom prst="rect">
            <a:avLst/>
          </a:prstGeom>
          <a:noFill/>
        </p:spPr>
      </p:pic>
      <p:pic>
        <p:nvPicPr>
          <p:cNvPr id="34818" name="Picture 2" descr="http://www.ornl.gov/Image%20Library/Utility%20Nav/Home/ornl_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92214" y="3907153"/>
            <a:ext cx="1201831" cy="621927"/>
          </a:xfrm>
          <a:prstGeom prst="rect">
            <a:avLst/>
          </a:prstGeom>
          <a:noFill/>
        </p:spPr>
      </p:pic>
      <p:pic>
        <p:nvPicPr>
          <p:cNvPr id="34819" name="Picture 3" descr="C:\Users\tstevens\Desktop\pics\gcmd7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41745" y="2986451"/>
            <a:ext cx="2023461" cy="739003"/>
          </a:xfrm>
          <a:prstGeom prst="rect">
            <a:avLst/>
          </a:prstGeom>
          <a:noFill/>
        </p:spPr>
      </p:pic>
      <p:pic>
        <p:nvPicPr>
          <p:cNvPr id="34821" name="Picture 5" descr="http://scadm.scar.org/0pic/scadm_banner.jpg"/>
          <p:cNvPicPr>
            <a:picLocks noChangeAspect="1" noChangeArrowheads="1"/>
          </p:cNvPicPr>
          <p:nvPr/>
        </p:nvPicPr>
        <p:blipFill>
          <a:blip r:embed="rId15"/>
          <a:srcRect r="83992"/>
          <a:stretch>
            <a:fillRect/>
          </a:stretch>
        </p:blipFill>
        <p:spPr bwMode="auto">
          <a:xfrm>
            <a:off x="4486493" y="1561423"/>
            <a:ext cx="1078984" cy="815228"/>
          </a:xfrm>
          <a:prstGeom prst="rect">
            <a:avLst/>
          </a:prstGeom>
          <a:noFill/>
        </p:spPr>
      </p:pic>
      <p:pic>
        <p:nvPicPr>
          <p:cNvPr id="34823" name="Picture 7" descr="http://www.eurogeoss.eu/SiteCollectionImages/logo_01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909473" y="4656598"/>
            <a:ext cx="1211448" cy="751286"/>
          </a:xfrm>
          <a:prstGeom prst="rect">
            <a:avLst/>
          </a:prstGeom>
          <a:noFill/>
        </p:spPr>
      </p:pic>
      <p:pic>
        <p:nvPicPr>
          <p:cNvPr id="34825" name="Picture 9" descr="http://www.esipfed.org/sites/default/files/logo_0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36720" y="6009467"/>
            <a:ext cx="2343409" cy="589201"/>
          </a:xfrm>
          <a:prstGeom prst="rect">
            <a:avLst/>
          </a:prstGeom>
          <a:noFill/>
        </p:spPr>
      </p:pic>
      <p:pic>
        <p:nvPicPr>
          <p:cNvPr id="34829" name="Picture 13" descr="http://www.birdscanada.org/monitoring/images/geoconnections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414239" y="4249873"/>
            <a:ext cx="1271659" cy="882680"/>
          </a:xfrm>
          <a:prstGeom prst="rect">
            <a:avLst/>
          </a:prstGeom>
          <a:noFill/>
        </p:spPr>
      </p:pic>
      <p:pic>
        <p:nvPicPr>
          <p:cNvPr id="34831" name="Picture 15" descr="http://science.kqed.org/quest/files/2009/05/usgs-logo-color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824176" y="5346711"/>
            <a:ext cx="1235531" cy="767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72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>
            <p:ph type="subTitle" sz="quarter" idx="1"/>
          </p:nvPr>
        </p:nvSpPr>
        <p:spPr>
          <a:xfrm>
            <a:off x="1041400" y="5386615"/>
            <a:ext cx="6997700" cy="72208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GCMD Introduction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201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145448"/>
            <a:ext cx="9264650" cy="501650"/>
          </a:xfrm>
        </p:spPr>
        <p:txBody>
          <a:bodyPr/>
          <a:lstStyle/>
          <a:p>
            <a:r>
              <a:rPr lang="en-US" sz="2600" dirty="0" smtClean="0"/>
              <a:t>What is the GCMD?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8904" y="1177747"/>
            <a:ext cx="3351274" cy="4864100"/>
          </a:xfrm>
        </p:spPr>
        <p:txBody>
          <a:bodyPr/>
          <a:lstStyle/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Facilitates the 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discovery of Earth science 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data and 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related 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services.</a:t>
            </a: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endParaRPr lang="en-US" sz="1600" b="0" dirty="0" smtClean="0">
              <a:solidFill>
                <a:schemeClr val="tx1"/>
              </a:solidFill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Provides a search interface that allows users to search by </a:t>
            </a:r>
            <a:r>
              <a:rPr lang="en-US" sz="1600" b="0" dirty="0" smtClean="0">
                <a:latin typeface="+mn-lt"/>
              </a:rPr>
              <a:t>free text, browse the GCMD controlled keywords, and do keyword refinements.</a:t>
            </a: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algn="just" defTabSz="914400">
              <a:spcBef>
                <a:spcPts val="0"/>
              </a:spcBef>
              <a:buClrTx/>
              <a:buSzTx/>
              <a:defRPr/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Powered by </a:t>
            </a:r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NASA Common 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Metadata Repository (CMR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), the authoritative source for NASA’s and IDN metadata. 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0"/>
              </a:spcBef>
            </a:pPr>
            <a:endParaRPr lang="en-US" sz="1600" b="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950" y="50316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http://gcmd.nasa.gov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976" t="12824" r="6121" b="9059"/>
          <a:stretch/>
        </p:blipFill>
        <p:spPr>
          <a:xfrm>
            <a:off x="3737458" y="1221447"/>
            <a:ext cx="4983784" cy="375675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86135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>
            <p:ph type="subTitle" sz="quarter" idx="1"/>
          </p:nvPr>
        </p:nvSpPr>
        <p:spPr>
          <a:xfrm>
            <a:off x="222821" y="5346845"/>
            <a:ext cx="8723426" cy="73645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GCMD Keywords Overview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736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50813"/>
            <a:ext cx="7396163" cy="501650"/>
          </a:xfrm>
        </p:spPr>
        <p:txBody>
          <a:bodyPr/>
          <a:lstStyle/>
          <a:p>
            <a:r>
              <a:rPr lang="en-US" dirty="0" smtClean="0"/>
              <a:t>GCMD Keywords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713405-DA65-EF4A-88D6-7EDB19D7ED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3345" y="1179064"/>
            <a:ext cx="3787027" cy="4714596"/>
          </a:xfrm>
        </p:spPr>
        <p:txBody>
          <a:bodyPr/>
          <a:lstStyle/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Are a hierarchical set of controlled vocabulary covering Earth science disciplines that have been evolving for over 20 years.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b="0" dirty="0"/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Are used for describing Earth science data and services </a:t>
            </a:r>
            <a:r>
              <a:rPr lang="en-US" sz="1600" b="0" dirty="0"/>
              <a:t>in a consistent and comprehensive manner to allow for the precise searching of collection metadata and subsequent retrieval of </a:t>
            </a:r>
            <a:r>
              <a:rPr lang="en-US" sz="1600" b="0" dirty="0" smtClean="0"/>
              <a:t>data.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b="0" dirty="0" smtClean="0"/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Follow a governance process which defines </a:t>
            </a:r>
            <a:r>
              <a:rPr lang="en-US" sz="1600" b="0" dirty="0"/>
              <a:t>the procedure for recommending additions, modifications, and/or deprecations to the keywords, and the process by which the user community will be informed of changes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algn="just">
              <a:spcBef>
                <a:spcPts val="0"/>
              </a:spcBef>
            </a:pPr>
            <a:endParaRPr lang="en-US" sz="1600" b="0" dirty="0" smtClean="0"/>
          </a:p>
          <a:p>
            <a:pPr lvl="1" algn="just">
              <a:spcBef>
                <a:spcPts val="0"/>
              </a:spcBef>
            </a:pPr>
            <a:endParaRPr lang="en-US" sz="1600" b="0" dirty="0"/>
          </a:p>
          <a:p>
            <a:pPr marL="0" indent="0" algn="just">
              <a:spcBef>
                <a:spcPts val="0"/>
              </a:spcBef>
              <a:buNone/>
            </a:pPr>
            <a:endParaRPr lang="en-US" sz="1600" b="0" dirty="0"/>
          </a:p>
          <a:p>
            <a:pPr algn="just">
              <a:spcBef>
                <a:spcPts val="0"/>
              </a:spcBef>
            </a:pPr>
            <a:endParaRPr lang="en-US" sz="16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6" y="2442459"/>
            <a:ext cx="4423145" cy="258441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42638" y="1994493"/>
            <a:ext cx="693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Earth Science Keywords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71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1" y="122238"/>
            <a:ext cx="8144669" cy="501650"/>
          </a:xfrm>
        </p:spPr>
        <p:txBody>
          <a:bodyPr/>
          <a:lstStyle/>
          <a:p>
            <a:r>
              <a:rPr lang="en-US" dirty="0" smtClean="0"/>
              <a:t>Keywords Per Category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48638"/>
              </p:ext>
            </p:extLst>
          </p:nvPr>
        </p:nvGraphicFramePr>
        <p:xfrm>
          <a:off x="296863" y="1019175"/>
          <a:ext cx="8445500" cy="486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6863" y="5556448"/>
            <a:ext cx="626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(# of keyword ‘concepts’ per 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052085" y="3466214"/>
            <a:ext cx="54226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4412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57782"/>
            <a:ext cx="7396163" cy="501650"/>
          </a:xfrm>
        </p:spPr>
        <p:txBody>
          <a:bodyPr/>
          <a:lstStyle/>
          <a:p>
            <a:r>
              <a:rPr lang="en-US" dirty="0" smtClean="0"/>
              <a:t>Keyword Structure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713405-DA65-EF4A-88D6-7EDB19D7ED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25389"/>
              </p:ext>
            </p:extLst>
          </p:nvPr>
        </p:nvGraphicFramePr>
        <p:xfrm>
          <a:off x="793977" y="1617337"/>
          <a:ext cx="7160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100"/>
                <a:gridCol w="358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Keyword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Earth Science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Atmosphere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Weather Events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Level 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Subtropical Cyclones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Level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Subtropical Depression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Level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Subtropical Depression Track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Detailed 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Subtropical Depression 7 Track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8459" y="1198096"/>
            <a:ext cx="457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Earth Science Category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12158"/>
              </p:ext>
            </p:extLst>
          </p:nvPr>
        </p:nvGraphicFramePr>
        <p:xfrm>
          <a:off x="1326076" y="544418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Keyword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 Name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Aqua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Earth Observing System, Aqua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78571" y="4992623"/>
            <a:ext cx="542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Platform/Sources Category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0774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71" y="122238"/>
            <a:ext cx="8238671" cy="501650"/>
          </a:xfrm>
        </p:spPr>
        <p:txBody>
          <a:bodyPr/>
          <a:lstStyle/>
          <a:p>
            <a:r>
              <a:rPr lang="en-US" sz="2700" dirty="0" smtClean="0"/>
              <a:t>How Organizations Are Using GCMD Keywords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E5BB1-BC31-4730-8B8E-85CCCD5F51E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9928" y="1009647"/>
            <a:ext cx="8140425" cy="54868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0" dirty="0" smtClean="0"/>
              <a:t>Over 50 organizations are using the keywords in the following ways:</a:t>
            </a:r>
          </a:p>
          <a:p>
            <a:pPr marL="0" indent="0" algn="just">
              <a:buNone/>
            </a:pPr>
            <a:endParaRPr lang="en-US" sz="2000" b="0" dirty="0" smtClean="0"/>
          </a:p>
          <a:p>
            <a:pPr algn="just"/>
            <a:r>
              <a:rPr lang="en-US" sz="2000" b="0" u="sng" dirty="0" smtClean="0"/>
              <a:t>Authoritative Vocabulary</a:t>
            </a:r>
            <a:r>
              <a:rPr lang="en-US" sz="2000" b="0" u="sng" dirty="0"/>
              <a:t>, </a:t>
            </a:r>
            <a:r>
              <a:rPr lang="en-US" sz="2000" b="0" u="sng" dirty="0" smtClean="0"/>
              <a:t>Taxonomy</a:t>
            </a:r>
            <a:r>
              <a:rPr lang="en-US" sz="2000" b="0" u="sng" dirty="0"/>
              <a:t>, or </a:t>
            </a:r>
            <a:r>
              <a:rPr lang="en-US" sz="2000" b="0" u="sng" dirty="0" smtClean="0"/>
              <a:t>Thesaurus</a:t>
            </a:r>
          </a:p>
          <a:p>
            <a:pPr lvl="1" algn="just"/>
            <a:r>
              <a:rPr lang="en-US" sz="1800" b="0" dirty="0"/>
              <a:t>Committee on Earth Observation </a:t>
            </a:r>
            <a:r>
              <a:rPr lang="en-US" sz="1800" b="0" dirty="0" smtClean="0"/>
              <a:t>Satellites, Standing </a:t>
            </a:r>
            <a:r>
              <a:rPr lang="en-US" sz="1800" b="0" dirty="0"/>
              <a:t>Committee on Antarctic Data Management (</a:t>
            </a:r>
            <a:r>
              <a:rPr lang="en-US" sz="1800" b="0" dirty="0" smtClean="0"/>
              <a:t>SCADM), Socioeconomic </a:t>
            </a:r>
            <a:r>
              <a:rPr lang="en-US" sz="1800" b="0" dirty="0"/>
              <a:t>Data and Applications </a:t>
            </a:r>
            <a:r>
              <a:rPr lang="en-US" sz="1800" b="0" dirty="0" smtClean="0"/>
              <a:t>Center, </a:t>
            </a:r>
            <a:r>
              <a:rPr lang="en-US" sz="1800" b="0" dirty="0"/>
              <a:t>Japan Aerospace Exploration Agency (JAXA)</a:t>
            </a:r>
            <a:endParaRPr lang="en-US" sz="1800" b="0" dirty="0" smtClean="0"/>
          </a:p>
          <a:p>
            <a:pPr marL="457200" lvl="1" indent="0" algn="just">
              <a:buNone/>
            </a:pPr>
            <a:endParaRPr lang="en-US" sz="1800" b="0" dirty="0" smtClean="0"/>
          </a:p>
          <a:p>
            <a:pPr algn="just"/>
            <a:r>
              <a:rPr lang="en-US" sz="2000" b="0" u="sng" dirty="0" smtClean="0"/>
              <a:t>Foundation for Building Ontologies</a:t>
            </a:r>
          </a:p>
          <a:p>
            <a:pPr lvl="1" algn="just"/>
            <a:r>
              <a:rPr lang="en-US" sz="1800" b="0" dirty="0" smtClean="0"/>
              <a:t>SWEET</a:t>
            </a:r>
          </a:p>
          <a:p>
            <a:pPr marL="457200" lvl="1" indent="0" algn="just">
              <a:buNone/>
            </a:pPr>
            <a:endParaRPr lang="en-US" sz="1800" b="0" dirty="0" smtClean="0"/>
          </a:p>
          <a:p>
            <a:pPr algn="just"/>
            <a:r>
              <a:rPr lang="en-US" sz="2000" b="0" u="sng" dirty="0" smtClean="0"/>
              <a:t>Integration Within </a:t>
            </a:r>
            <a:r>
              <a:rPr lang="en-US" sz="2000" b="0" u="sng" dirty="0"/>
              <a:t>M</a:t>
            </a:r>
            <a:r>
              <a:rPr lang="en-US" sz="2000" b="0" u="sng" dirty="0" smtClean="0"/>
              <a:t>etadata Catalogues</a:t>
            </a:r>
          </a:p>
          <a:p>
            <a:pPr lvl="1" algn="just"/>
            <a:r>
              <a:rPr lang="en-US" sz="1800" b="0" dirty="0" smtClean="0"/>
              <a:t>Earth Data Search Client, ORNL Mercury, NOAA One-Stop</a:t>
            </a:r>
          </a:p>
          <a:p>
            <a:pPr marL="457200" lvl="1" indent="0" algn="just">
              <a:buNone/>
            </a:pPr>
            <a:endParaRPr lang="en-US" sz="1800" b="0" dirty="0" smtClean="0"/>
          </a:p>
          <a:p>
            <a:pPr algn="just"/>
            <a:r>
              <a:rPr lang="en-US" sz="2000" b="0" u="sng" dirty="0" smtClean="0"/>
              <a:t>Integration Within Metadata Curation Tools</a:t>
            </a:r>
          </a:p>
          <a:p>
            <a:pPr lvl="1" algn="just"/>
            <a:r>
              <a:rPr lang="en-US" sz="1800" b="0" dirty="0"/>
              <a:t>docBUILDER, Metadata Management Tool</a:t>
            </a:r>
          </a:p>
          <a:p>
            <a:pPr algn="just"/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115211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EUM_template_v03">
  <a:themeElements>
    <a:clrScheme name="1_EUM_template_v03 1">
      <a:dk1>
        <a:srgbClr val="002569"/>
      </a:dk1>
      <a:lt1>
        <a:srgbClr val="FFFFFF"/>
      </a:lt1>
      <a:dk2>
        <a:srgbClr val="002569"/>
      </a:dk2>
      <a:lt2>
        <a:srgbClr val="5F758D"/>
      </a:lt2>
      <a:accent1>
        <a:srgbClr val="FF9A00"/>
      </a:accent1>
      <a:accent2>
        <a:srgbClr val="9F2D20"/>
      </a:accent2>
      <a:accent3>
        <a:srgbClr val="FFFFFF"/>
      </a:accent3>
      <a:accent4>
        <a:srgbClr val="001E59"/>
      </a:accent4>
      <a:accent5>
        <a:srgbClr val="FFCAAA"/>
      </a:accent5>
      <a:accent6>
        <a:srgbClr val="90281C"/>
      </a:accent6>
      <a:hlink>
        <a:srgbClr val="7498C0"/>
      </a:hlink>
      <a:folHlink>
        <a:srgbClr val="929497"/>
      </a:folHlink>
    </a:clrScheme>
    <a:fontScheme name="4_EUM_template_v03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5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5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UM_template_v03 1">
        <a:dk1>
          <a:srgbClr val="002569"/>
        </a:dk1>
        <a:lt1>
          <a:srgbClr val="FFFFFF"/>
        </a:lt1>
        <a:dk2>
          <a:srgbClr val="002569"/>
        </a:dk2>
        <a:lt2>
          <a:srgbClr val="5F758D"/>
        </a:lt2>
        <a:accent1>
          <a:srgbClr val="FF9A00"/>
        </a:accent1>
        <a:accent2>
          <a:srgbClr val="9F2D20"/>
        </a:accent2>
        <a:accent3>
          <a:srgbClr val="FFFFFF"/>
        </a:accent3>
        <a:accent4>
          <a:srgbClr val="001E59"/>
        </a:accent4>
        <a:accent5>
          <a:srgbClr val="FFCAAA"/>
        </a:accent5>
        <a:accent6>
          <a:srgbClr val="90281C"/>
        </a:accent6>
        <a:hlink>
          <a:srgbClr val="7498C0"/>
        </a:hlink>
        <a:folHlink>
          <a:srgbClr val="92949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UM_template_v03 2">
        <a:dk1>
          <a:srgbClr val="002569"/>
        </a:dk1>
        <a:lt1>
          <a:srgbClr val="FFFFFF"/>
        </a:lt1>
        <a:dk2>
          <a:srgbClr val="002569"/>
        </a:dk2>
        <a:lt2>
          <a:srgbClr val="5F758D"/>
        </a:lt2>
        <a:accent1>
          <a:srgbClr val="F6D0A9"/>
        </a:accent1>
        <a:accent2>
          <a:srgbClr val="EBCAE3"/>
        </a:accent2>
        <a:accent3>
          <a:srgbClr val="FFFFFF"/>
        </a:accent3>
        <a:accent4>
          <a:srgbClr val="001E59"/>
        </a:accent4>
        <a:accent5>
          <a:srgbClr val="FAE4D1"/>
        </a:accent5>
        <a:accent6>
          <a:srgbClr val="D5B7CE"/>
        </a:accent6>
        <a:hlink>
          <a:srgbClr val="4E2029"/>
        </a:hlink>
        <a:folHlink>
          <a:srgbClr val="423B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UM_template_v03 3">
        <a:dk1>
          <a:srgbClr val="002569"/>
        </a:dk1>
        <a:lt1>
          <a:srgbClr val="FFFFFF"/>
        </a:lt1>
        <a:dk2>
          <a:srgbClr val="002569"/>
        </a:dk2>
        <a:lt2>
          <a:srgbClr val="5F758D"/>
        </a:lt2>
        <a:accent1>
          <a:srgbClr val="5B97B1"/>
        </a:accent1>
        <a:accent2>
          <a:srgbClr val="F39600"/>
        </a:accent2>
        <a:accent3>
          <a:srgbClr val="FFFFFF"/>
        </a:accent3>
        <a:accent4>
          <a:srgbClr val="001E59"/>
        </a:accent4>
        <a:accent5>
          <a:srgbClr val="B5C9D5"/>
        </a:accent5>
        <a:accent6>
          <a:srgbClr val="DC8700"/>
        </a:accent6>
        <a:hlink>
          <a:srgbClr val="FFE4AE"/>
        </a:hlink>
        <a:folHlink>
          <a:srgbClr val="002A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UM_template_v03 4">
        <a:dk1>
          <a:srgbClr val="002569"/>
        </a:dk1>
        <a:lt1>
          <a:srgbClr val="FFFFFF"/>
        </a:lt1>
        <a:dk2>
          <a:srgbClr val="002569"/>
        </a:dk2>
        <a:lt2>
          <a:srgbClr val="5F758D"/>
        </a:lt2>
        <a:accent1>
          <a:srgbClr val="003F80"/>
        </a:accent1>
        <a:accent2>
          <a:srgbClr val="BDD7EE"/>
        </a:accent2>
        <a:accent3>
          <a:srgbClr val="FFFFFF"/>
        </a:accent3>
        <a:accent4>
          <a:srgbClr val="001E59"/>
        </a:accent4>
        <a:accent5>
          <a:srgbClr val="AAAFC0"/>
        </a:accent5>
        <a:accent6>
          <a:srgbClr val="ABC3D8"/>
        </a:accent6>
        <a:hlink>
          <a:srgbClr val="FFD350"/>
        </a:hlink>
        <a:folHlink>
          <a:srgbClr val="EB6F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UM_template_v03 5">
        <a:dk1>
          <a:srgbClr val="002569"/>
        </a:dk1>
        <a:lt1>
          <a:srgbClr val="FFFFFF"/>
        </a:lt1>
        <a:dk2>
          <a:srgbClr val="002569"/>
        </a:dk2>
        <a:lt2>
          <a:srgbClr val="5F758D"/>
        </a:lt2>
        <a:accent1>
          <a:srgbClr val="C75B12"/>
        </a:accent1>
        <a:accent2>
          <a:srgbClr val="003359"/>
        </a:accent2>
        <a:accent3>
          <a:srgbClr val="FFFFFF"/>
        </a:accent3>
        <a:accent4>
          <a:srgbClr val="001E59"/>
        </a:accent4>
        <a:accent5>
          <a:srgbClr val="E0B5AA"/>
        </a:accent5>
        <a:accent6>
          <a:srgbClr val="002D50"/>
        </a:accent6>
        <a:hlink>
          <a:srgbClr val="92A2BD"/>
        </a:hlink>
        <a:folHlink>
          <a:srgbClr val="C7B3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47962</TotalTime>
  <Words>1042</Words>
  <Application>Microsoft Office PowerPoint</Application>
  <PresentationFormat>On-screen Show (4:3)</PresentationFormat>
  <Paragraphs>217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5_EUM_template_v03</vt:lpstr>
      <vt:lpstr>Global Change Master Directory (GCMD) Keywords:  A Resource for Building an  Earth Science Ontology</vt:lpstr>
      <vt:lpstr>Overview</vt:lpstr>
      <vt:lpstr>PowerPoint Presentation</vt:lpstr>
      <vt:lpstr>What is the GCMD?</vt:lpstr>
      <vt:lpstr>PowerPoint Presentation</vt:lpstr>
      <vt:lpstr>GCMD Keywords</vt:lpstr>
      <vt:lpstr>Keywords Per Category</vt:lpstr>
      <vt:lpstr>Keyword Structure Examples</vt:lpstr>
      <vt:lpstr>How Organizations Are Using GCMD Keywords</vt:lpstr>
      <vt:lpstr>PowerPoint Presentation</vt:lpstr>
      <vt:lpstr>Keyword Development/Governance Process</vt:lpstr>
      <vt:lpstr>Criteria For What Makes Good Keywords</vt:lpstr>
      <vt:lpstr>Discuss Keywords Via The Community Forum </vt:lpstr>
      <vt:lpstr>PowerPoint Presentation</vt:lpstr>
      <vt:lpstr>GCMD Platform-Instrument Ontology</vt:lpstr>
      <vt:lpstr>GCMD Ontology Implementation</vt:lpstr>
      <vt:lpstr>Building the Ontology</vt:lpstr>
      <vt:lpstr>Ontology Application in Metadata Curation </vt:lpstr>
      <vt:lpstr>Conclusions </vt:lpstr>
      <vt:lpstr>PowerPoint Presentation</vt:lpstr>
      <vt:lpstr>Accessing the Keywords</vt:lpstr>
      <vt:lpstr>Types of Support Provided by the GCMD</vt:lpstr>
      <vt:lpstr>Organizations Using GCMD Keywords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Mitchell, Andrew E. (GSFC-4230)</dc:creator>
  <cp:lastModifiedBy>Tyler Stevens</cp:lastModifiedBy>
  <cp:revision>2155</cp:revision>
  <cp:lastPrinted>2016-09-13T13:54:19Z</cp:lastPrinted>
  <dcterms:created xsi:type="dcterms:W3CDTF">2015-05-29T18:21:21Z</dcterms:created>
  <dcterms:modified xsi:type="dcterms:W3CDTF">2017-01-09T20:09:22Z</dcterms:modified>
</cp:coreProperties>
</file>