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61" d="100"/>
          <a:sy n="161" d="100"/>
        </p:scale>
        <p:origin x="-32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C821A0-7082-0C41-972B-D8E2315FCB5E}" type="datetimeFigureOut">
              <a:rPr lang="en-US" smtClean="0"/>
              <a:t>12/28/17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98B20B-F556-0F48-AEB9-580BE3E276F1}" type="slidenum">
              <a:rPr lang="en-US" smtClean="0"/>
              <a:t>‹#›</a:t>
            </a:fld>
            <a:endParaRPr lang="en-US"/>
          </a:p>
        </p:txBody>
      </p:sp>
    </p:spTree>
    <p:extLst>
      <p:ext uri="{BB962C8B-B14F-4D97-AF65-F5344CB8AC3E}">
        <p14:creationId xmlns:p14="http://schemas.microsoft.com/office/powerpoint/2010/main" val="5983256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98B20B-F556-0F48-AEB9-580BE3E276F1}" type="slidenum">
              <a:rPr lang="en-US" smtClean="0"/>
              <a:t>2</a:t>
            </a:fld>
            <a:endParaRPr lang="en-US"/>
          </a:p>
        </p:txBody>
      </p:sp>
    </p:spTree>
    <p:extLst>
      <p:ext uri="{BB962C8B-B14F-4D97-AF65-F5344CB8AC3E}">
        <p14:creationId xmlns:p14="http://schemas.microsoft.com/office/powerpoint/2010/main" val="188144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6C728A-C828-2244-A3AD-8EE61670AFCF}" type="datetimeFigureOut">
              <a:rPr lang="en-US" smtClean="0"/>
              <a:t>12/28/17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52611-AF89-004E-9D74-FD8592886B2C}" type="slidenum">
              <a:rPr lang="en-US" smtClean="0"/>
              <a:t>‹#›</a:t>
            </a:fld>
            <a:endParaRPr lang="en-US"/>
          </a:p>
        </p:txBody>
      </p:sp>
    </p:spTree>
    <p:extLst>
      <p:ext uri="{BB962C8B-B14F-4D97-AF65-F5344CB8AC3E}">
        <p14:creationId xmlns:p14="http://schemas.microsoft.com/office/powerpoint/2010/main" val="1930405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6C728A-C828-2244-A3AD-8EE61670AFCF}" type="datetimeFigureOut">
              <a:rPr lang="en-US" smtClean="0"/>
              <a:t>12/28/17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52611-AF89-004E-9D74-FD8592886B2C}" type="slidenum">
              <a:rPr lang="en-US" smtClean="0"/>
              <a:t>‹#›</a:t>
            </a:fld>
            <a:endParaRPr lang="en-US"/>
          </a:p>
        </p:txBody>
      </p:sp>
    </p:spTree>
    <p:extLst>
      <p:ext uri="{BB962C8B-B14F-4D97-AF65-F5344CB8AC3E}">
        <p14:creationId xmlns:p14="http://schemas.microsoft.com/office/powerpoint/2010/main" val="3944754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6C728A-C828-2244-A3AD-8EE61670AFCF}" type="datetimeFigureOut">
              <a:rPr lang="en-US" smtClean="0"/>
              <a:t>12/28/17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52611-AF89-004E-9D74-FD8592886B2C}" type="slidenum">
              <a:rPr lang="en-US" smtClean="0"/>
              <a:t>‹#›</a:t>
            </a:fld>
            <a:endParaRPr lang="en-US"/>
          </a:p>
        </p:txBody>
      </p:sp>
    </p:spTree>
    <p:extLst>
      <p:ext uri="{BB962C8B-B14F-4D97-AF65-F5344CB8AC3E}">
        <p14:creationId xmlns:p14="http://schemas.microsoft.com/office/powerpoint/2010/main" val="1544184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6C728A-C828-2244-A3AD-8EE61670AFCF}" type="datetimeFigureOut">
              <a:rPr lang="en-US" smtClean="0"/>
              <a:t>12/28/17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52611-AF89-004E-9D74-FD8592886B2C}" type="slidenum">
              <a:rPr lang="en-US" smtClean="0"/>
              <a:t>‹#›</a:t>
            </a:fld>
            <a:endParaRPr lang="en-US"/>
          </a:p>
        </p:txBody>
      </p:sp>
    </p:spTree>
    <p:extLst>
      <p:ext uri="{BB962C8B-B14F-4D97-AF65-F5344CB8AC3E}">
        <p14:creationId xmlns:p14="http://schemas.microsoft.com/office/powerpoint/2010/main" val="2432115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6C728A-C828-2244-A3AD-8EE61670AFCF}" type="datetimeFigureOut">
              <a:rPr lang="en-US" smtClean="0"/>
              <a:t>12/28/17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52611-AF89-004E-9D74-FD8592886B2C}" type="slidenum">
              <a:rPr lang="en-US" smtClean="0"/>
              <a:t>‹#›</a:t>
            </a:fld>
            <a:endParaRPr lang="en-US"/>
          </a:p>
        </p:txBody>
      </p:sp>
    </p:spTree>
    <p:extLst>
      <p:ext uri="{BB962C8B-B14F-4D97-AF65-F5344CB8AC3E}">
        <p14:creationId xmlns:p14="http://schemas.microsoft.com/office/powerpoint/2010/main" val="2180794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6C728A-C828-2244-A3AD-8EE61670AFCF}" type="datetimeFigureOut">
              <a:rPr lang="en-US" smtClean="0"/>
              <a:t>12/28/17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52611-AF89-004E-9D74-FD8592886B2C}" type="slidenum">
              <a:rPr lang="en-US" smtClean="0"/>
              <a:t>‹#›</a:t>
            </a:fld>
            <a:endParaRPr lang="en-US"/>
          </a:p>
        </p:txBody>
      </p:sp>
    </p:spTree>
    <p:extLst>
      <p:ext uri="{BB962C8B-B14F-4D97-AF65-F5344CB8AC3E}">
        <p14:creationId xmlns:p14="http://schemas.microsoft.com/office/powerpoint/2010/main" val="3931038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6C728A-C828-2244-A3AD-8EE61670AFCF}" type="datetimeFigureOut">
              <a:rPr lang="en-US" smtClean="0"/>
              <a:t>12/28/17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B52611-AF89-004E-9D74-FD8592886B2C}" type="slidenum">
              <a:rPr lang="en-US" smtClean="0"/>
              <a:t>‹#›</a:t>
            </a:fld>
            <a:endParaRPr lang="en-US"/>
          </a:p>
        </p:txBody>
      </p:sp>
    </p:spTree>
    <p:extLst>
      <p:ext uri="{BB962C8B-B14F-4D97-AF65-F5344CB8AC3E}">
        <p14:creationId xmlns:p14="http://schemas.microsoft.com/office/powerpoint/2010/main" val="1156395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6C728A-C828-2244-A3AD-8EE61670AFCF}" type="datetimeFigureOut">
              <a:rPr lang="en-US" smtClean="0"/>
              <a:t>12/28/17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B52611-AF89-004E-9D74-FD8592886B2C}" type="slidenum">
              <a:rPr lang="en-US" smtClean="0"/>
              <a:t>‹#›</a:t>
            </a:fld>
            <a:endParaRPr lang="en-US"/>
          </a:p>
        </p:txBody>
      </p:sp>
    </p:spTree>
    <p:extLst>
      <p:ext uri="{BB962C8B-B14F-4D97-AF65-F5344CB8AC3E}">
        <p14:creationId xmlns:p14="http://schemas.microsoft.com/office/powerpoint/2010/main" val="2723737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6C728A-C828-2244-A3AD-8EE61670AFCF}" type="datetimeFigureOut">
              <a:rPr lang="en-US" smtClean="0"/>
              <a:t>12/28/17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B52611-AF89-004E-9D74-FD8592886B2C}" type="slidenum">
              <a:rPr lang="en-US" smtClean="0"/>
              <a:t>‹#›</a:t>
            </a:fld>
            <a:endParaRPr lang="en-US"/>
          </a:p>
        </p:txBody>
      </p:sp>
    </p:spTree>
    <p:extLst>
      <p:ext uri="{BB962C8B-B14F-4D97-AF65-F5344CB8AC3E}">
        <p14:creationId xmlns:p14="http://schemas.microsoft.com/office/powerpoint/2010/main" val="2881284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6C728A-C828-2244-A3AD-8EE61670AFCF}" type="datetimeFigureOut">
              <a:rPr lang="en-US" smtClean="0"/>
              <a:t>12/28/17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52611-AF89-004E-9D74-FD8592886B2C}" type="slidenum">
              <a:rPr lang="en-US" smtClean="0"/>
              <a:t>‹#›</a:t>
            </a:fld>
            <a:endParaRPr lang="en-US"/>
          </a:p>
        </p:txBody>
      </p:sp>
    </p:spTree>
    <p:extLst>
      <p:ext uri="{BB962C8B-B14F-4D97-AF65-F5344CB8AC3E}">
        <p14:creationId xmlns:p14="http://schemas.microsoft.com/office/powerpoint/2010/main" val="417874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6C728A-C828-2244-A3AD-8EE61670AFCF}" type="datetimeFigureOut">
              <a:rPr lang="en-US" smtClean="0"/>
              <a:t>12/28/17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52611-AF89-004E-9D74-FD8592886B2C}" type="slidenum">
              <a:rPr lang="en-US" smtClean="0"/>
              <a:t>‹#›</a:t>
            </a:fld>
            <a:endParaRPr lang="en-US"/>
          </a:p>
        </p:txBody>
      </p:sp>
    </p:spTree>
    <p:extLst>
      <p:ext uri="{BB962C8B-B14F-4D97-AF65-F5344CB8AC3E}">
        <p14:creationId xmlns:p14="http://schemas.microsoft.com/office/powerpoint/2010/main" val="28236448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6C728A-C828-2244-A3AD-8EE61670AFCF}" type="datetimeFigureOut">
              <a:rPr lang="en-US" smtClean="0"/>
              <a:t>12/28/17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B52611-AF89-004E-9D74-FD8592886B2C}" type="slidenum">
              <a:rPr lang="en-US" smtClean="0"/>
              <a:t>‹#›</a:t>
            </a:fld>
            <a:endParaRPr lang="en-US"/>
          </a:p>
        </p:txBody>
      </p:sp>
    </p:spTree>
    <p:extLst>
      <p:ext uri="{BB962C8B-B14F-4D97-AF65-F5344CB8AC3E}">
        <p14:creationId xmlns:p14="http://schemas.microsoft.com/office/powerpoint/2010/main" val="1979722755"/>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wiki.esipfed.org/index.php/Semantic_Technologi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37086" y="323977"/>
            <a:ext cx="6170721" cy="1056498"/>
          </a:xfrm>
        </p:spPr>
        <p:txBody>
          <a:bodyPr>
            <a:normAutofit fontScale="90000"/>
          </a:bodyPr>
          <a:lstStyle/>
          <a:p>
            <a:r>
              <a:rPr lang="en-US" dirty="0" smtClean="0">
                <a:solidFill>
                  <a:schemeClr val="accent3">
                    <a:lumMod val="60000"/>
                    <a:lumOff val="40000"/>
                  </a:schemeClr>
                </a:solidFill>
              </a:rPr>
              <a:t>ESIP Winter Meeting 2018	</a:t>
            </a:r>
            <a:endParaRPr lang="en-US" dirty="0">
              <a:solidFill>
                <a:schemeClr val="accent3">
                  <a:lumMod val="60000"/>
                  <a:lumOff val="40000"/>
                </a:schemeClr>
              </a:solidFill>
            </a:endParaRPr>
          </a:p>
        </p:txBody>
      </p:sp>
      <p:sp>
        <p:nvSpPr>
          <p:cNvPr id="3" name="Subtitle 2"/>
          <p:cNvSpPr>
            <a:spLocks noGrp="1"/>
          </p:cNvSpPr>
          <p:nvPr>
            <p:ph type="subTitle" idx="1"/>
          </p:nvPr>
        </p:nvSpPr>
        <p:spPr>
          <a:xfrm>
            <a:off x="1442591" y="2387399"/>
            <a:ext cx="6400800" cy="1752600"/>
          </a:xfrm>
        </p:spPr>
        <p:txBody>
          <a:bodyPr>
            <a:normAutofit lnSpcReduction="10000"/>
          </a:bodyPr>
          <a:lstStyle/>
          <a:p>
            <a:r>
              <a:rPr lang="en-US" sz="4800" dirty="0" err="1" smtClean="0"/>
              <a:t>Geosemantics</a:t>
            </a:r>
            <a:r>
              <a:rPr lang="en-US" sz="4800" dirty="0" smtClean="0"/>
              <a:t> Symposium</a:t>
            </a:r>
          </a:p>
          <a:p>
            <a:r>
              <a:rPr lang="en-US" sz="2000" dirty="0"/>
              <a:t>h</a:t>
            </a:r>
            <a:r>
              <a:rPr lang="en-US" sz="2000" dirty="0" smtClean="0"/>
              <a:t>osted by the ESIP Semantic Technology Committee</a:t>
            </a:r>
            <a:endParaRPr lang="en-US" sz="2000" dirty="0"/>
          </a:p>
        </p:txBody>
      </p:sp>
      <p:sp>
        <p:nvSpPr>
          <p:cNvPr id="4" name="TextBox 3"/>
          <p:cNvSpPr txBox="1"/>
          <p:nvPr/>
        </p:nvSpPr>
        <p:spPr>
          <a:xfrm>
            <a:off x="1540992" y="5237914"/>
            <a:ext cx="6302399" cy="923330"/>
          </a:xfrm>
          <a:prstGeom prst="rect">
            <a:avLst/>
          </a:prstGeom>
          <a:noFill/>
        </p:spPr>
        <p:txBody>
          <a:bodyPr wrap="square" rtlCol="0">
            <a:spAutoFit/>
          </a:bodyPr>
          <a:lstStyle/>
          <a:p>
            <a:pPr algn="ctr"/>
            <a:r>
              <a:rPr lang="en-US" u="sng" dirty="0" err="1" smtClean="0"/>
              <a:t>WiFi</a:t>
            </a:r>
            <a:r>
              <a:rPr lang="en-US" u="sng" dirty="0" smtClean="0"/>
              <a:t> Access</a:t>
            </a:r>
          </a:p>
          <a:p>
            <a:pPr algn="ctr"/>
            <a:r>
              <a:rPr lang="en-US" dirty="0" smtClean="0"/>
              <a:t>Network: </a:t>
            </a:r>
            <a:r>
              <a:rPr lang="en-US" dirty="0" err="1" smtClean="0"/>
              <a:t>Marriott_Conference</a:t>
            </a:r>
            <a:endParaRPr lang="en-US" dirty="0" smtClean="0"/>
          </a:p>
          <a:p>
            <a:pPr algn="ctr"/>
            <a:r>
              <a:rPr lang="en-US" dirty="0" smtClean="0"/>
              <a:t>Password: </a:t>
            </a:r>
            <a:r>
              <a:rPr lang="en-US" dirty="0" err="1" smtClean="0">
                <a:solidFill>
                  <a:srgbClr val="67BAF6"/>
                </a:solidFill>
              </a:rPr>
              <a:t>earthscience</a:t>
            </a:r>
            <a:r>
              <a:rPr lang="en-US" dirty="0" smtClean="0"/>
              <a:t> </a:t>
            </a:r>
            <a:endParaRPr lang="en-US" dirty="0"/>
          </a:p>
        </p:txBody>
      </p:sp>
    </p:spTree>
    <p:extLst>
      <p:ext uri="{BB962C8B-B14F-4D97-AF65-F5344CB8AC3E}">
        <p14:creationId xmlns:p14="http://schemas.microsoft.com/office/powerpoint/2010/main" val="4279422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330" y="0"/>
            <a:ext cx="8229600" cy="1143000"/>
          </a:xfrm>
        </p:spPr>
        <p:txBody>
          <a:bodyPr>
            <a:noAutofit/>
          </a:bodyPr>
          <a:lstStyle/>
          <a:p>
            <a:pPr algn="l"/>
            <a:r>
              <a:rPr lang="en-US" sz="4800" dirty="0" smtClean="0">
                <a:solidFill>
                  <a:srgbClr val="67BAF6"/>
                </a:solidFill>
              </a:rPr>
              <a:t>Goals:</a:t>
            </a:r>
            <a:endParaRPr lang="en-US" sz="4800" dirty="0">
              <a:solidFill>
                <a:srgbClr val="67BAF6"/>
              </a:solidFill>
            </a:endParaRPr>
          </a:p>
        </p:txBody>
      </p:sp>
      <p:sp>
        <p:nvSpPr>
          <p:cNvPr id="3" name="TextBox 2"/>
          <p:cNvSpPr txBox="1"/>
          <p:nvPr/>
        </p:nvSpPr>
        <p:spPr>
          <a:xfrm>
            <a:off x="394097" y="1017607"/>
            <a:ext cx="8308183" cy="5632311"/>
          </a:xfrm>
          <a:prstGeom prst="rect">
            <a:avLst/>
          </a:prstGeom>
          <a:noFill/>
        </p:spPr>
        <p:txBody>
          <a:bodyPr wrap="square" rtlCol="0">
            <a:spAutoFit/>
          </a:bodyPr>
          <a:lstStyle/>
          <a:p>
            <a:pPr marL="285750" indent="-285750">
              <a:buFont typeface="Arial"/>
              <a:buChar char="•"/>
            </a:pPr>
            <a:r>
              <a:rPr lang="en-US" sz="2400" dirty="0" smtClean="0"/>
              <a:t>Bring the geoscience community together to explore the potential of semantic technologies to support Earth science research</a:t>
            </a:r>
          </a:p>
          <a:p>
            <a:pPr marL="742950" lvl="1" indent="-285750">
              <a:buFont typeface="Arial"/>
              <a:buChar char="•"/>
            </a:pPr>
            <a:r>
              <a:rPr lang="en-US" sz="2400" dirty="0" smtClean="0"/>
              <a:t>Find out how semantic technologies are being used in geoscience and other science communities</a:t>
            </a:r>
          </a:p>
          <a:p>
            <a:pPr marL="742950" lvl="1" indent="-285750">
              <a:buFont typeface="Arial"/>
              <a:buChar char="•"/>
            </a:pPr>
            <a:r>
              <a:rPr lang="en-US" sz="2400" dirty="0" smtClean="0"/>
              <a:t>Learn about semantic tools, techniques and platforms, and how to use them</a:t>
            </a:r>
          </a:p>
          <a:p>
            <a:pPr marL="742950" lvl="1" indent="-285750">
              <a:buFont typeface="Arial"/>
              <a:buChar char="•"/>
            </a:pPr>
            <a:r>
              <a:rPr lang="en-US" sz="2400" dirty="0" smtClean="0"/>
              <a:t>Discover opportunities for collaboration</a:t>
            </a:r>
          </a:p>
          <a:p>
            <a:pPr marL="742950" lvl="1" indent="-285750">
              <a:buFont typeface="Arial"/>
              <a:buChar char="•"/>
            </a:pPr>
            <a:r>
              <a:rPr lang="en-US" sz="2400" dirty="0" smtClean="0"/>
              <a:t>Develop a roadmap for fully leveraging semantic technologies for </a:t>
            </a:r>
            <a:r>
              <a:rPr lang="en-US" sz="2400" dirty="0" smtClean="0"/>
              <a:t>geoscience</a:t>
            </a:r>
            <a:endParaRPr lang="en-US" sz="2400" dirty="0" smtClean="0"/>
          </a:p>
          <a:p>
            <a:pPr lvl="1" algn="ctr"/>
            <a:r>
              <a:rPr lang="en-US" sz="3000" dirty="0" smtClean="0">
                <a:solidFill>
                  <a:srgbClr val="67BAF6"/>
                </a:solidFill>
              </a:rPr>
              <a:t>Our </a:t>
            </a:r>
            <a:r>
              <a:rPr lang="en-US" sz="3000" dirty="0">
                <a:solidFill>
                  <a:srgbClr val="67BAF6"/>
                </a:solidFill>
              </a:rPr>
              <a:t>theme this year is practical applications of semantics and ontologies, with a special subtopic on the role of semantic technologies in artificial </a:t>
            </a:r>
            <a:r>
              <a:rPr lang="en-US" sz="3000" dirty="0" smtClean="0">
                <a:solidFill>
                  <a:srgbClr val="67BAF6"/>
                </a:solidFill>
              </a:rPr>
              <a:t>intelligence</a:t>
            </a:r>
            <a:endParaRPr lang="en-US" sz="3000" dirty="0" smtClean="0">
              <a:solidFill>
                <a:srgbClr val="67BAF6"/>
              </a:solidFill>
            </a:endParaRPr>
          </a:p>
        </p:txBody>
      </p:sp>
    </p:spTree>
    <p:extLst>
      <p:ext uri="{BB962C8B-B14F-4D97-AF65-F5344CB8AC3E}">
        <p14:creationId xmlns:p14="http://schemas.microsoft.com/office/powerpoint/2010/main" val="1990074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4423"/>
            <a:ext cx="8229600" cy="1372586"/>
          </a:xfrm>
        </p:spPr>
        <p:txBody>
          <a:bodyPr>
            <a:normAutofit fontScale="90000"/>
          </a:bodyPr>
          <a:lstStyle/>
          <a:p>
            <a:r>
              <a:rPr lang="en-US" dirty="0" smtClean="0">
                <a:solidFill>
                  <a:srgbClr val="67BAF6"/>
                </a:solidFill>
              </a:rPr>
              <a:t>Agenda</a:t>
            </a:r>
            <a:r>
              <a:rPr lang="en-US" dirty="0" smtClean="0"/>
              <a:t> </a:t>
            </a:r>
            <a:r>
              <a:rPr lang="en-US" dirty="0"/>
              <a:t/>
            </a:r>
            <a:br>
              <a:rPr lang="en-US" dirty="0"/>
            </a:br>
            <a:endParaRPr lang="en-US" dirty="0">
              <a:solidFill>
                <a:srgbClr val="67BAF6"/>
              </a:solidFill>
            </a:endParaRPr>
          </a:p>
        </p:txBody>
      </p:sp>
      <p:sp>
        <p:nvSpPr>
          <p:cNvPr id="3" name="TextBox 2"/>
          <p:cNvSpPr txBox="1"/>
          <p:nvPr/>
        </p:nvSpPr>
        <p:spPr>
          <a:xfrm>
            <a:off x="315514" y="1903318"/>
            <a:ext cx="8308183" cy="3970318"/>
          </a:xfrm>
          <a:prstGeom prst="rect">
            <a:avLst/>
          </a:prstGeom>
          <a:noFill/>
        </p:spPr>
        <p:txBody>
          <a:bodyPr wrap="square" rtlCol="0">
            <a:spAutoFit/>
          </a:bodyPr>
          <a:lstStyle/>
          <a:p>
            <a:r>
              <a:rPr lang="en-US" sz="2800" dirty="0" smtClean="0">
                <a:solidFill>
                  <a:srgbClr val="67BAF6"/>
                </a:solidFill>
              </a:rPr>
              <a:t>Morning sessions:</a:t>
            </a:r>
            <a:r>
              <a:rPr lang="en-US" sz="2800" dirty="0" smtClean="0"/>
              <a:t> </a:t>
            </a:r>
            <a:r>
              <a:rPr lang="en-US" sz="2800" dirty="0" smtClean="0"/>
              <a:t>The morning </a:t>
            </a:r>
            <a:r>
              <a:rPr lang="en-US" sz="2800" dirty="0" smtClean="0"/>
              <a:t>sessions feature </a:t>
            </a:r>
            <a:r>
              <a:rPr lang="en-US" sz="2800" dirty="0" smtClean="0"/>
              <a:t>short presentations on semantic technology projects around the Earth science and </a:t>
            </a:r>
            <a:r>
              <a:rPr lang="en-US" sz="2800" dirty="0" smtClean="0"/>
              <a:t>health </a:t>
            </a:r>
            <a:r>
              <a:rPr lang="en-US" sz="2800" dirty="0" smtClean="0"/>
              <a:t>science communities. Our fabulous line-up of speakers will give you a brief overview of their projects, </a:t>
            </a:r>
            <a:r>
              <a:rPr lang="en-US" sz="2800" dirty="0" smtClean="0"/>
              <a:t>which </a:t>
            </a:r>
            <a:r>
              <a:rPr lang="en-US" sz="2800" dirty="0" smtClean="0"/>
              <a:t>range from ontology development and maintenance to machine learning and AI techniques.</a:t>
            </a:r>
          </a:p>
          <a:p>
            <a:endParaRPr lang="en-US" sz="2800" dirty="0"/>
          </a:p>
        </p:txBody>
      </p:sp>
    </p:spTree>
    <p:extLst>
      <p:ext uri="{BB962C8B-B14F-4D97-AF65-F5344CB8AC3E}">
        <p14:creationId xmlns:p14="http://schemas.microsoft.com/office/powerpoint/2010/main" val="1409671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143"/>
            <a:ext cx="8229600" cy="1143000"/>
          </a:xfrm>
        </p:spPr>
        <p:txBody>
          <a:bodyPr>
            <a:normAutofit/>
          </a:bodyPr>
          <a:lstStyle/>
          <a:p>
            <a:r>
              <a:rPr lang="en-US" dirty="0" smtClean="0">
                <a:solidFill>
                  <a:srgbClr val="67BAF6"/>
                </a:solidFill>
              </a:rPr>
              <a:t>Agenda</a:t>
            </a:r>
            <a:endParaRPr lang="en-US" dirty="0">
              <a:solidFill>
                <a:srgbClr val="67BAF6"/>
              </a:solidFill>
            </a:endParaRPr>
          </a:p>
        </p:txBody>
      </p:sp>
      <p:sp>
        <p:nvSpPr>
          <p:cNvPr id="3" name="TextBox 2"/>
          <p:cNvSpPr txBox="1"/>
          <p:nvPr/>
        </p:nvSpPr>
        <p:spPr>
          <a:xfrm>
            <a:off x="378617" y="1853784"/>
            <a:ext cx="8308183" cy="4401205"/>
          </a:xfrm>
          <a:prstGeom prst="rect">
            <a:avLst/>
          </a:prstGeom>
          <a:noFill/>
        </p:spPr>
        <p:txBody>
          <a:bodyPr wrap="square" rtlCol="0">
            <a:spAutoFit/>
          </a:bodyPr>
          <a:lstStyle/>
          <a:p>
            <a:r>
              <a:rPr lang="en-US" sz="2800" dirty="0" smtClean="0">
                <a:solidFill>
                  <a:srgbClr val="67BAF6"/>
                </a:solidFill>
              </a:rPr>
              <a:t>Afternoon sessions:</a:t>
            </a:r>
            <a:r>
              <a:rPr lang="en-US" sz="2800" dirty="0" smtClean="0"/>
              <a:t> In the afternoon, many of the speakers from the morning sessions, as well as some new presenters, will provide an in-depth look at their projects and the tools and platforms they work with. For these workshop sessions, we’ll split into smaller groups, with three workshops being give during each 45 minute session. Each workshop will be given twice, so if 2 workshops interest you but are at the same time, you can still participate in both. </a:t>
            </a:r>
            <a:endParaRPr lang="en-US" sz="2800" dirty="0"/>
          </a:p>
        </p:txBody>
      </p:sp>
    </p:spTree>
    <p:extLst>
      <p:ext uri="{BB962C8B-B14F-4D97-AF65-F5344CB8AC3E}">
        <p14:creationId xmlns:p14="http://schemas.microsoft.com/office/powerpoint/2010/main" val="2047104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143"/>
            <a:ext cx="8229600" cy="1143000"/>
          </a:xfrm>
        </p:spPr>
        <p:txBody>
          <a:bodyPr>
            <a:normAutofit/>
          </a:bodyPr>
          <a:lstStyle/>
          <a:p>
            <a:r>
              <a:rPr lang="en-US" dirty="0" smtClean="0">
                <a:solidFill>
                  <a:srgbClr val="67BAF6"/>
                </a:solidFill>
              </a:rPr>
              <a:t>Agenda</a:t>
            </a:r>
            <a:endParaRPr lang="en-US" dirty="0">
              <a:solidFill>
                <a:srgbClr val="67BAF6"/>
              </a:solidFill>
            </a:endParaRPr>
          </a:p>
        </p:txBody>
      </p:sp>
      <p:sp>
        <p:nvSpPr>
          <p:cNvPr id="3" name="TextBox 2"/>
          <p:cNvSpPr txBox="1"/>
          <p:nvPr/>
        </p:nvSpPr>
        <p:spPr>
          <a:xfrm>
            <a:off x="378617" y="2137768"/>
            <a:ext cx="8308183" cy="1384995"/>
          </a:xfrm>
          <a:prstGeom prst="rect">
            <a:avLst/>
          </a:prstGeom>
          <a:noFill/>
        </p:spPr>
        <p:txBody>
          <a:bodyPr wrap="square" rtlCol="0">
            <a:spAutoFit/>
          </a:bodyPr>
          <a:lstStyle/>
          <a:p>
            <a:r>
              <a:rPr lang="en-US" sz="2800" dirty="0" smtClean="0">
                <a:solidFill>
                  <a:srgbClr val="67BAF6"/>
                </a:solidFill>
              </a:rPr>
              <a:t>Discussion:</a:t>
            </a:r>
            <a:r>
              <a:rPr lang="en-US" sz="2800" dirty="0" smtClean="0"/>
              <a:t> During the last 45 minute session, we’ll have a group discussion on developing a semantic technology roadmap for Earth science. </a:t>
            </a:r>
          </a:p>
        </p:txBody>
      </p:sp>
    </p:spTree>
    <p:extLst>
      <p:ext uri="{BB962C8B-B14F-4D97-AF65-F5344CB8AC3E}">
        <p14:creationId xmlns:p14="http://schemas.microsoft.com/office/powerpoint/2010/main" val="4070640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143"/>
            <a:ext cx="8229600" cy="1143000"/>
          </a:xfrm>
        </p:spPr>
        <p:txBody>
          <a:bodyPr>
            <a:normAutofit/>
          </a:bodyPr>
          <a:lstStyle/>
          <a:p>
            <a:r>
              <a:rPr lang="en-US" dirty="0" smtClean="0">
                <a:solidFill>
                  <a:srgbClr val="67BAF6"/>
                </a:solidFill>
              </a:rPr>
              <a:t>Acknowledgements</a:t>
            </a:r>
            <a:endParaRPr lang="en-US" dirty="0">
              <a:solidFill>
                <a:srgbClr val="67BAF6"/>
              </a:solidFill>
            </a:endParaRPr>
          </a:p>
        </p:txBody>
      </p:sp>
      <p:sp>
        <p:nvSpPr>
          <p:cNvPr id="3" name="TextBox 2"/>
          <p:cNvSpPr txBox="1"/>
          <p:nvPr/>
        </p:nvSpPr>
        <p:spPr>
          <a:xfrm>
            <a:off x="378617" y="1614553"/>
            <a:ext cx="8308183" cy="4832093"/>
          </a:xfrm>
          <a:prstGeom prst="rect">
            <a:avLst/>
          </a:prstGeom>
          <a:noFill/>
        </p:spPr>
        <p:txBody>
          <a:bodyPr wrap="square" rtlCol="0">
            <a:spAutoFit/>
          </a:bodyPr>
          <a:lstStyle/>
          <a:p>
            <a:r>
              <a:rPr lang="en-US" sz="2800" dirty="0" smtClean="0"/>
              <a:t>We are grateful to ESIP for their generous financial and logistical support, including </a:t>
            </a:r>
          </a:p>
          <a:p>
            <a:pPr marL="457200" indent="-457200">
              <a:buFont typeface="Arial"/>
              <a:buChar char="•"/>
            </a:pPr>
            <a:r>
              <a:rPr lang="en-US" sz="2800" dirty="0" smtClean="0"/>
              <a:t>Coffee breaks at 10am and 2:15pm</a:t>
            </a:r>
          </a:p>
          <a:p>
            <a:pPr marL="457200" indent="-457200">
              <a:buFont typeface="Arial"/>
              <a:buChar char="•"/>
            </a:pPr>
            <a:r>
              <a:rPr lang="en-US" sz="2800" dirty="0" smtClean="0"/>
              <a:t>Boxed lunch</a:t>
            </a:r>
          </a:p>
          <a:p>
            <a:pPr marL="457200" indent="-457200">
              <a:buFont typeface="Arial"/>
              <a:buChar char="•"/>
            </a:pPr>
            <a:r>
              <a:rPr lang="en-US" sz="2800" dirty="0" smtClean="0"/>
              <a:t>Venue and technical accommodations</a:t>
            </a:r>
          </a:p>
          <a:p>
            <a:r>
              <a:rPr lang="en-US" sz="2800" dirty="0" smtClean="0"/>
              <a:t>Annie and Dan Keyes, you’re the best!  </a:t>
            </a:r>
          </a:p>
          <a:p>
            <a:endParaRPr lang="en-US" sz="2800" dirty="0"/>
          </a:p>
          <a:p>
            <a:r>
              <a:rPr lang="en-US" sz="2800" dirty="0" smtClean="0"/>
              <a:t>If you’re not already a member, please consider joining the ESIP Semantic Technology Committee</a:t>
            </a:r>
          </a:p>
          <a:p>
            <a:r>
              <a:rPr lang="en-US" sz="2800" dirty="0">
                <a:hlinkClick r:id="rId2"/>
              </a:rPr>
              <a:t>http://wiki.esipfed.org/index.php/</a:t>
            </a:r>
            <a:r>
              <a:rPr lang="en-US" sz="2800" dirty="0" smtClean="0">
                <a:hlinkClick r:id="rId2"/>
              </a:rPr>
              <a:t>Semantic_Technologies</a:t>
            </a:r>
            <a:r>
              <a:rPr lang="en-US" sz="2800" dirty="0" smtClean="0"/>
              <a:t> </a:t>
            </a:r>
          </a:p>
        </p:txBody>
      </p:sp>
    </p:spTree>
    <p:extLst>
      <p:ext uri="{BB962C8B-B14F-4D97-AF65-F5344CB8AC3E}">
        <p14:creationId xmlns:p14="http://schemas.microsoft.com/office/powerpoint/2010/main" val="4268592798"/>
      </p:ext>
    </p:extLst>
  </p:cSld>
  <p:clrMapOvr>
    <a:masterClrMapping/>
  </p:clrMapOvr>
</p:sld>
</file>

<file path=ppt/theme/theme1.xml><?xml version="1.0" encoding="utf-8"?>
<a:theme xmlns:a="http://schemas.openxmlformats.org/drawingml/2006/main" name="Office Theme">
  <a:themeElements>
    <a:clrScheme name="Orbit">
      <a:dk1>
        <a:srgbClr val="000000"/>
      </a:dk1>
      <a:lt1>
        <a:srgbClr val="FFFFFF"/>
      </a:lt1>
      <a:dk2>
        <a:srgbClr val="7C9BA5"/>
      </a:dk2>
      <a:lt2>
        <a:srgbClr val="C1D0CA"/>
      </a:lt2>
      <a:accent1>
        <a:srgbClr val="F2D908"/>
      </a:accent1>
      <a:accent2>
        <a:srgbClr val="9DE61E"/>
      </a:accent2>
      <a:accent3>
        <a:srgbClr val="0D8BE6"/>
      </a:accent3>
      <a:accent4>
        <a:srgbClr val="C61B1B"/>
      </a:accent4>
      <a:accent5>
        <a:srgbClr val="E26F08"/>
      </a:accent5>
      <a:accent6>
        <a:srgbClr val="8D35D1"/>
      </a:accent6>
      <a:hlink>
        <a:srgbClr val="ECBF0B"/>
      </a:hlink>
      <a:folHlink>
        <a:srgbClr val="F4E5A8"/>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174</TotalTime>
  <Words>341</Words>
  <Application>Microsoft Macintosh PowerPoint</Application>
  <PresentationFormat>On-screen Show (4:3)</PresentationFormat>
  <Paragraphs>29</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ESIP Winter Meeting 2018 </vt:lpstr>
      <vt:lpstr>Goals:</vt:lpstr>
      <vt:lpstr>Agenda  </vt:lpstr>
      <vt:lpstr>Agenda</vt:lpstr>
      <vt:lpstr>Agenda</vt:lpstr>
      <vt:lpstr>Acknowledgements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ESIP Winter Meeting 2018 </dc:title>
  <dc:creator>Beth Huffer</dc:creator>
  <cp:lastModifiedBy>Beth Huffer</cp:lastModifiedBy>
  <cp:revision>14</cp:revision>
  <dcterms:created xsi:type="dcterms:W3CDTF">2017-12-28T18:45:59Z</dcterms:created>
  <dcterms:modified xsi:type="dcterms:W3CDTF">2017-12-28T22:07:28Z</dcterms:modified>
</cp:coreProperties>
</file>