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57" r:id="rId4"/>
    <p:sldId id="258" r:id="rId5"/>
    <p:sldId id="259" r:id="rId6"/>
    <p:sldId id="260" r:id="rId7"/>
    <p:sldId id="265" r:id="rId8"/>
    <p:sldId id="261"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p:restoredTop sz="94660"/>
  </p:normalViewPr>
  <p:slideViewPr>
    <p:cSldViewPr snapToGrid="0" snapToObjects="1">
      <p:cViewPr varScale="1">
        <p:scale>
          <a:sx n="180" d="100"/>
          <a:sy n="180" d="100"/>
        </p:scale>
        <p:origin x="-16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821A0-7082-0C41-972B-D8E2315FCB5E}" type="datetimeFigureOut">
              <a:rPr lang="en-US" smtClean="0"/>
              <a:t>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8B20B-F556-0F48-AEB9-580BE3E276F1}" type="slidenum">
              <a:rPr lang="en-US" smtClean="0"/>
              <a:t>‹#›</a:t>
            </a:fld>
            <a:endParaRPr lang="en-US"/>
          </a:p>
        </p:txBody>
      </p:sp>
    </p:spTree>
    <p:extLst>
      <p:ext uri="{BB962C8B-B14F-4D97-AF65-F5344CB8AC3E}">
        <p14:creationId xmlns:p14="http://schemas.microsoft.com/office/powerpoint/2010/main" val="598325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8B20B-F556-0F48-AEB9-580BE3E276F1}" type="slidenum">
              <a:rPr lang="en-US" smtClean="0"/>
              <a:t>1</a:t>
            </a:fld>
            <a:endParaRPr lang="en-US"/>
          </a:p>
        </p:txBody>
      </p:sp>
    </p:spTree>
    <p:extLst>
      <p:ext uri="{BB962C8B-B14F-4D97-AF65-F5344CB8AC3E}">
        <p14:creationId xmlns:p14="http://schemas.microsoft.com/office/powerpoint/2010/main" val="179696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8B20B-F556-0F48-AEB9-580BE3E276F1}" type="slidenum">
              <a:rPr lang="en-US" smtClean="0"/>
              <a:t>3</a:t>
            </a:fld>
            <a:endParaRPr lang="en-US"/>
          </a:p>
        </p:txBody>
      </p:sp>
    </p:spTree>
    <p:extLst>
      <p:ext uri="{BB962C8B-B14F-4D97-AF65-F5344CB8AC3E}">
        <p14:creationId xmlns:p14="http://schemas.microsoft.com/office/powerpoint/2010/main" val="18814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93040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447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54418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4321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C728A-C828-2244-A3AD-8EE61670AFCF}" type="datetimeFigureOut">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18079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C728A-C828-2244-A3AD-8EE61670AFCF}" type="datetimeFigureOut">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3103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C728A-C828-2244-A3AD-8EE61670AFCF}" type="datetimeFigureOut">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15639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C728A-C828-2244-A3AD-8EE61670AFCF}" type="datetimeFigureOut">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7237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728A-C828-2244-A3AD-8EE61670AFCF}" type="datetimeFigureOut">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812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417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23644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728A-C828-2244-A3AD-8EE61670AFCF}" type="datetimeFigureOut">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2611-AF89-004E-9D74-FD8592886B2C}" type="slidenum">
              <a:rPr lang="en-US" smtClean="0"/>
              <a:t>‹#›</a:t>
            </a:fld>
            <a:endParaRPr lang="en-US"/>
          </a:p>
        </p:txBody>
      </p:sp>
    </p:spTree>
    <p:extLst>
      <p:ext uri="{BB962C8B-B14F-4D97-AF65-F5344CB8AC3E}">
        <p14:creationId xmlns:p14="http://schemas.microsoft.com/office/powerpoint/2010/main" val="197972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2018esipwintermeeting.sched.com/venue/Glen+Echo" TargetMode="External"/><Relationship Id="rId3" Type="http://schemas.openxmlformats.org/officeDocument/2006/relationships/hyperlink" Target="https://global.gotomeeting.com/join/1723917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1" Type="http://schemas.openxmlformats.org/officeDocument/2006/relationships/hyperlink" Target="https://2018esipwintermeeting.sched.com/event/D6De/linking-knowledge-across-earth-science-and-sustainable-development-connecting-esip-semantic-technology-to-the-un-sdgs" TargetMode="External"/><Relationship Id="rId12" Type="http://schemas.openxmlformats.org/officeDocument/2006/relationships/hyperlink" Target="http://sched.co/D6De" TargetMode="External"/><Relationship Id="rId13" Type="http://schemas.openxmlformats.org/officeDocument/2006/relationships/hyperlink" Target="https://2018esipwintermeeting.sched.com/event/D6DY/shared-vocabularies-facilitate-data-use" TargetMode="External"/><Relationship Id="rId14" Type="http://schemas.openxmlformats.org/officeDocument/2006/relationships/hyperlink" Target="http://sched.co/D6DY" TargetMode="External"/><Relationship Id="rId15" Type="http://schemas.openxmlformats.org/officeDocument/2006/relationships/hyperlink" Target="https://2018esipwintermeeting.sched.com/event/D6D8/semantic-technology-committee-business-meeting" TargetMode="External"/><Relationship Id="rId16" Type="http://schemas.openxmlformats.org/officeDocument/2006/relationships/hyperlink" Target="http://sched.co/D6D8" TargetMode="External"/><Relationship Id="rId17" Type="http://schemas.openxmlformats.org/officeDocument/2006/relationships/hyperlink" Target="https://2018esipwintermeeting.sched.com/event/D6oC/cor-developer-workshop" TargetMode="External"/><Relationship Id="rId18" Type="http://schemas.openxmlformats.org/officeDocument/2006/relationships/hyperlink" Target="http://sched.co/D6oC" TargetMode="External"/><Relationship Id="rId19"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hyperlink" Target="https://2018esipwintermeeting.sched.com/event/D6DG/visioning-a-software-tools-framework-workflow-for-near-end-to-end-sensor-data-management" TargetMode="External"/><Relationship Id="rId3" Type="http://schemas.openxmlformats.org/officeDocument/2006/relationships/hyperlink" Target="http://sched.co/D6DG" TargetMode="External"/><Relationship Id="rId4" Type="http://schemas.openxmlformats.org/officeDocument/2006/relationships/hyperlink" Target="https://2018esipwintermeeting.sched.com/event/D6CF/esip-lab-overview-and-community-prov-challenge-report-out" TargetMode="External"/><Relationship Id="rId5" Type="http://schemas.openxmlformats.org/officeDocument/2006/relationships/hyperlink" Target="http://sched.co/D6CF" TargetMode="External"/><Relationship Id="rId6" Type="http://schemas.openxmlformats.org/officeDocument/2006/relationships/hyperlink" Target="https://2018esipwintermeeting.sched.com/event/D6DQ/joint-session-between-the-semantic-web-cluster-and-drone-cluster-applying-semantic-tech-to-suas-data" TargetMode="External"/><Relationship Id="rId7" Type="http://schemas.openxmlformats.org/officeDocument/2006/relationships/hyperlink" Target="http://sched.co/D6DQ" TargetMode="External"/><Relationship Id="rId8" Type="http://schemas.openxmlformats.org/officeDocument/2006/relationships/hyperlink" Target="https://2018esipwintermeeting.sched.com/event/D6Dc/enhancing-discovery-and-use-of-climate-resilience-solutions-through-provenance-text-analytics-visualization-and-semantics" TargetMode="External"/><Relationship Id="rId9" Type="http://schemas.openxmlformats.org/officeDocument/2006/relationships/hyperlink" Target="https://2018esipwintermeeting.sched.com/event/D6Dh/sweet-ontology-suite-v3-development-alignments-and-use-cases" TargetMode="External"/><Relationship Id="rId10" Type="http://schemas.openxmlformats.org/officeDocument/2006/relationships/hyperlink" Target="http://sched.co/D6D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iki.esipfed.org/index.php/Semantic_Technolog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hed.co/DIB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7086" y="323977"/>
            <a:ext cx="6170721" cy="1056498"/>
          </a:xfrm>
        </p:spPr>
        <p:txBody>
          <a:bodyPr>
            <a:normAutofit fontScale="90000"/>
          </a:bodyPr>
          <a:lstStyle/>
          <a:p>
            <a:r>
              <a:rPr lang="en-US" dirty="0" smtClean="0">
                <a:solidFill>
                  <a:schemeClr val="accent3">
                    <a:lumMod val="60000"/>
                    <a:lumOff val="40000"/>
                  </a:schemeClr>
                </a:solidFill>
              </a:rPr>
              <a:t>ESIP Winter Meeting 2018	</a:t>
            </a:r>
            <a:endParaRPr lang="en-US" dirty="0">
              <a:solidFill>
                <a:schemeClr val="accent3">
                  <a:lumMod val="60000"/>
                  <a:lumOff val="40000"/>
                </a:schemeClr>
              </a:solidFill>
            </a:endParaRPr>
          </a:p>
        </p:txBody>
      </p:sp>
      <p:sp>
        <p:nvSpPr>
          <p:cNvPr id="3" name="Subtitle 2"/>
          <p:cNvSpPr>
            <a:spLocks noGrp="1"/>
          </p:cNvSpPr>
          <p:nvPr>
            <p:ph type="subTitle" idx="1"/>
          </p:nvPr>
        </p:nvSpPr>
        <p:spPr>
          <a:xfrm>
            <a:off x="1442591" y="2387399"/>
            <a:ext cx="6400800" cy="1752600"/>
          </a:xfrm>
        </p:spPr>
        <p:txBody>
          <a:bodyPr>
            <a:normAutofit lnSpcReduction="10000"/>
          </a:bodyPr>
          <a:lstStyle/>
          <a:p>
            <a:r>
              <a:rPr lang="en-US" sz="4800" dirty="0" err="1" smtClean="0"/>
              <a:t>Geosemantics</a:t>
            </a:r>
            <a:r>
              <a:rPr lang="en-US" sz="4800" dirty="0" smtClean="0"/>
              <a:t> Symposium</a:t>
            </a:r>
          </a:p>
          <a:p>
            <a:r>
              <a:rPr lang="en-US" sz="2000" dirty="0"/>
              <a:t>h</a:t>
            </a:r>
            <a:r>
              <a:rPr lang="en-US" sz="2000" dirty="0" smtClean="0"/>
              <a:t>osted by the ESIP Semantic Technology Committee</a:t>
            </a:r>
            <a:endParaRPr lang="en-US" sz="2000" dirty="0"/>
          </a:p>
        </p:txBody>
      </p:sp>
      <p:sp>
        <p:nvSpPr>
          <p:cNvPr id="4" name="TextBox 3"/>
          <p:cNvSpPr txBox="1"/>
          <p:nvPr/>
        </p:nvSpPr>
        <p:spPr>
          <a:xfrm>
            <a:off x="1540992" y="4685258"/>
            <a:ext cx="6302399" cy="1200329"/>
          </a:xfrm>
          <a:prstGeom prst="rect">
            <a:avLst/>
          </a:prstGeom>
          <a:noFill/>
        </p:spPr>
        <p:txBody>
          <a:bodyPr wrap="square" rtlCol="0">
            <a:spAutoFit/>
          </a:bodyPr>
          <a:lstStyle/>
          <a:p>
            <a:pPr algn="ctr"/>
            <a:r>
              <a:rPr lang="en-US" sz="2400" u="sng" dirty="0" err="1" smtClean="0"/>
              <a:t>WiFi</a:t>
            </a:r>
            <a:r>
              <a:rPr lang="en-US" sz="2400" u="sng" dirty="0" smtClean="0"/>
              <a:t> Access</a:t>
            </a:r>
          </a:p>
          <a:p>
            <a:pPr algn="ctr"/>
            <a:r>
              <a:rPr lang="en-US" sz="2400" dirty="0" smtClean="0"/>
              <a:t>Network: </a:t>
            </a:r>
            <a:r>
              <a:rPr lang="en-US" sz="2400" dirty="0" err="1" smtClean="0"/>
              <a:t>Marriott_Conference</a:t>
            </a:r>
            <a:endParaRPr lang="en-US" sz="2400" dirty="0" smtClean="0"/>
          </a:p>
          <a:p>
            <a:pPr algn="ctr"/>
            <a:r>
              <a:rPr lang="en-US" sz="2400" dirty="0" smtClean="0"/>
              <a:t>Password: </a:t>
            </a:r>
            <a:r>
              <a:rPr lang="en-US" sz="2400" dirty="0" err="1" smtClean="0">
                <a:solidFill>
                  <a:schemeClr val="accent3"/>
                </a:solidFill>
              </a:rPr>
              <a:t>earthscience</a:t>
            </a:r>
            <a:r>
              <a:rPr lang="en-US" sz="2400" dirty="0" smtClean="0">
                <a:solidFill>
                  <a:schemeClr val="accent3"/>
                </a:solidFill>
              </a:rPr>
              <a:t> </a:t>
            </a:r>
            <a:endParaRPr lang="en-US" sz="2400" dirty="0">
              <a:solidFill>
                <a:schemeClr val="accent3"/>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057" y="1439437"/>
            <a:ext cx="1917700" cy="889000"/>
          </a:xfrm>
          <a:prstGeom prst="rect">
            <a:avLst/>
          </a:prstGeom>
        </p:spPr>
      </p:pic>
    </p:spTree>
    <p:extLst>
      <p:ext uri="{BB962C8B-B14F-4D97-AF65-F5344CB8AC3E}">
        <p14:creationId xmlns:p14="http://schemas.microsoft.com/office/powerpoint/2010/main" val="42794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chemeClr val="accent3">
                    <a:lumMod val="60000"/>
                    <a:lumOff val="40000"/>
                  </a:schemeClr>
                </a:solidFill>
              </a:rPr>
              <a:t>Sched D</a:t>
            </a:r>
            <a:r>
              <a:rPr lang="en-US" dirty="0" smtClean="0">
                <a:solidFill>
                  <a:schemeClr val="accent3">
                    <a:lumMod val="60000"/>
                    <a:lumOff val="40000"/>
                  </a:schemeClr>
                </a:solidFill>
              </a:rPr>
              <a:t>etails</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normAutofit lnSpcReduction="10000"/>
          </a:bodyPr>
          <a:lstStyle/>
          <a:p>
            <a:r>
              <a:rPr lang="en-US" dirty="0" smtClean="0"/>
              <a:t>Monday </a:t>
            </a:r>
            <a:r>
              <a:rPr lang="en-US" dirty="0"/>
              <a:t>January 8, 2018 8:30am - 5:00pm </a:t>
            </a:r>
            <a:br>
              <a:rPr lang="en-US" dirty="0"/>
            </a:br>
            <a:r>
              <a:rPr lang="en-US" dirty="0">
                <a:hlinkClick r:id="rId2"/>
              </a:rPr>
              <a:t>Glen Echo</a:t>
            </a:r>
            <a:r>
              <a:rPr lang="en-US" dirty="0"/>
              <a:t> </a:t>
            </a:r>
          </a:p>
          <a:p>
            <a:r>
              <a:rPr lang="en-US" b="1" dirty="0" smtClean="0"/>
              <a:t>Remote </a:t>
            </a:r>
            <a:r>
              <a:rPr lang="en-US" b="1" dirty="0"/>
              <a:t>Participation Link</a:t>
            </a:r>
            <a:r>
              <a:rPr lang="en-US" dirty="0"/>
              <a:t> </a:t>
            </a:r>
            <a:r>
              <a:rPr lang="en-US" dirty="0">
                <a:hlinkClick r:id="rId3"/>
              </a:rPr>
              <a:t>https://global.gotomeeting.com/join/172391781</a:t>
            </a:r>
            <a:endParaRPr lang="en-US" dirty="0"/>
          </a:p>
          <a:p>
            <a:r>
              <a:rPr lang="en-US" b="1" dirty="0"/>
              <a:t>Remote Participation Phone #</a:t>
            </a:r>
            <a:r>
              <a:rPr lang="en-US" dirty="0"/>
              <a:t> </a:t>
            </a:r>
            <a:endParaRPr lang="en-US" dirty="0" smtClean="0"/>
          </a:p>
          <a:p>
            <a:pPr marL="0" indent="0">
              <a:buNone/>
            </a:pPr>
            <a:r>
              <a:rPr lang="en-US" dirty="0" smtClean="0"/>
              <a:t>+</a:t>
            </a:r>
            <a:r>
              <a:rPr lang="en-US" dirty="0"/>
              <a:t>1 (646) 749-3122</a:t>
            </a:r>
          </a:p>
          <a:p>
            <a:r>
              <a:rPr lang="en-US" b="1" dirty="0"/>
              <a:t>Remote Participation Access Code</a:t>
            </a:r>
            <a:r>
              <a:rPr lang="en-US" dirty="0"/>
              <a:t> 172-391-781</a:t>
            </a:r>
          </a:p>
          <a:p>
            <a:endParaRPr lang="en-US" dirty="0"/>
          </a:p>
        </p:txBody>
      </p:sp>
    </p:spTree>
    <p:extLst>
      <p:ext uri="{BB962C8B-B14F-4D97-AF65-F5344CB8AC3E}">
        <p14:creationId xmlns:p14="http://schemas.microsoft.com/office/powerpoint/2010/main" val="3425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30" y="0"/>
            <a:ext cx="8229600" cy="1143000"/>
          </a:xfrm>
        </p:spPr>
        <p:txBody>
          <a:bodyPr>
            <a:noAutofit/>
          </a:bodyPr>
          <a:lstStyle/>
          <a:p>
            <a:pPr algn="l"/>
            <a:r>
              <a:rPr lang="en-US" sz="4800" dirty="0" smtClean="0">
                <a:solidFill>
                  <a:srgbClr val="67BAF6"/>
                </a:solidFill>
              </a:rPr>
              <a:t>Goals:</a:t>
            </a:r>
            <a:endParaRPr lang="en-US" sz="4800" dirty="0">
              <a:solidFill>
                <a:srgbClr val="67BAF6"/>
              </a:solidFill>
            </a:endParaRPr>
          </a:p>
        </p:txBody>
      </p:sp>
      <p:sp>
        <p:nvSpPr>
          <p:cNvPr id="3" name="TextBox 2"/>
          <p:cNvSpPr txBox="1"/>
          <p:nvPr/>
        </p:nvSpPr>
        <p:spPr>
          <a:xfrm>
            <a:off x="394097" y="1017607"/>
            <a:ext cx="8308183" cy="5632311"/>
          </a:xfrm>
          <a:prstGeom prst="rect">
            <a:avLst/>
          </a:prstGeom>
          <a:noFill/>
        </p:spPr>
        <p:txBody>
          <a:bodyPr wrap="square" rtlCol="0">
            <a:spAutoFit/>
          </a:bodyPr>
          <a:lstStyle/>
          <a:p>
            <a:pPr marL="285750" indent="-285750" algn="just">
              <a:buFont typeface="Arial"/>
              <a:buChar char="•"/>
            </a:pPr>
            <a:r>
              <a:rPr lang="en-US" sz="2400" dirty="0" smtClean="0"/>
              <a:t>Bring the geoscience community together to explore the potential of semantic technologies to support Earth science research</a:t>
            </a:r>
          </a:p>
          <a:p>
            <a:pPr marL="742950" lvl="1" indent="-285750" algn="just">
              <a:buFont typeface="Arial"/>
              <a:buChar char="•"/>
            </a:pPr>
            <a:r>
              <a:rPr lang="en-US" sz="2400" dirty="0" smtClean="0"/>
              <a:t>Find out how semantic technologies are being used in geoscience and other science communities</a:t>
            </a:r>
          </a:p>
          <a:p>
            <a:pPr marL="742950" lvl="1" indent="-285750" algn="just">
              <a:buFont typeface="Arial"/>
              <a:buChar char="•"/>
            </a:pPr>
            <a:r>
              <a:rPr lang="en-US" sz="2400" dirty="0" smtClean="0"/>
              <a:t>Learn about semantic tools, techniques and platforms, and how to use them</a:t>
            </a:r>
          </a:p>
          <a:p>
            <a:pPr marL="742950" lvl="1" indent="-285750" algn="just">
              <a:buFont typeface="Arial"/>
              <a:buChar char="•"/>
            </a:pPr>
            <a:r>
              <a:rPr lang="en-US" sz="2400" dirty="0" smtClean="0"/>
              <a:t>Discover opportunities for collaboration</a:t>
            </a:r>
          </a:p>
          <a:p>
            <a:pPr marL="742950" lvl="1" indent="-285750" algn="just">
              <a:buFont typeface="Arial"/>
              <a:buChar char="•"/>
            </a:pPr>
            <a:r>
              <a:rPr lang="en-US" sz="2400" dirty="0" smtClean="0"/>
              <a:t>Develop a roadmap for fully leveraging semantic technologies for geoscience</a:t>
            </a:r>
          </a:p>
          <a:p>
            <a:pPr lvl="1" algn="ctr"/>
            <a:r>
              <a:rPr lang="en-US" sz="3000" dirty="0" smtClean="0">
                <a:solidFill>
                  <a:schemeClr val="accent3">
                    <a:lumMod val="75000"/>
                  </a:schemeClr>
                </a:solidFill>
              </a:rPr>
              <a:t>Our </a:t>
            </a:r>
            <a:r>
              <a:rPr lang="en-US" sz="3000" dirty="0">
                <a:solidFill>
                  <a:schemeClr val="accent3">
                    <a:lumMod val="75000"/>
                  </a:schemeClr>
                </a:solidFill>
              </a:rPr>
              <a:t>theme this year is practical applications of semantics and ontologies, with a special subtopic on the role of semantic technologies in artificial </a:t>
            </a:r>
            <a:r>
              <a:rPr lang="en-US" sz="3000" dirty="0" smtClean="0">
                <a:solidFill>
                  <a:schemeClr val="accent3">
                    <a:lumMod val="75000"/>
                  </a:schemeClr>
                </a:solidFill>
              </a:rPr>
              <a:t>intelligence</a:t>
            </a:r>
          </a:p>
        </p:txBody>
      </p:sp>
    </p:spTree>
    <p:extLst>
      <p:ext uri="{BB962C8B-B14F-4D97-AF65-F5344CB8AC3E}">
        <p14:creationId xmlns:p14="http://schemas.microsoft.com/office/powerpoint/2010/main" val="199007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423"/>
            <a:ext cx="8229600" cy="1372586"/>
          </a:xfrm>
        </p:spPr>
        <p:txBody>
          <a:bodyPr>
            <a:normAutofit fontScale="90000"/>
          </a:bodyPr>
          <a:lstStyle/>
          <a:p>
            <a:r>
              <a:rPr lang="en-US" dirty="0" smtClean="0">
                <a:solidFill>
                  <a:srgbClr val="67BAF6"/>
                </a:solidFill>
              </a:rPr>
              <a:t>Agenda</a:t>
            </a:r>
            <a:r>
              <a:rPr lang="en-US" dirty="0" smtClean="0"/>
              <a:t> </a:t>
            </a:r>
            <a:r>
              <a:rPr lang="en-US" dirty="0"/>
              <a:t/>
            </a:r>
            <a:br>
              <a:rPr lang="en-US" dirty="0"/>
            </a:br>
            <a:endParaRPr lang="en-US" dirty="0">
              <a:solidFill>
                <a:srgbClr val="67BAF6"/>
              </a:solidFill>
            </a:endParaRPr>
          </a:p>
        </p:txBody>
      </p:sp>
      <p:sp>
        <p:nvSpPr>
          <p:cNvPr id="3" name="TextBox 2"/>
          <p:cNvSpPr txBox="1"/>
          <p:nvPr/>
        </p:nvSpPr>
        <p:spPr>
          <a:xfrm>
            <a:off x="315514" y="1903318"/>
            <a:ext cx="8308183" cy="3970318"/>
          </a:xfrm>
          <a:prstGeom prst="rect">
            <a:avLst/>
          </a:prstGeom>
          <a:noFill/>
        </p:spPr>
        <p:txBody>
          <a:bodyPr wrap="square" rtlCol="0">
            <a:spAutoFit/>
          </a:bodyPr>
          <a:lstStyle/>
          <a:p>
            <a:pPr algn="just"/>
            <a:r>
              <a:rPr lang="en-US" sz="2800" dirty="0" smtClean="0">
                <a:solidFill>
                  <a:schemeClr val="accent3">
                    <a:lumMod val="75000"/>
                  </a:schemeClr>
                </a:solidFill>
              </a:rPr>
              <a:t>Morning sessions: </a:t>
            </a:r>
            <a:r>
              <a:rPr lang="en-US" sz="2800" dirty="0" smtClean="0"/>
              <a:t>The morning sessions feature short presentations on semantic technology projects around the Earth science and health science communities. Our fabulous line-up of speakers will give you a brief overview of their projects, which range from ontology development and maintenance to machine learning and AI techniques.</a:t>
            </a:r>
          </a:p>
          <a:p>
            <a:endParaRPr lang="en-US" sz="2800" dirty="0"/>
          </a:p>
        </p:txBody>
      </p:sp>
    </p:spTree>
    <p:extLst>
      <p:ext uri="{BB962C8B-B14F-4D97-AF65-F5344CB8AC3E}">
        <p14:creationId xmlns:p14="http://schemas.microsoft.com/office/powerpoint/2010/main" val="140967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Agenda</a:t>
            </a:r>
            <a:endParaRPr lang="en-US" dirty="0">
              <a:solidFill>
                <a:srgbClr val="67BAF6"/>
              </a:solidFill>
            </a:endParaRPr>
          </a:p>
        </p:txBody>
      </p:sp>
      <p:sp>
        <p:nvSpPr>
          <p:cNvPr id="3" name="TextBox 2"/>
          <p:cNvSpPr txBox="1"/>
          <p:nvPr/>
        </p:nvSpPr>
        <p:spPr>
          <a:xfrm>
            <a:off x="378617" y="1853784"/>
            <a:ext cx="8308183" cy="4401205"/>
          </a:xfrm>
          <a:prstGeom prst="rect">
            <a:avLst/>
          </a:prstGeom>
          <a:noFill/>
        </p:spPr>
        <p:txBody>
          <a:bodyPr wrap="square" rtlCol="0">
            <a:spAutoFit/>
          </a:bodyPr>
          <a:lstStyle/>
          <a:p>
            <a:pPr algn="just"/>
            <a:r>
              <a:rPr lang="en-US" sz="2800" dirty="0" smtClean="0">
                <a:solidFill>
                  <a:schemeClr val="accent3">
                    <a:lumMod val="75000"/>
                  </a:schemeClr>
                </a:solidFill>
              </a:rPr>
              <a:t>Afternoon sessions: </a:t>
            </a:r>
            <a:r>
              <a:rPr lang="en-US" sz="2800" dirty="0" smtClean="0"/>
              <a:t>In the afternoon, many of the speakers from the morning sessions, as well as some new presenters, will provide an in-depth look at their projects and the tools and platforms they work with. For these workshop sessions, we’ll split into smaller groups, with three workshops being give during each 45 minute session. Each workshop will be given twice, so if 2 workshops interest you but are at the same time, you can still participate in both. </a:t>
            </a:r>
            <a:endParaRPr lang="en-US" sz="2800" dirty="0"/>
          </a:p>
        </p:txBody>
      </p:sp>
    </p:spTree>
    <p:extLst>
      <p:ext uri="{BB962C8B-B14F-4D97-AF65-F5344CB8AC3E}">
        <p14:creationId xmlns:p14="http://schemas.microsoft.com/office/powerpoint/2010/main" val="204710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Agenda</a:t>
            </a:r>
            <a:endParaRPr lang="en-US" dirty="0">
              <a:solidFill>
                <a:srgbClr val="67BAF6"/>
              </a:solidFill>
            </a:endParaRPr>
          </a:p>
        </p:txBody>
      </p:sp>
      <p:sp>
        <p:nvSpPr>
          <p:cNvPr id="3" name="TextBox 2"/>
          <p:cNvSpPr txBox="1"/>
          <p:nvPr/>
        </p:nvSpPr>
        <p:spPr>
          <a:xfrm>
            <a:off x="417908" y="1462854"/>
            <a:ext cx="8308183" cy="4401205"/>
          </a:xfrm>
          <a:prstGeom prst="rect">
            <a:avLst/>
          </a:prstGeom>
          <a:noFill/>
        </p:spPr>
        <p:txBody>
          <a:bodyPr wrap="square" rtlCol="0">
            <a:spAutoFit/>
          </a:bodyPr>
          <a:lstStyle/>
          <a:p>
            <a:pPr algn="just"/>
            <a:r>
              <a:rPr lang="en-US" sz="2800" dirty="0" smtClean="0">
                <a:solidFill>
                  <a:schemeClr val="accent3">
                    <a:lumMod val="75000"/>
                  </a:schemeClr>
                </a:solidFill>
              </a:rPr>
              <a:t>Discussion: </a:t>
            </a:r>
            <a:r>
              <a:rPr lang="en-US" sz="2800" dirty="0" smtClean="0"/>
              <a:t>During the last 45 minute session, we’ll have a group discussion on developing a semantic technology roadmap for Earth science. </a:t>
            </a:r>
          </a:p>
          <a:p>
            <a:pPr algn="just"/>
            <a:endParaRPr lang="en-US" sz="2800" dirty="0"/>
          </a:p>
          <a:p>
            <a:pPr algn="just"/>
            <a:r>
              <a:rPr lang="en-US" sz="2800" dirty="0" smtClean="0"/>
              <a:t>If time permits, we will discuss the relevancy of the content on the Semantic Technologies wiki page in particular</a:t>
            </a:r>
          </a:p>
          <a:p>
            <a:pPr marL="457200" indent="-457200" algn="just">
              <a:buFont typeface="Arial" charset="0"/>
              <a:buChar char="•"/>
            </a:pPr>
            <a:r>
              <a:rPr lang="en-US" sz="2800" i="1" dirty="0" smtClean="0"/>
              <a:t>Current Projects and Collaborations, and</a:t>
            </a:r>
          </a:p>
          <a:p>
            <a:pPr marL="457200" indent="-457200" algn="just">
              <a:buFont typeface="Arial" charset="0"/>
              <a:buChar char="•"/>
            </a:pPr>
            <a:r>
              <a:rPr lang="en-US" sz="2800" i="1" dirty="0" smtClean="0"/>
              <a:t>Semantic Technologies Strategic Vision</a:t>
            </a:r>
          </a:p>
          <a:p>
            <a:pPr marL="457200" indent="-457200" algn="just">
              <a:buFont typeface="Arial" charset="0"/>
              <a:buChar char="•"/>
            </a:pPr>
            <a:endParaRPr lang="en-US" sz="2800" i="1" dirty="0" smtClean="0"/>
          </a:p>
        </p:txBody>
      </p:sp>
    </p:spTree>
    <p:extLst>
      <p:ext uri="{BB962C8B-B14F-4D97-AF65-F5344CB8AC3E}">
        <p14:creationId xmlns:p14="http://schemas.microsoft.com/office/powerpoint/2010/main" val="40706407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9362"/>
            <a:ext cx="9111343" cy="1143000"/>
          </a:xfrm>
        </p:spPr>
        <p:txBody>
          <a:bodyPr>
            <a:normAutofit fontScale="90000"/>
          </a:bodyPr>
          <a:lstStyle/>
          <a:p>
            <a:r>
              <a:rPr lang="en-US" dirty="0" smtClean="0">
                <a:solidFill>
                  <a:srgbClr val="67BAF6"/>
                </a:solidFill>
              </a:rPr>
              <a:t>Relevant Semantics Sessions @ESIP</a:t>
            </a:r>
            <a:endParaRPr lang="en-US" dirty="0">
              <a:solidFill>
                <a:srgbClr val="67BAF6"/>
              </a:solidFill>
            </a:endParaRPr>
          </a:p>
        </p:txBody>
      </p:sp>
      <p:sp>
        <p:nvSpPr>
          <p:cNvPr id="3" name="TextBox 2"/>
          <p:cNvSpPr txBox="1"/>
          <p:nvPr/>
        </p:nvSpPr>
        <p:spPr>
          <a:xfrm>
            <a:off x="152400" y="944256"/>
            <a:ext cx="8784771" cy="5509201"/>
          </a:xfrm>
          <a:prstGeom prst="rect">
            <a:avLst/>
          </a:prstGeom>
          <a:noFill/>
        </p:spPr>
        <p:txBody>
          <a:bodyPr wrap="square" rtlCol="0">
            <a:spAutoFit/>
          </a:bodyPr>
          <a:lstStyle/>
          <a:p>
            <a:pPr marL="457200" indent="-457200" algn="just">
              <a:buFont typeface="Arial" charset="0"/>
              <a:buChar char="•"/>
            </a:pPr>
            <a:r>
              <a:rPr lang="en-US" altLang="en-US" sz="1600" b="1" dirty="0" smtClean="0">
                <a:latin typeface="Arial" charset="0"/>
              </a:rPr>
              <a:t>Tuesday</a:t>
            </a:r>
            <a:r>
              <a:rPr lang="en-US" altLang="en-US" sz="1600" b="1" dirty="0">
                <a:latin typeface="Arial" charset="0"/>
              </a:rPr>
              <a:t>, January 9 • 2:00pm - </a:t>
            </a:r>
            <a:r>
              <a:rPr lang="en-US" altLang="en-US" sz="1600" b="1" dirty="0" smtClean="0">
                <a:latin typeface="Arial" charset="0"/>
              </a:rPr>
              <a:t>3:30pm </a:t>
            </a:r>
            <a:r>
              <a:rPr lang="en-US" altLang="en-US" sz="1600" dirty="0">
                <a:latin typeface="Arial" charset="0"/>
              </a:rPr>
              <a:t>  </a:t>
            </a:r>
            <a:r>
              <a:rPr lang="en-US" altLang="en-US" sz="1600" dirty="0">
                <a:latin typeface="Arial" charset="0"/>
                <a:hlinkClick r:id="rId2"/>
              </a:rPr>
              <a:t>Visioning a Software Tools Framework &amp; Workflow for near-End-to-End Sensor Data Management </a:t>
            </a:r>
            <a:r>
              <a:rPr lang="en-US" altLang="en-US" sz="1600" dirty="0" smtClean="0">
                <a:latin typeface="Arial" charset="0"/>
              </a:rPr>
              <a:t> </a:t>
            </a:r>
            <a:r>
              <a:rPr lang="en-US" sz="1600" dirty="0" smtClean="0">
                <a:hlinkClick r:id="rId3"/>
              </a:rPr>
              <a:t>http</a:t>
            </a:r>
            <a:r>
              <a:rPr lang="en-US" sz="1600" dirty="0">
                <a:hlinkClick r:id="rId3"/>
              </a:rPr>
              <a:t>://</a:t>
            </a:r>
            <a:r>
              <a:rPr lang="en-US" sz="1600" dirty="0" smtClean="0">
                <a:hlinkClick r:id="rId3"/>
              </a:rPr>
              <a:t>sched.co/D6DG</a:t>
            </a:r>
            <a:endParaRPr lang="en-US" sz="1600" dirty="0" smtClean="0"/>
          </a:p>
          <a:p>
            <a:pPr marL="457200" indent="-457200" algn="just">
              <a:buFont typeface="Arial" charset="0"/>
              <a:buChar char="•"/>
            </a:pPr>
            <a:r>
              <a:rPr lang="en-US" altLang="en-US" sz="1600" b="1" dirty="0">
                <a:latin typeface="Arial" charset="0"/>
              </a:rPr>
              <a:t>Tuesday, January 9 • 4:00pm - 5:30pm </a:t>
            </a:r>
            <a:r>
              <a:rPr lang="en-US" altLang="en-US" sz="1600" dirty="0">
                <a:latin typeface="Arial" charset="0"/>
              </a:rPr>
              <a:t>  </a:t>
            </a:r>
            <a:r>
              <a:rPr lang="en-US" altLang="en-US" sz="1600" dirty="0">
                <a:latin typeface="Arial" charset="0"/>
                <a:hlinkClick r:id="rId4"/>
              </a:rPr>
              <a:t>ESIP Lab Overview and Community PROV Challenge Report Out </a:t>
            </a:r>
            <a:r>
              <a:rPr lang="en-US" altLang="en-US" sz="1600" dirty="0">
                <a:latin typeface="Arial" charset="0"/>
                <a:hlinkClick r:id="rId5"/>
              </a:rPr>
              <a:t>http://</a:t>
            </a:r>
            <a:r>
              <a:rPr lang="en-US" altLang="en-US" sz="1600" dirty="0" smtClean="0">
                <a:latin typeface="Arial" charset="0"/>
                <a:hlinkClick r:id="rId5"/>
              </a:rPr>
              <a:t>sched.co/D6CF</a:t>
            </a:r>
            <a:endParaRPr lang="en-US" altLang="en-US" sz="1600" dirty="0" smtClean="0">
              <a:latin typeface="Arial" charset="0"/>
            </a:endParaRPr>
          </a:p>
          <a:p>
            <a:pPr marL="457200" indent="-457200" algn="just">
              <a:buFont typeface="Arial" charset="0"/>
              <a:buChar char="•"/>
            </a:pPr>
            <a:r>
              <a:rPr lang="en-US" altLang="en-US" sz="1600" b="1" dirty="0">
                <a:latin typeface="Arial" charset="0"/>
              </a:rPr>
              <a:t>Wednesday, January 10 • 2:30pm - 4:00pm </a:t>
            </a:r>
            <a:r>
              <a:rPr lang="en-US" altLang="en-US" sz="1600" dirty="0">
                <a:latin typeface="Arial" charset="0"/>
              </a:rPr>
              <a:t>  </a:t>
            </a:r>
            <a:r>
              <a:rPr lang="en-US" altLang="en-US" sz="1600" dirty="0">
                <a:latin typeface="Arial" charset="0"/>
                <a:hlinkClick r:id="rId6"/>
              </a:rPr>
              <a:t>Joint session between the Semantic Web cluster and Drone Cluster: Applying semantic tech to sUAS data </a:t>
            </a:r>
            <a:r>
              <a:rPr lang="en-US" altLang="en-US" sz="1600" dirty="0">
                <a:latin typeface="Arial" charset="0"/>
                <a:hlinkClick r:id="rId7"/>
              </a:rPr>
              <a:t>http://</a:t>
            </a:r>
            <a:r>
              <a:rPr lang="en-US" altLang="en-US" sz="1600" dirty="0" smtClean="0">
                <a:latin typeface="Arial" charset="0"/>
                <a:hlinkClick r:id="rId7"/>
              </a:rPr>
              <a:t>sched.co/D6DQ</a:t>
            </a:r>
            <a:endParaRPr lang="en-US" altLang="en-US" sz="1600" dirty="0">
              <a:latin typeface="Arial" charset="0"/>
            </a:endParaRPr>
          </a:p>
          <a:p>
            <a:pPr marL="457200" indent="-457200" algn="just">
              <a:buFont typeface="Arial" charset="0"/>
              <a:buChar char="•"/>
            </a:pPr>
            <a:r>
              <a:rPr lang="en-US" sz="1600" b="1" dirty="0" smtClean="0"/>
              <a:t>Wednesday</a:t>
            </a:r>
            <a:r>
              <a:rPr lang="en-US" sz="1600" dirty="0"/>
              <a:t>, January 10 • 2:30pm - 4:00pm </a:t>
            </a:r>
            <a:r>
              <a:rPr lang="en-US" sz="1600" dirty="0" smtClean="0"/>
              <a:t> </a:t>
            </a:r>
            <a:r>
              <a:rPr lang="en-US" sz="1600" dirty="0" smtClean="0">
                <a:hlinkClick r:id="rId8"/>
              </a:rPr>
              <a:t>Enhancing </a:t>
            </a:r>
            <a:r>
              <a:rPr lang="en-US" sz="1600" dirty="0">
                <a:hlinkClick r:id="rId8"/>
              </a:rPr>
              <a:t>discovery and use of climate resilience solutions through provenance, text analytics, visualization, and </a:t>
            </a:r>
            <a:r>
              <a:rPr lang="en-US" sz="1600" dirty="0" smtClean="0">
                <a:hlinkClick r:id="rId8"/>
              </a:rPr>
              <a:t>semantics http</a:t>
            </a:r>
            <a:r>
              <a:rPr lang="en-US" sz="1600" dirty="0">
                <a:hlinkClick r:id="rId8"/>
              </a:rPr>
              <a:t>://</a:t>
            </a:r>
            <a:r>
              <a:rPr lang="en-US" sz="1600" dirty="0" smtClean="0">
                <a:hlinkClick r:id="rId8"/>
              </a:rPr>
              <a:t>sched.co/D6Dc</a:t>
            </a:r>
          </a:p>
          <a:p>
            <a:pPr marL="457200" indent="-457200" algn="just">
              <a:buFont typeface="Arial" charset="0"/>
              <a:buChar char="•"/>
            </a:pPr>
            <a:r>
              <a:rPr lang="en-US" altLang="en-US" sz="1600" b="1" dirty="0">
                <a:latin typeface="Arial" charset="0"/>
              </a:rPr>
              <a:t>Wednesday, January 10 • 4:30pm - 6:00pm </a:t>
            </a:r>
            <a:r>
              <a:rPr lang="en-US" altLang="en-US" sz="1600" dirty="0">
                <a:latin typeface="Arial" charset="0"/>
              </a:rPr>
              <a:t>  </a:t>
            </a:r>
            <a:r>
              <a:rPr lang="en-US" altLang="en-US" sz="1600" dirty="0">
                <a:latin typeface="Arial" charset="0"/>
                <a:hlinkClick r:id="rId9"/>
              </a:rPr>
              <a:t>SWEET Ontology Suite v3: Development, Alignments and Use Cases </a:t>
            </a:r>
            <a:r>
              <a:rPr lang="en-US" altLang="en-US" sz="1600" dirty="0">
                <a:latin typeface="Arial" charset="0"/>
                <a:hlinkClick r:id="rId10"/>
              </a:rPr>
              <a:t>http://</a:t>
            </a:r>
            <a:r>
              <a:rPr lang="en-US" altLang="en-US" sz="1600" dirty="0" smtClean="0">
                <a:latin typeface="Arial" charset="0"/>
                <a:hlinkClick r:id="rId10"/>
              </a:rPr>
              <a:t>sched.co/D6Dh</a:t>
            </a:r>
            <a:endParaRPr lang="en-US" altLang="en-US" sz="1600" dirty="0">
              <a:latin typeface="Arial" charset="0"/>
            </a:endParaRPr>
          </a:p>
          <a:p>
            <a:pPr marL="457200" indent="-457200" algn="just">
              <a:buFont typeface="Arial" charset="0"/>
              <a:buChar char="•"/>
            </a:pPr>
            <a:r>
              <a:rPr lang="en-US" sz="1600" b="1" dirty="0" smtClean="0"/>
              <a:t>Thursday</a:t>
            </a:r>
            <a:r>
              <a:rPr lang="en-US" sz="1600" dirty="0"/>
              <a:t>, January 11 • 9:00am - 10:30am </a:t>
            </a:r>
            <a:r>
              <a:rPr lang="en-US" sz="1600" dirty="0" smtClean="0">
                <a:hlinkClick r:id="rId11"/>
              </a:rPr>
              <a:t>Linking </a:t>
            </a:r>
            <a:r>
              <a:rPr lang="en-US" sz="1600" dirty="0">
                <a:hlinkClick r:id="rId11"/>
              </a:rPr>
              <a:t>Knowledge Across Earth Science and Sustainable Development: Connecting ESIP Semantic Technology to the UN </a:t>
            </a:r>
            <a:r>
              <a:rPr lang="en-US" sz="1600" dirty="0" smtClean="0">
                <a:hlinkClick r:id="rId11"/>
              </a:rPr>
              <a:t>SDGs</a:t>
            </a:r>
            <a:r>
              <a:rPr lang="en-US" sz="1600" dirty="0"/>
              <a:t> </a:t>
            </a:r>
            <a:r>
              <a:rPr lang="en-US" sz="1600" dirty="0">
                <a:hlinkClick r:id="rId12"/>
              </a:rPr>
              <a:t>http://</a:t>
            </a:r>
            <a:r>
              <a:rPr lang="en-US" sz="1600" dirty="0" smtClean="0">
                <a:hlinkClick r:id="rId12"/>
              </a:rPr>
              <a:t>sched.co/D6De</a:t>
            </a:r>
            <a:endParaRPr lang="en-US" sz="1600" dirty="0"/>
          </a:p>
          <a:p>
            <a:pPr marL="457200" indent="-457200" algn="just">
              <a:buFont typeface="Arial" charset="0"/>
              <a:buChar char="•"/>
            </a:pPr>
            <a:r>
              <a:rPr lang="en-US" sz="1600" b="1" dirty="0" smtClean="0"/>
              <a:t>Thursday</a:t>
            </a:r>
            <a:r>
              <a:rPr lang="en-US" sz="1600" dirty="0"/>
              <a:t>, January 11 • 1:30pm - </a:t>
            </a:r>
            <a:r>
              <a:rPr lang="en-US" sz="1600" dirty="0" smtClean="0"/>
              <a:t>3:00pm </a:t>
            </a:r>
            <a:r>
              <a:rPr lang="en-US" sz="1600" dirty="0" smtClean="0">
                <a:hlinkClick r:id="rId13"/>
              </a:rPr>
              <a:t>Shared </a:t>
            </a:r>
            <a:r>
              <a:rPr lang="en-US" sz="1600" dirty="0">
                <a:hlinkClick r:id="rId13"/>
              </a:rPr>
              <a:t>Vocabularies Facilitate Data </a:t>
            </a:r>
            <a:r>
              <a:rPr lang="en-US" sz="1600" dirty="0" smtClean="0">
                <a:hlinkClick r:id="rId13"/>
              </a:rPr>
              <a:t>Use</a:t>
            </a:r>
            <a:r>
              <a:rPr lang="en-US" sz="1600" dirty="0"/>
              <a:t> </a:t>
            </a:r>
            <a:r>
              <a:rPr lang="en-US" sz="1600" dirty="0">
                <a:hlinkClick r:id="rId14"/>
              </a:rPr>
              <a:t>http://</a:t>
            </a:r>
            <a:r>
              <a:rPr lang="en-US" sz="1600" dirty="0" smtClean="0">
                <a:hlinkClick r:id="rId14"/>
              </a:rPr>
              <a:t>sched.co/D6DY</a:t>
            </a:r>
            <a:endParaRPr lang="en-US" sz="1600" dirty="0"/>
          </a:p>
          <a:p>
            <a:pPr marL="457200" indent="-457200" algn="just">
              <a:buFont typeface="Arial" charset="0"/>
              <a:buChar char="•"/>
            </a:pPr>
            <a:r>
              <a:rPr lang="en-US" sz="1600" b="1" dirty="0" smtClean="0"/>
              <a:t>Thursday</a:t>
            </a:r>
            <a:r>
              <a:rPr lang="en-US" sz="1600" dirty="0"/>
              <a:t>, January 11 • 1:30pm - </a:t>
            </a:r>
            <a:r>
              <a:rPr lang="en-US" sz="1600" dirty="0" smtClean="0"/>
              <a:t>3:00pm </a:t>
            </a:r>
            <a:r>
              <a:rPr lang="en-US" sz="1600" dirty="0" smtClean="0">
                <a:hlinkClick r:id="rId15"/>
              </a:rPr>
              <a:t>Semantic </a:t>
            </a:r>
            <a:r>
              <a:rPr lang="en-US" sz="1600" dirty="0">
                <a:hlinkClick r:id="rId15"/>
              </a:rPr>
              <a:t>Technology Committee Business </a:t>
            </a:r>
            <a:r>
              <a:rPr lang="en-US" sz="1600" dirty="0" smtClean="0">
                <a:hlinkClick r:id="rId15"/>
              </a:rPr>
              <a:t>Meeting</a:t>
            </a:r>
            <a:r>
              <a:rPr lang="en-US" sz="1600" dirty="0"/>
              <a:t> </a:t>
            </a:r>
            <a:r>
              <a:rPr lang="en-US" sz="1600" dirty="0">
                <a:hlinkClick r:id="rId16"/>
              </a:rPr>
              <a:t>http://</a:t>
            </a:r>
            <a:r>
              <a:rPr lang="en-US" sz="1600" dirty="0" smtClean="0">
                <a:hlinkClick r:id="rId16"/>
              </a:rPr>
              <a:t>sched.co/D6D8</a:t>
            </a:r>
            <a:endParaRPr lang="en-US" sz="1600" dirty="0"/>
          </a:p>
          <a:p>
            <a:pPr marL="457200" indent="-457200" algn="just">
              <a:buFont typeface="Arial" charset="0"/>
              <a:buChar char="•"/>
            </a:pPr>
            <a:r>
              <a:rPr lang="en-US" sz="1600" b="1" dirty="0" smtClean="0"/>
              <a:t>Thursday</a:t>
            </a:r>
            <a:r>
              <a:rPr lang="en-US" sz="1600" dirty="0"/>
              <a:t>, January 11 • 3:30pm - 5:00pm </a:t>
            </a:r>
            <a:r>
              <a:rPr lang="en-US" sz="1600" dirty="0" smtClean="0">
                <a:hlinkClick r:id="rId17"/>
              </a:rPr>
              <a:t>COR </a:t>
            </a:r>
            <a:r>
              <a:rPr lang="en-US" sz="1600" dirty="0">
                <a:hlinkClick r:id="rId17"/>
              </a:rPr>
              <a:t>Developer </a:t>
            </a:r>
            <a:r>
              <a:rPr lang="en-US" sz="1600" dirty="0" smtClean="0">
                <a:hlinkClick r:id="rId17"/>
              </a:rPr>
              <a:t>Workshop</a:t>
            </a:r>
            <a:r>
              <a:rPr lang="en-US" sz="1600" dirty="0"/>
              <a:t> </a:t>
            </a:r>
            <a:r>
              <a:rPr lang="en-US" sz="1600" dirty="0">
                <a:hlinkClick r:id="rId18"/>
              </a:rPr>
              <a:t>http://</a:t>
            </a:r>
            <a:r>
              <a:rPr lang="en-US" sz="1600" dirty="0" smtClean="0">
                <a:hlinkClick r:id="rId18"/>
              </a:rPr>
              <a:t>sched.co/D6oC</a:t>
            </a:r>
            <a:endParaRPr lang="en-US" sz="1600" dirty="0" smtClean="0"/>
          </a:p>
        </p:txBody>
      </p:sp>
      <p:sp>
        <p:nvSpPr>
          <p:cNvPr id="5" name="Rectangle 3"/>
          <p:cNvSpPr>
            <a:spLocks noChangeArrowheads="1"/>
          </p:cNvSpPr>
          <p:nvPr/>
        </p:nvSpPr>
        <p:spPr bwMode="auto">
          <a:xfrm>
            <a:off x="0" y="439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28" name="Picture 4"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0" name="Picture 6"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15240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304800" y="3487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2" name="Picture 8"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 y="30480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p:cNvSpPr>
            <a:spLocks noChangeArrowheads="1"/>
          </p:cNvSpPr>
          <p:nvPr/>
        </p:nvSpPr>
        <p:spPr bwMode="auto">
          <a:xfrm>
            <a:off x="457200" y="5011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4" name="Picture 10"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426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Acknowledgements</a:t>
            </a:r>
            <a:endParaRPr lang="en-US" dirty="0">
              <a:solidFill>
                <a:srgbClr val="67BAF6"/>
              </a:solidFill>
            </a:endParaRPr>
          </a:p>
        </p:txBody>
      </p:sp>
      <p:sp>
        <p:nvSpPr>
          <p:cNvPr id="3" name="TextBox 2"/>
          <p:cNvSpPr txBox="1"/>
          <p:nvPr/>
        </p:nvSpPr>
        <p:spPr>
          <a:xfrm>
            <a:off x="378617" y="1614553"/>
            <a:ext cx="8308183" cy="4832093"/>
          </a:xfrm>
          <a:prstGeom prst="rect">
            <a:avLst/>
          </a:prstGeom>
          <a:noFill/>
        </p:spPr>
        <p:txBody>
          <a:bodyPr wrap="square" rtlCol="0">
            <a:spAutoFit/>
          </a:bodyPr>
          <a:lstStyle/>
          <a:p>
            <a:r>
              <a:rPr lang="en-US" sz="2800" dirty="0" smtClean="0"/>
              <a:t>We are grateful to ESIP for their generous financial and logistical support, including </a:t>
            </a:r>
          </a:p>
          <a:p>
            <a:pPr marL="457200" indent="-457200">
              <a:buFont typeface="Arial"/>
              <a:buChar char="•"/>
            </a:pPr>
            <a:r>
              <a:rPr lang="en-US" sz="2800" dirty="0" smtClean="0"/>
              <a:t>Coffee breaks at 10am and 2:15pm</a:t>
            </a:r>
          </a:p>
          <a:p>
            <a:pPr marL="457200" indent="-457200">
              <a:buFont typeface="Arial"/>
              <a:buChar char="•"/>
            </a:pPr>
            <a:r>
              <a:rPr lang="en-US" sz="2800" dirty="0" smtClean="0"/>
              <a:t>Boxed lunch</a:t>
            </a:r>
          </a:p>
          <a:p>
            <a:pPr marL="457200" indent="-457200">
              <a:buFont typeface="Arial"/>
              <a:buChar char="•"/>
            </a:pPr>
            <a:r>
              <a:rPr lang="en-US" sz="2800" dirty="0" smtClean="0"/>
              <a:t>Venue and technical accommodations</a:t>
            </a:r>
          </a:p>
          <a:p>
            <a:r>
              <a:rPr lang="en-US" sz="2800" dirty="0" smtClean="0"/>
              <a:t>Annie and Dan Keyes, you’re the best!  </a:t>
            </a:r>
          </a:p>
          <a:p>
            <a:endParaRPr lang="en-US" sz="2800" dirty="0"/>
          </a:p>
          <a:p>
            <a:r>
              <a:rPr lang="en-US" sz="2800" dirty="0" smtClean="0"/>
              <a:t>If you’re not already a member, please consider joining the ESIP Semantic Technology Committee</a:t>
            </a:r>
          </a:p>
          <a:p>
            <a:r>
              <a:rPr lang="en-US" sz="2800" dirty="0">
                <a:solidFill>
                  <a:srgbClr val="0000FF"/>
                </a:solidFill>
                <a:hlinkClick r:id="rId2"/>
              </a:rPr>
              <a:t>http://wiki.esipfed.org/index.php/</a:t>
            </a:r>
            <a:r>
              <a:rPr lang="en-US" sz="2800" dirty="0" smtClean="0">
                <a:solidFill>
                  <a:srgbClr val="0000FF"/>
                </a:solidFill>
                <a:hlinkClick r:id="rId2"/>
              </a:rPr>
              <a:t>Semantic_Technologies</a:t>
            </a:r>
            <a:r>
              <a:rPr lang="en-US" sz="2800" dirty="0" smtClean="0">
                <a:solidFill>
                  <a:srgbClr val="0000FF"/>
                </a:solidFill>
              </a:rPr>
              <a:t> </a:t>
            </a:r>
          </a:p>
        </p:txBody>
      </p:sp>
    </p:spTree>
    <p:extLst>
      <p:ext uri="{BB962C8B-B14F-4D97-AF65-F5344CB8AC3E}">
        <p14:creationId xmlns:p14="http://schemas.microsoft.com/office/powerpoint/2010/main" val="42685927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Finally</a:t>
            </a:r>
            <a:r>
              <a:rPr lang="is-IS" dirty="0" smtClean="0">
                <a:solidFill>
                  <a:srgbClr val="67BAF6"/>
                </a:solidFill>
              </a:rPr>
              <a:t>… </a:t>
            </a:r>
            <a:r>
              <a:rPr lang="en-US" dirty="0" smtClean="0">
                <a:solidFill>
                  <a:srgbClr val="67BAF6"/>
                </a:solidFill>
              </a:rPr>
              <a:t>Feedback</a:t>
            </a:r>
            <a:endParaRPr lang="en-US" dirty="0">
              <a:solidFill>
                <a:srgbClr val="67BAF6"/>
              </a:solidFill>
            </a:endParaRPr>
          </a:p>
        </p:txBody>
      </p:sp>
      <p:sp>
        <p:nvSpPr>
          <p:cNvPr id="3" name="TextBox 2"/>
          <p:cNvSpPr txBox="1"/>
          <p:nvPr/>
        </p:nvSpPr>
        <p:spPr>
          <a:xfrm>
            <a:off x="378617" y="1614553"/>
            <a:ext cx="8482354" cy="4832092"/>
          </a:xfrm>
          <a:prstGeom prst="rect">
            <a:avLst/>
          </a:prstGeom>
          <a:noFill/>
        </p:spPr>
        <p:txBody>
          <a:bodyPr wrap="square" rtlCol="0">
            <a:spAutoFit/>
          </a:bodyPr>
          <a:lstStyle/>
          <a:p>
            <a:pPr algn="just"/>
            <a:r>
              <a:rPr lang="en-US" sz="2800" dirty="0" smtClean="0"/>
              <a:t>Feedback on todays content is extremely valuable. The aim is to continue the </a:t>
            </a:r>
            <a:r>
              <a:rPr lang="en-US" sz="2800" dirty="0" err="1" smtClean="0"/>
              <a:t>Geosemantics</a:t>
            </a:r>
            <a:r>
              <a:rPr lang="en-US" sz="2800" dirty="0" smtClean="0"/>
              <a:t> Symposium as a co-located, pre-ESIP Winter event for the foreseeable future. Without your criticisms we cannot make the event useful and relevant for attendees.</a:t>
            </a:r>
          </a:p>
          <a:p>
            <a:pPr algn="just"/>
            <a:endParaRPr lang="en-US" sz="2800" dirty="0"/>
          </a:p>
          <a:p>
            <a:pPr algn="just"/>
            <a:r>
              <a:rPr lang="en-US" sz="2800" dirty="0"/>
              <a:t>Please give your feedback on SCHED - </a:t>
            </a:r>
            <a:r>
              <a:rPr lang="en-US" sz="2800" dirty="0">
                <a:hlinkClick r:id="rId2"/>
              </a:rPr>
              <a:t>http://</a:t>
            </a:r>
            <a:r>
              <a:rPr lang="en-US" sz="2800" dirty="0" smtClean="0">
                <a:hlinkClick r:id="rId2"/>
              </a:rPr>
              <a:t>sched.co/DIBG</a:t>
            </a:r>
            <a:r>
              <a:rPr lang="en-US" sz="2800" dirty="0" smtClean="0"/>
              <a:t> under </a:t>
            </a:r>
            <a:r>
              <a:rPr lang="en-US" sz="2800" b="1" i="1" dirty="0" smtClean="0"/>
              <a:t>What did you think?</a:t>
            </a:r>
          </a:p>
          <a:p>
            <a:pPr algn="just"/>
            <a:endParaRPr lang="en-US" sz="2800" b="1" i="1" dirty="0"/>
          </a:p>
          <a:p>
            <a:pPr algn="just"/>
            <a:r>
              <a:rPr lang="en-US" sz="2800" dirty="0" smtClean="0"/>
              <a:t>Additionally, please speak or email Beth+/Lewis</a:t>
            </a:r>
          </a:p>
        </p:txBody>
      </p:sp>
    </p:spTree>
    <p:extLst>
      <p:ext uri="{BB962C8B-B14F-4D97-AF65-F5344CB8AC3E}">
        <p14:creationId xmlns:p14="http://schemas.microsoft.com/office/powerpoint/2010/main" val="1190424382"/>
      </p:ext>
    </p:extLst>
  </p:cSld>
  <p:clrMapOvr>
    <a:masterClrMapping/>
  </p:clrMapOvr>
</p:sld>
</file>

<file path=ppt/theme/theme1.xml><?xml version="1.0" encoding="utf-8"?>
<a:theme xmlns:a="http://schemas.openxmlformats.org/drawingml/2006/main" name="Office Them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206</TotalTime>
  <Words>486</Words>
  <Application>Microsoft Macintosh PowerPoint</Application>
  <PresentationFormat>On-screen Show (4:3)</PresentationFormat>
  <Paragraphs>60</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ESIP Winter Meeting 2018 </vt:lpstr>
      <vt:lpstr>Sched Details</vt:lpstr>
      <vt:lpstr>Goals:</vt:lpstr>
      <vt:lpstr>Agenda  </vt:lpstr>
      <vt:lpstr>Agenda</vt:lpstr>
      <vt:lpstr>Agenda</vt:lpstr>
      <vt:lpstr>Relevant Semantics Sessions @ESIP</vt:lpstr>
      <vt:lpstr>Acknowledgements</vt:lpstr>
      <vt:lpstr>Finally… Feedback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ESIP Winter Meeting 2018 </dc:title>
  <dc:creator>Beth Huffer</dc:creator>
  <cp:lastModifiedBy>Beth Huffer</cp:lastModifiedBy>
  <cp:revision>21</cp:revision>
  <dcterms:created xsi:type="dcterms:W3CDTF">2017-12-28T18:45:59Z</dcterms:created>
  <dcterms:modified xsi:type="dcterms:W3CDTF">2018-01-06T14:06:46Z</dcterms:modified>
</cp:coreProperties>
</file>