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2" r:id="rId3"/>
    <p:sldId id="257" r:id="rId4"/>
    <p:sldId id="258" r:id="rId5"/>
    <p:sldId id="259" r:id="rId6"/>
    <p:sldId id="266" r:id="rId7"/>
    <p:sldId id="260" r:id="rId8"/>
    <p:sldId id="267" r:id="rId9"/>
    <p:sldId id="261"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22"/>
    <p:restoredTop sz="94687"/>
  </p:normalViewPr>
  <p:slideViewPr>
    <p:cSldViewPr snapToGrid="0" snapToObjects="1">
      <p:cViewPr varScale="1">
        <p:scale>
          <a:sx n="118" d="100"/>
          <a:sy n="118" d="100"/>
        </p:scale>
        <p:origin x="1952"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C821A0-7082-0C41-972B-D8E2315FCB5E}" type="datetimeFigureOut">
              <a:rPr lang="en-US" smtClean="0"/>
              <a:t>7/15/19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98B20B-F556-0F48-AEB9-580BE3E276F1}" type="slidenum">
              <a:rPr lang="en-US" smtClean="0"/>
              <a:t>‹#›</a:t>
            </a:fld>
            <a:endParaRPr lang="en-US"/>
          </a:p>
        </p:txBody>
      </p:sp>
    </p:spTree>
    <p:extLst>
      <p:ext uri="{BB962C8B-B14F-4D97-AF65-F5344CB8AC3E}">
        <p14:creationId xmlns:p14="http://schemas.microsoft.com/office/powerpoint/2010/main" val="5983256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98B20B-F556-0F48-AEB9-580BE3E276F1}" type="slidenum">
              <a:rPr lang="en-US" smtClean="0"/>
              <a:t>1</a:t>
            </a:fld>
            <a:endParaRPr lang="en-US"/>
          </a:p>
        </p:txBody>
      </p:sp>
    </p:spTree>
    <p:extLst>
      <p:ext uri="{BB962C8B-B14F-4D97-AF65-F5344CB8AC3E}">
        <p14:creationId xmlns:p14="http://schemas.microsoft.com/office/powerpoint/2010/main" val="1796961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98B20B-F556-0F48-AEB9-580BE3E276F1}" type="slidenum">
              <a:rPr lang="en-US" smtClean="0"/>
              <a:t>3</a:t>
            </a:fld>
            <a:endParaRPr lang="en-US"/>
          </a:p>
        </p:txBody>
      </p:sp>
    </p:spTree>
    <p:extLst>
      <p:ext uri="{BB962C8B-B14F-4D97-AF65-F5344CB8AC3E}">
        <p14:creationId xmlns:p14="http://schemas.microsoft.com/office/powerpoint/2010/main" val="18814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36C728A-C828-2244-A3AD-8EE61670AFCF}"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193040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6C728A-C828-2244-A3AD-8EE61670AFCF}"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3944754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6C728A-C828-2244-A3AD-8EE61670AFCF}"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154418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6C728A-C828-2244-A3AD-8EE61670AFCF}"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43211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6C728A-C828-2244-A3AD-8EE61670AFCF}"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180794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6C728A-C828-2244-A3AD-8EE61670AFCF}" type="datetimeFigureOut">
              <a:rPr lang="en-US" smtClean="0"/>
              <a:t>7/15/19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393103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6C728A-C828-2244-A3AD-8EE61670AFCF}" type="datetimeFigureOut">
              <a:rPr lang="en-US" smtClean="0"/>
              <a:t>7/15/19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1156395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6C728A-C828-2244-A3AD-8EE61670AFCF}" type="datetimeFigureOut">
              <a:rPr lang="en-US" smtClean="0"/>
              <a:t>7/15/19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72373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C728A-C828-2244-A3AD-8EE61670AFCF}" type="datetimeFigureOut">
              <a:rPr lang="en-US" smtClean="0"/>
              <a:t>7/15/19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88128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6C728A-C828-2244-A3AD-8EE61670AFCF}" type="datetimeFigureOut">
              <a:rPr lang="en-US" smtClean="0"/>
              <a:t>7/15/19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41787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6C728A-C828-2244-A3AD-8EE61670AFCF}" type="datetimeFigureOut">
              <a:rPr lang="en-US" smtClean="0"/>
              <a:t>7/15/19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82364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C728A-C828-2244-A3AD-8EE61670AFCF}" type="datetimeFigureOut">
              <a:rPr lang="en-US" smtClean="0"/>
              <a:t>7/15/19</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B52611-AF89-004E-9D74-FD8592886B2C}" type="slidenum">
              <a:rPr lang="en-US" smtClean="0"/>
              <a:t>‹#›</a:t>
            </a:fld>
            <a:endParaRPr lang="en-US"/>
          </a:p>
        </p:txBody>
      </p:sp>
    </p:spTree>
    <p:extLst>
      <p:ext uri="{BB962C8B-B14F-4D97-AF65-F5344CB8AC3E}">
        <p14:creationId xmlns:p14="http://schemas.microsoft.com/office/powerpoint/2010/main" val="197972275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1" indent="-285743"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2"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8"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sched.co/MKH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esipfed.github.io/stc/symposium/2019/symposium_schedule.html"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esipfed.github.io/stc/symposium/2019/symposium_schedule.html"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mailto:esip-semanticweb@lists.esipfed.org" TargetMode="External"/><Relationship Id="rId2" Type="http://schemas.openxmlformats.org/officeDocument/2006/relationships/hyperlink" Target="https://2019esipsummermeeting.sched.com/event/PtUF/semantic-technologies-committee-business-meeting"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wiki.esipfed.org/index.php/Semantic_Technologies"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8663" y="323977"/>
            <a:ext cx="6869145" cy="1056498"/>
          </a:xfrm>
        </p:spPr>
        <p:txBody>
          <a:bodyPr>
            <a:normAutofit fontScale="90000"/>
          </a:bodyPr>
          <a:lstStyle/>
          <a:p>
            <a:r>
              <a:rPr lang="en-US" dirty="0">
                <a:solidFill>
                  <a:schemeClr val="accent3">
                    <a:lumMod val="60000"/>
                    <a:lumOff val="40000"/>
                  </a:schemeClr>
                </a:solidFill>
              </a:rPr>
              <a:t>ESIP Summer Meeting 2019	</a:t>
            </a:r>
          </a:p>
        </p:txBody>
      </p:sp>
      <p:sp>
        <p:nvSpPr>
          <p:cNvPr id="3" name="Subtitle 2"/>
          <p:cNvSpPr>
            <a:spLocks noGrp="1"/>
          </p:cNvSpPr>
          <p:nvPr>
            <p:ph type="subTitle" idx="1"/>
          </p:nvPr>
        </p:nvSpPr>
        <p:spPr>
          <a:xfrm>
            <a:off x="1442591" y="2387399"/>
            <a:ext cx="6400800" cy="1752600"/>
          </a:xfrm>
        </p:spPr>
        <p:txBody>
          <a:bodyPr>
            <a:normAutofit fontScale="85000" lnSpcReduction="10000"/>
          </a:bodyPr>
          <a:lstStyle/>
          <a:p>
            <a:r>
              <a:rPr lang="en-US" sz="4800" dirty="0"/>
              <a:t>3</a:t>
            </a:r>
            <a:r>
              <a:rPr lang="en-US" sz="4800" baseline="30000" dirty="0"/>
              <a:t>rd</a:t>
            </a:r>
            <a:r>
              <a:rPr lang="en-US" sz="4800" dirty="0"/>
              <a:t> Annual </a:t>
            </a:r>
            <a:r>
              <a:rPr lang="en-US" sz="4800" dirty="0" err="1"/>
              <a:t>Geosemantics</a:t>
            </a:r>
            <a:r>
              <a:rPr lang="en-US" sz="4800" dirty="0"/>
              <a:t> Symposium</a:t>
            </a:r>
          </a:p>
          <a:p>
            <a:r>
              <a:rPr lang="en-US" sz="2000" dirty="0"/>
              <a:t>hosted by the ESIP Semantic Technology Committee</a:t>
            </a:r>
          </a:p>
        </p:txBody>
      </p:sp>
      <p:sp>
        <p:nvSpPr>
          <p:cNvPr id="4" name="TextBox 3"/>
          <p:cNvSpPr txBox="1"/>
          <p:nvPr/>
        </p:nvSpPr>
        <p:spPr>
          <a:xfrm>
            <a:off x="1540993" y="4685259"/>
            <a:ext cx="6302399" cy="1200329"/>
          </a:xfrm>
          <a:prstGeom prst="rect">
            <a:avLst/>
          </a:prstGeom>
          <a:noFill/>
        </p:spPr>
        <p:txBody>
          <a:bodyPr wrap="square" rtlCol="0">
            <a:spAutoFit/>
          </a:bodyPr>
          <a:lstStyle/>
          <a:p>
            <a:pPr algn="ctr"/>
            <a:r>
              <a:rPr lang="en-US" sz="2400" u="sng" dirty="0" err="1"/>
              <a:t>WiFi</a:t>
            </a:r>
            <a:r>
              <a:rPr lang="en-US" sz="2400" u="sng" dirty="0"/>
              <a:t> Access</a:t>
            </a:r>
          </a:p>
          <a:p>
            <a:pPr algn="ctr"/>
            <a:r>
              <a:rPr lang="en-US" sz="2400" dirty="0"/>
              <a:t>Network: GTCTC-Public</a:t>
            </a:r>
          </a:p>
          <a:p>
            <a:pPr algn="ctr"/>
            <a:r>
              <a:rPr lang="en-US" sz="2400" dirty="0"/>
              <a:t>(no password required)</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7058" y="1439438"/>
            <a:ext cx="1917700" cy="889000"/>
          </a:xfrm>
          <a:prstGeom prst="rect">
            <a:avLst/>
          </a:prstGeom>
        </p:spPr>
      </p:pic>
    </p:spTree>
    <p:extLst>
      <p:ext uri="{BB962C8B-B14F-4D97-AF65-F5344CB8AC3E}">
        <p14:creationId xmlns:p14="http://schemas.microsoft.com/office/powerpoint/2010/main" val="4279422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143"/>
            <a:ext cx="8229600" cy="1143000"/>
          </a:xfrm>
        </p:spPr>
        <p:txBody>
          <a:bodyPr>
            <a:normAutofit/>
          </a:bodyPr>
          <a:lstStyle/>
          <a:p>
            <a:r>
              <a:rPr lang="en-US" dirty="0">
                <a:solidFill>
                  <a:srgbClr val="67BAF6"/>
                </a:solidFill>
              </a:rPr>
              <a:t>Finally</a:t>
            </a:r>
            <a:r>
              <a:rPr lang="is-IS" dirty="0">
                <a:solidFill>
                  <a:srgbClr val="67BAF6"/>
                </a:solidFill>
              </a:rPr>
              <a:t>… </a:t>
            </a:r>
            <a:r>
              <a:rPr lang="en-US" dirty="0">
                <a:solidFill>
                  <a:srgbClr val="67BAF6"/>
                </a:solidFill>
              </a:rPr>
              <a:t>Feedback</a:t>
            </a:r>
          </a:p>
        </p:txBody>
      </p:sp>
      <p:sp>
        <p:nvSpPr>
          <p:cNvPr id="3" name="TextBox 2"/>
          <p:cNvSpPr txBox="1"/>
          <p:nvPr/>
        </p:nvSpPr>
        <p:spPr>
          <a:xfrm>
            <a:off x="378618" y="1614553"/>
            <a:ext cx="8482354" cy="4832092"/>
          </a:xfrm>
          <a:prstGeom prst="rect">
            <a:avLst/>
          </a:prstGeom>
          <a:noFill/>
        </p:spPr>
        <p:txBody>
          <a:bodyPr wrap="square" rtlCol="0">
            <a:spAutoFit/>
          </a:bodyPr>
          <a:lstStyle/>
          <a:p>
            <a:pPr algn="just"/>
            <a:r>
              <a:rPr lang="en-US" sz="2800" dirty="0"/>
              <a:t>Feedback on todays content is extremely valuable. The aim is to continue the </a:t>
            </a:r>
            <a:r>
              <a:rPr lang="en-US" sz="2800" dirty="0" err="1"/>
              <a:t>Geosemantics</a:t>
            </a:r>
            <a:r>
              <a:rPr lang="en-US" sz="2800" dirty="0"/>
              <a:t> Symposium as a co-located, pre-ESIP Winter event for the foreseeable future. Without your criticisms we cannot make the event useful and relevant for attendees.</a:t>
            </a:r>
          </a:p>
          <a:p>
            <a:pPr algn="just"/>
            <a:endParaRPr lang="en-US" sz="2800" dirty="0"/>
          </a:p>
          <a:p>
            <a:pPr algn="just"/>
            <a:r>
              <a:rPr lang="en-US" sz="2800" dirty="0"/>
              <a:t>Please give your feedback on SCHED - under </a:t>
            </a:r>
            <a:r>
              <a:rPr lang="en-US" sz="2800" b="1" i="1" dirty="0"/>
              <a:t>What did you think?</a:t>
            </a:r>
          </a:p>
          <a:p>
            <a:pPr algn="just"/>
            <a:endParaRPr lang="en-US" sz="2800" b="1" i="1" dirty="0"/>
          </a:p>
          <a:p>
            <a:pPr algn="just"/>
            <a:r>
              <a:rPr lang="en-US" sz="2800" dirty="0"/>
              <a:t>Additionally, please speak or email Beth+/Lewis</a:t>
            </a:r>
          </a:p>
        </p:txBody>
      </p:sp>
    </p:spTree>
    <p:extLst>
      <p:ext uri="{BB962C8B-B14F-4D97-AF65-F5344CB8AC3E}">
        <p14:creationId xmlns:p14="http://schemas.microsoft.com/office/powerpoint/2010/main" val="1190424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solidFill>
                  <a:schemeClr val="accent3">
                    <a:lumMod val="60000"/>
                    <a:lumOff val="40000"/>
                  </a:schemeClr>
                </a:solidFill>
              </a:rPr>
              <a:t>Sched Details</a:t>
            </a:r>
          </a:p>
        </p:txBody>
      </p:sp>
      <p:sp>
        <p:nvSpPr>
          <p:cNvPr id="3" name="Content Placeholder 2"/>
          <p:cNvSpPr>
            <a:spLocks noGrp="1"/>
          </p:cNvSpPr>
          <p:nvPr>
            <p:ph idx="1"/>
          </p:nvPr>
        </p:nvSpPr>
        <p:spPr/>
        <p:txBody>
          <a:bodyPr>
            <a:normAutofit/>
          </a:bodyPr>
          <a:lstStyle/>
          <a:p>
            <a:r>
              <a:rPr lang="en-US" dirty="0"/>
              <a:t>Check out the full agenda and create your own schedule at </a:t>
            </a:r>
            <a:r>
              <a:rPr lang="en-US" dirty="0">
                <a:hlinkClick r:id="rId2"/>
              </a:rPr>
              <a:t>https://sched.co/MKH5</a:t>
            </a:r>
            <a:endParaRPr lang="en-US" dirty="0"/>
          </a:p>
          <a:p>
            <a:pPr marL="0" indent="0">
              <a:buNone/>
            </a:pPr>
            <a:endParaRPr lang="en-US" dirty="0"/>
          </a:p>
          <a:p>
            <a:pPr marL="0" indent="0">
              <a:buNone/>
            </a:pPr>
            <a:r>
              <a:rPr lang="en-US" dirty="0"/>
              <a:t>If you personalize your schedule, Sched will send you one email daily with the schedule for the day. You can also download the Sched app on your phone for easy viewing throughout the day.</a:t>
            </a:r>
          </a:p>
          <a:p>
            <a:endParaRPr lang="en-US" dirty="0"/>
          </a:p>
        </p:txBody>
      </p:sp>
    </p:spTree>
    <p:extLst>
      <p:ext uri="{BB962C8B-B14F-4D97-AF65-F5344CB8AC3E}">
        <p14:creationId xmlns:p14="http://schemas.microsoft.com/office/powerpoint/2010/main" val="34255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330" y="0"/>
            <a:ext cx="8229600" cy="1143000"/>
          </a:xfrm>
        </p:spPr>
        <p:txBody>
          <a:bodyPr>
            <a:noAutofit/>
          </a:bodyPr>
          <a:lstStyle/>
          <a:p>
            <a:pPr algn="l"/>
            <a:r>
              <a:rPr lang="en-US" sz="4800" dirty="0">
                <a:solidFill>
                  <a:srgbClr val="67BAF6"/>
                </a:solidFill>
              </a:rPr>
              <a:t>Goals:</a:t>
            </a:r>
          </a:p>
        </p:txBody>
      </p:sp>
      <p:sp>
        <p:nvSpPr>
          <p:cNvPr id="3" name="TextBox 2"/>
          <p:cNvSpPr txBox="1"/>
          <p:nvPr/>
        </p:nvSpPr>
        <p:spPr>
          <a:xfrm>
            <a:off x="394097" y="1017607"/>
            <a:ext cx="8308183" cy="4154984"/>
          </a:xfrm>
          <a:prstGeom prst="rect">
            <a:avLst/>
          </a:prstGeom>
          <a:noFill/>
        </p:spPr>
        <p:txBody>
          <a:bodyPr wrap="square" rtlCol="0">
            <a:spAutoFit/>
          </a:bodyPr>
          <a:lstStyle/>
          <a:p>
            <a:pPr marL="285743" indent="-285743" algn="just">
              <a:buFont typeface="Arial"/>
              <a:buChar char="•"/>
            </a:pPr>
            <a:r>
              <a:rPr lang="en-US" sz="2400" dirty="0"/>
              <a:t>This year's symposium theme is </a:t>
            </a:r>
            <a:r>
              <a:rPr lang="en-US" sz="2400" b="1" dirty="0"/>
              <a:t>Building Harmony between Data Semantics and Machine Learning</a:t>
            </a:r>
            <a:r>
              <a:rPr lang="en-US" sz="2400" dirty="0"/>
              <a:t> which will act as, amongst other things, a platform for Semantic Technologies and Machine Learning enthusiasts to come together in an interdisciplinary manner.</a:t>
            </a:r>
          </a:p>
          <a:p>
            <a:pPr marL="285743" indent="-285743" algn="just">
              <a:buFont typeface="Arial"/>
              <a:buChar char="•"/>
            </a:pPr>
            <a:r>
              <a:rPr lang="en-US" sz="2400" dirty="0"/>
              <a:t>The symposium will aim to investigate and integrate data semantics as a first class citizen within the pervasive machine learning technology space.</a:t>
            </a:r>
          </a:p>
          <a:p>
            <a:pPr marL="285743" indent="-285743" algn="just">
              <a:buFont typeface="Arial"/>
              <a:buChar char="•"/>
            </a:pPr>
            <a:r>
              <a:rPr lang="en-US" sz="2400" dirty="0"/>
              <a:t>This is an excellent opportunity for us to establish stronger connections between the ESIP Machine Learning and Semantic Technologies communities.</a:t>
            </a:r>
          </a:p>
        </p:txBody>
      </p:sp>
    </p:spTree>
    <p:extLst>
      <p:ext uri="{BB962C8B-B14F-4D97-AF65-F5344CB8AC3E}">
        <p14:creationId xmlns:p14="http://schemas.microsoft.com/office/powerpoint/2010/main" val="1990074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4423"/>
            <a:ext cx="8229600" cy="1372586"/>
          </a:xfrm>
        </p:spPr>
        <p:txBody>
          <a:bodyPr>
            <a:normAutofit fontScale="90000"/>
          </a:bodyPr>
          <a:lstStyle/>
          <a:p>
            <a:r>
              <a:rPr lang="en-US" dirty="0">
                <a:solidFill>
                  <a:srgbClr val="67BAF6"/>
                </a:solidFill>
              </a:rPr>
              <a:t>Agenda</a:t>
            </a:r>
            <a:r>
              <a:rPr lang="en-US" dirty="0"/>
              <a:t> </a:t>
            </a:r>
            <a:br>
              <a:rPr lang="en-US" dirty="0"/>
            </a:br>
            <a:endParaRPr lang="en-US" dirty="0">
              <a:solidFill>
                <a:srgbClr val="67BAF6"/>
              </a:solidFill>
            </a:endParaRPr>
          </a:p>
        </p:txBody>
      </p:sp>
      <p:sp>
        <p:nvSpPr>
          <p:cNvPr id="3" name="TextBox 2"/>
          <p:cNvSpPr txBox="1"/>
          <p:nvPr/>
        </p:nvSpPr>
        <p:spPr>
          <a:xfrm>
            <a:off x="315514" y="1903318"/>
            <a:ext cx="8308183" cy="4832092"/>
          </a:xfrm>
          <a:prstGeom prst="rect">
            <a:avLst/>
          </a:prstGeom>
          <a:noFill/>
        </p:spPr>
        <p:txBody>
          <a:bodyPr wrap="square" rtlCol="0">
            <a:spAutoFit/>
          </a:bodyPr>
          <a:lstStyle/>
          <a:p>
            <a:pPr algn="just"/>
            <a:r>
              <a:rPr lang="en-US" sz="2800" dirty="0">
                <a:solidFill>
                  <a:schemeClr val="accent3">
                    <a:lumMod val="75000"/>
                  </a:schemeClr>
                </a:solidFill>
              </a:rPr>
              <a:t>Morning sessions: </a:t>
            </a:r>
            <a:r>
              <a:rPr lang="en-US" sz="2800" dirty="0"/>
              <a:t>The morning features 4 30-minute guest presentations with 10 minutes for questions between presentations so please be thinking about questions. A brief coffee break is arranged for mid morning – 10AM.</a:t>
            </a:r>
          </a:p>
          <a:p>
            <a:pPr algn="just"/>
            <a:endParaRPr lang="en-US" sz="2800" dirty="0"/>
          </a:p>
          <a:p>
            <a:pPr algn="just"/>
            <a:r>
              <a:rPr lang="en-US" sz="2800" dirty="0"/>
              <a:t>Speaker presentation materials available at </a:t>
            </a:r>
            <a:r>
              <a:rPr lang="en-US" sz="2800" dirty="0">
                <a:hlinkClick r:id="rId2"/>
              </a:rPr>
              <a:t>https://esipfed.github.io/stc/symposium/2019/symposium_schedule.html</a:t>
            </a:r>
            <a:endParaRPr lang="en-US" sz="2800" dirty="0"/>
          </a:p>
          <a:p>
            <a:pPr algn="just"/>
            <a:endParaRPr lang="en-US" sz="2800" dirty="0"/>
          </a:p>
          <a:p>
            <a:endParaRPr lang="en-US" sz="2800" dirty="0"/>
          </a:p>
        </p:txBody>
      </p:sp>
    </p:spTree>
    <p:extLst>
      <p:ext uri="{BB962C8B-B14F-4D97-AF65-F5344CB8AC3E}">
        <p14:creationId xmlns:p14="http://schemas.microsoft.com/office/powerpoint/2010/main" val="1409671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143"/>
            <a:ext cx="8229600" cy="1143000"/>
          </a:xfrm>
        </p:spPr>
        <p:txBody>
          <a:bodyPr>
            <a:normAutofit/>
          </a:bodyPr>
          <a:lstStyle/>
          <a:p>
            <a:r>
              <a:rPr lang="en-US" dirty="0">
                <a:solidFill>
                  <a:srgbClr val="67BAF6"/>
                </a:solidFill>
              </a:rPr>
              <a:t>Agenda</a:t>
            </a:r>
          </a:p>
        </p:txBody>
      </p:sp>
      <p:sp>
        <p:nvSpPr>
          <p:cNvPr id="3" name="TextBox 2"/>
          <p:cNvSpPr txBox="1"/>
          <p:nvPr/>
        </p:nvSpPr>
        <p:spPr>
          <a:xfrm>
            <a:off x="378617" y="1853784"/>
            <a:ext cx="8308183" cy="4401205"/>
          </a:xfrm>
          <a:prstGeom prst="rect">
            <a:avLst/>
          </a:prstGeom>
          <a:noFill/>
        </p:spPr>
        <p:txBody>
          <a:bodyPr wrap="square" rtlCol="0">
            <a:spAutoFit/>
          </a:bodyPr>
          <a:lstStyle/>
          <a:p>
            <a:pPr algn="just"/>
            <a:r>
              <a:rPr lang="en-US" sz="2800" dirty="0">
                <a:solidFill>
                  <a:schemeClr val="accent3">
                    <a:lumMod val="75000"/>
                  </a:schemeClr>
                </a:solidFill>
              </a:rPr>
              <a:t>Lunch: </a:t>
            </a:r>
            <a:r>
              <a:rPr lang="en-US" sz="2800" dirty="0"/>
              <a:t>… will start at 11:30 – 12:30. </a:t>
            </a:r>
          </a:p>
          <a:p>
            <a:pPr algn="just"/>
            <a:endParaRPr lang="en-US" sz="2800" dirty="0"/>
          </a:p>
          <a:p>
            <a:pPr algn="just"/>
            <a:r>
              <a:rPr lang="en-US" sz="2800" dirty="0"/>
              <a:t>ESIP has generously provided lunch for all on-site attendees. </a:t>
            </a:r>
          </a:p>
          <a:p>
            <a:pPr algn="just"/>
            <a:endParaRPr lang="en-US" sz="2800" dirty="0"/>
          </a:p>
          <a:p>
            <a:pPr algn="just"/>
            <a:r>
              <a:rPr lang="en-US" sz="2800" dirty="0"/>
              <a:t>We also have a lunchtime presentation from Dr. Jane </a:t>
            </a:r>
            <a:r>
              <a:rPr lang="en-US" sz="2800" dirty="0" err="1"/>
              <a:t>Wyngaard</a:t>
            </a:r>
            <a:r>
              <a:rPr lang="en-US" sz="2800" dirty="0"/>
              <a:t> who is leading the </a:t>
            </a:r>
            <a:r>
              <a:rPr lang="en-US" sz="2800" b="1" i="1" dirty="0"/>
              <a:t>LANDRS: Linked-data API for Networked </a:t>
            </a:r>
            <a:r>
              <a:rPr lang="en-US" sz="2800" b="1" i="1" dirty="0" err="1"/>
              <a:t>DRoneS</a:t>
            </a:r>
            <a:r>
              <a:rPr lang="en-US" sz="2800" b="1" i="1" dirty="0"/>
              <a:t> </a:t>
            </a:r>
            <a:r>
              <a:rPr lang="en-US" sz="2800" dirty="0"/>
              <a:t>initiative. This will be continuing with a full day hackathon on Tuesday, 16</a:t>
            </a:r>
            <a:r>
              <a:rPr lang="en-US" sz="2800" baseline="30000" dirty="0"/>
              <a:t>th</a:t>
            </a:r>
            <a:r>
              <a:rPr lang="en-US" sz="2800" dirty="0"/>
              <a:t>.</a:t>
            </a:r>
            <a:endParaRPr lang="en-US" sz="2800" b="1" i="1" dirty="0"/>
          </a:p>
        </p:txBody>
      </p:sp>
    </p:spTree>
    <p:extLst>
      <p:ext uri="{BB962C8B-B14F-4D97-AF65-F5344CB8AC3E}">
        <p14:creationId xmlns:p14="http://schemas.microsoft.com/office/powerpoint/2010/main" val="204710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143"/>
            <a:ext cx="8229600" cy="1143000"/>
          </a:xfrm>
        </p:spPr>
        <p:txBody>
          <a:bodyPr>
            <a:normAutofit/>
          </a:bodyPr>
          <a:lstStyle/>
          <a:p>
            <a:r>
              <a:rPr lang="en-US" dirty="0">
                <a:solidFill>
                  <a:srgbClr val="67BAF6"/>
                </a:solidFill>
              </a:rPr>
              <a:t>Agenda</a:t>
            </a:r>
          </a:p>
        </p:txBody>
      </p:sp>
      <p:sp>
        <p:nvSpPr>
          <p:cNvPr id="3" name="TextBox 2"/>
          <p:cNvSpPr txBox="1"/>
          <p:nvPr/>
        </p:nvSpPr>
        <p:spPr>
          <a:xfrm>
            <a:off x="378617" y="1333143"/>
            <a:ext cx="8308183" cy="5693866"/>
          </a:xfrm>
          <a:prstGeom prst="rect">
            <a:avLst/>
          </a:prstGeom>
          <a:noFill/>
        </p:spPr>
        <p:txBody>
          <a:bodyPr wrap="square" rtlCol="0">
            <a:spAutoFit/>
          </a:bodyPr>
          <a:lstStyle/>
          <a:p>
            <a:pPr algn="just"/>
            <a:r>
              <a:rPr lang="en-US" sz="2800" dirty="0">
                <a:solidFill>
                  <a:schemeClr val="accent3">
                    <a:lumMod val="75000"/>
                  </a:schemeClr>
                </a:solidFill>
              </a:rPr>
              <a:t>Afternoon sessions: </a:t>
            </a:r>
            <a:r>
              <a:rPr lang="en-US" sz="2800" dirty="0"/>
              <a:t>… involve three 90-minute hands-on workshops which will take us through to 5:30PM. For those that can make it, the Drone Data API agenda will continue after 5:30 so stick around!!!</a:t>
            </a:r>
          </a:p>
          <a:p>
            <a:pPr algn="just"/>
            <a:endParaRPr lang="en-US" sz="2800" dirty="0"/>
          </a:p>
          <a:p>
            <a:pPr algn="just"/>
            <a:r>
              <a:rPr lang="en-US" sz="2800" dirty="0"/>
              <a:t>Each workshop is separated with a 15 minute coffee break.</a:t>
            </a:r>
          </a:p>
          <a:p>
            <a:pPr algn="just"/>
            <a:endParaRPr lang="en-US" sz="2800" dirty="0"/>
          </a:p>
          <a:p>
            <a:pPr algn="just"/>
            <a:r>
              <a:rPr lang="en-US" sz="2800" dirty="0"/>
              <a:t>Again, all workshop materials are available at </a:t>
            </a:r>
            <a:r>
              <a:rPr lang="en-US" sz="2800" dirty="0">
                <a:hlinkClick r:id="rId2"/>
              </a:rPr>
              <a:t>https://esipfed.github.io/stc/symposium/2019/symposium_schedule.html</a:t>
            </a:r>
            <a:endParaRPr lang="en-US" sz="2800" dirty="0"/>
          </a:p>
          <a:p>
            <a:pPr algn="just"/>
            <a:endParaRPr lang="en-US" sz="2800" dirty="0"/>
          </a:p>
        </p:txBody>
      </p:sp>
    </p:spTree>
    <p:extLst>
      <p:ext uri="{BB962C8B-B14F-4D97-AF65-F5344CB8AC3E}">
        <p14:creationId xmlns:p14="http://schemas.microsoft.com/office/powerpoint/2010/main" val="356529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143"/>
            <a:ext cx="8229600" cy="1143000"/>
          </a:xfrm>
        </p:spPr>
        <p:txBody>
          <a:bodyPr>
            <a:normAutofit/>
          </a:bodyPr>
          <a:lstStyle/>
          <a:p>
            <a:r>
              <a:rPr lang="en-US" dirty="0">
                <a:solidFill>
                  <a:srgbClr val="67BAF6"/>
                </a:solidFill>
              </a:rPr>
              <a:t>Agenda</a:t>
            </a:r>
          </a:p>
        </p:txBody>
      </p:sp>
      <p:sp>
        <p:nvSpPr>
          <p:cNvPr id="3" name="TextBox 2"/>
          <p:cNvSpPr txBox="1"/>
          <p:nvPr/>
        </p:nvSpPr>
        <p:spPr>
          <a:xfrm>
            <a:off x="417909" y="1462854"/>
            <a:ext cx="8308183" cy="1815882"/>
          </a:xfrm>
          <a:prstGeom prst="rect">
            <a:avLst/>
          </a:prstGeom>
          <a:noFill/>
        </p:spPr>
        <p:txBody>
          <a:bodyPr wrap="square" rtlCol="0">
            <a:spAutoFit/>
          </a:bodyPr>
          <a:lstStyle/>
          <a:p>
            <a:pPr algn="just"/>
            <a:r>
              <a:rPr lang="en-US" sz="2800" dirty="0">
                <a:solidFill>
                  <a:schemeClr val="accent3">
                    <a:lumMod val="75000"/>
                  </a:schemeClr>
                </a:solidFill>
              </a:rPr>
              <a:t>Discussion: </a:t>
            </a:r>
            <a:r>
              <a:rPr lang="en-US" sz="2800" dirty="0"/>
              <a:t>Please bring any discussion items to the following forums</a:t>
            </a:r>
          </a:p>
          <a:p>
            <a:pPr algn="just"/>
            <a:endParaRPr lang="en-US" sz="2800" i="1" dirty="0"/>
          </a:p>
          <a:p>
            <a:pPr algn="just"/>
            <a:endParaRPr lang="en-US" sz="2800" i="1" dirty="0"/>
          </a:p>
        </p:txBody>
      </p:sp>
      <p:sp>
        <p:nvSpPr>
          <p:cNvPr id="4" name="Rectangle 1">
            <a:extLst>
              <a:ext uri="{FF2B5EF4-FFF2-40B4-BE49-F238E27FC236}">
                <a16:creationId xmlns:a16="http://schemas.microsoft.com/office/drawing/2014/main" id="{11720E25-C8AD-EE4E-831D-28512C8E7F73}"/>
              </a:ext>
            </a:extLst>
          </p:cNvPr>
          <p:cNvSpPr>
            <a:spLocks noChangeArrowheads="1"/>
          </p:cNvSpPr>
          <p:nvPr/>
        </p:nvSpPr>
        <p:spPr bwMode="auto">
          <a:xfrm>
            <a:off x="337459" y="2747725"/>
            <a:ext cx="698409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378" eaLnBrk="0" fontAlgn="base" hangingPunct="0">
              <a:spcBef>
                <a:spcPct val="0"/>
              </a:spcBef>
              <a:spcAft>
                <a:spcPct val="0"/>
              </a:spcAft>
            </a:pPr>
            <a:r>
              <a:rPr lang="en-US" altLang="en-US" sz="2800" b="1" i="1" dirty="0">
                <a:latin typeface="Arial" panose="020B0604020202020204" pitchFamily="34" charset="0"/>
                <a:hlinkClick r:id="rId2">
                  <a:extLst>
                    <a:ext uri="{A12FA001-AC4F-418D-AE19-62706E023703}">
                      <ahyp:hlinkClr xmlns:ahyp="http://schemas.microsoft.com/office/drawing/2018/hyperlinkcolor" val="tx"/>
                    </a:ext>
                  </a:extLst>
                </a:hlinkClick>
              </a:rPr>
              <a:t>SemTech Committee Business Meeting </a:t>
            </a:r>
            <a:endParaRPr lang="en-US" altLang="en-US" sz="2800" b="1" i="1" dirty="0">
              <a:latin typeface="Arial" panose="020B0604020202020204" pitchFamily="34" charset="0"/>
            </a:endParaRPr>
          </a:p>
          <a:p>
            <a:pPr defTabSz="914378" eaLnBrk="0" fontAlgn="base" hangingPunct="0">
              <a:spcBef>
                <a:spcPct val="0"/>
              </a:spcBef>
              <a:spcAft>
                <a:spcPct val="0"/>
              </a:spcAft>
            </a:pPr>
            <a:r>
              <a:rPr lang="en-US" altLang="en-US" sz="2800" b="1" dirty="0">
                <a:latin typeface="Arial" panose="020B0604020202020204" pitchFamily="34" charset="0"/>
              </a:rPr>
              <a:t>Friday</a:t>
            </a:r>
            <a:r>
              <a:rPr lang="en-US" altLang="en-US" sz="2800" dirty="0">
                <a:latin typeface="Arial" panose="020B0604020202020204" pitchFamily="34" charset="0"/>
              </a:rPr>
              <a:t>, July 19 • 11:45am - 1:15pm </a:t>
            </a:r>
          </a:p>
          <a:p>
            <a:pPr defTabSz="914378" eaLnBrk="0" fontAlgn="base" hangingPunct="0">
              <a:spcBef>
                <a:spcPct val="0"/>
              </a:spcBef>
              <a:spcAft>
                <a:spcPct val="0"/>
              </a:spcAft>
            </a:pPr>
            <a:endParaRPr lang="en-US" altLang="en-US" sz="2800" dirty="0">
              <a:latin typeface="Arial" panose="020B0604020202020204" pitchFamily="34" charset="0"/>
            </a:endParaRPr>
          </a:p>
          <a:p>
            <a:pPr defTabSz="914378" eaLnBrk="0" fontAlgn="base" hangingPunct="0">
              <a:spcBef>
                <a:spcPct val="0"/>
              </a:spcBef>
              <a:spcAft>
                <a:spcPct val="0"/>
              </a:spcAft>
            </a:pPr>
            <a:r>
              <a:rPr lang="en-US" altLang="en-US" sz="2800" dirty="0">
                <a:latin typeface="Arial" panose="020B0604020202020204" pitchFamily="34" charset="0"/>
              </a:rPr>
              <a:t>OR</a:t>
            </a:r>
          </a:p>
          <a:p>
            <a:pPr defTabSz="914378" eaLnBrk="0" fontAlgn="base" hangingPunct="0">
              <a:spcBef>
                <a:spcPct val="0"/>
              </a:spcBef>
              <a:spcAft>
                <a:spcPct val="0"/>
              </a:spcAft>
            </a:pPr>
            <a:endParaRPr lang="en-US" altLang="en-US" sz="2800" dirty="0">
              <a:latin typeface="Arial" panose="020B0604020202020204" pitchFamily="34" charset="0"/>
            </a:endParaRPr>
          </a:p>
          <a:p>
            <a:pPr defTabSz="914378" eaLnBrk="0" fontAlgn="base" hangingPunct="0">
              <a:spcBef>
                <a:spcPct val="0"/>
              </a:spcBef>
              <a:spcAft>
                <a:spcPct val="0"/>
              </a:spcAft>
            </a:pPr>
            <a:r>
              <a:rPr lang="en-US" altLang="en-US" sz="2800" dirty="0">
                <a:latin typeface="Arial" panose="020B0604020202020204" pitchFamily="34" charset="0"/>
                <a:hlinkClick r:id="rId3"/>
              </a:rPr>
              <a:t>esip-semanticweb@lists.esipfed.org</a:t>
            </a:r>
            <a:endParaRPr lang="en-US" altLang="en-US" sz="2800" dirty="0">
              <a:latin typeface="Arial" panose="020B0604020202020204" pitchFamily="34" charset="0"/>
            </a:endParaRPr>
          </a:p>
          <a:p>
            <a:pPr defTabSz="914378" eaLnBrk="0" fontAlgn="base" hangingPunct="0">
              <a:spcBef>
                <a:spcPct val="0"/>
              </a:spcBef>
              <a:spcAft>
                <a:spcPct val="0"/>
              </a:spcAft>
            </a:pPr>
            <a:r>
              <a:rPr lang="en-US" altLang="en-US" sz="2800" dirty="0">
                <a:latin typeface="Arial" panose="020B0604020202020204" pitchFamily="34" charset="0"/>
              </a:rPr>
              <a:t>  </a:t>
            </a:r>
          </a:p>
        </p:txBody>
      </p:sp>
      <p:pic>
        <p:nvPicPr>
          <p:cNvPr id="1026" name="Picture 2" descr="https://cdn.sched.co/common/img/add-to-sched-lines.png">
            <a:extLst>
              <a:ext uri="{FF2B5EF4-FFF2-40B4-BE49-F238E27FC236}">
                <a16:creationId xmlns:a16="http://schemas.microsoft.com/office/drawing/2014/main" id="{0CED1387-9F08-1D4A-885A-2C4061D3CE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8113"/>
            <a:ext cx="482600" cy="48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640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F47C-4481-904E-B149-D9D30EDD463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97D1376-597E-8A40-B7E9-3B85A3AC4582}"/>
              </a:ext>
            </a:extLst>
          </p:cNvPr>
          <p:cNvSpPr>
            <a:spLocks noGrp="1"/>
          </p:cNvSpPr>
          <p:nvPr>
            <p:ph type="subTitle" idx="1"/>
          </p:nvPr>
        </p:nvSpPr>
        <p:spPr/>
        <p:txBody>
          <a:bodyPr/>
          <a:lstStyle/>
          <a:p>
            <a:endParaRPr lang="en-US"/>
          </a:p>
        </p:txBody>
      </p:sp>
      <p:pic>
        <p:nvPicPr>
          <p:cNvPr id="7" name="Picture 6">
            <a:extLst>
              <a:ext uri="{FF2B5EF4-FFF2-40B4-BE49-F238E27FC236}">
                <a16:creationId xmlns:a16="http://schemas.microsoft.com/office/drawing/2014/main" id="{EECC93BB-A351-8243-9F26-820D728CE15D}"/>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856693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143"/>
            <a:ext cx="8229600" cy="1143000"/>
          </a:xfrm>
        </p:spPr>
        <p:txBody>
          <a:bodyPr>
            <a:normAutofit/>
          </a:bodyPr>
          <a:lstStyle/>
          <a:p>
            <a:r>
              <a:rPr lang="en-US" dirty="0">
                <a:solidFill>
                  <a:srgbClr val="67BAF6"/>
                </a:solidFill>
              </a:rPr>
              <a:t>Acknowledgements</a:t>
            </a:r>
          </a:p>
        </p:txBody>
      </p:sp>
      <p:sp>
        <p:nvSpPr>
          <p:cNvPr id="3" name="TextBox 2"/>
          <p:cNvSpPr txBox="1"/>
          <p:nvPr/>
        </p:nvSpPr>
        <p:spPr>
          <a:xfrm>
            <a:off x="378617" y="1333143"/>
            <a:ext cx="8308183" cy="5201424"/>
          </a:xfrm>
          <a:prstGeom prst="rect">
            <a:avLst/>
          </a:prstGeom>
          <a:noFill/>
        </p:spPr>
        <p:txBody>
          <a:bodyPr wrap="square" rtlCol="0">
            <a:spAutoFit/>
          </a:bodyPr>
          <a:lstStyle/>
          <a:p>
            <a:r>
              <a:rPr lang="en-US" sz="2800" dirty="0"/>
              <a:t>We are grateful to ESIP for their generous financial and logistical support, including </a:t>
            </a:r>
          </a:p>
          <a:p>
            <a:pPr marL="457189" indent="-457189">
              <a:buFont typeface="Arial"/>
              <a:buChar char="•"/>
            </a:pPr>
            <a:r>
              <a:rPr lang="en-US" sz="2800" dirty="0"/>
              <a:t>Coffee breaks </a:t>
            </a:r>
          </a:p>
          <a:p>
            <a:pPr marL="457189" indent="-457189">
              <a:buFont typeface="Arial"/>
              <a:buChar char="•"/>
            </a:pPr>
            <a:r>
              <a:rPr lang="en-US" sz="2800" dirty="0"/>
              <a:t>Boxed lunch</a:t>
            </a:r>
          </a:p>
          <a:p>
            <a:pPr marL="457189" indent="-457189">
              <a:buFont typeface="Arial"/>
              <a:buChar char="•"/>
            </a:pPr>
            <a:r>
              <a:rPr lang="en-US" sz="2800" dirty="0"/>
              <a:t>Venue and technical accommodations</a:t>
            </a:r>
          </a:p>
          <a:p>
            <a:r>
              <a:rPr lang="en-US" sz="2800" dirty="0"/>
              <a:t>Dan Keyes (AV </a:t>
            </a:r>
            <a:r>
              <a:rPr lang="en-US" sz="2800" dirty="0" err="1"/>
              <a:t>Technitian</a:t>
            </a:r>
            <a:r>
              <a:rPr lang="en-US" sz="2800" dirty="0"/>
              <a:t>), Matt </a:t>
            </a:r>
            <a:r>
              <a:rPr lang="en-US" sz="2800" dirty="0" err="1"/>
              <a:t>Burdetsky</a:t>
            </a:r>
            <a:r>
              <a:rPr lang="en-US" sz="2800" dirty="0"/>
              <a:t> (food and drink arrangements), you’re the best!  </a:t>
            </a:r>
          </a:p>
          <a:p>
            <a:r>
              <a:rPr lang="en-US" sz="2800"/>
              <a:t>Guest Presenters</a:t>
            </a:r>
            <a:endParaRPr lang="en-US" sz="2800" dirty="0"/>
          </a:p>
          <a:p>
            <a:endParaRPr lang="en-US" sz="2800" dirty="0"/>
          </a:p>
          <a:p>
            <a:r>
              <a:rPr lang="en-US" sz="2800" dirty="0"/>
              <a:t>If you’re not already a member, please consider joining the ESIP Semantic Technology Committee</a:t>
            </a:r>
          </a:p>
          <a:p>
            <a:r>
              <a:rPr lang="en-US" sz="2400" dirty="0">
                <a:solidFill>
                  <a:srgbClr val="0000FF"/>
                </a:solidFill>
                <a:hlinkClick r:id="rId2"/>
              </a:rPr>
              <a:t>http://wiki.esipfed.org/index.php/Semantic_Technologies</a:t>
            </a:r>
            <a:r>
              <a:rPr lang="en-US" sz="2400" dirty="0">
                <a:solidFill>
                  <a:srgbClr val="0000FF"/>
                </a:solidFill>
              </a:rPr>
              <a:t> </a:t>
            </a:r>
          </a:p>
        </p:txBody>
      </p:sp>
    </p:spTree>
    <p:extLst>
      <p:ext uri="{BB962C8B-B14F-4D97-AF65-F5344CB8AC3E}">
        <p14:creationId xmlns:p14="http://schemas.microsoft.com/office/powerpoint/2010/main" val="4268592798"/>
      </p:ext>
    </p:extLst>
  </p:cSld>
  <p:clrMapOvr>
    <a:masterClrMapping/>
  </p:clrMapOvr>
</p:sld>
</file>

<file path=ppt/theme/theme1.xml><?xml version="1.0" encoding="utf-8"?>
<a:theme xmlns:a="http://schemas.openxmlformats.org/drawingml/2006/main" name="Office Theme">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Formal.thmx</Template>
  <TotalTime>251</TotalTime>
  <Words>538</Words>
  <Application>Microsoft Macintosh PowerPoint</Application>
  <PresentationFormat>On-screen Show (4:3)</PresentationFormat>
  <Paragraphs>57</Paragraphs>
  <Slides>10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ESIP Summer Meeting 2019 </vt:lpstr>
      <vt:lpstr>Sched Details</vt:lpstr>
      <vt:lpstr>Goals:</vt:lpstr>
      <vt:lpstr>Agenda  </vt:lpstr>
      <vt:lpstr>Agenda</vt:lpstr>
      <vt:lpstr>Agenda</vt:lpstr>
      <vt:lpstr>Agenda</vt:lpstr>
      <vt:lpstr>PowerPoint Presentation</vt:lpstr>
      <vt:lpstr>Acknowledgements</vt:lpstr>
      <vt:lpstr>Finally… Feedback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ESIP Winter Meeting 2018 </dc:title>
  <dc:creator>Beth Huffer</dc:creator>
  <cp:lastModifiedBy>Microsoft Office User</cp:lastModifiedBy>
  <cp:revision>38</cp:revision>
  <dcterms:created xsi:type="dcterms:W3CDTF">2017-12-28T18:45:59Z</dcterms:created>
  <dcterms:modified xsi:type="dcterms:W3CDTF">2019-07-15T13:05:18Z</dcterms:modified>
</cp:coreProperties>
</file>