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95" r:id="rId1"/>
  </p:sldMasterIdLst>
  <p:notesMasterIdLst>
    <p:notesMasterId r:id="rId40"/>
  </p:notesMasterIdLst>
  <p:handoutMasterIdLst>
    <p:handoutMasterId r:id="rId41"/>
  </p:handoutMasterIdLst>
  <p:sldIdLst>
    <p:sldId id="429" r:id="rId2"/>
    <p:sldId id="590" r:id="rId3"/>
    <p:sldId id="592" r:id="rId4"/>
    <p:sldId id="596" r:id="rId5"/>
    <p:sldId id="595" r:id="rId6"/>
    <p:sldId id="593" r:id="rId7"/>
    <p:sldId id="571" r:id="rId8"/>
    <p:sldId id="554" r:id="rId9"/>
    <p:sldId id="567" r:id="rId10"/>
    <p:sldId id="540" r:id="rId11"/>
    <p:sldId id="597" r:id="rId12"/>
    <p:sldId id="598" r:id="rId13"/>
    <p:sldId id="523" r:id="rId14"/>
    <p:sldId id="473" r:id="rId15"/>
    <p:sldId id="542" r:id="rId16"/>
    <p:sldId id="538" r:id="rId17"/>
    <p:sldId id="566" r:id="rId18"/>
    <p:sldId id="546" r:id="rId19"/>
    <p:sldId id="553" r:id="rId20"/>
    <p:sldId id="568" r:id="rId21"/>
    <p:sldId id="556" r:id="rId22"/>
    <p:sldId id="544" r:id="rId23"/>
    <p:sldId id="603" r:id="rId24"/>
    <p:sldId id="600" r:id="rId25"/>
    <p:sldId id="601" r:id="rId26"/>
    <p:sldId id="415" r:id="rId27"/>
    <p:sldId id="531" r:id="rId28"/>
    <p:sldId id="550" r:id="rId29"/>
    <p:sldId id="569" r:id="rId30"/>
    <p:sldId id="545" r:id="rId31"/>
    <p:sldId id="558" r:id="rId32"/>
    <p:sldId id="562" r:id="rId33"/>
    <p:sldId id="557" r:id="rId34"/>
    <p:sldId id="559" r:id="rId35"/>
    <p:sldId id="539" r:id="rId36"/>
    <p:sldId id="549" r:id="rId37"/>
    <p:sldId id="530" r:id="rId38"/>
    <p:sldId id="602" r:id="rId39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1pPr>
    <a:lvl2pPr marL="319072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2pPr>
    <a:lvl3pPr marL="639730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3pPr>
    <a:lvl4pPr marL="961976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4pPr>
    <a:lvl5pPr marL="1282634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5pPr>
    <a:lvl6pPr marL="2285883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6pPr>
    <a:lvl7pPr marL="2743060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7pPr>
    <a:lvl8pPr marL="3200236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8pPr>
    <a:lvl9pPr marL="3657413" algn="l" defTabSz="914353" rtl="0" eaLnBrk="1" latinLnBrk="0" hangingPunct="1">
      <a:defRPr sz="800" kern="1200">
        <a:solidFill>
          <a:srgbClr val="000000"/>
        </a:solidFill>
        <a:latin typeface="Gill Sans" pitchFamily="-84" charset="0"/>
        <a:ea typeface="MS PGothic" pitchFamily="3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D1D1"/>
    <a:srgbClr val="860000"/>
    <a:srgbClr val="DCAB22"/>
    <a:srgbClr val="3B9CFF"/>
    <a:srgbClr val="3F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7" autoAdjust="0"/>
  </p:normalViewPr>
  <p:slideViewPr>
    <p:cSldViewPr>
      <p:cViewPr varScale="1">
        <p:scale>
          <a:sx n="65" d="100"/>
          <a:sy n="65" d="100"/>
        </p:scale>
        <p:origin x="15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44" y="18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208"/>
    </p:cViewPr>
  </p:sorterViewPr>
  <p:notesViewPr>
    <p:cSldViewPr>
      <p:cViewPr varScale="1">
        <p:scale>
          <a:sx n="70" d="100"/>
          <a:sy n="70" d="100"/>
        </p:scale>
        <p:origin x="3520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5" tIns="46968" rIns="93935" bIns="46968" rtlCol="0"/>
          <a:lstStyle>
            <a:lvl1pPr algn="l">
              <a:defRPr sz="13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8154"/>
          </a:xfrm>
          <a:prstGeom prst="rect">
            <a:avLst/>
          </a:prstGeom>
        </p:spPr>
        <p:txBody>
          <a:bodyPr vert="horz" wrap="square" lIns="93935" tIns="46968" rIns="93935" bIns="46968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N W3" pitchFamily="-84" charset="-128"/>
              </a:defRPr>
            </a:lvl1pPr>
          </a:lstStyle>
          <a:p>
            <a:fld id="{083CE81B-01C9-48F8-8990-63CF938006C5}" type="datetime1">
              <a:rPr lang="en-US" altLang="en-US"/>
              <a:pPr/>
              <a:t>1/10/2017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5" tIns="46968" rIns="93935" bIns="46968" rtlCol="0" anchor="b"/>
          <a:lstStyle>
            <a:lvl1pPr algn="l">
              <a:defRPr sz="13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4" y="8893296"/>
            <a:ext cx="3066733" cy="468154"/>
          </a:xfrm>
          <a:prstGeom prst="rect">
            <a:avLst/>
          </a:prstGeom>
        </p:spPr>
        <p:txBody>
          <a:bodyPr vert="horz" wrap="square" lIns="93935" tIns="46968" rIns="93935" bIns="4696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N W3" pitchFamily="-84" charset="-128"/>
              </a:defRPr>
            </a:lvl1pPr>
          </a:lstStyle>
          <a:p>
            <a:fld id="{786E729E-8C82-4746-AC8B-63407ECB7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94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3935" tIns="46968" rIns="93935" bIns="46968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4010342" y="0"/>
            <a:ext cx="3066733" cy="4681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3935" tIns="46968" rIns="93935" bIns="46968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3263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3935" tIns="46968" rIns="93935" bIns="46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894921"/>
            <a:ext cx="3066733" cy="4681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3935" tIns="46968" rIns="93935" bIns="46968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010342" y="8894921"/>
            <a:ext cx="3066733" cy="4681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3935" tIns="46968" rIns="93935" bIns="4696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N W3" pitchFamily="-84" charset="-128"/>
              </a:defRPr>
            </a:lvl1pPr>
          </a:lstStyle>
          <a:p>
            <a:fld id="{3E6A8638-FBE3-416D-9814-B8911FA7F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106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ＭＳ Ｐゴシック" charset="-128"/>
      </a:defRPr>
    </a:lvl1pPr>
    <a:lvl2pPr marL="319072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2pPr>
    <a:lvl3pPr marL="63973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3pPr>
    <a:lvl4pPr marL="961976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4pPr>
    <a:lvl5pPr marL="1282634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5pPr>
    <a:lvl6pPr marL="1605970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7164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8361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9554" algn="l" defTabSz="32119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defRPr>
            </a:lvl1pPr>
            <a:lvl2pPr marL="763225" indent="-293548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2pPr>
            <a:lvl3pPr marL="1174192" indent="-234838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3pPr>
            <a:lvl4pPr marL="1643869" indent="-234838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4pPr>
            <a:lvl5pPr marL="2113546" indent="-234838" eaLnBrk="0" hangingPunct="0"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5pPr>
            <a:lvl6pPr marL="2583223" indent="-2348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6pPr>
            <a:lvl7pPr marL="3052900" indent="-2348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7pPr>
            <a:lvl8pPr marL="3522577" indent="-2348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8pPr>
            <a:lvl9pPr marL="3992254" indent="-2348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ＭＳ Ｐゴシック" charset="0"/>
                <a:sym typeface="Gill Sans" charset="0"/>
              </a:defRPr>
            </a:lvl9pPr>
          </a:lstStyle>
          <a:p>
            <a:pPr eaLnBrk="1" hangingPunct="1"/>
            <a:fld id="{62BDB306-F804-F542-8CAA-E6ED60E4BF85}" type="slidenum">
              <a:rPr lang="en-US">
                <a:ea typeface="ヒラギノ角ゴ ProN W3" charset="0"/>
                <a:cs typeface="ヒラギノ角ゴ ProN W3" charset="0"/>
              </a:rPr>
              <a:pPr eaLnBrk="1" hangingPunct="1"/>
              <a:t>1</a:t>
            </a:fld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11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3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48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19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A8638-FBE3-416D-9814-B8911FA7FF5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3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"/>
            <a:ext cx="7699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90600" y="139700"/>
            <a:ext cx="1492553" cy="8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80" rIns="91359" bIns="45680"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b="1">
                <a:latin typeface="Arial" pitchFamily="34" charset="0"/>
              </a:rPr>
              <a:t>National Aeronautics and </a:t>
            </a:r>
            <a:br>
              <a:rPr lang="en-US" altLang="en-US" b="1">
                <a:latin typeface="Arial" pitchFamily="34" charset="0"/>
              </a:rPr>
            </a:br>
            <a:r>
              <a:rPr lang="en-US" altLang="en-US" b="1">
                <a:latin typeface="Arial" pitchFamily="34" charset="0"/>
              </a:rPr>
              <a:t>Space Administration</a:t>
            </a:r>
          </a:p>
          <a:p>
            <a:pPr eaLnBrk="1" hangingPunct="1"/>
            <a:endParaRPr lang="en-US" altLang="en-US" b="1">
              <a:latin typeface="Arial" pitchFamily="34" charset="0"/>
            </a:endParaRPr>
          </a:p>
          <a:p>
            <a:pPr eaLnBrk="1" hangingPunct="1"/>
            <a:r>
              <a:rPr lang="en-US" altLang="en-US" b="1">
                <a:latin typeface="Arial" pitchFamily="34" charset="0"/>
              </a:rPr>
              <a:t>Jet Propulsion Laboratory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California Institute of Technology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Pasadena, California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E07D4B-7AE6-416E-949E-7FDFC02EB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8185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400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tx1"/>
                </a:solidFill>
              </a:defRPr>
            </a:lvl4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EA26D-14E1-433D-AF79-EED210BFE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9093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2244E-F87A-4470-91F3-FD84A00B5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469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21C6A-57D2-42E8-8ABC-31DE7E79C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5049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1"/>
            <a:ext cx="9144000" cy="1019175"/>
          </a:xfrm>
          <a:prstGeom prst="rect">
            <a:avLst/>
          </a:prstGeom>
          <a:solidFill>
            <a:srgbClr val="EBEBF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80" rIns="91359" bIns="45680" anchor="ctr"/>
          <a:lstStyle>
            <a:lvl1pPr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0589" y="0"/>
            <a:ext cx="61166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181100"/>
            <a:ext cx="825817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  <a:sym typeface="Gill Sans" charset="0"/>
              </a:defRPr>
            </a:lvl1pPr>
          </a:lstStyle>
          <a:p>
            <a:pPr>
              <a:defRPr/>
            </a:pPr>
            <a:r>
              <a:rPr lang="en-US" dirty="0" smtClean="0"/>
              <a:t>November 19, 2016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fld id="{C7E1E784-557C-4516-BC1C-6182D785D93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96839"/>
            <a:ext cx="5905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98500" y="63500"/>
            <a:ext cx="1492553" cy="8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9" tIns="45680" rIns="91359" bIns="45680"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b="1">
                <a:latin typeface="Arial" pitchFamily="34" charset="0"/>
              </a:rPr>
              <a:t>National Aeronautics and </a:t>
            </a:r>
            <a:br>
              <a:rPr lang="en-US" altLang="en-US" b="1">
                <a:latin typeface="Arial" pitchFamily="34" charset="0"/>
              </a:rPr>
            </a:br>
            <a:r>
              <a:rPr lang="en-US" altLang="en-US" b="1">
                <a:latin typeface="Arial" pitchFamily="34" charset="0"/>
              </a:rPr>
              <a:t>Space Administration</a:t>
            </a:r>
          </a:p>
          <a:p>
            <a:pPr eaLnBrk="1" hangingPunct="1"/>
            <a:endParaRPr lang="en-US" altLang="en-US" sz="900" b="1">
              <a:latin typeface="Arial" pitchFamily="34" charset="0"/>
            </a:endParaRPr>
          </a:p>
          <a:p>
            <a:pPr eaLnBrk="1" hangingPunct="1"/>
            <a:r>
              <a:rPr lang="en-US" altLang="en-US" b="1">
                <a:latin typeface="Arial" pitchFamily="34" charset="0"/>
              </a:rPr>
              <a:t>Jet Propulsion Laboratory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California Institute of Technology</a:t>
            </a:r>
          </a:p>
          <a:p>
            <a:pPr eaLnBrk="1" hangingPunct="1"/>
            <a:r>
              <a:rPr lang="en-US" altLang="en-US" sz="700">
                <a:latin typeface="Arial" pitchFamily="34" charset="0"/>
              </a:rPr>
              <a:t>Pasadena, California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096" r:id="rId2"/>
    <p:sldLayoutId id="2147484101" r:id="rId3"/>
    <p:sldLayoutId id="2147484113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MS PGothic" pitchFamily="34" charset="-128"/>
          <a:cs typeface="ＭＳ Ｐゴシック" pitchFamily="8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  <a:ea typeface="MS PGothic" pitchFamily="34" charset="-128"/>
          <a:cs typeface="ＭＳ Ｐゴシック" pitchFamily="80" charset="-128"/>
        </a:defRPr>
      </a:lvl5pPr>
      <a:lvl6pPr marL="456798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6pPr>
      <a:lvl7pPr marL="913603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7pPr>
      <a:lvl8pPr marL="137041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8pPr>
      <a:lvl9pPr marL="1827211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63300"/>
          </a:solidFill>
          <a:latin typeface="Arial" pitchFamily="80" charset="0"/>
        </a:defRPr>
      </a:lvl9pPr>
    </p:titleStyle>
    <p:bodyStyle>
      <a:lvl1pPr marL="339708" indent="-339708" algn="l" rtl="0" eaLnBrk="0" fontAlgn="base" hangingPunct="0">
        <a:spcBef>
          <a:spcPct val="20000"/>
        </a:spcBef>
        <a:spcAft>
          <a:spcPct val="0"/>
        </a:spcAft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39737" indent="-280974" algn="l" rtl="0" eaLnBrk="0" fontAlgn="base" hangingPunct="0">
        <a:spcBef>
          <a:spcPct val="20000"/>
        </a:spcBef>
        <a:spcAft>
          <a:spcPct val="0"/>
        </a:spcAft>
        <a:buChar char="–"/>
        <a:defRPr sz="2400" b="0" i="1">
          <a:solidFill>
            <a:schemeClr val="tx1"/>
          </a:solidFill>
          <a:latin typeface="+mn-lt"/>
          <a:ea typeface="MS PGothic" pitchFamily="34" charset="-128"/>
        </a:defRPr>
      </a:lvl2pPr>
      <a:lvl3pPr marL="1138180" indent="-225413" algn="l" rtl="0" eaLnBrk="0" fontAlgn="base" hangingPunct="0">
        <a:spcBef>
          <a:spcPct val="20000"/>
        </a:spcBef>
        <a:spcAft>
          <a:spcPct val="0"/>
        </a:spcAft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Geneva" charset="-128"/>
        </a:defRPr>
      </a:lvl3pPr>
      <a:lvl4pPr marL="1595356" indent="-225413" algn="l" rtl="0" eaLnBrk="0" fontAlgn="base" hangingPunct="0">
        <a:spcBef>
          <a:spcPct val="20000"/>
        </a:spcBef>
        <a:spcAft>
          <a:spcPct val="0"/>
        </a:spcAft>
        <a:buChar char="–"/>
        <a:defRPr sz="1800" b="0" i="1">
          <a:solidFill>
            <a:schemeClr val="tx1"/>
          </a:solidFill>
          <a:latin typeface="+mn-lt"/>
          <a:ea typeface="Geneva" charset="-128"/>
          <a:cs typeface="Geneva" charset="0"/>
        </a:defRPr>
      </a:lvl4pPr>
      <a:lvl5pPr marL="2052533" indent="-225413" algn="l" rtl="0" eaLnBrk="0" fontAlgn="base" hangingPunct="0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2416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6pPr>
      <a:lvl7pPr marL="2969216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7pPr>
      <a:lvl8pPr marL="3426021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8pPr>
      <a:lvl9pPr marL="3882818" indent="-228399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accent2"/>
          </a:solidFill>
          <a:latin typeface="+mn-lt"/>
          <a:ea typeface="ＭＳ Ｐゴシック" pitchFamily="80" charset="-128"/>
        </a:defRPr>
      </a:lvl9pPr>
    </p:bodyStyle>
    <p:otherStyle>
      <a:defPPr>
        <a:defRPr lang="en-US"/>
      </a:defPPr>
      <a:lvl1pPr marL="0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98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03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10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11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11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817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614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21" algn="l" defTabSz="456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ctrTitle"/>
          </p:nvPr>
        </p:nvSpPr>
        <p:spPr>
          <a:xfrm>
            <a:off x="685800" y="1642765"/>
            <a:ext cx="7772400" cy="1143000"/>
          </a:xfrm>
        </p:spPr>
        <p:txBody>
          <a:bodyPr/>
          <a:lstStyle/>
          <a:p>
            <a:r>
              <a:rPr lang="en-US" sz="3200" dirty="0" smtClean="0"/>
              <a:t>A Framework to Enable</a:t>
            </a:r>
            <a:br>
              <a:rPr lang="en-US" sz="3200" dirty="0" smtClean="0"/>
            </a:br>
            <a:r>
              <a:rPr lang="en-US" sz="3200" dirty="0" smtClean="0"/>
              <a:t> Interpretation of the 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5" name="Subtitle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J. Steven Hughes</a:t>
            </a:r>
          </a:p>
          <a:p>
            <a:pPr eaLnBrk="1" hangingPunct="1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Principal Computer Scientist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Jet Propulsion Laboratory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ESIP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GeoSemantics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Symposium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January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10th, 2017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185"/>
          <p:cNvSpPr txBox="1">
            <a:spLocks noChangeArrowheads="1"/>
          </p:cNvSpPr>
          <p:nvPr/>
        </p:nvSpPr>
        <p:spPr bwMode="auto">
          <a:xfrm>
            <a:off x="5334000" y="6396335"/>
            <a:ext cx="3810000" cy="461665"/>
          </a:xfrm>
          <a:prstGeom prst="rect">
            <a:avLst/>
          </a:prstGeom>
          <a:solidFill>
            <a:srgbClr val="FFFFFF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pitchFamily="28" charset="-128"/>
                <a:cs typeface="Arial" pitchFamily="34" charset="0"/>
              </a:rPr>
              <a:t>Copyright 2010 California Institute of Technology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pitchFamily="28" charset="-128"/>
                <a:cs typeface="Arial" pitchFamily="34" charset="0"/>
              </a:rPr>
              <a:t>Government sponsorship acknowledged</a:t>
            </a:r>
          </a:p>
        </p:txBody>
      </p:sp>
    </p:spTree>
    <p:extLst>
      <p:ext uri="{BB962C8B-B14F-4D97-AF65-F5344CB8AC3E}">
        <p14:creationId xmlns:p14="http://schemas.microsoft.com/office/powerpoint/2010/main" val="3754129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Open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Information Archive System (OAIS)  Reference Model  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2" descr="TAGGED_OBJEC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2971800" cy="469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95800" y="1981200"/>
            <a:ext cx="3962400" cy="487680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digital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real data — for example, a binary image of a redwood tree.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physical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physical or tangible – for example the planet Saturn and the Venus Express magnetometer.  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conceptual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intangible – for example the Cassini mission and NASA’s strategic plan for solar system exploration.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6573838"/>
            <a:ext cx="74676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</a:pPr>
            <a:r>
              <a:rPr kumimoji="0" lang="en-US" sz="1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4" charset="-128"/>
              </a:rPr>
              <a:t>1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4" charset="-128"/>
              </a:rPr>
              <a:t>Open Archival Information System (OAIS) Reference Model - ISO 14721:2003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09600" y="1057711"/>
            <a:ext cx="7772400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+mj-lt"/>
                <a:ea typeface="MS PGothic" pitchFamily="34" charset="-128"/>
                <a:cs typeface="ＭＳ Ｐゴシック" pitchFamily="8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5pPr>
            <a:lvl6pPr marL="456798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6pPr>
            <a:lvl7pPr marL="913603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7pPr>
            <a:lvl8pPr marL="137041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8pPr>
            <a:lvl9pPr marL="1827211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9pPr>
          </a:lstStyle>
          <a:p>
            <a:r>
              <a:rPr lang="en-US" kern="0" dirty="0" smtClean="0">
                <a:solidFill>
                  <a:schemeClr val="tx1"/>
                </a:solidFill>
              </a:rPr>
              <a:t>Information </a:t>
            </a:r>
            <a:r>
              <a:rPr lang="en-US" kern="0" dirty="0" smtClean="0">
                <a:solidFill>
                  <a:schemeClr val="tx1"/>
                </a:solidFill>
              </a:rPr>
              <a:t>Object</a:t>
            </a:r>
            <a:r>
              <a:rPr lang="en-US" kern="0" baseline="30000" dirty="0" smtClean="0">
                <a:solidFill>
                  <a:schemeClr val="tx1"/>
                </a:solidFill>
              </a:rPr>
              <a:t>1</a:t>
            </a:r>
            <a:endParaRPr lang="en-US" kern="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6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Data Management</a:t>
            </a:r>
            <a:r>
              <a:rPr lang="en-US" altLang="en-US" sz="2400" i="1" baseline="30000" dirty="0" smtClean="0">
                <a:solidFill>
                  <a:schemeClr val="tx1"/>
                </a:solidFill>
              </a:rPr>
              <a:t>1</a:t>
            </a:r>
            <a:endParaRPr lang="en-US" altLang="en-US" sz="2400" i="1" baseline="300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2" descr="TAGGED_OBJEC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2971800" cy="469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95800" y="1981200"/>
            <a:ext cx="3962400" cy="487680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digital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real data — for example, a binary image of a redwood tree.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physical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physical or tangible – for example the planet Saturn and the Venus Express magnetometer.  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conceptual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intangible – for example the Cassini mission and NASA’s strategic plan for solar system exploration.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6573838"/>
            <a:ext cx="74676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</a:pPr>
            <a:r>
              <a:rPr kumimoji="0" lang="en-US" sz="1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4" charset="-128"/>
              </a:rPr>
              <a:t>1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4" charset="-128"/>
              </a:rPr>
              <a:t>Open Archival Information System (OAIS) Reference Model - ISO 14721:2003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09600" y="1057711"/>
            <a:ext cx="7772400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+mj-lt"/>
                <a:ea typeface="MS PGothic" pitchFamily="34" charset="-128"/>
                <a:cs typeface="ＭＳ Ｐゴシック" pitchFamily="8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5pPr>
            <a:lvl6pPr marL="456798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6pPr>
            <a:lvl7pPr marL="913603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7pPr>
            <a:lvl8pPr marL="137041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8pPr>
            <a:lvl9pPr marL="1827211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9pPr>
          </a:lstStyle>
          <a:p>
            <a:r>
              <a:rPr lang="en-US" kern="0" dirty="0" smtClean="0">
                <a:solidFill>
                  <a:schemeClr val="tx1"/>
                </a:solidFill>
              </a:rPr>
              <a:t>Information Object Model</a:t>
            </a:r>
            <a:r>
              <a:rPr lang="en-US" kern="0" baseline="30000" dirty="0" smtClean="0">
                <a:solidFill>
                  <a:schemeClr val="tx1"/>
                </a:solidFill>
              </a:rPr>
              <a:t>1</a:t>
            </a:r>
            <a:endParaRPr lang="en-US" kern="0" baseline="30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31889" y="1678987"/>
            <a:ext cx="2057400" cy="487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091625"/>
            <a:ext cx="213360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Description Object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Management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6489" y="1752600"/>
            <a:ext cx="425111" cy="612468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/>
              <a:t>Data </a:t>
            </a:r>
            <a:r>
              <a:rPr lang="en-US" altLang="en-US" sz="2400" i="1" dirty="0" smtClean="0"/>
              <a:t>Object Management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2" descr="TAGGED_OBJEC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2971800" cy="469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95800" y="1981200"/>
            <a:ext cx="3962400" cy="487680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digital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real data — for example, a binary image of a redwood tree.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physical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physical or tangible – for example the planet Saturn and the Venus Express magnetometer.  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conceptual object</a:t>
            </a:r>
            <a:r>
              <a:rPr lang="en-US" sz="1600" dirty="0" smtClean="0">
                <a:solidFill>
                  <a:schemeClr val="tx1"/>
                </a:solidFill>
              </a:rPr>
              <a:t>: An object which is intangible – for example the Cassini mission and NASA’s strategic plan for solar system exploration.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6573838"/>
            <a:ext cx="74676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</a:pPr>
            <a:r>
              <a:rPr kumimoji="0" lang="en-US" sz="1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4" charset="-128"/>
              </a:rPr>
              <a:t>1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4" charset="-128"/>
              </a:rPr>
              <a:t>Open Archival Information System (OAIS) Reference Model - ISO 14721:2003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09600" y="1057711"/>
            <a:ext cx="7772400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+mj-lt"/>
                <a:ea typeface="MS PGothic" pitchFamily="34" charset="-128"/>
                <a:cs typeface="ＭＳ Ｐゴシック" pitchFamily="8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  <a:ea typeface="MS PGothic" pitchFamily="34" charset="-128"/>
                <a:cs typeface="ＭＳ Ｐゴシック" pitchFamily="80" charset="-128"/>
              </a:defRPr>
            </a:lvl5pPr>
            <a:lvl6pPr marL="456798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6pPr>
            <a:lvl7pPr marL="913603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7pPr>
            <a:lvl8pPr marL="137041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8pPr>
            <a:lvl9pPr marL="1827211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3300"/>
                </a:solidFill>
                <a:latin typeface="Arial" pitchFamily="80" charset="0"/>
              </a:defRPr>
            </a:lvl9pPr>
          </a:lstStyle>
          <a:p>
            <a:r>
              <a:rPr lang="en-US" kern="0" dirty="0" smtClean="0">
                <a:solidFill>
                  <a:schemeClr val="tx1"/>
                </a:solidFill>
              </a:rPr>
              <a:t>Information Object Model</a:t>
            </a:r>
            <a:r>
              <a:rPr lang="en-US" kern="0" baseline="30000" dirty="0" smtClean="0">
                <a:solidFill>
                  <a:schemeClr val="tx1"/>
                </a:solidFill>
              </a:rPr>
              <a:t>1</a:t>
            </a:r>
            <a:endParaRPr lang="en-US" kern="0" baseline="30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31889" y="1678987"/>
            <a:ext cx="2057400" cy="4876800"/>
          </a:xfrm>
          <a:prstGeom prst="ellipse">
            <a:avLst/>
          </a:prstGeom>
          <a:noFill/>
          <a:ln w="38100">
            <a:solidFill>
              <a:srgbClr val="FF8B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091625"/>
            <a:ext cx="243840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8B8B"/>
                </a:solidFill>
              </a:rPr>
              <a:t>Description Object</a:t>
            </a:r>
          </a:p>
          <a:p>
            <a:pPr algn="ctr"/>
            <a:r>
              <a:rPr lang="en-US" sz="1600" b="1" dirty="0">
                <a:solidFill>
                  <a:srgbClr val="FF8B8B"/>
                </a:solidFill>
              </a:rPr>
              <a:t>Management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6489" y="1752600"/>
            <a:ext cx="425111" cy="612468"/>
          </a:xfrm>
          <a:prstGeom prst="straightConnector1">
            <a:avLst/>
          </a:prstGeom>
          <a:ln w="28575">
            <a:solidFill>
              <a:srgbClr val="FF8B8B"/>
            </a:solidFill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948498" y="1905000"/>
            <a:ext cx="1436689" cy="1295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61345" y="1436835"/>
            <a:ext cx="1468055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Data Object Management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5939" y="1749732"/>
            <a:ext cx="768095" cy="391997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7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99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Information Categories</a:t>
            </a:r>
            <a:r>
              <a:rPr lang="en-US" sz="2800" baseline="30000" dirty="0" smtClean="0">
                <a:solidFill>
                  <a:schemeClr val="tx1"/>
                </a:solidFill>
              </a:rPr>
              <a:t>1</a:t>
            </a:r>
            <a:endParaRPr lang="en-US" altLang="en-US" sz="2800" baseline="30000" dirty="0">
              <a:solidFill>
                <a:schemeClr val="tx1"/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" y="1231490"/>
            <a:ext cx="8991600" cy="5474110"/>
          </a:xfrm>
        </p:spPr>
        <p:txBody>
          <a:bodyPr>
            <a:noAutofit/>
          </a:bodyPr>
          <a:lstStyle/>
          <a:p>
            <a:pPr lvl="0"/>
            <a:r>
              <a:rPr lang="en-US" sz="1600" b="1" dirty="0">
                <a:solidFill>
                  <a:schemeClr val="tx1"/>
                </a:solidFill>
              </a:rPr>
              <a:t>Identification</a:t>
            </a:r>
          </a:p>
          <a:p>
            <a:pPr lvl="1"/>
            <a:r>
              <a:rPr lang="en-US" sz="1400" dirty="0"/>
              <a:t>Identification information provides a unique and immutable identifier for any information object that is to be discovered and accessed.</a:t>
            </a: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Representation/Format </a:t>
            </a:r>
          </a:p>
          <a:p>
            <a:pPr lvl="1"/>
            <a:r>
              <a:rPr lang="en-US" sz="1400" dirty="0"/>
              <a:t>Representation information allows a data object to be interpreted. This includes describing the data format.</a:t>
            </a:r>
          </a:p>
          <a:p>
            <a:pPr lvl="0"/>
            <a:r>
              <a:rPr lang="en-US" sz="1600" b="1" dirty="0" smtClean="0">
                <a:solidFill>
                  <a:schemeClr val="tx1"/>
                </a:solidFill>
              </a:rPr>
              <a:t>Integrity (Fixity)</a:t>
            </a:r>
            <a:endParaRPr lang="en-US" sz="1600" b="1" dirty="0">
              <a:solidFill>
                <a:schemeClr val="tx1"/>
              </a:solidFill>
            </a:endParaRPr>
          </a:p>
          <a:p>
            <a:pPr lvl="1"/>
            <a:r>
              <a:rPr lang="en-US" sz="1400" dirty="0"/>
              <a:t>Integrity information ensures the information object has not been unintentionally altered.</a:t>
            </a: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Provenance</a:t>
            </a:r>
          </a:p>
          <a:p>
            <a:pPr lvl="1"/>
            <a:r>
              <a:rPr lang="en-US" sz="1400" dirty="0"/>
              <a:t>Provence Information provides the history of the data and is essential for authenticity. It must include the provider. </a:t>
            </a: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Context </a:t>
            </a:r>
          </a:p>
          <a:p>
            <a:pPr lvl="1"/>
            <a:r>
              <a:rPr lang="en-US" sz="1400" dirty="0"/>
              <a:t>Context information provides additional information that describes the environment in which the data object was created. For example, context information may describe instruments or light sources.  </a:t>
            </a: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Reference</a:t>
            </a:r>
          </a:p>
          <a:p>
            <a:pPr lvl="1"/>
            <a:r>
              <a:rPr lang="en-US" sz="1400" dirty="0"/>
              <a:t>Reference information allows the information objects to be referenced. Identification information is a subset of Reference Information.</a:t>
            </a: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Access Rights</a:t>
            </a:r>
          </a:p>
          <a:p>
            <a:pPr lvl="1"/>
            <a:r>
              <a:rPr lang="en-US" sz="1400" dirty="0"/>
              <a:t>Access Rights information identifies the access restrictions pertaining to the data, including the legal framework, licensing terms, and access control; provider provided access and distribution conditions, and specifications for rights enforcement </a:t>
            </a:r>
            <a:r>
              <a:rPr lang="en-US" sz="1400" dirty="0" smtClean="0"/>
              <a:t>measures</a:t>
            </a:r>
            <a:r>
              <a:rPr lang="en-US" sz="1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8752" y="6356351"/>
            <a:ext cx="938048" cy="365125"/>
          </a:xfrm>
        </p:spPr>
        <p:txBody>
          <a:bodyPr/>
          <a:lstStyle/>
          <a:p>
            <a:fld id="{B4BC9CAB-BF2A-4744-ADF3-CFC28E0141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9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7546" y="5024165"/>
            <a:ext cx="1986454" cy="14267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49733"/>
            <a:ext cx="6967046" cy="990600"/>
          </a:xfrm>
        </p:spPr>
        <p:txBody>
          <a:bodyPr/>
          <a:lstStyle/>
          <a:p>
            <a:r>
              <a:rPr lang="en-US" altLang="en-US" sz="2800" i="1" dirty="0" smtClean="0">
                <a:solidFill>
                  <a:schemeClr val="tx1"/>
                </a:solidFill>
              </a:rPr>
              <a:t>Data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i="1" dirty="0">
                <a:solidFill>
                  <a:schemeClr val="tx1"/>
                </a:solidFill>
              </a:rPr>
              <a:t>Dictionary Reference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Model</a:t>
            </a:r>
            <a:r>
              <a:rPr lang="en-US" altLang="en-US" sz="2800" i="1" baseline="30000" dirty="0" smtClean="0">
                <a:solidFill>
                  <a:schemeClr val="tx1"/>
                </a:solidFill>
              </a:rPr>
              <a:t>2</a:t>
            </a:r>
            <a:endParaRPr lang="en-US" altLang="en-US" sz="2800" i="1" baseline="300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177800" y="1219200"/>
            <a:ext cx="8572500" cy="527050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2692400" y="3429000"/>
            <a:ext cx="353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422401" y="4991100"/>
            <a:ext cx="6096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29000" y="2414600"/>
            <a:ext cx="1949450" cy="376238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altLang="en-US" sz="2400" b="1" i="1" dirty="0">
                <a:solidFill>
                  <a:schemeClr val="tx1"/>
                </a:solidFill>
              </a:rPr>
              <a:t>Common</a:t>
            </a:r>
            <a:endParaRPr lang="en-US" altLang="en-US" b="1" i="1" dirty="0">
              <a:solidFill>
                <a:schemeClr val="tx1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247900" y="4076700"/>
            <a:ext cx="422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1" i="1" dirty="0">
                <a:solidFill>
                  <a:srgbClr val="000000"/>
                </a:solidFill>
              </a:rPr>
              <a:t>Discipline</a:t>
            </a:r>
            <a:endParaRPr lang="en-US" altLang="en-US" b="1" i="1" dirty="0">
              <a:solidFill>
                <a:srgbClr val="000000"/>
              </a:solidFill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574800" y="5562600"/>
            <a:ext cx="548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Project</a:t>
            </a:r>
            <a:endParaRPr lang="en-US" altLang="en-US" b="1" i="1" dirty="0">
              <a:solidFill>
                <a:srgbClr val="000000"/>
              </a:solidFill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04800" y="1109935"/>
            <a:ext cx="3708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u="sng" dirty="0">
                <a:solidFill>
                  <a:srgbClr val="000000"/>
                </a:solidFill>
              </a:rPr>
              <a:t>Governance </a:t>
            </a:r>
            <a:r>
              <a:rPr lang="en-US" altLang="en-US" sz="2000" b="1" u="sng" dirty="0" smtClean="0">
                <a:solidFill>
                  <a:srgbClr val="000000"/>
                </a:solidFill>
              </a:rPr>
              <a:t>Entities</a:t>
            </a:r>
            <a:r>
              <a:rPr lang="en-US" altLang="en-US" sz="2000" b="1" u="sng" baseline="30000" dirty="0" smtClean="0">
                <a:solidFill>
                  <a:srgbClr val="000000"/>
                </a:solidFill>
              </a:rPr>
              <a:t>1</a:t>
            </a:r>
            <a:endParaRPr lang="en-US" altLang="en-US" sz="2000" b="1" u="sng" baseline="30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Registration Authority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Steward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Namespace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-322827" y="6519450"/>
            <a:ext cx="7503653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1400" baseline="30000" dirty="0">
                <a:solidFill>
                  <a:srgbClr val="000000"/>
                </a:solidFill>
              </a:rPr>
              <a:t>2</a:t>
            </a:r>
            <a:r>
              <a:rPr lang="en-US" altLang="en-US" sz="1400" dirty="0" smtClean="0">
                <a:solidFill>
                  <a:srgbClr val="000000"/>
                </a:solidFill>
              </a:rPr>
              <a:t>ISO/IEC 11179:2003 - Volume </a:t>
            </a:r>
            <a:r>
              <a:rPr lang="en-US" altLang="en-US" sz="1400" dirty="0">
                <a:solidFill>
                  <a:srgbClr val="000000"/>
                </a:solidFill>
              </a:rPr>
              <a:t>3 </a:t>
            </a:r>
            <a:r>
              <a:rPr lang="en-US" altLang="en-US" sz="1400" dirty="0" smtClean="0">
                <a:solidFill>
                  <a:srgbClr val="000000"/>
                </a:solidFill>
              </a:rPr>
              <a:t>– Metadata Registry </a:t>
            </a:r>
            <a:r>
              <a:rPr lang="en-US" altLang="en-US" sz="1400" dirty="0">
                <a:solidFill>
                  <a:srgbClr val="000000"/>
                </a:solidFill>
              </a:rPr>
              <a:t>Specification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5952" y="6471417"/>
            <a:ext cx="938048" cy="365125"/>
          </a:xfrm>
        </p:spPr>
        <p:txBody>
          <a:bodyPr/>
          <a:lstStyle/>
          <a:p>
            <a:fld id="{B4BC9CAB-BF2A-4744-ADF3-CFC28E01415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9400" y="2859066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Governance</a:t>
            </a:r>
          </a:p>
          <a:p>
            <a:pPr algn="ctr"/>
            <a:r>
              <a:rPr lang="en-US" sz="2000" b="1" dirty="0" smtClean="0"/>
              <a:t> Levels</a:t>
            </a:r>
            <a:endParaRPr lang="en-US" sz="2000" b="1" dirty="0"/>
          </a:p>
        </p:txBody>
      </p:sp>
      <p:sp>
        <p:nvSpPr>
          <p:cNvPr id="4" name="Right Brace 3"/>
          <p:cNvSpPr/>
          <p:nvPr/>
        </p:nvSpPr>
        <p:spPr>
          <a:xfrm rot="19204537">
            <a:off x="6874161" y="2050136"/>
            <a:ext cx="482600" cy="333427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4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i="1" dirty="0" smtClean="0">
                <a:solidFill>
                  <a:schemeClr val="tx1"/>
                </a:solidFill>
              </a:rPr>
              <a:t>Registry Reference Model</a:t>
            </a:r>
            <a:endParaRPr lang="en-US" altLang="en-US" sz="2800" i="1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60375" y="1181100"/>
            <a:ext cx="7921625" cy="55245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01"/>
              </a:spcBef>
              <a:defRPr/>
            </a:pPr>
            <a:r>
              <a:rPr lang="en-US" sz="2600" b="0" dirty="0" err="1" smtClean="0">
                <a:solidFill>
                  <a:schemeClr val="tx1"/>
                </a:solidFill>
                <a:ea typeface="+mn-ea"/>
              </a:rPr>
              <a:t>ebXML</a:t>
            </a:r>
            <a:r>
              <a:rPr lang="en-US" sz="2600" b="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sz="2600" b="0" dirty="0" smtClean="0">
                <a:solidFill>
                  <a:schemeClr val="tx1"/>
                </a:solidFill>
                <a:ea typeface="+mn-ea"/>
              </a:rPr>
              <a:t>(Electronic </a:t>
            </a:r>
            <a:r>
              <a:rPr lang="en-US" sz="2600" b="0" dirty="0">
                <a:solidFill>
                  <a:schemeClr val="tx1"/>
                </a:solidFill>
                <a:ea typeface="+mn-ea"/>
              </a:rPr>
              <a:t>Business XML) </a:t>
            </a:r>
            <a:r>
              <a:rPr lang="en-US" sz="2600" b="0" dirty="0" smtClean="0">
                <a:solidFill>
                  <a:schemeClr val="tx1"/>
                </a:solidFill>
                <a:ea typeface="+mn-ea"/>
              </a:rPr>
              <a:t>- Standardizes </a:t>
            </a:r>
            <a:r>
              <a:rPr lang="en-US" sz="2600" b="0" dirty="0">
                <a:solidFill>
                  <a:schemeClr val="tx1"/>
                </a:solidFill>
                <a:ea typeface="+mn-ea"/>
              </a:rPr>
              <a:t>the secure exchange </a:t>
            </a:r>
            <a:r>
              <a:rPr lang="en-US" sz="2600" b="0" dirty="0" smtClean="0">
                <a:solidFill>
                  <a:schemeClr val="tx1"/>
                </a:solidFill>
                <a:ea typeface="+mn-ea"/>
              </a:rPr>
              <a:t>of data</a:t>
            </a:r>
          </a:p>
          <a:p>
            <a:pPr>
              <a:spcBef>
                <a:spcPts val="1101"/>
              </a:spcBef>
              <a:defRPr/>
            </a:pPr>
            <a:endParaRPr lang="en-US" sz="2600" b="0" dirty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1101"/>
              </a:spcBef>
              <a:defRPr/>
            </a:pPr>
            <a:r>
              <a:rPr lang="en-US" sz="2600" b="0" dirty="0" smtClean="0">
                <a:solidFill>
                  <a:schemeClr val="tx1"/>
                </a:solidFill>
                <a:ea typeface="+mn-ea"/>
              </a:rPr>
              <a:t>Defines key properties of a federated registry</a:t>
            </a:r>
          </a:p>
          <a:p>
            <a:pPr lvl="1">
              <a:spcBef>
                <a:spcPts val="1101"/>
              </a:spcBef>
              <a:defRPr/>
            </a:pPr>
            <a:r>
              <a:rPr lang="en-US" sz="2200" dirty="0">
                <a:ea typeface="+mn-ea"/>
              </a:rPr>
              <a:t>r</a:t>
            </a: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egistry database schema</a:t>
            </a:r>
          </a:p>
          <a:p>
            <a:pPr lvl="1">
              <a:spcBef>
                <a:spcPts val="1101"/>
              </a:spcBef>
              <a:defRPr/>
            </a:pP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registry object (</a:t>
            </a:r>
            <a:r>
              <a:rPr lang="en-US" sz="2200" dirty="0" smtClean="0"/>
              <a:t>generic</a:t>
            </a: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)</a:t>
            </a:r>
          </a:p>
          <a:p>
            <a:pPr lvl="2">
              <a:spcBef>
                <a:spcPts val="1101"/>
              </a:spcBef>
              <a:defRPr/>
            </a:pPr>
            <a:r>
              <a:rPr lang="en-US" sz="2200" dirty="0"/>
              <a:t>Extensions: products, granules, </a:t>
            </a:r>
            <a:r>
              <a:rPr lang="en-US" sz="2200" dirty="0" err="1"/>
              <a:t>etc</a:t>
            </a:r>
            <a:endParaRPr lang="en-US" sz="2200" dirty="0"/>
          </a:p>
          <a:p>
            <a:pPr lvl="2">
              <a:spcBef>
                <a:spcPts val="1101"/>
              </a:spcBef>
              <a:defRPr/>
            </a:pPr>
            <a:r>
              <a:rPr lang="en-US" sz="2200" dirty="0" smtClean="0">
                <a:ea typeface="+mn-ea"/>
              </a:rPr>
              <a:t>F</a:t>
            </a: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irst class objects</a:t>
            </a:r>
          </a:p>
          <a:p>
            <a:pPr lvl="3">
              <a:spcBef>
                <a:spcPts val="1101"/>
              </a:spcBef>
              <a:defRPr/>
            </a:pP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 digital, physical, and conceptual </a:t>
            </a:r>
          </a:p>
          <a:p>
            <a:pPr lvl="1">
              <a:spcBef>
                <a:spcPts val="1101"/>
              </a:spcBef>
              <a:defRPr/>
            </a:pPr>
            <a:r>
              <a:rPr lang="en-US" sz="2200" dirty="0"/>
              <a:t>common registry services</a:t>
            </a:r>
          </a:p>
          <a:p>
            <a:pPr lvl="2">
              <a:spcBef>
                <a:spcPts val="1101"/>
              </a:spcBef>
              <a:defRPr/>
            </a:pPr>
            <a:r>
              <a:rPr lang="en-US" sz="2200" dirty="0"/>
              <a:t>tracking/locate/retrieval</a:t>
            </a:r>
          </a:p>
          <a:p>
            <a:pPr lvl="1">
              <a:spcBef>
                <a:spcPts val="1101"/>
              </a:spcBef>
              <a:defRPr/>
            </a:pP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core attributes </a:t>
            </a:r>
          </a:p>
          <a:p>
            <a:pPr lvl="2">
              <a:spcBef>
                <a:spcPts val="1101"/>
              </a:spcBef>
              <a:defRPr/>
            </a:pP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identification (e.g. &lt;</a:t>
            </a:r>
            <a:r>
              <a:rPr lang="en-US" sz="2200" b="0" dirty="0" err="1" smtClean="0">
                <a:solidFill>
                  <a:schemeClr val="tx1"/>
                </a:solidFill>
                <a:ea typeface="+mn-ea"/>
              </a:rPr>
              <a:t>logical_identifier</a:t>
            </a: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&gt;)</a:t>
            </a:r>
          </a:p>
          <a:p>
            <a:pPr lvl="2">
              <a:spcBef>
                <a:spcPts val="1101"/>
              </a:spcBef>
              <a:defRPr/>
            </a:pPr>
            <a:r>
              <a:rPr lang="en-US" sz="2200" dirty="0">
                <a:solidFill>
                  <a:schemeClr val="tx1"/>
                </a:solidFill>
                <a:ea typeface="+mn-ea"/>
              </a:rPr>
              <a:t>v</a:t>
            </a:r>
            <a:r>
              <a:rPr lang="en-US" sz="2200" b="0" dirty="0" smtClean="0">
                <a:solidFill>
                  <a:schemeClr val="tx1"/>
                </a:solidFill>
                <a:ea typeface="+mn-ea"/>
              </a:rPr>
              <a:t>ersioning (e.g. &lt;</a:t>
            </a:r>
            <a:r>
              <a:rPr lang="en-US" sz="2200" b="0" dirty="0" err="1" smtClean="0">
                <a:solidFill>
                  <a:schemeClr val="tx1"/>
                </a:solidFill>
                <a:ea typeface="+mn-ea"/>
              </a:rPr>
              <a:t>version_identifier</a:t>
            </a:r>
            <a:r>
              <a:rPr lang="en-US" sz="2200" dirty="0" smtClean="0">
                <a:solidFill>
                  <a:schemeClr val="tx1"/>
                </a:solidFill>
                <a:ea typeface="+mn-ea"/>
              </a:rPr>
              <a:t>&gt;)</a:t>
            </a:r>
            <a:endParaRPr lang="en-US" sz="2200" b="0" dirty="0" smtClean="0">
              <a:solidFill>
                <a:schemeClr val="tx1"/>
              </a:solidFill>
              <a:ea typeface="+mn-ea"/>
            </a:endParaRPr>
          </a:p>
          <a:p>
            <a:pPr lvl="2">
              <a:spcBef>
                <a:spcPts val="1101"/>
              </a:spcBef>
              <a:defRPr/>
            </a:pPr>
            <a:endParaRPr lang="en-US" sz="2400" b="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Information Requirements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15539" y="1295400"/>
            <a:ext cx="9052261" cy="990600"/>
          </a:xfrm>
        </p:spPr>
        <p:txBody>
          <a:bodyPr>
            <a:normAutofit/>
          </a:bodyPr>
          <a:lstStyle/>
          <a:p>
            <a:pPr>
              <a:spcBef>
                <a:spcPts val="1101"/>
              </a:spcBef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The </a:t>
            </a:r>
            <a:r>
              <a:rPr lang="en-US" dirty="0" smtClean="0">
                <a:ea typeface="+mn-ea"/>
              </a:rPr>
              <a:t>c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ommunity’s Requirements and Policies</a:t>
            </a:r>
            <a:r>
              <a:rPr lang="en-US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set the foundation for the </a:t>
            </a:r>
            <a:r>
              <a:rPr lang="en-US" i="1" dirty="0" smtClean="0">
                <a:solidFill>
                  <a:schemeClr val="tx1"/>
                </a:solidFill>
                <a:ea typeface="+mn-ea"/>
              </a:rPr>
              <a:t>information requirements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.</a:t>
            </a:r>
            <a:endParaRPr lang="en-US" sz="2800" b="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39" y="2737515"/>
            <a:ext cx="905226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smtClean="0"/>
              <a:t>The System </a:t>
            </a:r>
            <a:r>
              <a:rPr lang="en-US" sz="1600" dirty="0"/>
              <a:t>will provide expertise to guide and assist missions, programs, and individuals to organize and document digital data supporting </a:t>
            </a:r>
            <a:r>
              <a:rPr lang="en-US" sz="1600" dirty="0" smtClean="0"/>
              <a:t>the institutions </a:t>
            </a:r>
            <a:r>
              <a:rPr lang="en-US" sz="1600" dirty="0"/>
              <a:t>goals </a:t>
            </a:r>
            <a:r>
              <a:rPr lang="en-US" sz="1600" dirty="0" smtClean="0"/>
              <a:t>in science exploration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400029" lvl="1" indent="0">
              <a:buNone/>
            </a:pPr>
            <a:r>
              <a:rPr lang="en-US" sz="1600" dirty="0"/>
              <a:t>1.4 Archiving Standards: The system will have </a:t>
            </a:r>
            <a:r>
              <a:rPr lang="en-US" sz="1600" b="1" dirty="0"/>
              <a:t>archiving standards </a:t>
            </a:r>
            <a:r>
              <a:rPr lang="en-US" sz="1600" dirty="0"/>
              <a:t>for </a:t>
            </a:r>
            <a:r>
              <a:rPr lang="en-US" sz="1600" dirty="0" smtClean="0"/>
              <a:t>science </a:t>
            </a:r>
            <a:r>
              <a:rPr lang="en-US" sz="1600" dirty="0"/>
              <a:t>data</a:t>
            </a:r>
          </a:p>
          <a:p>
            <a:pPr marL="400029" lvl="1" indent="0">
              <a:buNone/>
            </a:pPr>
            <a:endParaRPr lang="en-US" sz="900" dirty="0"/>
          </a:p>
          <a:p>
            <a:pPr marL="798472" lvl="2" indent="0">
              <a:buNone/>
            </a:pPr>
            <a:r>
              <a:rPr lang="en-US" sz="1200" dirty="0"/>
              <a:t>1.4.1 The system will </a:t>
            </a:r>
            <a:r>
              <a:rPr lang="en-US" sz="1200" b="1" dirty="0"/>
              <a:t>define a standard </a:t>
            </a:r>
            <a:r>
              <a:rPr lang="en-US" sz="1200" dirty="0"/>
              <a:t>for organizing, formatting, and documenting </a:t>
            </a:r>
            <a:r>
              <a:rPr lang="en-US" sz="1200" dirty="0" smtClean="0"/>
              <a:t> </a:t>
            </a:r>
            <a:r>
              <a:rPr lang="en-US" sz="1200" dirty="0"/>
              <a:t>science data</a:t>
            </a:r>
          </a:p>
          <a:p>
            <a:pPr marL="798472" lvl="2" indent="0">
              <a:buNone/>
            </a:pPr>
            <a:endParaRPr lang="en-US" sz="900" dirty="0"/>
          </a:p>
          <a:p>
            <a:pPr marL="798472" lvl="2" indent="0">
              <a:buNone/>
            </a:pPr>
            <a:r>
              <a:rPr lang="en-US" sz="1200" dirty="0"/>
              <a:t>1.4.2 The system will maintain a </a:t>
            </a:r>
            <a:r>
              <a:rPr lang="en-US" sz="1200" b="1" dirty="0"/>
              <a:t>dictionary of terms, values, and relationships </a:t>
            </a:r>
            <a:r>
              <a:rPr lang="en-US" sz="1200" dirty="0"/>
              <a:t>for standardized description of </a:t>
            </a:r>
            <a:r>
              <a:rPr lang="en-US" sz="1200" dirty="0" smtClean="0"/>
              <a:t>science </a:t>
            </a:r>
            <a:r>
              <a:rPr lang="en-US" sz="1200" dirty="0"/>
              <a:t>data</a:t>
            </a:r>
          </a:p>
          <a:p>
            <a:pPr marL="798472" lvl="2" indent="0">
              <a:buNone/>
            </a:pPr>
            <a:endParaRPr lang="en-US" sz="900" dirty="0"/>
          </a:p>
          <a:p>
            <a:pPr marL="798472" lvl="2" indent="0">
              <a:buNone/>
            </a:pPr>
            <a:r>
              <a:rPr lang="en-US" sz="1200" dirty="0"/>
              <a:t>1.4.3 The system will define a </a:t>
            </a:r>
            <a:r>
              <a:rPr lang="en-US" sz="1200" b="1" dirty="0"/>
              <a:t>standard grammar </a:t>
            </a:r>
            <a:r>
              <a:rPr lang="en-US" sz="1200" dirty="0"/>
              <a:t>for describing </a:t>
            </a:r>
            <a:r>
              <a:rPr lang="en-US" sz="1200" dirty="0" smtClean="0"/>
              <a:t>science </a:t>
            </a:r>
            <a:r>
              <a:rPr lang="en-US" sz="1200" dirty="0"/>
              <a:t>data</a:t>
            </a:r>
          </a:p>
          <a:p>
            <a:pPr marL="798472" lvl="2" indent="0">
              <a:buNone/>
            </a:pPr>
            <a:endParaRPr lang="en-US" sz="900" dirty="0"/>
          </a:p>
          <a:p>
            <a:pPr marL="798472" lvl="2" indent="0">
              <a:buNone/>
            </a:pPr>
            <a:r>
              <a:rPr lang="en-US" sz="1200" dirty="0"/>
              <a:t>1.4.4 The system will </a:t>
            </a:r>
            <a:r>
              <a:rPr lang="en-US" sz="1200" b="1" dirty="0"/>
              <a:t>establish minimum content requirements </a:t>
            </a:r>
            <a:r>
              <a:rPr lang="en-US" sz="1200" dirty="0"/>
              <a:t>for a data set (primary and ancillary data)</a:t>
            </a:r>
          </a:p>
          <a:p>
            <a:pPr marL="798472" lvl="2" indent="0">
              <a:buNone/>
            </a:pPr>
            <a:endParaRPr lang="en-US" sz="900" dirty="0"/>
          </a:p>
          <a:p>
            <a:pPr marL="798472" lvl="2" indent="0">
              <a:buNone/>
            </a:pPr>
            <a:r>
              <a:rPr lang="en-US" sz="1200" dirty="0"/>
              <a:t>1.4.5 The system will, for each mission or other major data provider, produce a list of the </a:t>
            </a:r>
            <a:r>
              <a:rPr lang="en-US" sz="1200" b="1" dirty="0"/>
              <a:t>minimum components required for archival data</a:t>
            </a:r>
          </a:p>
          <a:p>
            <a:pPr marL="798472" lvl="2" indent="0">
              <a:buNone/>
            </a:pPr>
            <a:endParaRPr lang="en-US" sz="900" dirty="0"/>
          </a:p>
          <a:p>
            <a:pPr marL="798472" lvl="2" indent="0">
              <a:buNone/>
            </a:pPr>
            <a:r>
              <a:rPr lang="en-US" sz="1200" dirty="0"/>
              <a:t>1.4.6 The system will </a:t>
            </a:r>
            <a:r>
              <a:rPr lang="en-US" sz="1200" b="1" dirty="0"/>
              <a:t>develop, publish and implement a </a:t>
            </a:r>
            <a:r>
              <a:rPr lang="en-US" sz="1200" b="1" dirty="0" smtClean="0"/>
              <a:t>process for managing changes </a:t>
            </a:r>
            <a:r>
              <a:rPr lang="en-US" sz="1200" dirty="0" smtClean="0"/>
              <a:t>to </a:t>
            </a:r>
            <a:r>
              <a:rPr lang="en-US" sz="1200" dirty="0"/>
              <a:t>the archive standards</a:t>
            </a:r>
          </a:p>
          <a:p>
            <a:pPr marL="798472" lvl="2" indent="0">
              <a:buNone/>
            </a:pPr>
            <a:endParaRPr lang="en-US" sz="900" dirty="0"/>
          </a:p>
          <a:p>
            <a:pPr marL="798472" lvl="2" indent="0">
              <a:buNone/>
            </a:pPr>
            <a:r>
              <a:rPr lang="en-US" sz="1200" dirty="0"/>
              <a:t>1.4.7 The system will keep </a:t>
            </a:r>
            <a:r>
              <a:rPr lang="en-US" sz="1200" b="1" dirty="0"/>
              <a:t>abreast of new developments </a:t>
            </a:r>
            <a:r>
              <a:rPr lang="en-US" sz="1200" dirty="0"/>
              <a:t>in archiving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Domain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experiential (first hand) information about things of interest known by experts in </a:t>
            </a:r>
            <a:r>
              <a:rPr lang="en-US" dirty="0" smtClean="0"/>
              <a:t>the </a:t>
            </a:r>
            <a:r>
              <a:rPr lang="en-US" dirty="0"/>
              <a:t>domain.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b="0" dirty="0" smtClean="0">
                <a:solidFill>
                  <a:schemeClr val="tx1"/>
                </a:solidFill>
              </a:rPr>
              <a:t>nformation about the “things” that should be collected and associated with the data to make and keep it useful.</a:t>
            </a:r>
          </a:p>
          <a:p>
            <a:pPr lvl="1"/>
            <a:r>
              <a:rPr lang="en-US" sz="2000" dirty="0" smtClean="0"/>
              <a:t>The data and their structures (representation information)</a:t>
            </a:r>
          </a:p>
          <a:p>
            <a:pPr lvl="1"/>
            <a:r>
              <a:rPr lang="en-US" sz="2000" b="0" dirty="0" smtClean="0">
                <a:solidFill>
                  <a:schemeClr val="tx1"/>
                </a:solidFill>
              </a:rPr>
              <a:t>The context within which the data was used and collected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Investigations/Missions/Campaigns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Observing Systems/Instruments</a:t>
            </a:r>
          </a:p>
          <a:p>
            <a:pPr lvl="2"/>
            <a:r>
              <a:rPr lang="en-US" sz="2000" dirty="0" smtClean="0"/>
              <a:t>Personnel</a:t>
            </a:r>
          </a:p>
          <a:p>
            <a:pPr lvl="2"/>
            <a:r>
              <a:rPr lang="en-US" sz="2000" dirty="0"/>
              <a:t>D</a:t>
            </a:r>
            <a:r>
              <a:rPr lang="en-US" sz="2000" dirty="0" smtClean="0"/>
              <a:t>ata collection targets of interest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26D-14E1-433D-AF79-EED210BFECA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39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Domain Knowledge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2" descr="C:\AA5PDSProjN\AAReportPlanStatusAdmin\5_MCMeetings\MC1108\PDS4Standards\PDS4_10K_1104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590675"/>
            <a:ext cx="89027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1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160589" y="0"/>
            <a:ext cx="5383211" cy="1011238"/>
          </a:xfrm>
        </p:spPr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  <a:ea typeface="ＭＳ Ｐゴシック" charset="-128"/>
              </a:rPr>
              <a:t>Process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" y="1676401"/>
            <a:ext cx="9146150" cy="450939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438400" y="2057401"/>
            <a:ext cx="3733800" cy="36575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Some </a:t>
            </a:r>
            <a:r>
              <a:rPr lang="en-US" altLang="en-US" sz="2800" dirty="0" smtClean="0">
                <a:solidFill>
                  <a:schemeClr val="tx1"/>
                </a:solidFill>
              </a:rPr>
              <a:t>Definitions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633086" y="1447800"/>
            <a:ext cx="7816851" cy="3009900"/>
          </a:xfrm>
        </p:spPr>
        <p:txBody>
          <a:bodyPr>
            <a:noAutofit/>
          </a:bodyPr>
          <a:lstStyle/>
          <a:p>
            <a:r>
              <a:rPr lang="en-US" sz="2800" dirty="0"/>
              <a:t>Semantics is </a:t>
            </a:r>
            <a:r>
              <a:rPr lang="en-US" sz="2800" dirty="0" smtClean="0"/>
              <a:t>the study </a:t>
            </a:r>
            <a:r>
              <a:rPr lang="en-US" sz="2800" dirty="0"/>
              <a:t>of meaning focusing </a:t>
            </a:r>
            <a:r>
              <a:rPr lang="en-US" sz="2800" dirty="0" smtClean="0"/>
              <a:t>on </a:t>
            </a:r>
            <a:r>
              <a:rPr lang="en-US" sz="2800" b="1" dirty="0" smtClean="0"/>
              <a:t>relationships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tx1"/>
                </a:solidFill>
              </a:rPr>
              <a:t>Information Model - I</a:t>
            </a:r>
            <a:r>
              <a:rPr lang="en-US" sz="2800" dirty="0" smtClean="0"/>
              <a:t>n data engineering it is a representation of concepts and the </a:t>
            </a:r>
            <a:r>
              <a:rPr lang="en-US" sz="2800" b="1" dirty="0" smtClean="0"/>
              <a:t>relationships</a:t>
            </a:r>
            <a:r>
              <a:rPr lang="en-US" sz="2800" dirty="0" smtClean="0"/>
              <a:t>, constraints, rules, and operations for a chosen domain. </a:t>
            </a:r>
          </a:p>
          <a:p>
            <a:pPr lvl="1"/>
            <a:r>
              <a:rPr lang="en-US" dirty="0" smtClean="0"/>
              <a:t>It provides a sharable, stable, and organized structure of </a:t>
            </a:r>
            <a:r>
              <a:rPr lang="en-US" b="1" dirty="0" smtClean="0"/>
              <a:t>information requirements </a:t>
            </a:r>
            <a:r>
              <a:rPr lang="en-US" dirty="0" smtClean="0"/>
              <a:t>or knowledge for the domain context.</a:t>
            </a:r>
            <a:r>
              <a:rPr lang="en-US" baseline="30000" dirty="0" smtClean="0"/>
              <a:t>1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112" y="6352593"/>
            <a:ext cx="7997825" cy="27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dirty="0"/>
              <a:t>[1] Y. Tina Lee (1999). "Information modeling from design to implementation" National Institute of Standards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15271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Information Model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258175" cy="513873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All “things of interest” </a:t>
            </a:r>
            <a:r>
              <a:rPr lang="en-US" dirty="0" smtClean="0"/>
              <a:t>are defined in an object modeling tool</a:t>
            </a:r>
            <a:r>
              <a:rPr lang="en-US" b="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2000" dirty="0"/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ll objects and their attributes and relationships.</a:t>
            </a:r>
          </a:p>
          <a:p>
            <a:pPr lvl="1"/>
            <a:r>
              <a:rPr lang="en-US" sz="2000" dirty="0" smtClean="0"/>
              <a:t>Typically an ontology modeling tool is used</a:t>
            </a:r>
          </a:p>
          <a:p>
            <a:pPr lvl="2"/>
            <a:r>
              <a:rPr lang="en-US" sz="2000" b="0" dirty="0" smtClean="0">
                <a:solidFill>
                  <a:schemeClr val="tx1"/>
                </a:solidFill>
              </a:rPr>
              <a:t>Necessary but not necessarily sufficient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A master database is created by merging the object </a:t>
            </a:r>
            <a:r>
              <a:rPr lang="en-US" dirty="0" smtClean="0"/>
              <a:t>m</a:t>
            </a:r>
            <a:r>
              <a:rPr lang="en-US" b="0" dirty="0" smtClean="0">
                <a:solidFill>
                  <a:schemeClr val="tx1"/>
                </a:solidFill>
              </a:rPr>
              <a:t>odel(s) and the data </a:t>
            </a:r>
            <a:r>
              <a:rPr lang="en-US" dirty="0" smtClean="0"/>
              <a:t>d</a:t>
            </a:r>
            <a:r>
              <a:rPr lang="en-US" b="0" dirty="0" smtClean="0">
                <a:solidFill>
                  <a:schemeClr val="tx1"/>
                </a:solidFill>
              </a:rPr>
              <a:t>ictionary.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r>
              <a:rPr lang="en-US" b="0" dirty="0" smtClean="0">
                <a:solidFill>
                  <a:schemeClr val="tx1"/>
                </a:solidFill>
              </a:rPr>
              <a:t>The contents of the master database is filtered and </a:t>
            </a:r>
            <a:r>
              <a:rPr lang="en-US" dirty="0" smtClean="0"/>
              <a:t>written</a:t>
            </a:r>
            <a:r>
              <a:rPr lang="en-US" b="0" dirty="0" smtClean="0">
                <a:solidFill>
                  <a:schemeClr val="tx1"/>
                </a:solidFill>
              </a:rPr>
              <a:t> to system files in various formats.</a:t>
            </a:r>
          </a:p>
          <a:p>
            <a:pPr lvl="1"/>
            <a:r>
              <a:rPr lang="en-US" sz="2000" dirty="0" smtClean="0"/>
              <a:t>U</a:t>
            </a:r>
            <a:r>
              <a:rPr lang="en-US" sz="2000" b="0" dirty="0" smtClean="0">
                <a:solidFill>
                  <a:schemeClr val="tx1"/>
                </a:solidFill>
              </a:rPr>
              <a:t>sed by the data providers, registry, harvester, search engine, validator and other system tools and services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26D-14E1-433D-AF79-EED210BFECA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58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160589" y="0"/>
            <a:ext cx="5383211" cy="1011238"/>
          </a:xfrm>
        </p:spPr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  <a:ea typeface="ＭＳ Ｐゴシック" charset="-128"/>
              </a:rPr>
              <a:t>Output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" y="1676401"/>
            <a:ext cx="9146150" cy="450939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324600" y="1371600"/>
            <a:ext cx="2819400" cy="48141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XML Schema and 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err="1" smtClean="0">
                <a:solidFill>
                  <a:schemeClr val="tx1"/>
                </a:solidFill>
              </a:rPr>
              <a:t>Schematron</a:t>
            </a:r>
            <a:r>
              <a:rPr lang="en-US" altLang="en-US" sz="2800" dirty="0" smtClean="0">
                <a:solidFill>
                  <a:schemeClr val="tx1"/>
                </a:solidFill>
              </a:rPr>
              <a:t> Files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826" y="12192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xs:complexType</a:t>
            </a:r>
            <a:r>
              <a:rPr lang="en-US" sz="1400" dirty="0">
                <a:solidFill>
                  <a:srgbClr val="F5844C"/>
                </a:solidFill>
              </a:rPr>
              <a:t> name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"Array"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xs:annotation</a:t>
            </a:r>
            <a:r>
              <a:rPr lang="en-US" sz="1400" dirty="0">
                <a:solidFill>
                  <a:srgbClr val="0032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xs:documentation</a:t>
            </a:r>
            <a:r>
              <a:rPr lang="en-US" sz="1400" dirty="0">
                <a:solidFill>
                  <a:srgbClr val="003296"/>
                </a:solidFill>
              </a:rPr>
              <a:t>&gt;</a:t>
            </a:r>
            <a:r>
              <a:rPr lang="en-US" sz="1400" dirty="0"/>
              <a:t>The Array class defines a </a:t>
            </a:r>
            <a:r>
              <a:rPr lang="en-US" sz="1400" dirty="0" smtClean="0"/>
              <a:t>homogeneous N-dimensional </a:t>
            </a:r>
            <a:r>
              <a:rPr lang="en-US" sz="1400" dirty="0"/>
              <a:t>array of scalars. </a:t>
            </a:r>
            <a:r>
              <a:rPr lang="en-US" sz="1400" dirty="0" smtClean="0"/>
              <a:t>…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3296"/>
                </a:solidFill>
              </a:rPr>
              <a:t>&lt;/</a:t>
            </a:r>
            <a:r>
              <a:rPr lang="en-US" sz="1400" dirty="0" err="1">
                <a:solidFill>
                  <a:srgbClr val="003296"/>
                </a:solidFill>
              </a:rPr>
              <a:t>xs:annotation</a:t>
            </a:r>
            <a:r>
              <a:rPr lang="en-US" sz="1400" dirty="0">
                <a:solidFill>
                  <a:srgbClr val="0032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xs:complexContent</a:t>
            </a:r>
            <a:r>
              <a:rPr lang="en-US" sz="1400" dirty="0">
                <a:solidFill>
                  <a:srgbClr val="0032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xs:extension</a:t>
            </a:r>
            <a:r>
              <a:rPr lang="en-US" sz="1400" dirty="0">
                <a:solidFill>
                  <a:srgbClr val="F5844C"/>
                </a:solidFill>
              </a:rPr>
              <a:t> base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pds:Byte_Stream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xs:sequence</a:t>
            </a:r>
            <a:r>
              <a:rPr lang="en-US" sz="1400" dirty="0">
                <a:solidFill>
                  <a:srgbClr val="0032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F5844C"/>
                </a:solidFill>
              </a:rPr>
              <a:t> name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"offset"</a:t>
            </a:r>
            <a:r>
              <a:rPr lang="en-US" sz="1400" dirty="0">
                <a:solidFill>
                  <a:srgbClr val="F5844C"/>
                </a:solidFill>
              </a:rPr>
              <a:t> type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pds:offset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minOccurs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"1"</a:t>
            </a:r>
            <a:r>
              <a:rPr lang="en-US" sz="1400" dirty="0">
                <a:solidFill>
                  <a:srgbClr val="F5844C"/>
                </a:solidFill>
              </a:rPr>
              <a:t> </a:t>
            </a:r>
            <a:r>
              <a:rPr lang="en-US" sz="1400" dirty="0" err="1">
                <a:solidFill>
                  <a:srgbClr val="F5844C"/>
                </a:solidFill>
              </a:rPr>
              <a:t>maxOccurs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"1"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3296"/>
                </a:solidFill>
              </a:rPr>
              <a:t>&lt;/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0032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F5844C"/>
                </a:solidFill>
              </a:rPr>
              <a:t> name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"axes"</a:t>
            </a:r>
            <a:r>
              <a:rPr lang="en-US" sz="1400" dirty="0">
                <a:solidFill>
                  <a:srgbClr val="F5844C"/>
                </a:solidFill>
              </a:rPr>
              <a:t> type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pds:axes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minOccurs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"1"</a:t>
            </a:r>
            <a:r>
              <a:rPr lang="en-US" sz="1400" dirty="0">
                <a:solidFill>
                  <a:srgbClr val="F5844C"/>
                </a:solidFill>
              </a:rPr>
              <a:t> </a:t>
            </a:r>
            <a:r>
              <a:rPr lang="en-US" sz="1400" dirty="0" err="1">
                <a:solidFill>
                  <a:srgbClr val="F5844C"/>
                </a:solidFill>
              </a:rPr>
              <a:t>maxOccurs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"1"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3296"/>
                </a:solidFill>
              </a:rPr>
              <a:t>&lt;/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0032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F5844C"/>
                </a:solidFill>
              </a:rPr>
              <a:t> name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axis_index_order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type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pds:axis_index_order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minOccurs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smtClean="0">
                <a:solidFill>
                  <a:srgbClr val="993300"/>
                </a:solidFill>
              </a:rPr>
              <a:t>1“</a:t>
            </a:r>
            <a:r>
              <a:rPr lang="en-US" sz="1400" dirty="0" smtClean="0">
                <a:solidFill>
                  <a:srgbClr val="F5844C"/>
                </a:solidFill>
              </a:rPr>
              <a:t> …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F5844C"/>
                </a:solidFill>
              </a:rPr>
              <a:t> name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"description"</a:t>
            </a:r>
            <a:r>
              <a:rPr lang="en-US" sz="1400" dirty="0">
                <a:solidFill>
                  <a:srgbClr val="F5844C"/>
                </a:solidFill>
              </a:rPr>
              <a:t> type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pds:description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minOccurs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"0"</a:t>
            </a:r>
            <a:r>
              <a:rPr lang="en-US" sz="1400" dirty="0">
                <a:solidFill>
                  <a:srgbClr val="F5844C"/>
                </a:solidFill>
              </a:rPr>
              <a:t> </a:t>
            </a:r>
            <a:r>
              <a:rPr lang="en-US" sz="1400" dirty="0" err="1">
                <a:solidFill>
                  <a:srgbClr val="F5844C"/>
                </a:solidFill>
              </a:rPr>
              <a:t>maxOccurs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"1"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3296"/>
                </a:solidFill>
              </a:rPr>
              <a:t>…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F5844C"/>
                </a:solidFill>
              </a:rPr>
              <a:t> name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Element_Array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type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pds:Element_Array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minOccurs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smtClean="0">
                <a:solidFill>
                  <a:srgbClr val="993300"/>
                </a:solidFill>
              </a:rPr>
              <a:t>1“</a:t>
            </a:r>
            <a:r>
              <a:rPr lang="en-US" sz="1400" dirty="0" smtClean="0">
                <a:solidFill>
                  <a:srgbClr val="F5844C"/>
                </a:solidFill>
              </a:rPr>
              <a:t>  …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</a:t>
            </a:r>
            <a:r>
              <a:rPr lang="en-US" sz="1400" dirty="0">
                <a:solidFill>
                  <a:srgbClr val="003296"/>
                </a:solidFill>
              </a:rPr>
              <a:t>&lt;</a:t>
            </a:r>
            <a:r>
              <a:rPr lang="en-US" sz="1400" dirty="0" err="1">
                <a:solidFill>
                  <a:srgbClr val="003296"/>
                </a:solidFill>
              </a:rPr>
              <a:t>xs:element</a:t>
            </a:r>
            <a:r>
              <a:rPr lang="en-US" sz="1400" dirty="0">
                <a:solidFill>
                  <a:srgbClr val="F5844C"/>
                </a:solidFill>
              </a:rPr>
              <a:t> name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Axis_Array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type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pds:Axis_Array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F5844C"/>
                </a:solidFill>
              </a:rPr>
              <a:t> minOccurs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smtClean="0">
                <a:solidFill>
                  <a:srgbClr val="993300"/>
                </a:solidFill>
              </a:rPr>
              <a:t>1“</a:t>
            </a:r>
            <a:r>
              <a:rPr lang="en-US" sz="1400" dirty="0" smtClean="0">
                <a:solidFill>
                  <a:srgbClr val="F5844C"/>
                </a:solidFill>
              </a:rPr>
              <a:t> …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 …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691925"/>
            <a:ext cx="8183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96"/>
                </a:solidFill>
              </a:rPr>
              <a:t>&lt;</a:t>
            </a:r>
            <a:r>
              <a:rPr lang="en-US" sz="1400" dirty="0" err="1">
                <a:solidFill>
                  <a:srgbClr val="000096"/>
                </a:solidFill>
              </a:rPr>
              <a:t>sch:pattern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0096"/>
                </a:solidFill>
              </a:rPr>
              <a:t>&lt;</a:t>
            </a:r>
            <a:r>
              <a:rPr lang="en-US" sz="1400" dirty="0" err="1">
                <a:solidFill>
                  <a:srgbClr val="000096"/>
                </a:solidFill>
              </a:rPr>
              <a:t>sch:rule</a:t>
            </a:r>
            <a:r>
              <a:rPr lang="en-US" sz="1400" dirty="0">
                <a:solidFill>
                  <a:srgbClr val="F5844C"/>
                </a:solidFill>
              </a:rPr>
              <a:t> context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 err="1">
                <a:solidFill>
                  <a:srgbClr val="993300"/>
                </a:solidFill>
              </a:rPr>
              <a:t>pds:Array</a:t>
            </a:r>
            <a:r>
              <a:rPr lang="en-US" sz="1400" dirty="0">
                <a:solidFill>
                  <a:srgbClr val="993300"/>
                </a:solidFill>
              </a:rPr>
              <a:t>/</a:t>
            </a:r>
            <a:r>
              <a:rPr lang="en-US" sz="1400" dirty="0" err="1">
                <a:solidFill>
                  <a:srgbClr val="993300"/>
                </a:solidFill>
              </a:rPr>
              <a:t>pds:axis_index_order</a:t>
            </a:r>
            <a:r>
              <a:rPr lang="en-US" sz="1400" dirty="0">
                <a:solidFill>
                  <a:srgbClr val="993300"/>
                </a:solidFill>
              </a:rPr>
              <a:t>"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>
                <a:solidFill>
                  <a:srgbClr val="000096"/>
                </a:solidFill>
              </a:rPr>
              <a:t>&lt;</a:t>
            </a:r>
            <a:r>
              <a:rPr lang="en-US" sz="1400" dirty="0" err="1">
                <a:solidFill>
                  <a:srgbClr val="000096"/>
                </a:solidFill>
              </a:rPr>
              <a:t>sch:assert</a:t>
            </a:r>
            <a:r>
              <a:rPr lang="en-US" sz="1400" dirty="0">
                <a:solidFill>
                  <a:srgbClr val="F5844C"/>
                </a:solidFill>
              </a:rPr>
              <a:t> test</a:t>
            </a:r>
            <a:r>
              <a:rPr lang="en-US" sz="1400" dirty="0">
                <a:solidFill>
                  <a:srgbClr val="FF8040"/>
                </a:solidFill>
              </a:rPr>
              <a:t>=</a:t>
            </a:r>
            <a:r>
              <a:rPr lang="en-US" sz="1400" dirty="0">
                <a:solidFill>
                  <a:srgbClr val="993300"/>
                </a:solidFill>
              </a:rPr>
              <a:t>". = ('Last Index Fastest')"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The attribute </a:t>
            </a:r>
            <a:r>
              <a:rPr lang="en-US" sz="1400" dirty="0" err="1"/>
              <a:t>pds:axis_index_order</a:t>
            </a:r>
            <a:r>
              <a:rPr lang="en-US" sz="1400" dirty="0"/>
              <a:t> must be equal to the value 'Last Index Fastest'.</a:t>
            </a:r>
            <a:r>
              <a:rPr lang="en-US" sz="1400" dirty="0">
                <a:solidFill>
                  <a:srgbClr val="000096"/>
                </a:solidFill>
              </a:rPr>
              <a:t>&lt;/</a:t>
            </a:r>
            <a:r>
              <a:rPr lang="en-US" sz="1400" dirty="0" err="1">
                <a:solidFill>
                  <a:srgbClr val="000096"/>
                </a:solidFill>
              </a:rPr>
              <a:t>sch:assert</a:t>
            </a:r>
            <a:r>
              <a:rPr lang="en-US" sz="1400" dirty="0">
                <a:solidFill>
                  <a:srgbClr val="000096"/>
                </a:solidFill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27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362200" y="20432"/>
            <a:ext cx="5989637" cy="105568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Product Label Template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53552" y="6356350"/>
            <a:ext cx="938048" cy="365125"/>
          </a:xfrm>
        </p:spPr>
        <p:txBody>
          <a:bodyPr/>
          <a:lstStyle/>
          <a:p>
            <a:fld id="{B4BC9CAB-BF2A-4744-ADF3-CFC28E0141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71600" y="1055688"/>
            <a:ext cx="6553200" cy="116046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6981" tIns="48491" rIns="96981" bIns="48491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Identification_Area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Logical_Identifier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Version_Id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2216150"/>
            <a:ext cx="6553200" cy="1941513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6981" tIns="48491" rIns="96981" bIns="48491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Observation_Area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prstClr val="black"/>
                </a:solidFill>
              </a:rPr>
              <a:t>Time_Coordinates</a:t>
            </a: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smtClean="0">
                <a:solidFill>
                  <a:prstClr val="black"/>
                </a:solidFill>
              </a:rPr>
              <a:t>	       	</a:t>
            </a:r>
            <a:r>
              <a:rPr lang="en-US" sz="2000" b="1" i="1" dirty="0" err="1" smtClean="0">
                <a:solidFill>
                  <a:prstClr val="black"/>
                </a:solidFill>
              </a:rPr>
              <a:t>Discipline_Area</a:t>
            </a:r>
            <a:endParaRPr lang="en-US" sz="2000" b="1" i="1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prstClr val="black"/>
                </a:solidFill>
              </a:rPr>
              <a:t>Primary_Result_Summary</a:t>
            </a:r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</a:t>
            </a:r>
            <a:r>
              <a:rPr lang="en-US" sz="2000" b="1" i="1" dirty="0" smtClean="0">
                <a:solidFill>
                  <a:prstClr val="black"/>
                </a:solidFill>
              </a:rPr>
              <a:t>Mission </a:t>
            </a:r>
            <a:r>
              <a:rPr lang="en-US" sz="2000" b="1" i="1" dirty="0">
                <a:solidFill>
                  <a:prstClr val="black"/>
                </a:solidFill>
              </a:rPr>
              <a:t>Area</a:t>
            </a:r>
            <a:endParaRPr lang="en-US" sz="2000" b="1" i="1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Investigation_Area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Observing_System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Target_Identification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157663"/>
            <a:ext cx="6553200" cy="1101725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6981" tIns="48491" rIns="96981" bIns="48491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Reference_List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Internal_Reference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External_Reference</a:t>
            </a:r>
            <a:endParaRPr lang="en-US" sz="2000" dirty="0">
              <a:solidFill>
                <a:prstClr val="black"/>
              </a:solidFill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5259388"/>
            <a:ext cx="6553200" cy="1514475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6981" tIns="48491" rIns="96981" bIns="48491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</a:rPr>
              <a:t>File_Area_Observational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File</a:t>
            </a:r>
          </a:p>
          <a:p>
            <a:pPr marL="914400" lvl="2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Header</a:t>
            </a:r>
          </a:p>
          <a:p>
            <a:pPr marL="914400" lvl="2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Array_2d_Image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450" y="1311345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prstClr val="black"/>
                </a:solidFill>
              </a:rPr>
              <a:t>Common</a:t>
            </a:r>
          </a:p>
          <a:p>
            <a:pPr algn="r"/>
            <a:r>
              <a:rPr lang="en-US" sz="2000" b="1" i="1" dirty="0" smtClean="0">
                <a:solidFill>
                  <a:prstClr val="black"/>
                </a:solidFill>
              </a:rPr>
              <a:t>Area  </a:t>
            </a:r>
            <a:endParaRPr lang="en-US" sz="20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3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Framework at Work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0" y="1011238"/>
            <a:ext cx="9144000" cy="4533900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</a:rPr>
              <a:t>What Mars Reconnaissance Orbiter (</a:t>
            </a:r>
            <a:r>
              <a:rPr lang="en-US" sz="2000" dirty="0">
                <a:solidFill>
                  <a:srgbClr val="FF0000"/>
                </a:solidFill>
              </a:rPr>
              <a:t>MRO</a:t>
            </a:r>
            <a:r>
              <a:rPr lang="en-US" sz="2000" dirty="0">
                <a:solidFill>
                  <a:srgbClr val="000000"/>
                </a:solidFill>
              </a:rPr>
              <a:t>) High Resolution Imaging Science Experiment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HiRISE</a:t>
            </a:r>
            <a:r>
              <a:rPr lang="en-US" sz="2000" dirty="0">
                <a:solidFill>
                  <a:srgbClr val="000000"/>
                </a:solidFill>
              </a:rPr>
              <a:t>) Reduced Data Record (</a:t>
            </a:r>
            <a:r>
              <a:rPr lang="en-US" sz="2000" dirty="0">
                <a:solidFill>
                  <a:srgbClr val="FF0000"/>
                </a:solidFill>
              </a:rPr>
              <a:t>RDR</a:t>
            </a:r>
            <a:r>
              <a:rPr lang="en-US" sz="2000" dirty="0">
                <a:solidFill>
                  <a:srgbClr val="000000"/>
                </a:solidFill>
              </a:rPr>
              <a:t>) images have both </a:t>
            </a:r>
            <a:r>
              <a:rPr lang="en-US" sz="2000" dirty="0">
                <a:solidFill>
                  <a:srgbClr val="FF0000"/>
                </a:solidFill>
              </a:rPr>
              <a:t>craters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>
                <a:solidFill>
                  <a:srgbClr val="FF0000"/>
                </a:solidFill>
              </a:rPr>
              <a:t>dunes</a:t>
            </a:r>
            <a:r>
              <a:rPr lang="en-US" sz="2000" dirty="0">
                <a:solidFill>
                  <a:srgbClr val="000000"/>
                </a:solidFill>
              </a:rPr>
              <a:t>?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0"/>
            <a:endParaRPr lang="en-US" sz="1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Spacecraft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instruments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digital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images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documentation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and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calibration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files are all defined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and related in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information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model as classes.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Labeled objects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created, validated and ingested into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registry.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All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registered objects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are considered first-class that can be tracked, located and retrieved..</a:t>
            </a:r>
          </a:p>
          <a:p>
            <a:pPr lvl="1"/>
            <a:endParaRPr lang="en-US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Imaging Atlas (catalog) uses semantics from the information model and harvested metadata from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labeled objects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to provide field- and facet-based search.</a:t>
            </a:r>
          </a:p>
          <a:p>
            <a:pPr lvl="1"/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content annotations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were generated using a visual salience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landmark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detector plus a deep learning neural network classifier. 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Enables Image Atlas to provide content-based search for HiRISE RDR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images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of Mars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Semantics at Work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0" y="1011238"/>
            <a:ext cx="9144000" cy="4533900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What </a:t>
            </a:r>
            <a:r>
              <a:rPr lang="en-US" sz="2000" dirty="0">
                <a:solidFill>
                  <a:srgbClr val="FF0000"/>
                </a:solidFill>
              </a:rPr>
              <a:t>coordinate system</a:t>
            </a:r>
            <a:r>
              <a:rPr lang="en-US" sz="2000" dirty="0">
                <a:solidFill>
                  <a:srgbClr val="000000"/>
                </a:solidFill>
              </a:rPr>
              <a:t> was used for the HiRISE RDR images?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Coordinate systems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are defined as a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class (with subclasses)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a discipline level cartography model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label for the image indicates that the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coordinate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system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used is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planetocentric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latitude and east positive longitude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direction.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1000" dirty="0">
              <a:solidFill>
                <a:srgbClr val="FF0000"/>
              </a:solidFill>
            </a:endParaRPr>
          </a:p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An </a:t>
            </a:r>
            <a:r>
              <a:rPr lang="en-US" sz="2000" dirty="0">
                <a:solidFill>
                  <a:srgbClr val="000000"/>
                </a:solidFill>
              </a:rPr>
              <a:t>anomalous artifact was found in an Engineering Data Record (</a:t>
            </a:r>
            <a:r>
              <a:rPr lang="en-US" sz="2000" dirty="0">
                <a:solidFill>
                  <a:srgbClr val="FF0000"/>
                </a:solidFill>
              </a:rPr>
              <a:t>EDR</a:t>
            </a:r>
            <a:r>
              <a:rPr lang="en-US" sz="2000" dirty="0">
                <a:solidFill>
                  <a:srgbClr val="000000"/>
                </a:solidFill>
              </a:rPr>
              <a:t>) image of </a:t>
            </a:r>
            <a:r>
              <a:rPr lang="en-US" sz="2000" dirty="0">
                <a:solidFill>
                  <a:srgbClr val="FF0000"/>
                </a:solidFill>
              </a:rPr>
              <a:t>Cydonia Mesa </a:t>
            </a:r>
            <a:r>
              <a:rPr lang="en-US" sz="2000" dirty="0">
                <a:solidFill>
                  <a:srgbClr val="000000"/>
                </a:solidFill>
              </a:rPr>
              <a:t>collected by HiRISE. For analysis the following are requested: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calibration files </a:t>
            </a:r>
            <a:r>
              <a:rPr lang="en-US" sz="2000" dirty="0">
                <a:solidFill>
                  <a:srgbClr val="000000"/>
                </a:solidFill>
              </a:rPr>
              <a:t>used to calibrate this </a:t>
            </a:r>
            <a:r>
              <a:rPr lang="en-US" sz="2000" dirty="0" smtClean="0">
                <a:solidFill>
                  <a:srgbClr val="000000"/>
                </a:solidFill>
              </a:rPr>
              <a:t>image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published </a:t>
            </a:r>
            <a:r>
              <a:rPr lang="en-US" sz="2000" dirty="0" smtClean="0">
                <a:solidFill>
                  <a:srgbClr val="FF0000"/>
                </a:solidFill>
              </a:rPr>
              <a:t>instrument design documents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</a:p>
          <a:p>
            <a:pPr lvl="1"/>
            <a:endParaRPr lang="en-US" sz="1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Documents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are either referenced as registered objects or via bibliographic citations.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are classified and defined in a feature catalog.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Thank You!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/>
              <a:t>PDS4 </a:t>
            </a:r>
            <a:r>
              <a:rPr lang="en-US" sz="2400" dirty="0" smtClean="0"/>
              <a:t>Documents</a:t>
            </a:r>
            <a:br>
              <a:rPr lang="en-US" sz="2400" dirty="0" smtClean="0"/>
            </a:b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pds.jpl.nasa.gov/pds4/doc/index.shtml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AF0C8947-5007-485D-AAD2-775F75C9582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Backup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26D-14E1-433D-AF79-EED210BFECA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372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49733"/>
            <a:ext cx="6967046" cy="990600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Data Dictionary </a:t>
            </a:r>
            <a:r>
              <a:rPr lang="en-US" altLang="en-US" sz="2800" dirty="0" smtClean="0">
                <a:solidFill>
                  <a:schemeClr val="tx1"/>
                </a:solidFill>
              </a:rPr>
              <a:t>Schema</a:t>
            </a:r>
            <a:endParaRPr lang="en-US" altLang="en-US" sz="28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39700" y="1346200"/>
            <a:ext cx="411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9" tIns="45680" rIns="91359" bIns="45680" numCol="1" anchor="t" anchorCtr="0" compatLnSpc="1">
            <a:prstTxWarp prst="textNoShape">
              <a:avLst/>
            </a:prstTxWarp>
          </a:bodyPr>
          <a:lstStyle>
            <a:lvl1pPr marL="339708" indent="-33970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accent2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39737" indent="-28097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38180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3300"/>
                </a:solidFill>
                <a:latin typeface="+mn-lt"/>
                <a:ea typeface="MS PGothic" pitchFamily="34" charset="-128"/>
                <a:cs typeface="Geneva" charset="-128"/>
              </a:defRPr>
            </a:lvl3pPr>
            <a:lvl4pPr marL="1595356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 i="1">
                <a:solidFill>
                  <a:schemeClr val="tx2"/>
                </a:solidFill>
                <a:latin typeface="+mn-lt"/>
                <a:ea typeface="Geneva" charset="-128"/>
                <a:cs typeface="Geneva" charset="0"/>
              </a:defRPr>
            </a:lvl4pPr>
            <a:lvl5pPr marL="2052533" indent="-225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 b="1">
                <a:solidFill>
                  <a:schemeClr val="accent2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5pPr>
            <a:lvl6pPr marL="25124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6pPr>
            <a:lvl7pPr marL="2969216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7pPr>
            <a:lvl8pPr marL="3426021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8pPr>
            <a:lvl9pPr marL="3882818" indent="-22839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accent2"/>
                </a:solidFill>
                <a:latin typeface="+mn-lt"/>
                <a:ea typeface="ＭＳ Ｐゴシック" pitchFamily="80" charset="-128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Data Element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Name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Submitter, Steward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Definition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Namespace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Source of definition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Change log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Version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Concept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Alternate Names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Definition in different natural languages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Classification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Unit of measurement</a:t>
            </a:r>
          </a:p>
          <a:p>
            <a:pPr lvl="1">
              <a:lnSpc>
                <a:spcPct val="80000"/>
              </a:lnSpc>
            </a:pPr>
            <a:r>
              <a:rPr lang="en-US" kern="0" dirty="0" smtClean="0"/>
              <a:t>Effective Dates</a:t>
            </a:r>
            <a:endParaRPr lang="en-US" kern="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724400" y="13462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 smtClean="0">
                <a:latin typeface="+mj-lt"/>
              </a:rPr>
              <a:t>Value Domain</a:t>
            </a:r>
            <a:endParaRPr lang="en-US" sz="2000" b="1" dirty="0">
              <a:latin typeface="+mj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+mj-lt"/>
              </a:rPr>
              <a:t>Permissible Value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+mj-lt"/>
              </a:rPr>
              <a:t>Value Meaning</a:t>
            </a:r>
            <a:endParaRPr lang="en-US" sz="2000" dirty="0">
              <a:latin typeface="+mj-lt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Submitter, Steward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Definition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Cardinality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Source of definition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Change log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Version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Concept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Character Set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Representation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Minimum and Maximum Value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Minimum and Maximum Length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Alternate encodings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Effective Dates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 flipV="1">
            <a:off x="4610100" y="1270000"/>
            <a:ext cx="0" cy="513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Documentation Links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1" y="1361349"/>
            <a:ext cx="8991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PDS4 </a:t>
            </a:r>
            <a:r>
              <a:rPr lang="en-US" sz="1800" b="1" dirty="0"/>
              <a:t>Documents: </a:t>
            </a:r>
            <a:r>
              <a:rPr lang="en-US" sz="1800" dirty="0"/>
              <a:t>https://pds.jpl.nasa.gov/pds4/doc/index.shtml</a:t>
            </a:r>
            <a:endParaRPr lang="en-US" sz="1800" dirty="0" smtClean="0"/>
          </a:p>
          <a:p>
            <a:endParaRPr lang="en-US" sz="1800" b="1" dirty="0"/>
          </a:p>
          <a:p>
            <a:r>
              <a:rPr lang="en-US" sz="1800" b="1" dirty="0" smtClean="0"/>
              <a:t>IM </a:t>
            </a:r>
            <a:r>
              <a:rPr lang="en-US" sz="1800" b="1" dirty="0"/>
              <a:t>Spec: </a:t>
            </a:r>
            <a:r>
              <a:rPr lang="en-US" sz="1800" dirty="0"/>
              <a:t>https://pds.jpl.nasa.gov/pds4/doc/im/v1/index_1700.html                           </a:t>
            </a:r>
          </a:p>
          <a:p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b="1" dirty="0"/>
              <a:t>DD (html):  </a:t>
            </a:r>
            <a:r>
              <a:rPr lang="en-US" sz="1800" dirty="0"/>
              <a:t>https://pds.jpl.nasa.gov/pds4/doc/dd/v1/PDS4_PDS_DD_1700.html </a:t>
            </a:r>
          </a:p>
          <a:p>
            <a:r>
              <a:rPr lang="en-US" sz="1800" b="1" dirty="0"/>
              <a:t>DD (pdf): </a:t>
            </a:r>
            <a:r>
              <a:rPr lang="en-US" sz="1800" dirty="0"/>
              <a:t>https://pds.jpl.nasa.gov/pds4/doc/dd/v1/PDS4_PDS_DD_1700.pdf  </a:t>
            </a:r>
          </a:p>
          <a:p>
            <a:endParaRPr lang="en-US" sz="1800" dirty="0"/>
          </a:p>
          <a:p>
            <a:r>
              <a:rPr lang="en-US" sz="1800" b="1" dirty="0"/>
              <a:t>Release Notes: </a:t>
            </a:r>
            <a:r>
              <a:rPr lang="en-US" sz="1800" dirty="0"/>
              <a:t>https://pds.jpl.nasa.gov/pds4/doc/im/v1/PDS4Build7a_Release_1700_160928.pdf</a:t>
            </a:r>
          </a:p>
          <a:p>
            <a:r>
              <a:rPr lang="en-US" sz="1800" dirty="0"/>
              <a:t>  </a:t>
            </a:r>
          </a:p>
          <a:p>
            <a:endParaRPr lang="en-US" sz="1800" dirty="0"/>
          </a:p>
          <a:p>
            <a:r>
              <a:rPr lang="en-US" sz="1800" b="1" dirty="0"/>
              <a:t>XSD: </a:t>
            </a:r>
            <a:r>
              <a:rPr lang="en-US" sz="1800" dirty="0"/>
              <a:t>https://pds.jpl.nasa.gov/pds4/schema/released/pds/v1/PDS4_PDS_1700.xsd </a:t>
            </a:r>
          </a:p>
          <a:p>
            <a:r>
              <a:rPr lang="en-US" sz="1800" b="1" dirty="0"/>
              <a:t>SCH: </a:t>
            </a:r>
            <a:r>
              <a:rPr lang="en-US" sz="1800" dirty="0"/>
              <a:t>https://pds.jpl.nasa.gov/pds4/schema/released/pds/v1/PDS4_PDS_1700.sch </a:t>
            </a:r>
          </a:p>
          <a:p>
            <a:r>
              <a:rPr lang="en-US" sz="1800" b="1" dirty="0"/>
              <a:t>XML: </a:t>
            </a:r>
            <a:r>
              <a:rPr lang="en-US" sz="1800" dirty="0"/>
              <a:t>https://pds.jpl.nasa.gov/pds4/schema/released/pds/v1/PDS4_PDS_1700.xml</a:t>
            </a:r>
          </a:p>
          <a:p>
            <a:endParaRPr lang="en-US" sz="1800" dirty="0"/>
          </a:p>
          <a:p>
            <a:r>
              <a:rPr lang="en-US" sz="1800" b="1" dirty="0"/>
              <a:t>JSON: </a:t>
            </a:r>
            <a:r>
              <a:rPr lang="en-US" sz="1800" dirty="0"/>
              <a:t>https://pds.jpl.nasa.gov/pds4/schema/released/pds/v1/PDS4_PDS_JSON_1700.JSON </a:t>
            </a:r>
          </a:p>
          <a:p>
            <a:r>
              <a:rPr lang="en-US" sz="1800" b="1" dirty="0"/>
              <a:t>OWL/RDF: </a:t>
            </a:r>
            <a:r>
              <a:rPr lang="en-US" sz="1800" dirty="0"/>
              <a:t>https://pds.jpl.nasa.gov/pds4/schema/released/pds/v1/PDS4_PDS_OWL_1700.rdf</a:t>
            </a:r>
          </a:p>
        </p:txBody>
      </p:sp>
    </p:spTree>
    <p:extLst>
      <p:ext uri="{BB962C8B-B14F-4D97-AF65-F5344CB8AC3E}">
        <p14:creationId xmlns:p14="http://schemas.microsoft.com/office/powerpoint/2010/main" val="15839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Cases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228600" y="1186671"/>
            <a:ext cx="8766366" cy="4533900"/>
          </a:xfrm>
        </p:spPr>
        <p:txBody>
          <a:bodyPr>
            <a:noAutofit/>
          </a:bodyPr>
          <a:lstStyle/>
          <a:p>
            <a:r>
              <a:rPr lang="en-US" dirty="0"/>
              <a:t>What Mars Reconnaissance Orbiter (MRO) High Resolution Imaging Science Experiment (HiRISE) Reduced Data Record (RDR) images have both craters and dunes? </a:t>
            </a:r>
          </a:p>
          <a:p>
            <a:endParaRPr lang="en-US" dirty="0"/>
          </a:p>
          <a:p>
            <a:r>
              <a:rPr lang="en-US" dirty="0"/>
              <a:t>What coordinate system </a:t>
            </a:r>
            <a:r>
              <a:rPr lang="en-US" dirty="0" smtClean="0"/>
              <a:t>was used </a:t>
            </a:r>
            <a:r>
              <a:rPr lang="en-US" dirty="0"/>
              <a:t>for the HiRISE RDR images?</a:t>
            </a:r>
          </a:p>
          <a:p>
            <a:endParaRPr lang="en-US" dirty="0"/>
          </a:p>
          <a:p>
            <a:r>
              <a:rPr lang="en-US" dirty="0"/>
              <a:t>An anomalous artifact was found in </a:t>
            </a:r>
            <a:r>
              <a:rPr lang="en-US" dirty="0" smtClean="0"/>
              <a:t>an </a:t>
            </a:r>
            <a:r>
              <a:rPr lang="en-US" dirty="0"/>
              <a:t>Engineering Data Record (EDR) image of Cydonia Mesa collected by HiRISE. For analysis the following are requested:</a:t>
            </a:r>
          </a:p>
          <a:p>
            <a:pPr lvl="1"/>
            <a:r>
              <a:rPr lang="en-US" dirty="0"/>
              <a:t>the calibration files used to calibrate this image</a:t>
            </a:r>
          </a:p>
          <a:p>
            <a:pPr lvl="1"/>
            <a:r>
              <a:rPr lang="en-US" dirty="0"/>
              <a:t>published instrument design documents.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97" y="6453967"/>
            <a:ext cx="7997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 smtClean="0"/>
              <a:t> </a:t>
            </a:r>
            <a:r>
              <a:rPr lang="en-US" sz="1400" dirty="0"/>
              <a:t>https://</a:t>
            </a:r>
            <a:r>
              <a:rPr lang="en-US" sz="1400" dirty="0" smtClean="0"/>
              <a:t>en.wikipedia.org/wiki/Mars_Reconnaissance_Orbiter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2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Information Model Specification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11238"/>
            <a:ext cx="6781800" cy="58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Data Dictionary Document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(pdf and html formats)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148512" cy="52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JSON File (Tool Configuration)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99" y="1143000"/>
            <a:ext cx="876300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"class": {</a:t>
            </a:r>
          </a:p>
          <a:p>
            <a:r>
              <a:rPr lang="en-US" sz="1600" dirty="0"/>
              <a:t>            "identifier": "0001_NASA_PDS_1.pds.Array_2D_Image" ,</a:t>
            </a:r>
          </a:p>
          <a:p>
            <a:r>
              <a:rPr lang="en-US" sz="1600" dirty="0"/>
              <a:t>            "title": "Array_2D_Image" 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registrationAuthorityId</a:t>
            </a:r>
            <a:r>
              <a:rPr lang="en-US" sz="1600" dirty="0"/>
              <a:t>": "0001_NASA_PDS_1" 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nameSpaceId</a:t>
            </a:r>
            <a:r>
              <a:rPr lang="en-US" sz="1600" dirty="0"/>
              <a:t>": "</a:t>
            </a:r>
            <a:r>
              <a:rPr lang="en-US" sz="1600" dirty="0" err="1"/>
              <a:t>pds</a:t>
            </a:r>
            <a:r>
              <a:rPr lang="en-US" sz="1600" dirty="0"/>
              <a:t>" ,</a:t>
            </a:r>
          </a:p>
          <a:p>
            <a:r>
              <a:rPr lang="en-US" sz="1600" dirty="0"/>
              <a:t>            "steward": "</a:t>
            </a:r>
            <a:r>
              <a:rPr lang="en-US" sz="1600" dirty="0" err="1"/>
              <a:t>pds</a:t>
            </a:r>
            <a:r>
              <a:rPr lang="en-US" sz="1600" dirty="0"/>
              <a:t>" 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versionId</a:t>
            </a:r>
            <a:r>
              <a:rPr lang="en-US" sz="1600" dirty="0"/>
              <a:t>": "1.1.0.0" ,</a:t>
            </a:r>
          </a:p>
          <a:p>
            <a:r>
              <a:rPr lang="en-US" sz="1600" dirty="0"/>
              <a:t>            "description": "The Array 2D Image class is an extension of the Array 2D class and …</a:t>
            </a:r>
          </a:p>
          <a:p>
            <a:r>
              <a:rPr lang="en-US" sz="1600" dirty="0"/>
              <a:t>              , "</a:t>
            </a:r>
            <a:r>
              <a:rPr lang="en-US" sz="1600" dirty="0" err="1"/>
              <a:t>associationList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          {"association": {</a:t>
            </a:r>
          </a:p>
          <a:p>
            <a:r>
              <a:rPr lang="en-US" sz="1600" dirty="0"/>
              <a:t>                     "identifier": "0001_NASA_PDS_1.pds.Array.pds.offset" ,</a:t>
            </a:r>
          </a:p>
          <a:p>
            <a:r>
              <a:rPr lang="en-US" sz="1600" dirty="0"/>
              <a:t>                     "title": "offset" ,</a:t>
            </a:r>
          </a:p>
          <a:p>
            <a:r>
              <a:rPr lang="en-US" sz="1600" dirty="0"/>
              <a:t>                     "</a:t>
            </a:r>
            <a:r>
              <a:rPr lang="en-US" sz="1600" dirty="0" err="1"/>
              <a:t>isAttribute</a:t>
            </a:r>
            <a:r>
              <a:rPr lang="en-US" sz="1600" dirty="0"/>
              <a:t>": "true" ,</a:t>
            </a:r>
          </a:p>
          <a:p>
            <a:r>
              <a:rPr lang="en-US" sz="1600" dirty="0"/>
              <a:t>                     "</a:t>
            </a:r>
            <a:r>
              <a:rPr lang="en-US" sz="1600" dirty="0" err="1"/>
              <a:t>isChoice</a:t>
            </a:r>
            <a:r>
              <a:rPr lang="en-US" sz="1600" dirty="0"/>
              <a:t>": "false" ,</a:t>
            </a:r>
          </a:p>
          <a:p>
            <a:r>
              <a:rPr lang="en-US" sz="1600" dirty="0"/>
              <a:t>                     "</a:t>
            </a:r>
            <a:r>
              <a:rPr lang="en-US" sz="1600" dirty="0" err="1"/>
              <a:t>isAny</a:t>
            </a:r>
            <a:r>
              <a:rPr lang="en-US" sz="1600" dirty="0"/>
              <a:t>": "false" ,</a:t>
            </a:r>
          </a:p>
          <a:p>
            <a:r>
              <a:rPr lang="en-US" sz="1600" dirty="0"/>
              <a:t>                     "</a:t>
            </a:r>
            <a:r>
              <a:rPr lang="en-US" sz="1600" dirty="0" err="1"/>
              <a:t>minimumCardinality</a:t>
            </a:r>
            <a:r>
              <a:rPr lang="en-US" sz="1600" dirty="0"/>
              <a:t>": "1" ,</a:t>
            </a:r>
          </a:p>
          <a:p>
            <a:r>
              <a:rPr lang="en-US" sz="1600" dirty="0"/>
              <a:t>                     "</a:t>
            </a:r>
            <a:r>
              <a:rPr lang="en-US" sz="1600" dirty="0" err="1"/>
              <a:t>maximumCardinality</a:t>
            </a:r>
            <a:r>
              <a:rPr lang="en-US" sz="1600" dirty="0"/>
              <a:t>": "1" ,</a:t>
            </a:r>
          </a:p>
          <a:p>
            <a:r>
              <a:rPr lang="en-US" sz="1600" dirty="0"/>
              <a:t>                     "</a:t>
            </a:r>
            <a:r>
              <a:rPr lang="en-US" sz="1600" dirty="0" err="1"/>
              <a:t>classOrder</a:t>
            </a:r>
            <a:r>
              <a:rPr lang="en-US" sz="1600" dirty="0"/>
              <a:t>": "1010" ,</a:t>
            </a:r>
          </a:p>
          <a:p>
            <a:r>
              <a:rPr lang="en-US" sz="1600" dirty="0"/>
              <a:t>                     "</a:t>
            </a:r>
            <a:r>
              <a:rPr lang="en-US" sz="1600" dirty="0" err="1"/>
              <a:t>attributeId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               "0001_NASA_PDS_1.pds.Array.pds.offset"</a:t>
            </a:r>
          </a:p>
          <a:p>
            <a:r>
              <a:rPr lang="en-US" sz="1600" dirty="0"/>
              <a:t>                      ]</a:t>
            </a:r>
          </a:p>
          <a:p>
            <a:r>
              <a:rPr lang="en-US" sz="1600" dirty="0"/>
              <a:t>                   }</a:t>
            </a:r>
          </a:p>
          <a:p>
            <a:r>
              <a:rPr lang="en-US" sz="16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7523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XML Product Templates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 and Labels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028444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/>
              <a:t>Product_Observational</a:t>
            </a:r>
            <a:r>
              <a:rPr lang="en-US" sz="1400" dirty="0"/>
              <a:t> 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Identification_Area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 smtClean="0"/>
              <a:t>logical_identifier</a:t>
            </a:r>
            <a:r>
              <a:rPr lang="en-US" sz="1400" dirty="0" smtClean="0"/>
              <a:t>&gt;urn:nasa:pds:example.dph.sampleproducts:exampleproducts:array2d_image …</a:t>
            </a:r>
            <a:endParaRPr lang="en-US" sz="1400" dirty="0"/>
          </a:p>
          <a:p>
            <a:r>
              <a:rPr lang="en-US" sz="1400" dirty="0"/>
              <a:t>        &lt;</a:t>
            </a:r>
            <a:r>
              <a:rPr lang="en-US" sz="1400" dirty="0" err="1"/>
              <a:t>version_id</a:t>
            </a:r>
            <a:r>
              <a:rPr lang="en-US" sz="1400" dirty="0"/>
              <a:t>&gt;1.0&lt;/</a:t>
            </a:r>
            <a:r>
              <a:rPr lang="en-US" sz="1400" dirty="0" err="1"/>
              <a:t>version_id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smtClean="0"/>
              <a:t>title&gt;MARS PATHFINDER </a:t>
            </a:r>
            <a:r>
              <a:rPr lang="en-US" sz="1400" dirty="0"/>
              <a:t>LANDER Experiment&lt;/title&gt;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&lt;Array_2D_Image&gt;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local_identifier</a:t>
            </a:r>
            <a:r>
              <a:rPr lang="en-US" sz="1400" dirty="0"/>
              <a:t>&gt;MPFL-M-IMP_IMG_GRAYSCALE&lt;/</a:t>
            </a:r>
            <a:r>
              <a:rPr lang="en-US" sz="1400" dirty="0" err="1"/>
              <a:t>local_identifier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&lt;offset unit="byte"&gt;0&lt;/offset&gt;</a:t>
            </a:r>
          </a:p>
          <a:p>
            <a:r>
              <a:rPr lang="en-US" sz="1400" dirty="0"/>
              <a:t>            &lt;axes&gt;2&lt;/axes&gt;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axis_index_order</a:t>
            </a:r>
            <a:r>
              <a:rPr lang="en-US" sz="1400" dirty="0"/>
              <a:t>&gt;Last Index Fastest&lt;/</a:t>
            </a:r>
            <a:r>
              <a:rPr lang="en-US" sz="1400" dirty="0" err="1"/>
              <a:t>axis_index_order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            &lt;</a:t>
            </a:r>
            <a:r>
              <a:rPr lang="en-US" sz="1400" dirty="0" err="1"/>
              <a:t>Element_Array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data_type</a:t>
            </a:r>
            <a:r>
              <a:rPr lang="en-US" sz="1400" dirty="0"/>
              <a:t>&gt;UnsignedMSB2&lt;/</a:t>
            </a:r>
            <a:r>
              <a:rPr lang="en-US" sz="1400" dirty="0" err="1"/>
              <a:t>data_type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&lt;unit&gt;data number&lt;/unit&gt;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scaling_factor</a:t>
            </a:r>
            <a:r>
              <a:rPr lang="en-US" sz="1400" dirty="0"/>
              <a:t>&gt;1&lt;/</a:t>
            </a:r>
            <a:r>
              <a:rPr lang="en-US" sz="1400" dirty="0" err="1"/>
              <a:t>scaling_factor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value_offset</a:t>
            </a:r>
            <a:r>
              <a:rPr lang="en-US" sz="1400" dirty="0"/>
              <a:t>&gt;0&lt;/</a:t>
            </a:r>
            <a:r>
              <a:rPr lang="en-US" sz="1400" dirty="0" err="1"/>
              <a:t>value_offset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Element_Array</a:t>
            </a:r>
            <a:r>
              <a:rPr lang="en-US" sz="1400" dirty="0"/>
              <a:t>&gt;           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Axis_Array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axis_name</a:t>
            </a:r>
            <a:r>
              <a:rPr lang="en-US" sz="1400" dirty="0"/>
              <a:t>&gt;Line&lt;/</a:t>
            </a:r>
            <a:r>
              <a:rPr lang="en-US" sz="1400" dirty="0" err="1"/>
              <a:t>axis_name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&lt;elements&gt;248&lt;/elements&gt;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sequence_number</a:t>
            </a:r>
            <a:r>
              <a:rPr lang="en-US" sz="1400" dirty="0"/>
              <a:t>&gt;1&lt;/</a:t>
            </a:r>
            <a:r>
              <a:rPr lang="en-US" sz="1400" dirty="0" err="1"/>
              <a:t>sequence_number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Axis_Array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Axis_Array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axis_name</a:t>
            </a:r>
            <a:r>
              <a:rPr lang="en-US" sz="1400" dirty="0"/>
              <a:t>&gt;Sample&lt;/</a:t>
            </a:r>
            <a:r>
              <a:rPr lang="en-US" sz="1400" dirty="0" err="1"/>
              <a:t>axis_name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&lt;elements&gt;256&lt;/elements&gt;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sequence_number</a:t>
            </a:r>
            <a:r>
              <a:rPr lang="en-US" sz="1400" dirty="0"/>
              <a:t>&gt;2&lt;/</a:t>
            </a:r>
            <a:r>
              <a:rPr lang="en-US" sz="1400" dirty="0" err="1"/>
              <a:t>sequence_number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6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Registry Configuration Parameters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373495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reg_object_type</a:t>
            </a:r>
            <a:r>
              <a:rPr lang="en-US" sz="2400" dirty="0"/>
              <a:t>: </a:t>
            </a:r>
            <a:r>
              <a:rPr lang="en-US" sz="2400" dirty="0" err="1"/>
              <a:t>Product_Observational</a:t>
            </a:r>
            <a:endParaRPr lang="en-US" sz="2400" dirty="0"/>
          </a:p>
          <a:p>
            <a:r>
              <a:rPr lang="en-US" sz="2400" dirty="0"/>
              <a:t>metadata: {</a:t>
            </a:r>
          </a:p>
          <a:p>
            <a:r>
              <a:rPr lang="en-US" sz="2400" dirty="0"/>
              <a:t>           slot1: </a:t>
            </a:r>
            <a:r>
              <a:rPr lang="en-US" sz="2400" dirty="0" err="1"/>
              <a:t>start_date_time</a:t>
            </a:r>
            <a:endParaRPr lang="en-US" sz="2400" dirty="0"/>
          </a:p>
          <a:p>
            <a:r>
              <a:rPr lang="en-US" sz="2400" dirty="0"/>
              <a:t>           slot2: </a:t>
            </a:r>
            <a:r>
              <a:rPr lang="en-US" sz="2400" dirty="0" err="1"/>
              <a:t>stop_date_time</a:t>
            </a:r>
            <a:endParaRPr lang="en-US" sz="2400" dirty="0"/>
          </a:p>
          <a:p>
            <a:r>
              <a:rPr lang="en-US" sz="2400" dirty="0"/>
              <a:t>           slot3: </a:t>
            </a:r>
            <a:r>
              <a:rPr lang="en-US" sz="2400" dirty="0" err="1"/>
              <a:t>version_id</a:t>
            </a:r>
            <a:endParaRPr lang="en-US" sz="2400" dirty="0"/>
          </a:p>
          <a:p>
            <a:r>
              <a:rPr lang="en-US" sz="2400" dirty="0"/>
              <a:t>           slot4: title</a:t>
            </a:r>
          </a:p>
          <a:p>
            <a:r>
              <a:rPr lang="en-US" sz="2400" dirty="0"/>
              <a:t>           slot5: </a:t>
            </a:r>
            <a:r>
              <a:rPr lang="en-US" sz="2400" dirty="0" err="1"/>
              <a:t>product_class</a:t>
            </a:r>
            <a:endParaRPr lang="en-US" sz="2400" dirty="0"/>
          </a:p>
          <a:p>
            <a:r>
              <a:rPr lang="en-US" sz="2400" dirty="0"/>
              <a:t>           slot6: </a:t>
            </a:r>
            <a:r>
              <a:rPr lang="en-US" sz="2400" dirty="0" err="1"/>
              <a:t>logical_identifier</a:t>
            </a:r>
            <a:endParaRPr lang="en-US" sz="2400" dirty="0"/>
          </a:p>
          <a:p>
            <a:r>
              <a:rPr lang="en-US" sz="2400" dirty="0"/>
              <a:t>           slot7: </a:t>
            </a:r>
            <a:r>
              <a:rPr lang="en-US" sz="2400" dirty="0" err="1"/>
              <a:t>alternate_title</a:t>
            </a:r>
            <a:endParaRPr lang="en-US" sz="2400" dirty="0"/>
          </a:p>
          <a:p>
            <a:r>
              <a:rPr lang="en-US" sz="2400" dirty="0"/>
              <a:t>           slot8: </a:t>
            </a:r>
            <a:r>
              <a:rPr lang="en-US" sz="2400" dirty="0" err="1"/>
              <a:t>alternate_id</a:t>
            </a:r>
            <a:endParaRPr lang="en-US" sz="2400" dirty="0"/>
          </a:p>
          <a:p>
            <a:r>
              <a:rPr lang="en-US" sz="2400" dirty="0"/>
              <a:t>           slot9: </a:t>
            </a:r>
            <a:r>
              <a:rPr lang="en-US" sz="2400" dirty="0" err="1"/>
              <a:t>version_id</a:t>
            </a:r>
            <a:endParaRPr lang="en-US" sz="2400" dirty="0"/>
          </a:p>
          <a:p>
            <a:r>
              <a:rPr lang="en-US" sz="2400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898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Product Concept Map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2" descr="C:\AA5PDSProjN\AAAPDS4\AADataModel\1108_ORR\DataStandards\Figures\PDS4_Product_Extensions_1106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53294"/>
            <a:ext cx="6172200" cy="558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7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Domain Knowledge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and Information Objects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2" descr="C:\AA5PDSProjN\AAAPDS4\AADataModel\1108_ORR\DataStandards\Figures\PDS4_Product_Extensions_1106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70949"/>
            <a:ext cx="6172200" cy="558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 rot="20223108">
            <a:off x="3244850" y="4014873"/>
            <a:ext cx="2044700" cy="2970342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7706" y="1719872"/>
            <a:ext cx="2953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Information Object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 bwMode="auto">
          <a:xfrm flipH="1">
            <a:off x="4572000" y="1919927"/>
            <a:ext cx="1215706" cy="22710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9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294314" y="1393371"/>
            <a:ext cx="3849687" cy="5176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sym typeface="Gill Sans" pitchFamily="-84" charset="0"/>
              </a:rPr>
              <a:t>Product</a:t>
            </a: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000000"/>
              </a:solidFill>
              <a:latin typeface="Verdana" pitchFamily="3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From Information Model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 to Product Label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9CAB-BF2A-4744-ADF3-CFC28E01415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54651" y="1676400"/>
            <a:ext cx="3609975" cy="44991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sym typeface="Gill Sans" pitchFamily="-84" charset="0"/>
              </a:rPr>
              <a:t>Tagged Data Object</a:t>
            </a: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sym typeface="Gill Sans" pitchFamily="-84" charset="0"/>
              </a:rPr>
              <a:t>   </a:t>
            </a:r>
            <a:r>
              <a:rPr lang="en-US" sz="1000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sym typeface="Gill Sans" pitchFamily="-84" charset="0"/>
              </a:rPr>
              <a:t>(Information Object)</a:t>
            </a: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Verdana" pitchFamily="3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endParaRPr lang="en-US" sz="2500" b="1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26771" y="2783570"/>
            <a:ext cx="882650" cy="652463"/>
            <a:chOff x="2016" y="1632"/>
            <a:chExt cx="528" cy="384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016" y="1632"/>
              <a:ext cx="528" cy="384"/>
            </a:xfrm>
            <a:prstGeom prst="flowChartDocumen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800" dirty="0">
                <a:solidFill>
                  <a:srgbClr val="000000"/>
                </a:solidFill>
                <a:latin typeface="Gill Sans" pitchFamily="-84" charset="0"/>
                <a:ea typeface="MS PGothic" pitchFamily="34" charset="-128"/>
                <a:sym typeface="Gill Sans" pitchFamily="-84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2086" y="1680"/>
              <a:ext cx="40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6991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 smtClean="0">
                  <a:solidFill>
                    <a:srgbClr val="000000"/>
                  </a:solidFill>
                  <a:latin typeface="Verdana" pitchFamily="34" charset="0"/>
                  <a:ea typeface="MS PGothic" pitchFamily="34" charset="-128"/>
                  <a:cs typeface="Arial" pitchFamily="34" charset="0"/>
                  <a:sym typeface="Gill Sans" pitchFamily="-84" charset="0"/>
                </a:rPr>
                <a:t>XML </a:t>
              </a:r>
              <a:endParaRPr lang="en-US" sz="11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endParaRPr>
            </a:p>
            <a:p>
              <a:pPr algn="ctr" defTabSz="96991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000000"/>
                  </a:solidFill>
                  <a:latin typeface="Verdana" pitchFamily="34" charset="0"/>
                  <a:ea typeface="MS PGothic" pitchFamily="34" charset="-128"/>
                  <a:cs typeface="Arial" pitchFamily="34" charset="0"/>
                  <a:sym typeface="Gill Sans" pitchFamily="-84" charset="0"/>
                </a:rPr>
                <a:t> Schema</a:t>
              </a:r>
            </a:p>
          </p:txBody>
        </p:sp>
      </p:grp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105049" y="1750332"/>
            <a:ext cx="61350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Used to</a:t>
            </a: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 Create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7315200" y="4495800"/>
            <a:ext cx="789330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Describes</a:t>
            </a: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3454401" y="3816351"/>
            <a:ext cx="1786754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Extracted/Specialized</a:t>
            </a:r>
          </a:p>
        </p:txBody>
      </p: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1385889" y="3178402"/>
            <a:ext cx="561975" cy="7350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" y="1032329"/>
            <a:ext cx="1593623" cy="52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76" tIns="48489" rIns="96976" bIns="48489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Information</a:t>
            </a:r>
          </a:p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Model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077200" y="5486400"/>
            <a:ext cx="955790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Data Object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84571" y="4419600"/>
            <a:ext cx="1" cy="435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00164" y="4083051"/>
            <a:ext cx="2646362" cy="1983921"/>
            <a:chOff x="912" y="2208"/>
            <a:chExt cx="1584" cy="1632"/>
          </a:xfrm>
        </p:grpSpPr>
        <p:sp>
          <p:nvSpPr>
            <p:cNvPr id="18" name="Rounded Rectangle 48"/>
            <p:cNvSpPr>
              <a:spLocks noChangeArrowheads="1"/>
            </p:cNvSpPr>
            <p:nvPr/>
          </p:nvSpPr>
          <p:spPr bwMode="auto">
            <a:xfrm>
              <a:off x="912" y="2208"/>
              <a:ext cx="1584" cy="1632"/>
            </a:xfrm>
            <a:prstGeom prst="roundRect">
              <a:avLst>
                <a:gd name="adj" fmla="val 16667"/>
              </a:avLst>
            </a:prstGeom>
            <a:solidFill>
              <a:srgbClr val="B3B3B3">
                <a:alpha val="25882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6981" tIns="48491" rIns="96981" bIns="48491"/>
            <a:lstStyle/>
            <a:p>
              <a:pPr defTabSz="969913" fontAlgn="base">
                <a:spcBef>
                  <a:spcPct val="0"/>
                </a:spcBef>
                <a:spcAft>
                  <a:spcPct val="0"/>
                </a:spcAft>
              </a:pPr>
              <a:endParaRPr lang="en-US" sz="13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sym typeface="Gill Sans" pitchFamily="-84" charset="0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96" y="2256"/>
              <a:ext cx="720" cy="624"/>
              <a:chOff x="1104" y="2976"/>
              <a:chExt cx="720" cy="624"/>
            </a:xfrm>
          </p:grpSpPr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1104" y="2976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6981" tIns="48491" rIns="96981" bIns="48491" anchor="ctr"/>
              <a:lstStyle/>
              <a:p>
                <a:pPr algn="ctr" defTabSz="9699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latin typeface="Verdana" pitchFamily="34" charset="0"/>
                    <a:ea typeface="MS PGothic" pitchFamily="34" charset="-128"/>
                    <a:sym typeface="Gill Sans" pitchFamily="-84" charset="0"/>
                  </a:rPr>
                  <a:t>Data Element</a:t>
                </a: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1104" y="34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6981" tIns="48491" rIns="96981" bIns="48491" anchor="ctr"/>
              <a:lstStyle/>
              <a:p>
                <a:pPr algn="ctr" defTabSz="9699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latin typeface="Verdana" pitchFamily="34" charset="0"/>
                    <a:ea typeface="MS PGothic" pitchFamily="34" charset="-128"/>
                    <a:sym typeface="Gill Sans" pitchFamily="-84" charset="0"/>
                  </a:rPr>
                  <a:t>Class</a:t>
                </a: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V="1">
                <a:off x="1488" y="316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dirty="0">
                  <a:solidFill>
                    <a:srgbClr val="000000"/>
                  </a:solidFill>
                  <a:latin typeface="Gill Sans" pitchFamily="-84" charset="0"/>
                  <a:ea typeface="MS PGothic" pitchFamily="34" charset="-128"/>
                  <a:sym typeface="Gill Sans" pitchFamily="-84" charset="0"/>
                </a:endParaRPr>
              </a:p>
            </p:txBody>
          </p:sp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170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699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latin typeface="Verdana" pitchFamily="34" charset="0"/>
                    <a:ea typeface="MS PGothic" pitchFamily="34" charset="-128"/>
                    <a:cs typeface="Arial" pitchFamily="34" charset="0"/>
                    <a:sym typeface="Gill Sans" pitchFamily="-84" charset="0"/>
                  </a:rPr>
                  <a:t>has</a:t>
                </a:r>
                <a:endParaRPr lang="en-US" sz="1900" b="1" dirty="0">
                  <a:solidFill>
                    <a:srgbClr val="000000"/>
                  </a:solidFill>
                  <a:latin typeface="Verdana" pitchFamily="34" charset="0"/>
                  <a:ea typeface="MS PGothic" pitchFamily="34" charset="-128"/>
                  <a:cs typeface="Arial" pitchFamily="34" charset="0"/>
                  <a:sym typeface="Gill Sans" pitchFamily="-84" charset="0"/>
                </a:endParaRPr>
              </a:p>
            </p:txBody>
          </p:sp>
        </p:grp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022" y="3005"/>
              <a:ext cx="1346" cy="7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6981" tIns="48491" rIns="96981" bIns="48491">
              <a:spAutoFit/>
            </a:bodyPr>
            <a:lstStyle/>
            <a:p>
              <a:pPr algn="ctr" defTabSz="96991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Verdana" pitchFamily="34" charset="0"/>
                  <a:ea typeface="MS PGothic" pitchFamily="34" charset="-128"/>
                  <a:sym typeface="Gill Sans" pitchFamily="-84" charset="0"/>
                </a:rPr>
                <a:t>Planetary Science</a:t>
              </a:r>
            </a:p>
            <a:p>
              <a:pPr algn="ctr" defTabSz="96991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Verdana" pitchFamily="34" charset="0"/>
                  <a:ea typeface="MS PGothic" pitchFamily="34" charset="-128"/>
                  <a:sym typeface="Gill Sans" pitchFamily="-84" charset="0"/>
                </a:rPr>
                <a:t>Data Dictionary</a:t>
              </a:r>
            </a:p>
            <a:p>
              <a:pPr algn="ctr" defTabSz="969913" fontAlgn="base">
                <a:spcBef>
                  <a:spcPct val="0"/>
                </a:spcBef>
                <a:spcAft>
                  <a:spcPct val="0"/>
                </a:spcAft>
              </a:pPr>
              <a:endParaRPr lang="en-US" sz="13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sym typeface="Gill Sans" pitchFamily="-84" charset="0"/>
              </a:endParaRPr>
            </a:p>
            <a:p>
              <a:pPr algn="ctr" defTabSz="96991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Verdana" pitchFamily="34" charset="0"/>
                  <a:ea typeface="MS PGothic" pitchFamily="34" charset="-128"/>
                  <a:sym typeface="Gill Sans" pitchFamily="-84" charset="0"/>
                </a:rPr>
                <a:t> </a:t>
              </a:r>
            </a:p>
          </p:txBody>
        </p:sp>
      </p:grpSp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642938" y="3738564"/>
            <a:ext cx="1203325" cy="46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976" tIns="48489" rIns="96976" bIns="48489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Expressed As</a:t>
            </a:r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 flipV="1">
            <a:off x="4500557" y="1913625"/>
            <a:ext cx="641350" cy="4889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3206751" y="3527426"/>
            <a:ext cx="531813" cy="473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</p:txBody>
      </p:sp>
      <p:pic>
        <p:nvPicPr>
          <p:cNvPr id="28" name="Picture 27" descr="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65728"/>
            <a:ext cx="3597491" cy="154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58"/>
          <p:cNvSpPr>
            <a:spLocks noChangeShapeType="1"/>
          </p:cNvSpPr>
          <p:nvPr/>
        </p:nvSpPr>
        <p:spPr bwMode="auto">
          <a:xfrm flipV="1">
            <a:off x="4729163" y="2765426"/>
            <a:ext cx="533400" cy="495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Gill Sans" pitchFamily="-84" charset="0"/>
              <a:ea typeface="MS PGothic" pitchFamily="34" charset="-128"/>
              <a:sym typeface="Gill Sans" pitchFamily="-84" charset="0"/>
            </a:endParaRPr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4518933" y="2507799"/>
            <a:ext cx="749529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9913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  <a:cs typeface="Arial" pitchFamily="34" charset="0"/>
                <a:sym typeface="Gill Sans" pitchFamily="-84" charset="0"/>
              </a:rPr>
              <a:t>Validates</a:t>
            </a:r>
          </a:p>
        </p:txBody>
      </p: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5638800" y="2089150"/>
            <a:ext cx="307975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957" tIns="48479" rIns="96957" bIns="484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local_identifier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&gt;MPFL_M_IMP_IMAGE&lt;/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local_identifier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&lt;offset unit="byte"&gt;0&lt;/offset&gt;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&lt;axes&gt;2&lt;/axes&gt;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axis_index_order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Last_Index_Fastest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axis_index_order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encoding_type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&gt;Binary&lt;/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encoding_type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Element_Array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data_type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&gt;SignedMSB4&lt;/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data_type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&lt;unit&gt;pixel&lt;/unit&gt;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Element_Array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Axis_Array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axis_name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&gt;Line&lt;/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axis_name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&lt;elements&gt;248&lt;/elements&gt;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sequence_number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&gt;1&lt;/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sequence_number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Axis_Array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Axis_Array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axis_name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&gt;Sample&lt;/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axis_name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&lt;elements&gt;256&lt;/elements&gt;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    &lt;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sequence_number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&gt;2&lt;/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sequence_number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     &lt;/</a:t>
            </a:r>
            <a:r>
              <a:rPr lang="en-US" altLang="en-US" sz="800" dirty="0" err="1">
                <a:solidFill>
                  <a:srgbClr val="000000"/>
                </a:solidFill>
                <a:sym typeface="Gill Sans" pitchFamily="-84" charset="0"/>
              </a:rPr>
              <a:t>Axis_Array</a:t>
            </a: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&gt;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sym typeface="Gill Sans" pitchFamily="-84" charset="0"/>
              </a:rPr>
              <a:t>&lt;/Array_2D_Image&gt;</a:t>
            </a:r>
          </a:p>
        </p:txBody>
      </p:sp>
      <p:pic>
        <p:nvPicPr>
          <p:cNvPr id="7" name="Picture 6" descr="satur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76800"/>
            <a:ext cx="1578897" cy="12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b="0" dirty="0">
                <a:solidFill>
                  <a:schemeClr val="tx1"/>
                </a:solidFill>
              </a:rPr>
              <a:t>Reference Models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9CAB-BF2A-4744-ADF3-CFC28E01415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83171"/>
            <a:ext cx="5966332" cy="54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8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Terms, </a:t>
            </a:r>
            <a:r>
              <a:rPr lang="en-US" altLang="en-US" dirty="0" smtClean="0"/>
              <a:t>Definitions,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and Relationships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156318" y="1524000"/>
            <a:ext cx="8766366" cy="4533900"/>
          </a:xfrm>
        </p:spPr>
        <p:txBody>
          <a:bodyPr>
            <a:noAutofit/>
          </a:bodyPr>
          <a:lstStyle/>
          <a:p>
            <a:r>
              <a:rPr lang="en-US" sz="2000" dirty="0"/>
              <a:t>What Mars Reconnaissance Orbiter (MRO) High Resolution Imaging Science Experiment (HiRISE) Reduced Data Record (RDR) images have both craters and dunes? </a:t>
            </a:r>
          </a:p>
          <a:p>
            <a:endParaRPr lang="en-US" sz="2000" dirty="0"/>
          </a:p>
          <a:p>
            <a:r>
              <a:rPr lang="en-US" sz="2000" dirty="0"/>
              <a:t>What coordinate system </a:t>
            </a:r>
            <a:r>
              <a:rPr lang="en-US" sz="2000" dirty="0" smtClean="0"/>
              <a:t>was used </a:t>
            </a:r>
            <a:r>
              <a:rPr lang="en-US" sz="2000" dirty="0"/>
              <a:t>for the HiRISE RDR images?</a:t>
            </a:r>
          </a:p>
          <a:p>
            <a:endParaRPr lang="en-US" sz="2000" dirty="0"/>
          </a:p>
          <a:p>
            <a:r>
              <a:rPr lang="en-US" sz="2000" dirty="0"/>
              <a:t>An anomalous artifact was found in </a:t>
            </a:r>
            <a:r>
              <a:rPr lang="en-US" sz="2000" dirty="0" smtClean="0"/>
              <a:t>an </a:t>
            </a:r>
            <a:r>
              <a:rPr lang="en-US" sz="2000" dirty="0"/>
              <a:t>Engineering Data Record (EDR) image of Cydonia Mesa collected by HiRISE. For analysis the following are requested:</a:t>
            </a:r>
          </a:p>
          <a:p>
            <a:pPr lvl="1"/>
            <a:r>
              <a:rPr lang="en-US" sz="2000" dirty="0"/>
              <a:t>the calibration files used to calibrate this image</a:t>
            </a:r>
          </a:p>
          <a:p>
            <a:pPr lvl="1"/>
            <a:r>
              <a:rPr lang="en-US" sz="2000" dirty="0"/>
              <a:t>published instrument design documents.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182" y="2400300"/>
            <a:ext cx="221443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Digital Object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72400" y="3485740"/>
            <a:ext cx="846612" cy="693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153400" y="2971800"/>
            <a:ext cx="0" cy="424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Terms, Definitions,</a:t>
            </a:r>
            <a:br>
              <a:rPr lang="en-US" altLang="en-US" dirty="0"/>
            </a:br>
            <a:r>
              <a:rPr lang="en-US" altLang="en-US" dirty="0"/>
              <a:t> and Relationships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156318" y="1917170"/>
            <a:ext cx="8766366" cy="4533900"/>
          </a:xfrm>
        </p:spPr>
        <p:txBody>
          <a:bodyPr>
            <a:noAutofit/>
          </a:bodyPr>
          <a:lstStyle/>
          <a:p>
            <a:r>
              <a:rPr lang="en-US" sz="2000" dirty="0"/>
              <a:t>What Mars Reconnaissance Orbiter (</a:t>
            </a:r>
            <a:r>
              <a:rPr lang="en-US" sz="2000" dirty="0">
                <a:solidFill>
                  <a:srgbClr val="FF0000"/>
                </a:solidFill>
              </a:rPr>
              <a:t>MRO</a:t>
            </a:r>
            <a:r>
              <a:rPr lang="en-US" sz="2000" dirty="0"/>
              <a:t>) High Resolution Imaging Science Experiment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HiRISE</a:t>
            </a:r>
            <a:r>
              <a:rPr lang="en-US" sz="2000" dirty="0"/>
              <a:t>) Reduced Data Record (</a:t>
            </a:r>
            <a:r>
              <a:rPr lang="en-US" sz="2000" dirty="0">
                <a:solidFill>
                  <a:srgbClr val="FF0000"/>
                </a:solidFill>
              </a:rPr>
              <a:t>RDR</a:t>
            </a:r>
            <a:r>
              <a:rPr lang="en-US" sz="2000" dirty="0"/>
              <a:t>) images have both </a:t>
            </a:r>
            <a:r>
              <a:rPr lang="en-US" sz="2000" dirty="0">
                <a:solidFill>
                  <a:srgbClr val="FF0000"/>
                </a:solidFill>
              </a:rPr>
              <a:t>craters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dunes</a:t>
            </a:r>
            <a:r>
              <a:rPr lang="en-US" sz="2000" dirty="0"/>
              <a:t>? </a:t>
            </a:r>
          </a:p>
          <a:p>
            <a:endParaRPr lang="en-US" sz="2000" dirty="0"/>
          </a:p>
          <a:p>
            <a:r>
              <a:rPr lang="en-US" sz="2000" dirty="0"/>
              <a:t>What </a:t>
            </a:r>
            <a:r>
              <a:rPr lang="en-US" sz="2000" dirty="0">
                <a:solidFill>
                  <a:srgbClr val="FF0000"/>
                </a:solidFill>
              </a:rPr>
              <a:t>coordinate system</a:t>
            </a:r>
            <a:r>
              <a:rPr lang="en-US" sz="2000" dirty="0"/>
              <a:t> </a:t>
            </a:r>
            <a:r>
              <a:rPr lang="en-US" sz="2000" dirty="0" smtClean="0"/>
              <a:t>was used </a:t>
            </a:r>
            <a:r>
              <a:rPr lang="en-US" sz="2000" dirty="0"/>
              <a:t>for the HiRISE RDR images?</a:t>
            </a:r>
          </a:p>
          <a:p>
            <a:endParaRPr lang="en-US" sz="2000" dirty="0"/>
          </a:p>
          <a:p>
            <a:r>
              <a:rPr lang="en-US" sz="2000" dirty="0"/>
              <a:t>An anomalous artifact was found in </a:t>
            </a:r>
            <a:r>
              <a:rPr lang="en-US" sz="2000" dirty="0" smtClean="0"/>
              <a:t>an </a:t>
            </a:r>
            <a:r>
              <a:rPr lang="en-US" sz="2000" dirty="0"/>
              <a:t>Engineering Data Record (</a:t>
            </a:r>
            <a:r>
              <a:rPr lang="en-US" sz="2000" dirty="0">
                <a:solidFill>
                  <a:srgbClr val="FF0000"/>
                </a:solidFill>
              </a:rPr>
              <a:t>EDR</a:t>
            </a:r>
            <a:r>
              <a:rPr lang="en-US" sz="2000" dirty="0"/>
              <a:t>) image of </a:t>
            </a:r>
            <a:r>
              <a:rPr lang="en-US" sz="2000" dirty="0">
                <a:solidFill>
                  <a:srgbClr val="FF0000"/>
                </a:solidFill>
              </a:rPr>
              <a:t>Cydonia Mesa </a:t>
            </a:r>
            <a:r>
              <a:rPr lang="en-US" sz="2000" dirty="0"/>
              <a:t>collected by HiRISE. For analysis the following are requested: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calibration files </a:t>
            </a:r>
            <a:r>
              <a:rPr lang="en-US" sz="2000" dirty="0"/>
              <a:t>used to calibrate this image</a:t>
            </a:r>
          </a:p>
          <a:p>
            <a:pPr lvl="1"/>
            <a:r>
              <a:rPr lang="en-US" sz="2000" dirty="0"/>
              <a:t>published instrument </a:t>
            </a:r>
            <a:r>
              <a:rPr lang="en-US" sz="2000" dirty="0">
                <a:solidFill>
                  <a:srgbClr val="FF0000"/>
                </a:solidFill>
              </a:rPr>
              <a:t>design documents</a:t>
            </a:r>
            <a:r>
              <a:rPr lang="en-US" sz="2000" dirty="0"/>
              <a:t>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72400" y="3878910"/>
            <a:ext cx="846612" cy="693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4735"/>
            <a:ext cx="37817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What are these things?</a:t>
            </a:r>
          </a:p>
        </p:txBody>
      </p:sp>
    </p:spTree>
    <p:extLst>
      <p:ext uri="{BB962C8B-B14F-4D97-AF65-F5344CB8AC3E}">
        <p14:creationId xmlns:p14="http://schemas.microsoft.com/office/powerpoint/2010/main" val="23511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152400" y="1714500"/>
            <a:ext cx="8766366" cy="4533900"/>
          </a:xfrm>
        </p:spPr>
        <p:txBody>
          <a:bodyPr>
            <a:noAutofit/>
          </a:bodyPr>
          <a:lstStyle/>
          <a:p>
            <a:r>
              <a:rPr lang="en-US" sz="2000" dirty="0"/>
              <a:t>What Mars Reconnaissance Orbiter (</a:t>
            </a:r>
            <a:r>
              <a:rPr lang="en-US" sz="2000" dirty="0">
                <a:solidFill>
                  <a:srgbClr val="FF0000"/>
                </a:solidFill>
              </a:rPr>
              <a:t>MRO</a:t>
            </a:r>
            <a:r>
              <a:rPr lang="en-US" sz="2000" dirty="0"/>
              <a:t>) High Resolution Imaging Science Experiment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HiRISE</a:t>
            </a:r>
            <a:r>
              <a:rPr lang="en-US" sz="2000" dirty="0"/>
              <a:t>) Reduced Data Record (</a:t>
            </a:r>
            <a:r>
              <a:rPr lang="en-US" sz="2000" dirty="0">
                <a:solidFill>
                  <a:srgbClr val="FF0000"/>
                </a:solidFill>
              </a:rPr>
              <a:t>RDR</a:t>
            </a:r>
            <a:r>
              <a:rPr lang="en-US" sz="2000" dirty="0"/>
              <a:t>) images have both </a:t>
            </a:r>
            <a:r>
              <a:rPr lang="en-US" sz="2000" dirty="0">
                <a:solidFill>
                  <a:srgbClr val="FF0000"/>
                </a:solidFill>
              </a:rPr>
              <a:t>craters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dunes</a:t>
            </a:r>
            <a:r>
              <a:rPr lang="en-US" sz="2000" dirty="0"/>
              <a:t>? </a:t>
            </a:r>
          </a:p>
          <a:p>
            <a:endParaRPr lang="en-US" sz="2000" dirty="0"/>
          </a:p>
          <a:p>
            <a:r>
              <a:rPr lang="en-US" sz="2000" dirty="0"/>
              <a:t>What </a:t>
            </a:r>
            <a:r>
              <a:rPr lang="en-US" sz="2000" dirty="0">
                <a:solidFill>
                  <a:srgbClr val="FF0000"/>
                </a:solidFill>
              </a:rPr>
              <a:t>coordinate system</a:t>
            </a:r>
            <a:r>
              <a:rPr lang="en-US" sz="2000" dirty="0"/>
              <a:t> </a:t>
            </a:r>
            <a:r>
              <a:rPr lang="en-US" sz="2000" dirty="0" smtClean="0"/>
              <a:t>was used </a:t>
            </a:r>
            <a:r>
              <a:rPr lang="en-US" sz="2000" dirty="0"/>
              <a:t>for the HiRISE RDR images?</a:t>
            </a:r>
          </a:p>
          <a:p>
            <a:endParaRPr lang="en-US" sz="2000" dirty="0"/>
          </a:p>
          <a:p>
            <a:r>
              <a:rPr lang="en-US" sz="2000" dirty="0"/>
              <a:t>An anomalous artifact was found in </a:t>
            </a:r>
            <a:r>
              <a:rPr lang="en-US" sz="2000" dirty="0" smtClean="0"/>
              <a:t>an </a:t>
            </a:r>
            <a:r>
              <a:rPr lang="en-US" sz="2000" dirty="0"/>
              <a:t>Engineering Data Record (</a:t>
            </a:r>
            <a:r>
              <a:rPr lang="en-US" sz="2000" dirty="0">
                <a:solidFill>
                  <a:srgbClr val="FF0000"/>
                </a:solidFill>
              </a:rPr>
              <a:t>EDR</a:t>
            </a:r>
            <a:r>
              <a:rPr lang="en-US" sz="2000" dirty="0"/>
              <a:t>) image of </a:t>
            </a:r>
            <a:r>
              <a:rPr lang="en-US" sz="2000" dirty="0">
                <a:solidFill>
                  <a:srgbClr val="FF0000"/>
                </a:solidFill>
              </a:rPr>
              <a:t>Cydonia Mesa </a:t>
            </a:r>
            <a:r>
              <a:rPr lang="en-US" sz="2000" dirty="0"/>
              <a:t>collected by HiRISE. For analysis the following are requested: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calibration files </a:t>
            </a:r>
            <a:r>
              <a:rPr lang="en-US" sz="2000" dirty="0"/>
              <a:t>used to calibrate this image</a:t>
            </a:r>
          </a:p>
          <a:p>
            <a:pPr lvl="1"/>
            <a:r>
              <a:rPr lang="en-US" sz="2000" dirty="0"/>
              <a:t>published </a:t>
            </a:r>
            <a:r>
              <a:rPr lang="en-US" sz="2000" dirty="0">
                <a:solidFill>
                  <a:srgbClr val="FF0000"/>
                </a:solidFill>
              </a:rPr>
              <a:t>instrument design documents</a:t>
            </a:r>
            <a:r>
              <a:rPr lang="en-US" sz="2000" dirty="0"/>
              <a:t>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Terms, Definitions,</a:t>
            </a:r>
            <a:br>
              <a:rPr lang="en-US" altLang="en-US" dirty="0"/>
            </a:br>
            <a:r>
              <a:rPr lang="en-US" altLang="en-US" dirty="0"/>
              <a:t> and Relationships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359" y="1138535"/>
            <a:ext cx="735848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are these things related to the data?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6069" y="2057400"/>
            <a:ext cx="2668731" cy="171115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8594" y="2351971"/>
            <a:ext cx="789188" cy="1379411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8547" y="2709513"/>
            <a:ext cx="4913294" cy="100427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80431" y="2664229"/>
            <a:ext cx="6101410" cy="107506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55019" y="2373069"/>
            <a:ext cx="4126822" cy="136622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1"/>
          </p:cNvCxnSpPr>
          <p:nvPr/>
        </p:nvCxnSpPr>
        <p:spPr>
          <a:xfrm flipV="1">
            <a:off x="3316120" y="3756330"/>
            <a:ext cx="4608397" cy="526348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12233" y="3725661"/>
            <a:ext cx="4817198" cy="113779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00534" y="3654829"/>
            <a:ext cx="846612" cy="693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16120" y="3421520"/>
            <a:ext cx="4484414" cy="29226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09974" y="2438400"/>
            <a:ext cx="145302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b="1" i="1" dirty="0" smtClean="0">
                <a:solidFill>
                  <a:srgbClr val="0070C0"/>
                </a:solidFill>
              </a:rPr>
              <a:t>erived from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6200" y="2286000"/>
            <a:ext cx="1453026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c</a:t>
            </a:r>
            <a:r>
              <a:rPr lang="en-US" sz="1600" b="1" i="1" dirty="0" smtClean="0">
                <a:solidFill>
                  <a:srgbClr val="0070C0"/>
                </a:solidFill>
              </a:rPr>
              <a:t>ollected </a:t>
            </a:r>
          </a:p>
          <a:p>
            <a:pPr algn="r"/>
            <a:r>
              <a:rPr lang="en-US" sz="1600" b="1" i="1" dirty="0" smtClean="0">
                <a:solidFill>
                  <a:srgbClr val="0070C0"/>
                </a:solidFill>
              </a:rPr>
              <a:t>by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3574" y="2785646"/>
            <a:ext cx="145302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identified in</a:t>
            </a: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5597012" y="3756330"/>
            <a:ext cx="2327505" cy="157767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The Information Model (IM)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152401" y="1181100"/>
            <a:ext cx="8839200" cy="56007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The Information </a:t>
            </a:r>
            <a:r>
              <a:rPr lang="en-US" sz="2400" dirty="0">
                <a:solidFill>
                  <a:schemeClr val="tx1"/>
                </a:solidFill>
              </a:rPr>
              <a:t>Model </a:t>
            </a:r>
            <a:r>
              <a:rPr lang="en-US" sz="2400" dirty="0" smtClean="0">
                <a:solidFill>
                  <a:schemeClr val="tx1"/>
                </a:solidFill>
              </a:rPr>
              <a:t>provides the information requirements for the system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/>
              <a:t>Defines </a:t>
            </a:r>
            <a:r>
              <a:rPr lang="en-US" sz="2400" dirty="0" smtClean="0"/>
              <a:t>the </a:t>
            </a:r>
            <a:r>
              <a:rPr lang="en-US" dirty="0" smtClean="0"/>
              <a:t>terms</a:t>
            </a:r>
            <a:r>
              <a:rPr lang="en-US" sz="2400" dirty="0" smtClean="0"/>
              <a:t> in the community </a:t>
            </a:r>
            <a:r>
              <a:rPr lang="en-US" sz="2400" dirty="0"/>
              <a:t>and </a:t>
            </a:r>
            <a:r>
              <a:rPr lang="en-US" sz="2400" dirty="0" smtClean="0"/>
              <a:t>their relationships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Improves consistency and interoperability </a:t>
            </a:r>
            <a:r>
              <a:rPr lang="en-US" dirty="0"/>
              <a:t>and </a:t>
            </a:r>
            <a:r>
              <a:rPr lang="en-US" dirty="0" smtClean="0"/>
              <a:t>reduces ambiguity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dirty="0"/>
              <a:t>Establishes an overarching </a:t>
            </a:r>
            <a:r>
              <a:rPr lang="en-US" dirty="0" smtClean="0"/>
              <a:t>federated governance </a:t>
            </a:r>
            <a:r>
              <a:rPr lang="en-US" dirty="0"/>
              <a:t>model for </a:t>
            </a:r>
            <a:r>
              <a:rPr lang="en-US" dirty="0" smtClean="0"/>
              <a:t>the metadata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Provides common, discipline, and local governance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Localizes changes and allows extensions as the community evolves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Promotes </a:t>
            </a:r>
            <a:r>
              <a:rPr lang="en-US" dirty="0"/>
              <a:t>model </a:t>
            </a:r>
            <a:r>
              <a:rPr lang="en-US" dirty="0" smtClean="0"/>
              <a:t>independence</a:t>
            </a:r>
          </a:p>
          <a:p>
            <a:pPr lvl="1">
              <a:lnSpc>
                <a:spcPct val="120000"/>
              </a:lnSpc>
            </a:pPr>
            <a:endParaRPr lang="en-US" sz="13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Is effectively the “corner-stone”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“information </a:t>
            </a:r>
            <a:r>
              <a:rPr lang="en-US" sz="2400" dirty="0">
                <a:solidFill>
                  <a:schemeClr val="tx1"/>
                </a:solidFill>
              </a:rPr>
              <a:t>model-driven</a:t>
            </a:r>
            <a:r>
              <a:rPr lang="en-US" sz="2400" dirty="0" smtClean="0">
                <a:solidFill>
                  <a:schemeClr val="tx1"/>
                </a:solidFill>
              </a:rPr>
              <a:t>” design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Allows the </a:t>
            </a:r>
            <a:r>
              <a:rPr lang="en-US" dirty="0" smtClean="0"/>
              <a:t>system </a:t>
            </a:r>
            <a:r>
              <a:rPr lang="en-US" dirty="0"/>
              <a:t>to be configured </a:t>
            </a:r>
            <a:r>
              <a:rPr lang="en-US" dirty="0" smtClean="0"/>
              <a:t>by and to respond to the </a:t>
            </a:r>
            <a:r>
              <a:rPr lang="en-US" dirty="0"/>
              <a:t>information </a:t>
            </a:r>
            <a:r>
              <a:rPr lang="en-US" dirty="0" smtClean="0"/>
              <a:t>model (information requirements)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Enables agile development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Handles diversity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Accommodates new </a:t>
            </a:r>
            <a:r>
              <a:rPr lang="en-US" dirty="0"/>
              <a:t>instruments, observation </a:t>
            </a:r>
            <a:r>
              <a:rPr lang="en-US" dirty="0" smtClean="0"/>
              <a:t>types, data, …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Reduce the impact of changes on the </a:t>
            </a:r>
            <a:r>
              <a:rPr lang="en-US" sz="2400" dirty="0" smtClean="0"/>
              <a:t>system</a:t>
            </a:r>
            <a:endParaRPr lang="en-US" sz="2400" dirty="0"/>
          </a:p>
          <a:p>
            <a:pPr>
              <a:spcBef>
                <a:spcPts val="1101"/>
              </a:spcBef>
              <a:defRPr/>
            </a:pPr>
            <a:endParaRPr lang="en-US" dirty="0">
              <a:ea typeface="+mn-ea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38400" y="-7040"/>
            <a:ext cx="5383211" cy="1011238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a typeface="ＭＳ Ｐゴシック" charset="-128"/>
              </a:rPr>
              <a:t>Components of the Framework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12" indent="-285736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2942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118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295" indent="-2285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47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648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8825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001" indent="-228588" defTabSz="4571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D0D119B-38AB-49DF-8FAD-A64A584FD896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" y="1676401"/>
            <a:ext cx="9146150" cy="45093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2150" y="1232798"/>
            <a:ext cx="1678550" cy="56252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Input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40625" cy="4991100"/>
          </a:xfrm>
        </p:spPr>
        <p:txBody>
          <a:bodyPr/>
          <a:lstStyle/>
          <a:p>
            <a:r>
              <a:rPr lang="en-US" sz="2800" dirty="0" smtClean="0"/>
              <a:t>Foundational Principles</a:t>
            </a:r>
            <a:endParaRPr lang="en-US" sz="2800" dirty="0"/>
          </a:p>
          <a:p>
            <a:pPr lvl="1"/>
            <a:r>
              <a:rPr lang="en-US" dirty="0"/>
              <a:t>Open Archival Information System Reference Model (OAIS-RM)</a:t>
            </a:r>
          </a:p>
          <a:p>
            <a:pPr lvl="1"/>
            <a:r>
              <a:rPr lang="en-US" dirty="0"/>
              <a:t>Data Dictionary Reference Model</a:t>
            </a:r>
          </a:p>
          <a:p>
            <a:pPr lvl="1"/>
            <a:r>
              <a:rPr lang="en-US" dirty="0"/>
              <a:t>Federated </a:t>
            </a:r>
            <a:r>
              <a:rPr lang="en-US" dirty="0" smtClean="0"/>
              <a:t> Registry Reference Model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Community</a:t>
            </a:r>
            <a:r>
              <a:rPr lang="en-US" sz="2800" dirty="0" smtClean="0">
                <a:solidFill>
                  <a:schemeClr val="tx1"/>
                </a:solidFill>
              </a:rPr>
              <a:t>-Specific Input</a:t>
            </a:r>
          </a:p>
          <a:p>
            <a:pPr lvl="1"/>
            <a:r>
              <a:rPr lang="en-US" dirty="0" smtClean="0"/>
              <a:t>Information Requirements</a:t>
            </a:r>
          </a:p>
          <a:p>
            <a:pPr lvl="1"/>
            <a:r>
              <a:rPr lang="en-US" dirty="0" smtClean="0"/>
              <a:t>Domain Knowledge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26D-14E1-433D-AF79-EED210BFECA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2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38267</TotalTime>
  <Pages>0</Pages>
  <Words>2471</Words>
  <Characters>0</Characters>
  <Application>Microsoft Office PowerPoint</Application>
  <PresentationFormat>On-screen Show (4:3)</PresentationFormat>
  <Lines>0</Lines>
  <Paragraphs>475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MS PGothic</vt:lpstr>
      <vt:lpstr>MS PGothic</vt:lpstr>
      <vt:lpstr>Arial</vt:lpstr>
      <vt:lpstr>Geneva</vt:lpstr>
      <vt:lpstr>Gill Sans</vt:lpstr>
      <vt:lpstr>Times</vt:lpstr>
      <vt:lpstr>Verdana</vt:lpstr>
      <vt:lpstr>ヒラギノ角ゴ ProN W3</vt:lpstr>
      <vt:lpstr>Default Design</vt:lpstr>
      <vt:lpstr>A Framework to Enable  Interpretation of the Data</vt:lpstr>
      <vt:lpstr>Some Definitions</vt:lpstr>
      <vt:lpstr>Use Cases</vt:lpstr>
      <vt:lpstr>Terms, Definitions,  and Relationships</vt:lpstr>
      <vt:lpstr>Terms, Definitions,  and Relationships</vt:lpstr>
      <vt:lpstr>Terms, Definitions,  and Relationships</vt:lpstr>
      <vt:lpstr>The Information Model (IM)</vt:lpstr>
      <vt:lpstr>Components of the Framework</vt:lpstr>
      <vt:lpstr>Input</vt:lpstr>
      <vt:lpstr>Open Information Archive System (OAIS)  Reference Model  </vt:lpstr>
      <vt:lpstr>Data Management1</vt:lpstr>
      <vt:lpstr>Data Object Management</vt:lpstr>
      <vt:lpstr>Information Categories1</vt:lpstr>
      <vt:lpstr>Data Dictionary Reference Model2</vt:lpstr>
      <vt:lpstr>Registry Reference Model</vt:lpstr>
      <vt:lpstr>Information Requirements</vt:lpstr>
      <vt:lpstr>Domain Knowledge</vt:lpstr>
      <vt:lpstr>Domain Knowledge</vt:lpstr>
      <vt:lpstr>Process</vt:lpstr>
      <vt:lpstr>The Information Model Database</vt:lpstr>
      <vt:lpstr>Output</vt:lpstr>
      <vt:lpstr>XML Schema and  Schematron Files</vt:lpstr>
      <vt:lpstr>Product Label Template</vt:lpstr>
      <vt:lpstr>The Framework at Work</vt:lpstr>
      <vt:lpstr>Semantics at Work</vt:lpstr>
      <vt:lpstr>Thank You!    PDS4 Documents https://pds.jpl.nasa.gov/pds4/doc/index.shtml</vt:lpstr>
      <vt:lpstr>Backup</vt:lpstr>
      <vt:lpstr>Data Dictionary Schema</vt:lpstr>
      <vt:lpstr>Documentation Links</vt:lpstr>
      <vt:lpstr>Information Model Specification</vt:lpstr>
      <vt:lpstr>Data Dictionary Document (pdf and html formats)</vt:lpstr>
      <vt:lpstr>JSON File (Tool Configuration)</vt:lpstr>
      <vt:lpstr>XML Product Templates  and Labels</vt:lpstr>
      <vt:lpstr>Registry Configuration Parameters</vt:lpstr>
      <vt:lpstr>Product Concept Map</vt:lpstr>
      <vt:lpstr>Domain Knowledge  and Information Objects</vt:lpstr>
      <vt:lpstr>From Information Model  to Product Label</vt:lpstr>
      <vt:lpstr>Reference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John S (3980)</dc:creator>
  <cp:lastModifiedBy>Hughes, John S (398B)</cp:lastModifiedBy>
  <cp:revision>722</cp:revision>
  <cp:lastPrinted>2016-09-20T16:43:09Z</cp:lastPrinted>
  <dcterms:created xsi:type="dcterms:W3CDTF">2011-04-23T14:38:11Z</dcterms:created>
  <dcterms:modified xsi:type="dcterms:W3CDTF">2017-01-10T13:48:05Z</dcterms:modified>
</cp:coreProperties>
</file>