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9" r:id="rId5"/>
    <p:sldId id="265" r:id="rId6"/>
    <p:sldId id="267" r:id="rId7"/>
    <p:sldId id="263" r:id="rId8"/>
    <p:sldId id="266" r:id="rId9"/>
    <p:sldId id="262" r:id="rId10"/>
    <p:sldId id="264" r:id="rId11"/>
    <p:sldId id="260" r:id="rId12"/>
    <p:sldId id="261" r:id="rId13"/>
    <p:sldId id="258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8029" autoAdjust="0"/>
  </p:normalViewPr>
  <p:slideViewPr>
    <p:cSldViewPr snapToGrid="0" snapToObjects="1">
      <p:cViewPr varScale="1">
        <p:scale>
          <a:sx n="101" d="100"/>
          <a:sy n="101" d="100"/>
        </p:scale>
        <p:origin x="25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864E2-4D8C-B348-85B4-345075A2B5D7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0567-76F1-2645-A6D7-2909D622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Overview of Castlight app (maybe go into a few more details, such as what is the Genius feature)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basics: anatomy of a claim in an ontological representation, then the big picture of claims, eligibility, providers, and basic versus </a:t>
            </a:r>
            <a:r>
              <a:rPr lang="en-US" baseline="0" dirty="0" err="1" smtClean="0"/>
              <a:t>inferrred</a:t>
            </a:r>
            <a:r>
              <a:rPr lang="en-US" baseline="0" dirty="0" smtClean="0"/>
              <a:t>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Detailed challenges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- claims matching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- provider data normalization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Conclusion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0567-76F1-2645-A6D7-2909D62289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5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Castlight app: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Engages users with motivating experiences that help them stay healthy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Helps users access the right care for their needs, guiding them to the highest quality lower cost options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Identifies conditions that need extra attention and guides people to the best programs and conditions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0567-76F1-2645-A6D7-2909D62289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1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smtClean="0"/>
              <a:t>… to deliver</a:t>
            </a:r>
            <a:r>
              <a:rPr lang="is-IS" baseline="0" smtClean="0"/>
              <a:t> the desired experienc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0567-76F1-2645-A6D7-2909D62289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smtClean="0"/>
              <a:t>These are the kinds of data we have access to and use for personalized healthcare guidance.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CSLT knowledge graph includes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Providers (doctors, hospitals, facilities)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Provider attributes both given and inferred (quality data, locations, phone numbers, specialties) and most importantly networks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Claims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Prices (inferred)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Users: eligibility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Procedures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0567-76F1-2645-A6D7-2909D62289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caveats!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Types of entities relate the way you expect them to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can use the rules to infer things about instances in a default kind of way. Sometimes you see things you don’t expect in the data, so that’s where we use evidence (such as claims) to make educated guesses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type of facility it is and what it should be compared to is sometimes difficult to know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0567-76F1-2645-A6D7-2909D62289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There are up to 4 procedures on each claim. They can be something like “office visit”. What we get on the claim is an ICD code. In the application we show a CSLT procedure (mapped from the CPT codes).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are up to 4 diagnosis codes on each claim. These can be either ICD 9 or ICD 10.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are other bits of data on the claims, but we don’t use it all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CPT Codes for Procedures: https://</a:t>
            </a:r>
            <a:r>
              <a:rPr lang="en-US" baseline="0" dirty="0" err="1" smtClean="0"/>
              <a:t>www.ama-assn.org</a:t>
            </a:r>
            <a:r>
              <a:rPr lang="en-US" baseline="0" dirty="0" smtClean="0"/>
              <a:t>/practice-management/</a:t>
            </a:r>
            <a:r>
              <a:rPr lang="en-US" baseline="0" dirty="0" err="1" smtClean="0"/>
              <a:t>cpt</a:t>
            </a:r>
            <a:r>
              <a:rPr lang="en-US" baseline="0" dirty="0" smtClean="0"/>
              <a:t>-current-procedural-terminology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ICD Codes: https://</a:t>
            </a:r>
            <a:r>
              <a:rPr lang="en-US" baseline="0" dirty="0" err="1" smtClean="0"/>
              <a:t>www.ama-assn.org</a:t>
            </a:r>
            <a:r>
              <a:rPr lang="en-US" baseline="0" smtClean="0"/>
              <a:t>/practice-management/icd-10-hcpcs-and-ruc-resources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0567-76F1-2645-A6D7-2909D62289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talking points:</a:t>
            </a:r>
          </a:p>
          <a:p>
            <a:endParaRPr lang="en-US" dirty="0" smtClean="0"/>
          </a:p>
          <a:p>
            <a:r>
              <a:rPr lang="en-US" dirty="0" smtClean="0"/>
              <a:t>We load fresh provider</a:t>
            </a:r>
            <a:r>
              <a:rPr lang="en-US" baseline="0" dirty="0" smtClean="0"/>
              <a:t> data every week from about 40-50 payers and a total of over 60 data sources</a:t>
            </a:r>
          </a:p>
          <a:p>
            <a:r>
              <a:rPr lang="en-US" baseline="0" dirty="0" smtClean="0"/>
              <a:t>Blues providers: about 25M records (individual practitioners, facilities, groups, hospitals)</a:t>
            </a:r>
          </a:p>
          <a:p>
            <a:r>
              <a:rPr lang="en-US" baseline="0" dirty="0" smtClean="0"/>
              <a:t>UHC providers: 16M records</a:t>
            </a:r>
          </a:p>
          <a:p>
            <a:r>
              <a:rPr lang="en-US" baseline="0" dirty="0" smtClean="0"/>
              <a:t>There are many duplicates: for example about 10 – 20 % of Anthem records may sometimes represent duplicates.</a:t>
            </a:r>
          </a:p>
          <a:p>
            <a:r>
              <a:rPr lang="en-US" baseline="0" dirty="0" smtClean="0"/>
              <a:t>Across different data sources the same provider can be </a:t>
            </a:r>
            <a:r>
              <a:rPr lang="en-US" baseline="0" dirty="0" err="1" smtClean="0"/>
              <a:t>metioned</a:t>
            </a:r>
            <a:r>
              <a:rPr lang="en-US" baseline="0" dirty="0" smtClean="0"/>
              <a:t> many times</a:t>
            </a:r>
          </a:p>
          <a:p>
            <a:r>
              <a:rPr lang="en-US" baseline="0" dirty="0" smtClean="0"/>
              <a:t>Finding a duplicate can be difficult: Dr. John Smith (the person), versus Dr. John Smith’s Office (a practice or group, with multiple doctors participating)</a:t>
            </a:r>
          </a:p>
          <a:p>
            <a:r>
              <a:rPr lang="en-US" baseline="0" dirty="0" smtClean="0"/>
              <a:t>People care which one it is! For </a:t>
            </a:r>
            <a:r>
              <a:rPr lang="en-US" baseline="0" dirty="0" err="1" smtClean="0"/>
              <a:t>exmample</a:t>
            </a:r>
            <a:r>
              <a:rPr lang="en-US" baseline="0" dirty="0" smtClean="0"/>
              <a:t> a good review might be for the practice, not the doctor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0567-76F1-2645-A6D7-2909D62289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smtClean="0"/>
              <a:t>On example – we use ML to</a:t>
            </a:r>
            <a:r>
              <a:rPr lang="is-IS" baseline="0" smtClean="0"/>
              <a:t> create models that allow us to deduplicate while quickly associating many data sources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E0567-76F1-2645-A6D7-2909D62289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C6BD-786A-944C-9811-7EBB79EA8B4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2D77-3D35-6C48-B7BC-50924FE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C6BD-786A-944C-9811-7EBB79EA8B4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2D77-3D35-6C48-B7BC-50924FE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4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C6BD-786A-944C-9811-7EBB79EA8B4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2D77-3D35-6C48-B7BC-50924FE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43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36" y="1189789"/>
            <a:ext cx="8389841" cy="4881960"/>
          </a:xfrm>
          <a:prstGeom prst="rect">
            <a:avLst/>
          </a:prstGeom>
        </p:spPr>
        <p:txBody>
          <a:bodyPr/>
          <a:lstStyle>
            <a:lvl3pPr>
              <a:buClr>
                <a:schemeClr val="accent2"/>
              </a:buCl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18" y="5359"/>
            <a:ext cx="8662139" cy="7514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823200" y="6629400"/>
            <a:ext cx="184666" cy="3282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  <a:spcBef>
                <a:spcPts val="600"/>
              </a:spcBef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6275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C6BD-786A-944C-9811-7EBB79EA8B4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2D77-3D35-6C48-B7BC-50924FE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C6BD-786A-944C-9811-7EBB79EA8B4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2D77-3D35-6C48-B7BC-50924FE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9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C6BD-786A-944C-9811-7EBB79EA8B4C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2D77-3D35-6C48-B7BC-50924FE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C6BD-786A-944C-9811-7EBB79EA8B4C}" type="datetimeFigureOut">
              <a:rPr lang="en-US" smtClean="0"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2D77-3D35-6C48-B7BC-50924FE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8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C6BD-786A-944C-9811-7EBB79EA8B4C}" type="datetimeFigureOut">
              <a:rPr lang="en-US" smtClean="0"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2D77-3D35-6C48-B7BC-50924FE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C6BD-786A-944C-9811-7EBB79EA8B4C}" type="datetimeFigureOut">
              <a:rPr lang="en-US" smtClean="0"/>
              <a:t>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2D77-3D35-6C48-B7BC-50924FE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C6BD-786A-944C-9811-7EBB79EA8B4C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2D77-3D35-6C48-B7BC-50924FE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C6BD-786A-944C-9811-7EBB79EA8B4C}" type="datetimeFigureOut">
              <a:rPr lang="en-US" smtClean="0"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12D77-3D35-6C48-B7BC-50924FE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1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C6BD-786A-944C-9811-7EBB79EA8B4C}" type="datetimeFigureOut">
              <a:rPr lang="en-US" smtClean="0"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12D77-3D35-6C48-B7BC-50924FE9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91" y="1973385"/>
            <a:ext cx="8401539" cy="16270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Using Semantics, Machine Learning, &amp; Data Science for Personalized Health Care Guidance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691" y="4747846"/>
            <a:ext cx="6400800" cy="1064840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 smtClean="0"/>
              <a:t>Anne Hunt, PhD</a:t>
            </a:r>
          </a:p>
          <a:p>
            <a:pPr algn="l"/>
            <a:r>
              <a:rPr lang="en-US" sz="2000" i="1" dirty="0" smtClean="0"/>
              <a:t>Director, Product, Data Intelligence Platform</a:t>
            </a:r>
            <a:endParaRPr lang="en-US" sz="2000" i="1" dirty="0"/>
          </a:p>
        </p:txBody>
      </p:sp>
      <p:pic>
        <p:nvPicPr>
          <p:cNvPr id="4" name="Picture 3" descr="Screen Shot 2018-01-01 at 7.5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0" y="5532967"/>
            <a:ext cx="2103642" cy="7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0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Basics: How they all relate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2227" y="2166665"/>
            <a:ext cx="1257073" cy="26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233560" y="2166665"/>
            <a:ext cx="1257073" cy="26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Speciality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3358390" y="2857215"/>
            <a:ext cx="1257073" cy="26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Facility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001178" y="2857215"/>
            <a:ext cx="1257073" cy="26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Hospital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631514" y="2863712"/>
            <a:ext cx="1257073" cy="26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Practitioner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7894190" y="2153663"/>
            <a:ext cx="792610" cy="2810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Drug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6692380" y="2166665"/>
            <a:ext cx="1039948" cy="26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Condition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475120" y="2166665"/>
            <a:ext cx="1099222" cy="26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Procedure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126542" y="3497379"/>
            <a:ext cx="1073288" cy="26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EmergencyRoom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3962067" y="3507412"/>
            <a:ext cx="1073288" cy="26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Urgent Care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2789163" y="3507412"/>
            <a:ext cx="1073288" cy="26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Lab</a:t>
            </a:r>
            <a:endParaRPr lang="en-US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734283" y="2527779"/>
            <a:ext cx="154304" cy="211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34859" y="2527779"/>
            <a:ext cx="0" cy="254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73942" y="2472021"/>
            <a:ext cx="234205" cy="211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30844" y="3190429"/>
            <a:ext cx="0" cy="254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96790" y="3248338"/>
            <a:ext cx="154304" cy="211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88738" y="3217484"/>
            <a:ext cx="234205" cy="211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2536" y="4426568"/>
            <a:ext cx="85739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Example Rules</a:t>
            </a:r>
          </a:p>
          <a:p>
            <a:r>
              <a:rPr lang="en-US" sz="1400" dirty="0" err="1" smtClean="0"/>
              <a:t>subclassOf</a:t>
            </a:r>
            <a:r>
              <a:rPr lang="en-US" sz="1400" dirty="0" smtClean="0"/>
              <a:t> Practitioner Provider</a:t>
            </a:r>
          </a:p>
          <a:p>
            <a:r>
              <a:rPr lang="en-US" sz="1400" dirty="0" err="1" smtClean="0"/>
              <a:t>subclassOf</a:t>
            </a:r>
            <a:r>
              <a:rPr lang="en-US" sz="1400" dirty="0"/>
              <a:t> </a:t>
            </a:r>
            <a:r>
              <a:rPr lang="en-US" sz="1400" dirty="0" smtClean="0"/>
              <a:t>Hospital Provider</a:t>
            </a:r>
          </a:p>
          <a:p>
            <a:r>
              <a:rPr lang="en-US" sz="1400" dirty="0"/>
              <a:t>i</a:t>
            </a:r>
            <a:r>
              <a:rPr lang="en-US" sz="1400" dirty="0" smtClean="0"/>
              <a:t>mplies (and (</a:t>
            </a:r>
            <a:r>
              <a:rPr lang="en-US" sz="1400" dirty="0" err="1" smtClean="0"/>
              <a:t>performsProcedure</a:t>
            </a:r>
            <a:r>
              <a:rPr lang="en-US" sz="1400" dirty="0" smtClean="0"/>
              <a:t> ?</a:t>
            </a:r>
            <a:r>
              <a:rPr lang="en-US" sz="1400" dirty="0" err="1" smtClean="0"/>
              <a:t>pract</a:t>
            </a:r>
            <a:r>
              <a:rPr lang="en-US" sz="1400" dirty="0" smtClean="0"/>
              <a:t> ?</a:t>
            </a:r>
            <a:r>
              <a:rPr lang="en-US" sz="1400" dirty="0" err="1" smtClean="0"/>
              <a:t>proc</a:t>
            </a:r>
            <a:r>
              <a:rPr lang="en-US" sz="1400" dirty="0" smtClean="0"/>
              <a:t>) (</a:t>
            </a:r>
            <a:r>
              <a:rPr lang="en-US" sz="1400" dirty="0" err="1" smtClean="0"/>
              <a:t>isa</a:t>
            </a:r>
            <a:r>
              <a:rPr lang="en-US" sz="1400" dirty="0" smtClean="0"/>
              <a:t> ?</a:t>
            </a:r>
            <a:r>
              <a:rPr lang="en-US" sz="1400" dirty="0" err="1" smtClean="0"/>
              <a:t>proc</a:t>
            </a:r>
            <a:r>
              <a:rPr lang="en-US" sz="1400" dirty="0" smtClean="0"/>
              <a:t> Neurosurgery)) (</a:t>
            </a:r>
            <a:r>
              <a:rPr lang="en-US" sz="1400" dirty="0" err="1" smtClean="0"/>
              <a:t>hasSpecialty</a:t>
            </a:r>
            <a:r>
              <a:rPr lang="en-US" sz="1400" dirty="0" smtClean="0"/>
              <a:t> ?</a:t>
            </a:r>
            <a:r>
              <a:rPr lang="en-US" sz="1400" dirty="0" err="1" smtClean="0"/>
              <a:t>pract</a:t>
            </a:r>
            <a:r>
              <a:rPr lang="en-US" sz="1400" dirty="0" smtClean="0"/>
              <a:t> Neurosurgeon)</a:t>
            </a:r>
          </a:p>
          <a:p>
            <a:endParaRPr lang="en-US" sz="1400" u="sng" dirty="0" smtClean="0"/>
          </a:p>
          <a:p>
            <a:r>
              <a:rPr lang="en-US" sz="1400" u="sng" dirty="0" smtClean="0"/>
              <a:t>Example learning (or inferred data)</a:t>
            </a:r>
          </a:p>
          <a:p>
            <a:r>
              <a:rPr lang="en-US" sz="1400" dirty="0" smtClean="0"/>
              <a:t>Every claim for a certain type of procedure at a certain type of lab is evidence that that type of lab performs that procedure (in general).</a:t>
            </a:r>
          </a:p>
          <a:p>
            <a:r>
              <a:rPr lang="en-US" sz="1400" dirty="0" smtClean="0"/>
              <a:t>The amount paid in the past for a certain type of procedure at a certain type of provider can be used to predict how much you would pay for a similar procedure at a similar provider</a:t>
            </a:r>
          </a:p>
          <a:p>
            <a:endParaRPr lang="en-US" sz="1400" dirty="0"/>
          </a:p>
        </p:txBody>
      </p:sp>
      <p:cxnSp>
        <p:nvCxnSpPr>
          <p:cNvPr id="15" name="Curved Connector 14"/>
          <p:cNvCxnSpPr>
            <a:stCxn id="4" idx="0"/>
            <a:endCxn id="11" idx="0"/>
          </p:cNvCxnSpPr>
          <p:nvPr/>
        </p:nvCxnSpPr>
        <p:spPr>
          <a:xfrm rot="5400000" flipH="1" flipV="1">
            <a:off x="4322747" y="464682"/>
            <a:ext cx="12700" cy="3403967"/>
          </a:xfrm>
          <a:prstGeom prst="curvedConnector3">
            <a:avLst>
              <a:gd name="adj1" fmla="val 38269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1" idx="0"/>
            <a:endCxn id="10" idx="0"/>
          </p:cNvCxnSpPr>
          <p:nvPr/>
        </p:nvCxnSpPr>
        <p:spPr>
          <a:xfrm rot="5400000" flipH="1" flipV="1">
            <a:off x="6618542" y="1572854"/>
            <a:ext cx="12700" cy="1187623"/>
          </a:xfrm>
          <a:prstGeom prst="curvedConnector3">
            <a:avLst>
              <a:gd name="adj1" fmla="val 1800000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0"/>
            <a:endCxn id="9" idx="0"/>
          </p:cNvCxnSpPr>
          <p:nvPr/>
        </p:nvCxnSpPr>
        <p:spPr>
          <a:xfrm rot="5400000" flipH="1" flipV="1">
            <a:off x="7744923" y="1621094"/>
            <a:ext cx="13002" cy="1078141"/>
          </a:xfrm>
          <a:prstGeom prst="curvedConnector3">
            <a:avLst>
              <a:gd name="adj1" fmla="val 1858191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5" idx="0"/>
            <a:endCxn id="4" idx="0"/>
          </p:cNvCxnSpPr>
          <p:nvPr/>
        </p:nvCxnSpPr>
        <p:spPr>
          <a:xfrm rot="5400000" flipH="1" flipV="1">
            <a:off x="1741430" y="1287332"/>
            <a:ext cx="12700" cy="1758667"/>
          </a:xfrm>
          <a:prstGeom prst="curvedConnector3">
            <a:avLst>
              <a:gd name="adj1" fmla="val 2881016"/>
            </a:avLst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3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Basics: Anatomy of a Claim</a:t>
            </a:r>
            <a:endParaRPr lang="en-US" dirty="0"/>
          </a:p>
        </p:txBody>
      </p:sp>
      <p:pic>
        <p:nvPicPr>
          <p:cNvPr id="4" name="Picture 3" descr="Screen Shot 2018-01-01 at 7.5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5854700"/>
            <a:ext cx="2667000" cy="1003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4828" y="2664748"/>
            <a:ext cx="1531522" cy="6848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laim01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108445" y="4784590"/>
            <a:ext cx="1531522" cy="6848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diagnosis01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108445" y="3741588"/>
            <a:ext cx="1531522" cy="6848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procedure01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108445" y="2645803"/>
            <a:ext cx="1531522" cy="6848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patient01 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108445" y="1656136"/>
            <a:ext cx="1531522" cy="6848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02.08.2016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123884" y="5783726"/>
            <a:ext cx="1531522" cy="6848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provider01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21698" y="1956301"/>
            <a:ext cx="1044659" cy="525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21698" y="3620615"/>
            <a:ext cx="937179" cy="535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21698" y="4426455"/>
            <a:ext cx="937179" cy="526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21698" y="5284930"/>
            <a:ext cx="849589" cy="629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21698" y="3007445"/>
            <a:ext cx="10446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48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Entity disambiguation</a:t>
            </a:r>
          </a:p>
          <a:p>
            <a:pPr>
              <a:buFontTx/>
              <a:buChar char="-"/>
            </a:pPr>
            <a:r>
              <a:rPr lang="en-US" dirty="0" smtClean="0"/>
              <a:t>Which provider is mentioned on the claim?</a:t>
            </a:r>
          </a:p>
          <a:p>
            <a:pPr>
              <a:buFontTx/>
              <a:buChar char="-"/>
            </a:pPr>
            <a:r>
              <a:rPr lang="en-US" dirty="0" smtClean="0"/>
              <a:t>Which patient is the claim for?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Provider networks</a:t>
            </a:r>
          </a:p>
          <a:p>
            <a:pPr>
              <a:buFontTx/>
              <a:buChar char="-"/>
            </a:pPr>
            <a:r>
              <a:rPr lang="en-US" dirty="0" smtClean="0"/>
              <a:t>Which providers are associated with supplemental data?</a:t>
            </a:r>
          </a:p>
          <a:p>
            <a:pPr>
              <a:buFontTx/>
              <a:buChar char="-"/>
            </a:pPr>
            <a:r>
              <a:rPr lang="en-US" dirty="0" smtClean="0"/>
              <a:t>Which providers are in which networks?</a:t>
            </a:r>
          </a:p>
          <a:p>
            <a:pPr>
              <a:buFontTx/>
              <a:buChar char="-"/>
            </a:pPr>
            <a:r>
              <a:rPr lang="en-US" dirty="0" smtClean="0"/>
              <a:t>Complex network definitions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8-01-01 at 7.5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5854700"/>
            <a:ext cx="2667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4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Example: Provider Entity Resolution</a:t>
            </a:r>
            <a:endParaRPr lang="en-US" dirty="0"/>
          </a:p>
        </p:txBody>
      </p:sp>
      <p:pic>
        <p:nvPicPr>
          <p:cNvPr id="4" name="Picture 3" descr="Screen Shot 2018-01-07 at 10.42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" y="1434799"/>
            <a:ext cx="9111192" cy="46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0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1-07 at 10.37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97"/>
            <a:ext cx="9144000" cy="6641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5462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Structured Data &amp; ML Work Together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351437" y="2934546"/>
            <a:ext cx="2196968" cy="3586665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personalized healthcare guidance?</a:t>
            </a:r>
          </a:p>
          <a:p>
            <a:r>
              <a:rPr lang="en-US" dirty="0" smtClean="0"/>
              <a:t>Our data basics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Summary and the future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8-01-01 at 7.5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5854700"/>
            <a:ext cx="26670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0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1-02 at 5.20.0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2"/>
          <a:stretch/>
        </p:blipFill>
        <p:spPr>
          <a:xfrm>
            <a:off x="1733542" y="137288"/>
            <a:ext cx="6155727" cy="646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P</a:t>
            </a:r>
            <a:r>
              <a:rPr lang="en-US" sz="3600" dirty="0" smtClean="0"/>
              <a:t>ersonalized healthcare guidance</a:t>
            </a:r>
          </a:p>
        </p:txBody>
      </p:sp>
      <p:pic>
        <p:nvPicPr>
          <p:cNvPr id="6" name="Picture 5" descr="Screen Shot 2018-01-01 at 8.09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6" y="1396152"/>
            <a:ext cx="2248159" cy="46998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041" y="618307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Stay Healthy</a:t>
            </a:r>
            <a:endParaRPr lang="en-US" dirty="0"/>
          </a:p>
        </p:txBody>
      </p:sp>
      <p:pic>
        <p:nvPicPr>
          <p:cNvPr id="8" name="Picture 7" descr="Screen Shot 2018-01-01 at 8.12.4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08" y="1396152"/>
            <a:ext cx="2256563" cy="4707338"/>
          </a:xfrm>
          <a:prstGeom prst="rect">
            <a:avLst/>
          </a:prstGeom>
        </p:spPr>
      </p:pic>
      <p:pic>
        <p:nvPicPr>
          <p:cNvPr id="9" name="Picture 8" descr="Screen Shot 2018-01-01 at 8.12.5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34" y="1396152"/>
            <a:ext cx="2256866" cy="47087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33477" y="6183073"/>
            <a:ext cx="129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Care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35829" y="618307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4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Castlight</a:t>
            </a:r>
            <a:r>
              <a:rPr lang="en-US" dirty="0" smtClean="0"/>
              <a:t> Genius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Predicts</a:t>
            </a:r>
            <a:r>
              <a:rPr lang="en-US" dirty="0" smtClean="0"/>
              <a:t> which people are likely to:</a:t>
            </a:r>
          </a:p>
          <a:p>
            <a:r>
              <a:rPr lang="en-US" dirty="0" smtClean="0"/>
              <a:t>consider back surgery,</a:t>
            </a:r>
          </a:p>
          <a:p>
            <a:r>
              <a:rPr lang="en-US" dirty="0" smtClean="0"/>
              <a:t>get diagnosed with diabetes,</a:t>
            </a:r>
          </a:p>
          <a:p>
            <a:r>
              <a:rPr lang="en-US" dirty="0" smtClean="0"/>
              <a:t>suffer from anxiety,</a:t>
            </a:r>
          </a:p>
          <a:p>
            <a:r>
              <a:rPr lang="en-US" dirty="0" smtClean="0"/>
              <a:t>consider pregnancy,</a:t>
            </a:r>
          </a:p>
          <a:p>
            <a:r>
              <a:rPr lang="en-US" dirty="0" smtClean="0"/>
              <a:t>And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reach out with helpful messaging.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2-09 at 9.40.4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2"/>
          <a:stretch/>
        </p:blipFill>
        <p:spPr>
          <a:xfrm>
            <a:off x="379622" y="1874962"/>
            <a:ext cx="4143011" cy="3159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Screen Shot 2017-02-09 at 9.40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15" y="2929761"/>
            <a:ext cx="2683524" cy="18800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1872" y="4809785"/>
            <a:ext cx="2976586" cy="224323"/>
          </a:xfrm>
          <a:prstGeom prst="rect">
            <a:avLst/>
          </a:prstGeom>
          <a:solidFill>
            <a:srgbClr val="EBE9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9621" y="1035624"/>
            <a:ext cx="4143011" cy="6971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Segment: New low back pain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Goal: Avoid unnecessary MRI, consider physical therapy if appropriate</a:t>
            </a:r>
          </a:p>
        </p:txBody>
      </p:sp>
      <p:pic>
        <p:nvPicPr>
          <p:cNvPr id="21" name="Content Placeholder 7" descr="Screen Shot 2016-10-05 at 4.20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81" r="-9681"/>
          <a:stretch>
            <a:fillRect/>
          </a:stretch>
        </p:blipFill>
        <p:spPr>
          <a:xfrm>
            <a:off x="4418187" y="1843676"/>
            <a:ext cx="2758780" cy="4932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Screen Shot 2016-10-10 at 10.40.32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9"/>
          <a:stretch/>
        </p:blipFill>
        <p:spPr>
          <a:xfrm>
            <a:off x="5883104" y="4334340"/>
            <a:ext cx="2891241" cy="2442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TextBox 30"/>
          <p:cNvSpPr txBox="1"/>
          <p:nvPr/>
        </p:nvSpPr>
        <p:spPr>
          <a:xfrm>
            <a:off x="4631334" y="1035624"/>
            <a:ext cx="4143011" cy="6971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Segment: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Uncontrolled diabetes, at risk for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complications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Goal: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a high-quality PCP add to care team, if particularly hard to manage, consider endocrinologist</a:t>
            </a:r>
          </a:p>
        </p:txBody>
      </p:sp>
    </p:spTree>
    <p:extLst>
      <p:ext uri="{BB962C8B-B14F-4D97-AF65-F5344CB8AC3E}">
        <p14:creationId xmlns:p14="http://schemas.microsoft.com/office/powerpoint/2010/main" val="5159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statements about technologies used at Castlight are conceptual and visionary --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01-07 at 10.37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97"/>
            <a:ext cx="9144000" cy="6641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5462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Structured Data &amp; ML Work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2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Basics: Types of Data</a:t>
            </a:r>
            <a:endParaRPr lang="en-US" dirty="0"/>
          </a:p>
        </p:txBody>
      </p:sp>
      <p:pic>
        <p:nvPicPr>
          <p:cNvPr id="13" name="Picture 12" descr="Screen Shot 2018-01-01 at 10.31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1" y="2027984"/>
            <a:ext cx="78486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7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845</Words>
  <Application>Microsoft Macintosh PowerPoint</Application>
  <PresentationFormat>On-screen Show (4:3)</PresentationFormat>
  <Paragraphs>121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Using Semantics, Machine Learning, &amp; Data Science for Personalized Health Care Guidance</vt:lpstr>
      <vt:lpstr>Topics</vt:lpstr>
      <vt:lpstr>PowerPoint Presentation</vt:lpstr>
      <vt:lpstr>Personalized healthcare guidance</vt:lpstr>
      <vt:lpstr>Castlight Genius</vt:lpstr>
      <vt:lpstr>Examples</vt:lpstr>
      <vt:lpstr>Disclaimer</vt:lpstr>
      <vt:lpstr>How Structured Data &amp; ML Work Together</vt:lpstr>
      <vt:lpstr>Data Basics: Types of Data</vt:lpstr>
      <vt:lpstr>Data Basics: How they all relate</vt:lpstr>
      <vt:lpstr>Data Basics: Anatomy of a Claim</vt:lpstr>
      <vt:lpstr>Challenges</vt:lpstr>
      <vt:lpstr>Example: Provider Entity Resolution</vt:lpstr>
      <vt:lpstr>How Structured Data &amp; ML Work Together</vt:lpstr>
      <vt:lpstr>Questions?</vt:lpstr>
    </vt:vector>
  </TitlesOfParts>
  <Company>Castlight Health,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Hunt</dc:creator>
  <cp:lastModifiedBy>Microsoft Office User</cp:lastModifiedBy>
  <cp:revision>28</cp:revision>
  <dcterms:created xsi:type="dcterms:W3CDTF">2018-01-01T15:52:11Z</dcterms:created>
  <dcterms:modified xsi:type="dcterms:W3CDTF">2018-01-07T20:16:29Z</dcterms:modified>
</cp:coreProperties>
</file>