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21"/>
  </p:notesMasterIdLst>
  <p:sldIdLst>
    <p:sldId id="256" r:id="rId3"/>
    <p:sldId id="291" r:id="rId4"/>
    <p:sldId id="309" r:id="rId5"/>
    <p:sldId id="311" r:id="rId6"/>
    <p:sldId id="313" r:id="rId7"/>
    <p:sldId id="312" r:id="rId8"/>
    <p:sldId id="305" r:id="rId9"/>
    <p:sldId id="310" r:id="rId10"/>
    <p:sldId id="320" r:id="rId11"/>
    <p:sldId id="303" r:id="rId12"/>
    <p:sldId id="315" r:id="rId13"/>
    <p:sldId id="316" r:id="rId14"/>
    <p:sldId id="307" r:id="rId15"/>
    <p:sldId id="306" r:id="rId16"/>
    <p:sldId id="318" r:id="rId17"/>
    <p:sldId id="314" r:id="rId18"/>
    <p:sldId id="280" r:id="rId19"/>
    <p:sldId id="319" r:id="rId20"/>
  </p:sldIdLst>
  <p:sldSz cx="13004800" cy="97536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initials="bp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7" autoAdjust="0"/>
    <p:restoredTop sz="79906" autoAdjust="0"/>
  </p:normalViewPr>
  <p:slideViewPr>
    <p:cSldViewPr>
      <p:cViewPr varScale="1">
        <p:scale>
          <a:sx n="58" d="100"/>
          <a:sy n="58" d="100"/>
        </p:scale>
        <p:origin x="-714" y="-90"/>
      </p:cViewPr>
      <p:guideLst>
        <p:guide orient="horz" pos="3072"/>
        <p:guide pos="4096"/>
      </p:guideLst>
    </p:cSldViewPr>
  </p:slideViewPr>
  <p:notesTextViewPr>
    <p:cViewPr>
      <p:scale>
        <a:sx n="1" d="1"/>
        <a:sy n="1" d="1"/>
      </p:scale>
      <p:origin x="0" y="0"/>
    </p:cViewPr>
  </p:notesTextViewPr>
  <p:sorterViewPr>
    <p:cViewPr>
      <p:scale>
        <a:sx n="100" d="100"/>
        <a:sy n="100" d="100"/>
      </p:scale>
      <p:origin x="0" y="45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ftr" idx="11"/>
          </p:nvPr>
        </p:nvSpPr>
        <p:spPr>
          <a:xfrm>
            <a:off x="0" y="8685210"/>
            <a:ext cx="2971799" cy="4572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sldNum" idx="12"/>
          </p:nvPr>
        </p:nvSpPr>
        <p:spPr>
          <a:xfrm>
            <a:off x="3884612" y="8685210"/>
            <a:ext cx="2971799" cy="457200"/>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0" lvl="1" indent="-88900">
              <a:spcBef>
                <a:spcPts val="0"/>
              </a:spcBef>
              <a:buClr>
                <a:srgbClr val="000000"/>
              </a:buClr>
              <a:buFont typeface="Courier New"/>
              <a:buChar char="o"/>
            </a:pPr>
            <a:endParaRPr/>
          </a:p>
          <a:p>
            <a:pPr marL="0" lvl="2" indent="-88900">
              <a:spcBef>
                <a:spcPts val="0"/>
              </a:spcBef>
              <a:buClr>
                <a:srgbClr val="000000"/>
              </a:buClr>
              <a:buFont typeface="Wingdings"/>
              <a:buChar char="§"/>
            </a:pPr>
            <a:endParaRPr/>
          </a:p>
          <a:p>
            <a:pPr marL="0" lvl="3" indent="-88900">
              <a:spcBef>
                <a:spcPts val="0"/>
              </a:spcBef>
              <a:buClr>
                <a:srgbClr val="000000"/>
              </a:buClr>
              <a:buFont typeface="Arial"/>
              <a:buChar char="●"/>
            </a:pPr>
            <a:endParaRPr/>
          </a:p>
          <a:p>
            <a:pPr marL="0" lvl="4" indent="-88900">
              <a:spcBef>
                <a:spcPts val="0"/>
              </a:spcBef>
              <a:buClr>
                <a:srgbClr val="000000"/>
              </a:buClr>
              <a:buFont typeface="Courier New"/>
              <a:buChar char="o"/>
            </a:pPr>
            <a:endParaRPr/>
          </a:p>
          <a:p>
            <a:pPr marL="0" lvl="5" indent="-88900">
              <a:spcBef>
                <a:spcPts val="0"/>
              </a:spcBef>
              <a:buClr>
                <a:srgbClr val="000000"/>
              </a:buClr>
              <a:buFont typeface="Wingdings"/>
              <a:buChar char="§"/>
            </a:pPr>
            <a:endParaRPr/>
          </a:p>
          <a:p>
            <a:pPr marL="0" lvl="6" indent="-88900">
              <a:spcBef>
                <a:spcPts val="0"/>
              </a:spcBef>
              <a:buClr>
                <a:srgbClr val="000000"/>
              </a:buClr>
              <a:buFont typeface="Arial"/>
              <a:buChar char="●"/>
            </a:pPr>
            <a:endParaRPr/>
          </a:p>
          <a:p>
            <a:pPr marL="0" lvl="7" indent="-88900">
              <a:spcBef>
                <a:spcPts val="0"/>
              </a:spcBef>
              <a:buClr>
                <a:srgbClr val="000000"/>
              </a:buClr>
              <a:buFont typeface="Courier New"/>
              <a:buChar char="o"/>
            </a:pPr>
            <a:endParaRPr/>
          </a:p>
          <a:p>
            <a:pPr marL="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19664722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GB" sz="1800" b="0" i="0" u="none" strike="noStrike" cap="none" baseline="0" dirty="0" smtClean="0"/>
              <a:t>add NASA and Ronin Inst.?</a:t>
            </a:r>
            <a:endParaRPr sz="1800" b="0" i="0" u="none" strike="noStrike" cap="none" baseline="0" dirty="0"/>
          </a:p>
        </p:txBody>
      </p:sp>
      <p:sp>
        <p:nvSpPr>
          <p:cNvPr id="207" name="Shape 20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baseline="0"/>
              <a:t>*</a:t>
            </a:r>
          </a:p>
        </p:txBody>
      </p:sp>
      <p:sp>
        <p:nvSpPr>
          <p:cNvPr id="208" name="Shape 20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baseline="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GB" sz="1200" dirty="0" smtClean="0">
                <a:latin typeface="Helvetica Neue"/>
              </a:rPr>
              <a:t>(often we use language that is slightly ambiguous, or interpreted differently across two communities of practice—so ask questions, be descriptive, and don’t be put off by others inquiring further.)</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None/>
            </a:pPr>
            <a:endParaRPr sz="1800" b="0" i="0" u="none" strike="noStrike" cap="none" baseline="0"/>
          </a:p>
        </p:txBody>
      </p:sp>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457200" lvl="0" indent="-457200" rtl="0">
              <a:spcBef>
                <a:spcPts val="0"/>
              </a:spcBef>
              <a:buClr>
                <a:srgbClr val="000000"/>
              </a:buClr>
              <a:buSzPct val="100000"/>
              <a:buFont typeface="Georgia"/>
              <a:buChar char="●"/>
            </a:pPr>
            <a:r>
              <a:rPr lang="en-US" sz="1200" dirty="0" smtClean="0">
                <a:latin typeface="Helvetica Neue"/>
                <a:ea typeface="Georgia"/>
                <a:cs typeface="Georgia"/>
                <a:sym typeface="Georgia"/>
              </a:rPr>
              <a:t>Data collection content requires stricter matching than matching based on data collection characteristics</a:t>
            </a:r>
          </a:p>
          <a:p>
            <a:pPr lvl="0" rtl="0">
              <a:spcBef>
                <a:spcPts val="0"/>
              </a:spcBef>
              <a:buClr>
                <a:srgbClr val="000000"/>
              </a:buClr>
              <a:buSzPct val="100000"/>
            </a:pPr>
            <a:r>
              <a:rPr lang="en-US" sz="1200" b="1" dirty="0" smtClean="0">
                <a:latin typeface="Helvetica Neue"/>
                <a:ea typeface="Georgia"/>
                <a:cs typeface="Georgia"/>
                <a:sym typeface="Georgia"/>
              </a:rPr>
              <a:t>example: </a:t>
            </a:r>
            <a:r>
              <a:rPr lang="en-US" sz="1200" i="1" dirty="0" smtClean="0">
                <a:latin typeface="Helvetica Neue"/>
                <a:ea typeface="Georgia"/>
                <a:cs typeface="Georgia"/>
                <a:sym typeface="Georgia"/>
              </a:rPr>
              <a:t>Given rainfall or topology measurements, 	determine which tools within a hydrological model can be used with that data content</a:t>
            </a:r>
          </a:p>
          <a:p>
            <a:pPr lvl="0" rtl="0">
              <a:spcBef>
                <a:spcPts val="0"/>
              </a:spcBef>
              <a:buClr>
                <a:srgbClr val="000000"/>
              </a:buClr>
              <a:buSzPct val="100000"/>
            </a:pPr>
            <a:endParaRPr lang="en-US" sz="1200" i="1"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1200" dirty="0" smtClean="0">
                <a:latin typeface="Helvetica Neue"/>
                <a:ea typeface="Georgia"/>
                <a:cs typeface="Georgia"/>
                <a:sym typeface="Georgia"/>
              </a:rPr>
              <a:t>Match to tools that the model as a whole might not be able to match</a:t>
            </a:r>
          </a:p>
          <a:p>
            <a:pPr>
              <a:spcBef>
                <a:spcPts val="0"/>
              </a:spcBef>
              <a:buNone/>
            </a:pPr>
            <a:endParaRPr dirty="0"/>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u="none" strike="noStrike" kern="1200" dirty="0" smtClean="0">
                <a:solidFill>
                  <a:schemeClr val="tx1"/>
                </a:solidFill>
                <a:latin typeface="+mn-lt"/>
                <a:ea typeface="+mn-ea"/>
                <a:cs typeface="+mn-cs"/>
              </a:rPr>
              <a:t>Given a data set or collection, reveal which tools are compatible.</a:t>
            </a:r>
          </a:p>
          <a:p>
            <a:pPr marL="266700" marR="0" lvl="0" indent="-139700" algn="l" rtl="0">
              <a:lnSpc>
                <a:spcPct val="100000"/>
              </a:lnSpc>
              <a:spcBef>
                <a:spcPts val="0"/>
              </a:spcBef>
              <a:spcAft>
                <a:spcPts val="0"/>
              </a:spcAft>
              <a:buClr>
                <a:srgbClr val="606060"/>
              </a:buClr>
              <a:buSzPct val="100000"/>
              <a:buFont typeface="Georgia"/>
              <a:buChar char="•"/>
            </a:pPr>
            <a:r>
              <a:rPr lang="en-US" sz="2400" dirty="0" smtClean="0">
                <a:solidFill>
                  <a:srgbClr val="606060"/>
                </a:solidFill>
                <a:latin typeface="Helvetica Neue"/>
                <a:ea typeface="Georgia"/>
                <a:cs typeface="Georgia"/>
                <a:sym typeface="Georgia"/>
              </a:rPr>
              <a:t>Example #1:  I just downloaded an AIRS Level 2 Standard Retrieval file. How can I look at it?</a:t>
            </a:r>
          </a:p>
          <a:p>
            <a:pPr marL="266700" marR="0" lvl="0" indent="-139700" algn="l" rtl="0">
              <a:lnSpc>
                <a:spcPct val="100000"/>
              </a:lnSpc>
              <a:spcBef>
                <a:spcPts val="0"/>
              </a:spcBef>
              <a:spcAft>
                <a:spcPts val="0"/>
              </a:spcAft>
              <a:buClr>
                <a:srgbClr val="606060"/>
              </a:buClr>
              <a:buSzPct val="100000"/>
              <a:buFont typeface="Georgia"/>
              <a:buChar char="•"/>
            </a:pPr>
            <a:r>
              <a:rPr lang="en-US" sz="2400" dirty="0" smtClean="0">
                <a:solidFill>
                  <a:srgbClr val="606060"/>
                </a:solidFill>
                <a:latin typeface="Helvetica Neue"/>
                <a:ea typeface="Georgia"/>
                <a:cs typeface="Georgia"/>
                <a:sym typeface="Georgia"/>
              </a:rPr>
              <a:t>Example #2:  I just located an </a:t>
            </a:r>
            <a:r>
              <a:rPr lang="en-US" sz="2400" dirty="0" err="1" smtClean="0">
                <a:solidFill>
                  <a:srgbClr val="606060"/>
                </a:solidFill>
                <a:latin typeface="Helvetica Neue"/>
                <a:ea typeface="Georgia"/>
                <a:cs typeface="Georgia"/>
                <a:sym typeface="Georgia"/>
              </a:rPr>
              <a:t>OPeNDAP</a:t>
            </a:r>
            <a:r>
              <a:rPr lang="en-US" sz="2400" dirty="0" smtClean="0">
                <a:solidFill>
                  <a:srgbClr val="606060"/>
                </a:solidFill>
                <a:latin typeface="Helvetica Neue"/>
                <a:ea typeface="Georgia"/>
                <a:cs typeface="Georgia"/>
                <a:sym typeface="Georgia"/>
              </a:rPr>
              <a:t> URL for an OMI Level 3 data file. What tool will let me extract a subset from it?</a:t>
            </a:r>
            <a:endParaRPr lang="en-GB"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smtClean="0">
                <a:solidFill>
                  <a:schemeClr val="tx1"/>
                </a:solidFill>
                <a:latin typeface="+mn-lt"/>
                <a:ea typeface="+mn-ea"/>
                <a:cs typeface="+mn-cs"/>
              </a:rPr>
              <a:t>2) Given a tool or tool set, reveal compatible data sets and/or collections.</a:t>
            </a:r>
          </a:p>
          <a:p>
            <a:pPr marL="266700" marR="0" lvl="0" indent="-139700" algn="l" rtl="0">
              <a:lnSpc>
                <a:spcPct val="100000"/>
              </a:lnSpc>
              <a:spcBef>
                <a:spcPts val="0"/>
              </a:spcBef>
              <a:spcAft>
                <a:spcPts val="0"/>
              </a:spcAft>
              <a:buClr>
                <a:srgbClr val="606060"/>
              </a:buClr>
              <a:buSzPct val="100000"/>
              <a:buFont typeface="Georgia"/>
              <a:buChar char="•"/>
            </a:pPr>
            <a:r>
              <a:rPr lang="en-US" sz="1200" dirty="0" smtClean="0">
                <a:solidFill>
                  <a:srgbClr val="606060"/>
                </a:solidFill>
                <a:latin typeface="Helvetica Neue"/>
                <a:ea typeface="Georgia"/>
                <a:cs typeface="Georgia"/>
                <a:sym typeface="Georgia"/>
              </a:rPr>
              <a:t>The Semi-general Web Service Example:  What data collections are available in the Giovanni tool?</a:t>
            </a:r>
          </a:p>
          <a:p>
            <a:pPr marL="266700" lvl="0" indent="-139700" rtl="0">
              <a:spcBef>
                <a:spcPts val="0"/>
              </a:spcBef>
              <a:buClr>
                <a:srgbClr val="606060"/>
              </a:buClr>
              <a:buSzPct val="100000"/>
              <a:buFont typeface="Georgia"/>
              <a:buChar char="•"/>
            </a:pPr>
            <a:r>
              <a:rPr lang="en-US" sz="1200" dirty="0" smtClean="0">
                <a:solidFill>
                  <a:srgbClr val="606060"/>
                </a:solidFill>
                <a:latin typeface="Helvetica Neue"/>
                <a:ea typeface="Georgia"/>
                <a:cs typeface="Georgia"/>
                <a:sym typeface="Georgia"/>
              </a:rPr>
              <a:t>The Decision Support Tool Example:  Which Sea Surface Height datasets can be used in the __[generic]____ coastal inundation tool?</a:t>
            </a: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two suggest</a:t>
            </a:r>
            <a:r>
              <a:rPr lang="en-GB" baseline="0" dirty="0" smtClean="0"/>
              <a:t> native </a:t>
            </a:r>
            <a:r>
              <a:rPr lang="en-GB" baseline="0" dirty="0" err="1" smtClean="0"/>
              <a:t>compatability</a:t>
            </a:r>
            <a:r>
              <a:rPr lang="en-GB" baseline="0" dirty="0" smtClean="0"/>
              <a:t>; second is often related to data format</a:t>
            </a:r>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peel back</a:t>
            </a:r>
            <a:r>
              <a:rPr lang="en-GB" baseline="0" dirty="0" smtClean="0"/>
              <a:t> the layers; data product can be </a:t>
            </a:r>
            <a:r>
              <a:rPr lang="en-GB" baseline="0" dirty="0" err="1" smtClean="0"/>
              <a:t>viz</a:t>
            </a:r>
            <a:r>
              <a:rPr lang="en-GB" baseline="0" dirty="0" smtClean="0"/>
              <a:t> from </a:t>
            </a:r>
            <a:r>
              <a:rPr lang="en-GB" baseline="0" dirty="0" err="1" smtClean="0"/>
              <a:t>OPeNDAP</a:t>
            </a:r>
            <a:r>
              <a:rPr lang="en-GB" baseline="0" dirty="0" smtClean="0"/>
              <a:t> but not a different type of server.  what are the data types?  what are the conventions?</a:t>
            </a:r>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lvl="0" indent="0" rtl="0">
              <a:spcBef>
                <a:spcPts val="0"/>
              </a:spcBef>
              <a:buClr>
                <a:srgbClr val="000000"/>
              </a:buClr>
              <a:buSzPct val="100000"/>
              <a:buFont typeface="Georgia"/>
              <a:buNone/>
            </a:pPr>
            <a:r>
              <a:rPr lang="en-US" sz="1200" dirty="0" smtClean="0">
                <a:latin typeface="Helvetica Neue"/>
                <a:ea typeface="Georgia"/>
                <a:cs typeface="Georgia"/>
                <a:sym typeface="Georgia"/>
              </a:rPr>
              <a:t>Data collection content requires stricter matching than matching based on data collection characteristics</a:t>
            </a:r>
          </a:p>
          <a:p>
            <a:pPr lvl="0" rtl="0">
              <a:spcBef>
                <a:spcPts val="0"/>
              </a:spcBef>
              <a:buClr>
                <a:srgbClr val="000000"/>
              </a:buClr>
              <a:buSzPct val="100000"/>
            </a:pPr>
            <a:r>
              <a:rPr lang="en-US" sz="1200" dirty="0" smtClean="0">
                <a:latin typeface="Helvetica Neue"/>
                <a:ea typeface="Georgia"/>
                <a:cs typeface="Georgia"/>
                <a:sym typeface="Georgia"/>
              </a:rPr>
              <a:t>	</a:t>
            </a:r>
            <a:r>
              <a:rPr lang="en-US" sz="1200" b="1" dirty="0" smtClean="0">
                <a:latin typeface="Helvetica Neue"/>
                <a:ea typeface="Georgia"/>
                <a:cs typeface="Georgia"/>
                <a:sym typeface="Georgia"/>
              </a:rPr>
              <a:t>example: </a:t>
            </a:r>
            <a:r>
              <a:rPr lang="en-US" sz="1200" i="1" dirty="0" smtClean="0">
                <a:latin typeface="Helvetica Neue"/>
                <a:ea typeface="Georgia"/>
                <a:cs typeface="Georgia"/>
                <a:sym typeface="Georgia"/>
              </a:rPr>
              <a:t>Given rainfall or topology measurements,</a:t>
            </a:r>
            <a:r>
              <a:rPr lang="en-US" sz="1200" i="1" baseline="0" dirty="0" smtClean="0">
                <a:latin typeface="Helvetica Neue"/>
                <a:ea typeface="Georgia"/>
                <a:cs typeface="Georgia"/>
                <a:sym typeface="Georgia"/>
              </a:rPr>
              <a:t> </a:t>
            </a:r>
            <a:r>
              <a:rPr lang="en-US" sz="1200" i="1" dirty="0" smtClean="0">
                <a:latin typeface="Helvetica Neue"/>
                <a:ea typeface="Georgia"/>
                <a:cs typeface="Georgia"/>
                <a:sym typeface="Georgia"/>
              </a:rPr>
              <a:t>determine which tools within a hydrological model can</a:t>
            </a:r>
            <a:r>
              <a:rPr lang="en-US" sz="1200" i="1" baseline="0" dirty="0" smtClean="0">
                <a:latin typeface="Helvetica Neue"/>
                <a:ea typeface="Georgia"/>
                <a:cs typeface="Georgia"/>
                <a:sym typeface="Georgia"/>
              </a:rPr>
              <a:t> </a:t>
            </a:r>
            <a:r>
              <a:rPr lang="en-US" sz="1200" i="1" dirty="0" smtClean="0">
                <a:latin typeface="Helvetica Neue"/>
                <a:ea typeface="Georgia"/>
                <a:cs typeface="Georgia"/>
                <a:sym typeface="Georgia"/>
              </a:rPr>
              <a:t>be used with that data content</a:t>
            </a:r>
          </a:p>
          <a:p>
            <a:pPr lvl="0" rtl="0">
              <a:spcBef>
                <a:spcPts val="0"/>
              </a:spcBef>
              <a:buClr>
                <a:srgbClr val="000000"/>
              </a:buClr>
              <a:buSzPct val="100000"/>
            </a:pPr>
            <a:endParaRPr lang="en-US" sz="1200" i="1" dirty="0" smtClean="0">
              <a:latin typeface="Helvetica Neue"/>
              <a:ea typeface="Georgia"/>
              <a:cs typeface="Georgia"/>
              <a:sym typeface="Georgia"/>
            </a:endParaRPr>
          </a:p>
          <a:p>
            <a:pPr marL="0" lvl="0" indent="0" rtl="0">
              <a:spcBef>
                <a:spcPts val="0"/>
              </a:spcBef>
              <a:buClr>
                <a:srgbClr val="000000"/>
              </a:buClr>
              <a:buSzPct val="100000"/>
              <a:buFont typeface="Georgia"/>
              <a:buNone/>
            </a:pPr>
            <a:r>
              <a:rPr lang="en-US" sz="1200" dirty="0" smtClean="0">
                <a:latin typeface="Helvetica Neue"/>
                <a:ea typeface="Georgia"/>
                <a:cs typeface="Georgia"/>
                <a:sym typeface="Georgia"/>
              </a:rPr>
              <a:t>Match to tools that the model as a whole might not be able to match</a:t>
            </a: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Georgia"/>
              <a:buNone/>
              <a:tabLst/>
              <a:defRPr/>
            </a:pPr>
            <a:r>
              <a:rPr lang="en-GB" sz="1200" b="0" i="0" u="none" strike="noStrike" kern="1200" dirty="0" smtClean="0">
                <a:solidFill>
                  <a:schemeClr val="tx1"/>
                </a:solidFill>
                <a:latin typeface="+mn-lt"/>
                <a:ea typeface="+mn-ea"/>
                <a:cs typeface="+mn-cs"/>
              </a:rPr>
              <a:t>In order to get to a richer semantic description (i.e. increasingly descriptive concepts/classes and relationships) we want glean descriptions of user experiences.  From this, we hope to model “critical” features in greater detail (increased granularity).  The richer semantics will provide increased reasoning capability via a web service.  These services is (or, will be) designed to provide machine-aided discovery of tools and data to Earth scientists of all backgrounds and levels.</a:t>
            </a:r>
          </a:p>
          <a:p>
            <a:pPr marL="0" lvl="0" indent="0" rtl="0">
              <a:spcBef>
                <a:spcPts val="0"/>
              </a:spcBef>
              <a:buClr>
                <a:srgbClr val="000000"/>
              </a:buClr>
              <a:buSzPct val="100000"/>
              <a:buFont typeface="Georgia"/>
              <a:buNone/>
            </a:pPr>
            <a:endParaRPr lang="en-US" sz="1200" dirty="0" smtClean="0">
              <a:latin typeface="Helvetica Neue"/>
              <a:ea typeface="Georgia"/>
              <a:cs typeface="Georgia"/>
              <a:sym typeface="Georgia"/>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Statement: AIRS2010.08.11.095.L2 is a data set.</a:t>
            </a:r>
          </a:p>
          <a:p>
            <a:r>
              <a:rPr lang="en-US" dirty="0" smtClean="0"/>
              <a:t>Statement: AIRS…  grid structure is a Swath.</a:t>
            </a:r>
          </a:p>
          <a:p>
            <a:r>
              <a:rPr lang="en-US" dirty="0" smtClean="0"/>
              <a:t>Statement: AIRS… data format is HDF4.</a:t>
            </a:r>
          </a:p>
          <a:p>
            <a:r>
              <a:rPr lang="en-US" dirty="0" smtClean="0"/>
              <a:t>Statement: Panoply can plot AIRS2010.08.11.095.L2 linearly</a:t>
            </a:r>
          </a:p>
          <a:p>
            <a:endParaRPr lang="en-US" dirty="0" smtClean="0"/>
          </a:p>
          <a:p>
            <a:r>
              <a:rPr lang="en-US" dirty="0" smtClean="0"/>
              <a:t>Q: If we see a lot of assertions like these, can we generalize them to say that Panoply can visualize *any* swath data in HDF format as a line plot? </a:t>
            </a:r>
            <a:endParaRPr lang="en-US" dirty="0" smtClean="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384710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TitleAnd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rot="5400000">
            <a:off x="6670676" y="3127377"/>
            <a:ext cx="8559798" cy="2965449"/>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
        <p:nvSpPr>
          <p:cNvPr id="15" name="Shape 15"/>
          <p:cNvSpPr txBox="1">
            <a:spLocks noGrp="1"/>
          </p:cNvSpPr>
          <p:nvPr>
            <p:ph type="body" idx="1"/>
          </p:nvPr>
        </p:nvSpPr>
        <p:spPr>
          <a:xfrm rot="5400000">
            <a:off x="663576" y="238127"/>
            <a:ext cx="8559798" cy="8743949"/>
          </a:xfrm>
          <a:prstGeom prst="rect">
            <a:avLst/>
          </a:prstGeom>
          <a:noFill/>
          <a:ln>
            <a:noFill/>
          </a:ln>
        </p:spPr>
        <p:txBody>
          <a:bodyPr lIns="91425" tIns="91425" rIns="91425" bIns="91425" anchor="t" anchorCtr="0"/>
          <a:lstStyle>
            <a:lvl1pPr marL="266674" indent="76225" algn="l" rtl="0">
              <a:spcBef>
                <a:spcPts val="600"/>
              </a:spcBef>
              <a:spcAft>
                <a:spcPts val="0"/>
              </a:spcAft>
              <a:buClr>
                <a:srgbClr val="606060"/>
              </a:buClr>
              <a:buFont typeface="Helvetica Neue"/>
              <a:buChar char="•"/>
              <a:defRPr/>
            </a:lvl1pPr>
            <a:lvl2pPr marL="660332" indent="12768" algn="l" rtl="0">
              <a:spcBef>
                <a:spcPts val="600"/>
              </a:spcBef>
              <a:spcAft>
                <a:spcPts val="0"/>
              </a:spcAft>
              <a:buClr>
                <a:srgbClr val="606060"/>
              </a:buClr>
              <a:buFont typeface="Helvetica Neue"/>
              <a:buChar char="•"/>
              <a:defRPr/>
            </a:lvl2pPr>
            <a:lvl3pPr marL="1104786" indent="-25285" algn="l" rtl="0">
              <a:spcBef>
                <a:spcPts val="600"/>
              </a:spcBef>
              <a:spcAft>
                <a:spcPts val="0"/>
              </a:spcAft>
              <a:buClr>
                <a:srgbClr val="606060"/>
              </a:buClr>
              <a:buFont typeface="Helvetica Neue"/>
              <a:buChar char="•"/>
              <a:defRPr/>
            </a:lvl3pPr>
            <a:lvl4pPr marL="1549242" indent="-56991" algn="l" rtl="0">
              <a:spcBef>
                <a:spcPts val="600"/>
              </a:spcBef>
              <a:spcAft>
                <a:spcPts val="0"/>
              </a:spcAft>
              <a:buClr>
                <a:srgbClr val="606060"/>
              </a:buClr>
              <a:buFont typeface="Helvetica Neue"/>
              <a:buChar char="•"/>
              <a:defRPr/>
            </a:lvl4pPr>
            <a:lvl5pPr marL="1993695" indent="-56944" algn="l" rtl="0">
              <a:spcBef>
                <a:spcPts val="600"/>
              </a:spcBef>
              <a:spcAft>
                <a:spcPts val="0"/>
              </a:spcAft>
              <a:buClr>
                <a:srgbClr val="606060"/>
              </a:buClr>
              <a:buFont typeface="Helvetica Neue"/>
              <a:buChar char="•"/>
              <a:defRPr/>
            </a:lvl5pPr>
            <a:lvl6pPr marL="2450849" indent="-56899" algn="l" rtl="0">
              <a:spcBef>
                <a:spcPts val="600"/>
              </a:spcBef>
              <a:spcAft>
                <a:spcPts val="0"/>
              </a:spcAft>
              <a:buClr>
                <a:srgbClr val="606060"/>
              </a:buClr>
              <a:buFont typeface="Helvetica Neue"/>
              <a:buChar char="•"/>
              <a:defRPr/>
            </a:lvl6pPr>
            <a:lvl7pPr marL="2908004" indent="-56854" algn="l" rtl="0">
              <a:spcBef>
                <a:spcPts val="600"/>
              </a:spcBef>
              <a:spcAft>
                <a:spcPts val="0"/>
              </a:spcAft>
              <a:buClr>
                <a:srgbClr val="606060"/>
              </a:buClr>
              <a:buFont typeface="Helvetica Neue"/>
              <a:buChar char="•"/>
              <a:defRPr/>
            </a:lvl7pPr>
            <a:lvl8pPr marL="3365155" indent="-56805" algn="l" rtl="0">
              <a:spcBef>
                <a:spcPts val="600"/>
              </a:spcBef>
              <a:spcAft>
                <a:spcPts val="0"/>
              </a:spcAft>
              <a:buClr>
                <a:srgbClr val="606060"/>
              </a:buClr>
              <a:buFont typeface="Helvetica Neue"/>
              <a:buChar char="•"/>
              <a:defRPr/>
            </a:lvl8pPr>
            <a:lvl9pPr marL="3822309" indent="-56758" algn="l" rtl="0">
              <a:spcBef>
                <a:spcPts val="600"/>
              </a:spcBef>
              <a:spcAft>
                <a:spcPts val="0"/>
              </a:spcAft>
              <a:buClr>
                <a:srgbClr val="606060"/>
              </a:buClr>
              <a:buFont typeface="Helvetica Neue"/>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62"/>
        <p:cNvGrpSpPr/>
        <p:nvPr/>
      </p:nvGrpSpPr>
      <p:grpSpPr>
        <a:xfrm>
          <a:off x="0" y="0"/>
          <a:ext cx="0" cy="0"/>
          <a:chOff x="0" y="0"/>
          <a:chExt cx="0" cy="0"/>
        </a:xfrm>
      </p:grpSpPr>
      <p:sp>
        <p:nvSpPr>
          <p:cNvPr id="63" name="Shape 63"/>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64"/>
          <p:cNvSpPr/>
          <p:nvPr/>
        </p:nvSpPr>
        <p:spPr>
          <a:xfrm>
            <a:off x="12788053" y="4334"/>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 name="Shape 65"/>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 name="Shape 66"/>
          <p:cNvSpPr/>
          <p:nvPr/>
        </p:nvSpPr>
        <p:spPr>
          <a:xfrm>
            <a:off x="0" y="0"/>
            <a:ext cx="13004799" cy="3576320"/>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 name="Shape 67"/>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68"/>
          <p:cNvSpPr txBox="1">
            <a:spLocks noGrp="1"/>
          </p:cNvSpPr>
          <p:nvPr>
            <p:ph type="subTitle" idx="1"/>
          </p:nvPr>
        </p:nvSpPr>
        <p:spPr>
          <a:xfrm>
            <a:off x="1950719" y="4009812"/>
            <a:ext cx="9103360" cy="2492587"/>
          </a:xfrm>
          <a:prstGeom prst="rect">
            <a:avLst/>
          </a:prstGeom>
          <a:noFill/>
          <a:ln>
            <a:noFill/>
          </a:ln>
        </p:spPr>
        <p:txBody>
          <a:bodyPr lIns="91425" tIns="91425" rIns="91425" bIns="91425" anchor="t" anchorCtr="0"/>
          <a:lstStyle>
            <a:lvl1pPr marL="0" marR="0" indent="0" algn="ctr" rtl="0">
              <a:spcBef>
                <a:spcPts val="460"/>
              </a:spcBef>
              <a:buClr>
                <a:schemeClr val="accent1"/>
              </a:buClr>
              <a:buFont typeface="Georgia"/>
              <a:buNone/>
              <a:defRPr/>
            </a:lvl1pPr>
            <a:lvl2pPr marL="650164" marR="0" indent="-2463" algn="ctr" rtl="0">
              <a:spcBef>
                <a:spcPts val="620"/>
              </a:spcBef>
              <a:buClr>
                <a:schemeClr val="accent2"/>
              </a:buClr>
              <a:buFont typeface="Georgia"/>
              <a:buNone/>
              <a:defRPr/>
            </a:lvl2pPr>
            <a:lvl3pPr marL="1300326" marR="0" indent="-4925" algn="ctr" rtl="0">
              <a:spcBef>
                <a:spcPts val="560"/>
              </a:spcBef>
              <a:buClr>
                <a:schemeClr val="accent3"/>
              </a:buClr>
              <a:buFont typeface="Georgia"/>
              <a:buNone/>
              <a:defRPr/>
            </a:lvl3pPr>
            <a:lvl4pPr marL="1950490" marR="0" indent="-7390" algn="ctr" rtl="0">
              <a:spcBef>
                <a:spcPts val="560"/>
              </a:spcBef>
              <a:buClr>
                <a:schemeClr val="accent4"/>
              </a:buClr>
              <a:buFont typeface="Georgia"/>
              <a:buNone/>
              <a:defRPr/>
            </a:lvl4pPr>
            <a:lvl5pPr marL="2600653" marR="0" indent="-9853" algn="ctr" rtl="0">
              <a:spcBef>
                <a:spcPts val="520"/>
              </a:spcBef>
              <a:buClr>
                <a:schemeClr val="accent5"/>
              </a:buClr>
              <a:buFont typeface="Georgia"/>
              <a:buNone/>
              <a:defRPr/>
            </a:lvl5pPr>
            <a:lvl6pPr marL="3250816" marR="0" indent="-12315" algn="ctr" rtl="0">
              <a:spcBef>
                <a:spcPts val="520"/>
              </a:spcBef>
              <a:buClr>
                <a:schemeClr val="accent6"/>
              </a:buClr>
              <a:buFont typeface="Georgia"/>
              <a:buNone/>
              <a:defRPr/>
            </a:lvl6pPr>
            <a:lvl7pPr marL="3900981" marR="0" indent="-2080" algn="ctr" rtl="0">
              <a:spcBef>
                <a:spcPts val="460"/>
              </a:spcBef>
              <a:buClr>
                <a:srgbClr val="B85740"/>
              </a:buClr>
              <a:buFont typeface="Georgia"/>
              <a:buNone/>
              <a:defRPr/>
            </a:lvl7pPr>
            <a:lvl8pPr marL="4551142" marR="0" indent="-4541" algn="ctr" rtl="0">
              <a:spcBef>
                <a:spcPts val="460"/>
              </a:spcBef>
              <a:buClr>
                <a:srgbClr val="7B6C62"/>
              </a:buClr>
              <a:buFont typeface="Georgia"/>
              <a:buNone/>
              <a:defRPr/>
            </a:lvl8pPr>
            <a:lvl9pPr marL="5201307" marR="0" indent="-7006" algn="ctr" rtl="0">
              <a:spcBef>
                <a:spcPts val="400"/>
              </a:spcBef>
              <a:buClr>
                <a:srgbClr val="B49E02"/>
              </a:buClr>
              <a:buFont typeface="Georgia"/>
              <a:buNone/>
              <a:defRPr/>
            </a:lvl9pPr>
          </a:lstStyle>
          <a:p>
            <a:endParaRPr/>
          </a:p>
        </p:txBody>
      </p:sp>
      <p:sp>
        <p:nvSpPr>
          <p:cNvPr id="69" name="Shape 6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70" name="Shape 70"/>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71" name="Shape 71"/>
          <p:cNvCxnSpPr/>
          <p:nvPr/>
        </p:nvCxnSpPr>
        <p:spPr>
          <a:xfrm>
            <a:off x="221083" y="3441937"/>
            <a:ext cx="12562637" cy="0"/>
          </a:xfrm>
          <a:prstGeom prst="straightConnector1">
            <a:avLst/>
          </a:prstGeom>
          <a:noFill/>
          <a:ln w="11425" cap="flat">
            <a:solidFill>
              <a:srgbClr val="7B9899"/>
            </a:solidFill>
            <a:prstDash val="dash"/>
            <a:round/>
            <a:headEnd type="none" w="med" len="med"/>
            <a:tailEnd type="none" w="med" len="med"/>
          </a:ln>
        </p:spPr>
      </p:cxnSp>
      <p:sp>
        <p:nvSpPr>
          <p:cNvPr id="72" name="Shape 7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 name="Shape 73"/>
          <p:cNvSpPr/>
          <p:nvPr/>
        </p:nvSpPr>
        <p:spPr>
          <a:xfrm>
            <a:off x="6068907" y="3008444"/>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74" name="Shape 74"/>
          <p:cNvSpPr/>
          <p:nvPr/>
        </p:nvSpPr>
        <p:spPr>
          <a:xfrm>
            <a:off x="6203291" y="314282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75" name="Shape 75"/>
          <p:cNvSpPr txBox="1">
            <a:spLocks noGrp="1"/>
          </p:cNvSpPr>
          <p:nvPr>
            <p:ph type="sldNum" idx="12"/>
          </p:nvPr>
        </p:nvSpPr>
        <p:spPr>
          <a:xfrm>
            <a:off x="6177280" y="3128107"/>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76" name="Shape 76"/>
          <p:cNvSpPr txBox="1">
            <a:spLocks noGrp="1"/>
          </p:cNvSpPr>
          <p:nvPr>
            <p:ph type="ctrTitle"/>
          </p:nvPr>
        </p:nvSpPr>
        <p:spPr>
          <a:xfrm>
            <a:off x="975359" y="541866"/>
            <a:ext cx="11054080" cy="2492587"/>
          </a:xfrm>
          <a:prstGeom prst="rect">
            <a:avLst/>
          </a:prstGeom>
          <a:noFill/>
          <a:ln>
            <a:noFill/>
          </a:ln>
        </p:spPr>
        <p:txBody>
          <a:bodyPr lIns="91425" tIns="91425" rIns="91425" bIns="91425" anchor="b" anchorCtr="0"/>
          <a:lstStyle>
            <a:lvl1pPr marL="0" marR="0" indent="0" algn="ctr" rtl="0">
              <a:spcBef>
                <a:spcPts val="0"/>
              </a:spcBef>
              <a:buClr>
                <a:schemeClr val="accent1"/>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lt2"/>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80" name="Shape 80"/>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81" name="Shape 81"/>
          <p:cNvSpPr txBox="1">
            <a:spLocks noGrp="1"/>
          </p:cNvSpPr>
          <p:nvPr>
            <p:ph type="sldNum" idx="12"/>
          </p:nvPr>
        </p:nvSpPr>
        <p:spPr>
          <a:xfrm>
            <a:off x="6203289" y="145973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82" name="Shape 82"/>
          <p:cNvSpPr txBox="1">
            <a:spLocks noGrp="1"/>
          </p:cNvSpPr>
          <p:nvPr>
            <p:ph type="body" idx="1"/>
          </p:nvPr>
        </p:nvSpPr>
        <p:spPr>
          <a:xfrm>
            <a:off x="429158" y="2171801"/>
            <a:ext cx="12094463" cy="6502399"/>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 name="Shape 85"/>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 name="Shape 86"/>
          <p:cNvSpPr/>
          <p:nvPr/>
        </p:nvSpPr>
        <p:spPr>
          <a:xfrm>
            <a:off x="0" y="0"/>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 name="Shape 87"/>
          <p:cNvSpPr/>
          <p:nvPr/>
        </p:nvSpPr>
        <p:spPr>
          <a:xfrm>
            <a:off x="12788053" y="27092"/>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 name="Shape 88"/>
          <p:cNvSpPr/>
          <p:nvPr/>
        </p:nvSpPr>
        <p:spPr>
          <a:xfrm>
            <a:off x="216747" y="3251200"/>
            <a:ext cx="12562637" cy="433492"/>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 name="Shape 89"/>
          <p:cNvSpPr/>
          <p:nvPr/>
        </p:nvSpPr>
        <p:spPr>
          <a:xfrm>
            <a:off x="221083" y="202456"/>
            <a:ext cx="12562637" cy="3043123"/>
          </a:xfrm>
          <a:prstGeom prst="rect">
            <a:avLst/>
          </a:prstGeom>
          <a:solidFill>
            <a:schemeClr val="accent1"/>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 name="Shape 90"/>
          <p:cNvSpPr txBox="1">
            <a:spLocks noGrp="1"/>
          </p:cNvSpPr>
          <p:nvPr>
            <p:ph type="body" idx="1"/>
          </p:nvPr>
        </p:nvSpPr>
        <p:spPr>
          <a:xfrm>
            <a:off x="1946206" y="3901442"/>
            <a:ext cx="9216246" cy="2379698"/>
          </a:xfrm>
          <a:prstGeom prst="rect">
            <a:avLst/>
          </a:prstGeom>
          <a:noFill/>
          <a:ln>
            <a:noFill/>
          </a:ln>
        </p:spPr>
        <p:txBody>
          <a:bodyPr lIns="91425" tIns="91425" rIns="91425" bIns="91425" anchor="t" anchorCtr="0"/>
          <a:lstStyle>
            <a:lvl1pPr marL="0" indent="0" algn="ctr" rtl="0">
              <a:spcBef>
                <a:spcPts val="0"/>
              </a:spcBef>
              <a:buClr>
                <a:schemeClr val="dk2"/>
              </a:buClr>
              <a:buFont typeface="Georgia"/>
              <a:buNone/>
              <a:defRPr/>
            </a:lvl1pPr>
            <a:lvl2pPr rtl="0">
              <a:spcBef>
                <a:spcPts val="0"/>
              </a:spcBef>
              <a:buClr>
                <a:srgbClr val="888888"/>
              </a:buClr>
              <a:buFont typeface="Georgia"/>
              <a:buNone/>
              <a:defRPr/>
            </a:lvl2pPr>
            <a:lvl3pPr rtl="0">
              <a:spcBef>
                <a:spcPts val="0"/>
              </a:spcBef>
              <a:buClr>
                <a:srgbClr val="888888"/>
              </a:buClr>
              <a:buFont typeface="Georgia"/>
              <a:buNone/>
              <a:defRPr/>
            </a:lvl3pPr>
            <a:lvl4pPr rtl="0">
              <a:spcBef>
                <a:spcPts val="0"/>
              </a:spcBef>
              <a:buClr>
                <a:srgbClr val="888888"/>
              </a:buClr>
              <a:buFont typeface="Georgia"/>
              <a:buNone/>
              <a:defRPr/>
            </a:lvl4pPr>
            <a:lvl5pPr rtl="0">
              <a:spcBef>
                <a:spcPts val="0"/>
              </a:spcBef>
              <a:buClr>
                <a:srgbClr val="888888"/>
              </a:buClr>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 name="Shape 9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 name="Shape 9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94" name="Shape 94"/>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95" name="Shape 95"/>
          <p:cNvCxnSpPr/>
          <p:nvPr/>
        </p:nvCxnSpPr>
        <p:spPr>
          <a:xfrm>
            <a:off x="216747" y="3467946"/>
            <a:ext cx="12562637" cy="0"/>
          </a:xfrm>
          <a:prstGeom prst="straightConnector1">
            <a:avLst/>
          </a:prstGeom>
          <a:noFill/>
          <a:ln w="11425" cap="flat">
            <a:solidFill>
              <a:srgbClr val="7B9899"/>
            </a:solidFill>
            <a:prstDash val="dash"/>
            <a:round/>
            <a:headEnd type="none" w="med" len="med"/>
            <a:tailEnd type="none" w="med" len="med"/>
          </a:ln>
        </p:spPr>
      </p:cxnSp>
      <p:sp>
        <p:nvSpPr>
          <p:cNvPr id="96" name="Shape 96"/>
          <p:cNvSpPr/>
          <p:nvPr/>
        </p:nvSpPr>
        <p:spPr>
          <a:xfrm>
            <a:off x="6068907" y="3008444"/>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97" name="Shape 97"/>
          <p:cNvSpPr/>
          <p:nvPr/>
        </p:nvSpPr>
        <p:spPr>
          <a:xfrm>
            <a:off x="6203291" y="314282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98" name="Shape 98"/>
          <p:cNvSpPr txBox="1">
            <a:spLocks noGrp="1"/>
          </p:cNvSpPr>
          <p:nvPr>
            <p:ph type="sldNum" idx="12"/>
          </p:nvPr>
        </p:nvSpPr>
        <p:spPr>
          <a:xfrm>
            <a:off x="6177280" y="3128107"/>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99" name="Shape 99"/>
          <p:cNvSpPr txBox="1">
            <a:spLocks noGrp="1"/>
          </p:cNvSpPr>
          <p:nvPr>
            <p:ph type="title"/>
          </p:nvPr>
        </p:nvSpPr>
        <p:spPr>
          <a:xfrm>
            <a:off x="1027290" y="758612"/>
            <a:ext cx="11054080" cy="2167466"/>
          </a:xfrm>
          <a:prstGeom prst="rect">
            <a:avLst/>
          </a:prstGeom>
          <a:noFill/>
          <a:ln>
            <a:noFill/>
          </a:ln>
        </p:spPr>
        <p:txBody>
          <a:bodyPr lIns="91425" tIns="91425" rIns="91425" bIns="91425" anchor="b" anchorCtr="0"/>
          <a:lstStyle>
            <a:lvl1pPr algn="ctr"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bg>
      <p:bgPr>
        <a:solidFill>
          <a:schemeClr val="lt2"/>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2" name="Shape 102"/>
          <p:cNvSpPr txBox="1">
            <a:spLocks noGrp="1"/>
          </p:cNvSpPr>
          <p:nvPr>
            <p:ph type="dt" idx="10"/>
          </p:nvPr>
        </p:nvSpPr>
        <p:spPr>
          <a:xfrm>
            <a:off x="8236374" y="9116364"/>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03" name="Shape 10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04" name="Shape 104"/>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cxnSp>
        <p:nvCxnSpPr>
          <p:cNvPr id="105" name="Shape 105"/>
          <p:cNvCxnSpPr/>
          <p:nvPr/>
        </p:nvCxnSpPr>
        <p:spPr>
          <a:xfrm rot="10800000" flipH="1">
            <a:off x="6489714" y="2240930"/>
            <a:ext cx="12687" cy="6854480"/>
          </a:xfrm>
          <a:prstGeom prst="straightConnector1">
            <a:avLst/>
          </a:prstGeom>
          <a:noFill/>
          <a:ln w="9525" cap="flat">
            <a:solidFill>
              <a:schemeClr val="dk2"/>
            </a:solidFill>
            <a:prstDash val="dash"/>
            <a:round/>
            <a:headEnd type="none" w="med" len="med"/>
            <a:tailEnd type="none" w="med" len="med"/>
          </a:ln>
        </p:spPr>
      </p:cxnSp>
      <p:sp>
        <p:nvSpPr>
          <p:cNvPr id="106" name="Shape 106"/>
          <p:cNvSpPr txBox="1">
            <a:spLocks noGrp="1"/>
          </p:cNvSpPr>
          <p:nvPr>
            <p:ph type="body" idx="1"/>
          </p:nvPr>
        </p:nvSpPr>
        <p:spPr>
          <a:xfrm>
            <a:off x="429158" y="1950719"/>
            <a:ext cx="5743787" cy="66584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7" name="Shape 107"/>
          <p:cNvSpPr txBox="1">
            <a:spLocks noGrp="1"/>
          </p:cNvSpPr>
          <p:nvPr>
            <p:ph type="body" idx="2"/>
          </p:nvPr>
        </p:nvSpPr>
        <p:spPr>
          <a:xfrm>
            <a:off x="6827520" y="1950719"/>
            <a:ext cx="5743787" cy="66584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lt2"/>
        </a:solidFill>
        <a:effectLst/>
      </p:bgPr>
    </p:bg>
    <p:spTree>
      <p:nvGrpSpPr>
        <p:cNvPr id="1" name="Shape 108"/>
        <p:cNvGrpSpPr/>
        <p:nvPr/>
      </p:nvGrpSpPr>
      <p:grpSpPr>
        <a:xfrm>
          <a:off x="0" y="0"/>
          <a:ext cx="0" cy="0"/>
          <a:chOff x="0" y="0"/>
          <a:chExt cx="0" cy="0"/>
        </a:xfrm>
      </p:grpSpPr>
      <p:cxnSp>
        <p:nvCxnSpPr>
          <p:cNvPr id="109" name="Shape 109"/>
          <p:cNvCxnSpPr/>
          <p:nvPr/>
        </p:nvCxnSpPr>
        <p:spPr>
          <a:xfrm rot="10800000">
            <a:off x="6502400" y="3129280"/>
            <a:ext cx="0" cy="5956198"/>
          </a:xfrm>
          <a:prstGeom prst="straightConnector1">
            <a:avLst/>
          </a:prstGeom>
          <a:noFill/>
          <a:ln w="9525" cap="flat">
            <a:solidFill>
              <a:schemeClr val="dk2"/>
            </a:solidFill>
            <a:prstDash val="dash"/>
            <a:round/>
            <a:headEnd type="none" w="med" len="med"/>
            <a:tailEnd type="none" w="med" len="med"/>
          </a:ln>
        </p:spPr>
      </p:cxnSp>
      <p:sp>
        <p:nvSpPr>
          <p:cNvPr id="110" name="Shape 110"/>
          <p:cNvSpPr/>
          <p:nvPr/>
        </p:nvSpPr>
        <p:spPr>
          <a:xfrm>
            <a:off x="0" y="0"/>
            <a:ext cx="13004799" cy="2059093"/>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 name="Shape 111"/>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 name="Shape 112"/>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 name="Shape 113"/>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 name="Shape 114"/>
          <p:cNvSpPr/>
          <p:nvPr/>
        </p:nvSpPr>
        <p:spPr>
          <a:xfrm>
            <a:off x="216747" y="1950719"/>
            <a:ext cx="12562637" cy="1300480"/>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15" name="Shape 115"/>
          <p:cNvSpPr/>
          <p:nvPr/>
        </p:nvSpPr>
        <p:spPr>
          <a:xfrm>
            <a:off x="207535" y="9090354"/>
            <a:ext cx="12562637" cy="442163"/>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429158" y="2167466"/>
            <a:ext cx="5746044" cy="1042451"/>
          </a:xfrm>
          <a:prstGeom prst="rect">
            <a:avLst/>
          </a:prstGeom>
          <a:noFill/>
          <a:ln>
            <a:noFill/>
          </a:ln>
        </p:spPr>
        <p:txBody>
          <a:bodyPr lIns="91425" tIns="91425" rIns="91425" bIns="91425" anchor="ctr" anchorCtr="0"/>
          <a:lstStyle>
            <a:lvl1pPr marL="0" indent="0" rtl="0">
              <a:spcBef>
                <a:spcPts val="0"/>
              </a:spcBef>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txBox="1">
            <a:spLocks noGrp="1"/>
          </p:cNvSpPr>
          <p:nvPr>
            <p:ph type="body" idx="2"/>
          </p:nvPr>
        </p:nvSpPr>
        <p:spPr>
          <a:xfrm>
            <a:off x="6814338" y="2167466"/>
            <a:ext cx="5748301" cy="1040383"/>
          </a:xfrm>
          <a:prstGeom prst="rect">
            <a:avLst/>
          </a:prstGeom>
          <a:noFill/>
          <a:ln>
            <a:noFill/>
          </a:ln>
        </p:spPr>
        <p:txBody>
          <a:bodyPr lIns="91425" tIns="91425" rIns="91425" bIns="91425" anchor="ctr" anchorCtr="0"/>
          <a:lstStyle>
            <a:lvl1pPr marL="0" indent="0" rtl="0">
              <a:spcBef>
                <a:spcPts val="0"/>
              </a:spcBef>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19" name="Shape 119"/>
          <p:cNvSpPr txBox="1">
            <a:spLocks noGrp="1"/>
          </p:cNvSpPr>
          <p:nvPr>
            <p:ph type="ftr" idx="11"/>
          </p:nvPr>
        </p:nvSpPr>
        <p:spPr>
          <a:xfrm>
            <a:off x="433493" y="9116364"/>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120" name="Shape 120"/>
          <p:cNvCxnSpPr/>
          <p:nvPr/>
        </p:nvCxnSpPr>
        <p:spPr>
          <a:xfrm>
            <a:off x="216747" y="1820672"/>
            <a:ext cx="12562637" cy="0"/>
          </a:xfrm>
          <a:prstGeom prst="straightConnector1">
            <a:avLst/>
          </a:prstGeom>
          <a:noFill/>
          <a:ln w="11425" cap="flat">
            <a:solidFill>
              <a:srgbClr val="7B9899"/>
            </a:solidFill>
            <a:prstDash val="dash"/>
            <a:round/>
            <a:headEnd type="none" w="med" len="med"/>
            <a:tailEnd type="none" w="med" len="med"/>
          </a:ln>
        </p:spPr>
      </p:cxnSp>
      <p:sp>
        <p:nvSpPr>
          <p:cNvPr id="121" name="Shape 121"/>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 name="Shape 122"/>
          <p:cNvSpPr txBox="1">
            <a:spLocks noGrp="1"/>
          </p:cNvSpPr>
          <p:nvPr>
            <p:ph type="body" idx="3"/>
          </p:nvPr>
        </p:nvSpPr>
        <p:spPr>
          <a:xfrm>
            <a:off x="429158" y="3514855"/>
            <a:ext cx="5748121" cy="5430618"/>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23" name="Shape 123"/>
          <p:cNvSpPr txBox="1">
            <a:spLocks noGrp="1"/>
          </p:cNvSpPr>
          <p:nvPr>
            <p:ph type="body" idx="4"/>
          </p:nvPr>
        </p:nvSpPr>
        <p:spPr>
          <a:xfrm>
            <a:off x="6827520" y="3514855"/>
            <a:ext cx="5743787" cy="5436005"/>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24" name="Shape 124"/>
          <p:cNvSpPr/>
          <p:nvPr/>
        </p:nvSpPr>
        <p:spPr>
          <a:xfrm>
            <a:off x="6068907" y="135969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25" name="Shape 125"/>
          <p:cNvSpPr/>
          <p:nvPr/>
        </p:nvSpPr>
        <p:spPr>
          <a:xfrm>
            <a:off x="6203291" y="1494078"/>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26" name="Shape 126"/>
          <p:cNvSpPr txBox="1">
            <a:spLocks noGrp="1"/>
          </p:cNvSpPr>
          <p:nvPr>
            <p:ph type="sldNum" idx="12"/>
          </p:nvPr>
        </p:nvSpPr>
        <p:spPr>
          <a:xfrm>
            <a:off x="6177280" y="148254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27" name="Shape 127"/>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31" name="Shape 131"/>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32" name="Shape 132"/>
          <p:cNvSpPr txBox="1">
            <a:spLocks noGrp="1"/>
          </p:cNvSpPr>
          <p:nvPr>
            <p:ph type="sldNum" idx="12"/>
          </p:nvPr>
        </p:nvSpPr>
        <p:spPr>
          <a:xfrm>
            <a:off x="6177280" y="147345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bg>
      <p:bgPr>
        <a:solidFill>
          <a:schemeClr val="lt1"/>
        </a:solidFill>
        <a:effectLst/>
      </p:bgPr>
    </p:bg>
    <p:spTree>
      <p:nvGrpSpPr>
        <p:cNvPr id="1" name="Shape 143"/>
        <p:cNvGrpSpPr/>
        <p:nvPr/>
      </p:nvGrpSpPr>
      <p:grpSpPr>
        <a:xfrm>
          <a:off x="0" y="0"/>
          <a:ext cx="0" cy="0"/>
          <a:chOff x="0" y="0"/>
          <a:chExt cx="0" cy="0"/>
        </a:xfrm>
      </p:grpSpPr>
      <p:sp>
        <p:nvSpPr>
          <p:cNvPr id="144" name="Shape 144"/>
          <p:cNvSpPr/>
          <p:nvPr/>
        </p:nvSpPr>
        <p:spPr>
          <a:xfrm>
            <a:off x="216747" y="216746"/>
            <a:ext cx="12562637" cy="433492"/>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5" name="Shape 145"/>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6" name="Shape 146"/>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0" y="0"/>
            <a:ext cx="13004799" cy="169062"/>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8" name="Shape 148"/>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9" name="Shape 149"/>
          <p:cNvSpPr/>
          <p:nvPr/>
        </p:nvSpPr>
        <p:spPr>
          <a:xfrm>
            <a:off x="216746" y="866987"/>
            <a:ext cx="3901440" cy="8344747"/>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0" name="Shape 150"/>
          <p:cNvSpPr txBox="1">
            <a:spLocks noGrp="1"/>
          </p:cNvSpPr>
          <p:nvPr>
            <p:ph type="title"/>
          </p:nvPr>
        </p:nvSpPr>
        <p:spPr>
          <a:xfrm>
            <a:off x="541866" y="1300479"/>
            <a:ext cx="3359573" cy="1408852"/>
          </a:xfrm>
          <a:prstGeom prst="rect">
            <a:avLst/>
          </a:prstGeom>
          <a:noFill/>
          <a:ln>
            <a:noFill/>
          </a:ln>
        </p:spPr>
        <p:txBody>
          <a:bodyPr lIns="91425" tIns="91425" rIns="91425" bIns="91425" anchor="b" anchorCtr="0"/>
          <a:lstStyle>
            <a:lvl1pPr algn="l"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1" name="Shape 151"/>
          <p:cNvSpPr txBox="1">
            <a:spLocks noGrp="1"/>
          </p:cNvSpPr>
          <p:nvPr>
            <p:ph type="body" idx="1"/>
          </p:nvPr>
        </p:nvSpPr>
        <p:spPr>
          <a:xfrm>
            <a:off x="541866" y="2817708"/>
            <a:ext cx="3359573" cy="5895058"/>
          </a:xfrm>
          <a:prstGeom prst="rect">
            <a:avLst/>
          </a:prstGeom>
          <a:noFill/>
          <a:ln>
            <a:noFill/>
          </a:ln>
        </p:spPr>
        <p:txBody>
          <a:bodyPr lIns="91425" tIns="91425" rIns="91425" bIns="91425" anchor="t" anchorCtr="0"/>
          <a:lstStyle>
            <a:lvl1pPr marL="0" indent="0" rtl="0">
              <a:spcBef>
                <a:spcPts val="0"/>
              </a:spcBef>
              <a:spcAft>
                <a:spcPts val="1422"/>
              </a:spcAft>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2" name="Shape 15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53" name="Shape 153"/>
          <p:cNvCxnSpPr/>
          <p:nvPr/>
        </p:nvCxnSpPr>
        <p:spPr>
          <a:xfrm>
            <a:off x="216747" y="758612"/>
            <a:ext cx="12562637" cy="0"/>
          </a:xfrm>
          <a:prstGeom prst="straightConnector1">
            <a:avLst/>
          </a:prstGeom>
          <a:noFill/>
          <a:ln w="11425" cap="flat">
            <a:solidFill>
              <a:srgbClr val="7B9899"/>
            </a:solidFill>
            <a:prstDash val="dash"/>
            <a:round/>
            <a:headEnd type="none" w="med" len="med"/>
            <a:tailEnd type="none" w="med" len="med"/>
          </a:ln>
        </p:spPr>
      </p:cxnSp>
      <p:sp>
        <p:nvSpPr>
          <p:cNvPr id="154" name="Shape 154"/>
          <p:cNvSpPr txBox="1">
            <a:spLocks noGrp="1"/>
          </p:cNvSpPr>
          <p:nvPr>
            <p:ph type="body" idx="2"/>
          </p:nvPr>
        </p:nvSpPr>
        <p:spPr>
          <a:xfrm>
            <a:off x="4443307" y="975359"/>
            <a:ext cx="8019626" cy="7694506"/>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55" name="Shape 155"/>
          <p:cNvSpPr/>
          <p:nvPr/>
        </p:nvSpPr>
        <p:spPr>
          <a:xfrm>
            <a:off x="1842348" y="325119"/>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6" name="Shape 156"/>
          <p:cNvSpPr/>
          <p:nvPr/>
        </p:nvSpPr>
        <p:spPr>
          <a:xfrm>
            <a:off x="1976731" y="459502"/>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7" name="Shape 157"/>
          <p:cNvSpPr txBox="1">
            <a:spLocks noGrp="1"/>
          </p:cNvSpPr>
          <p:nvPr>
            <p:ph type="sldNum" idx="12"/>
          </p:nvPr>
        </p:nvSpPr>
        <p:spPr>
          <a:xfrm>
            <a:off x="1950719" y="444785"/>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58" name="Shape 158"/>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60" name="Shape 160"/>
          <p:cNvSpPr txBox="1">
            <a:spLocks noGrp="1"/>
          </p:cNvSpPr>
          <p:nvPr>
            <p:ph type="ftr" idx="11"/>
          </p:nvPr>
        </p:nvSpPr>
        <p:spPr>
          <a:xfrm>
            <a:off x="429158" y="9117650"/>
            <a:ext cx="4811776"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1"/>
        <p:cNvGrpSpPr/>
        <p:nvPr/>
      </p:nvGrpSpPr>
      <p:grpSpPr>
        <a:xfrm>
          <a:off x="0" y="0"/>
          <a:ext cx="0" cy="0"/>
          <a:chOff x="0" y="0"/>
          <a:chExt cx="0" cy="0"/>
        </a:xfrm>
      </p:grpSpPr>
      <p:cxnSp>
        <p:nvCxnSpPr>
          <p:cNvPr id="162" name="Shape 162"/>
          <p:cNvCxnSpPr/>
          <p:nvPr/>
        </p:nvCxnSpPr>
        <p:spPr>
          <a:xfrm>
            <a:off x="216747" y="758612"/>
            <a:ext cx="12562637" cy="0"/>
          </a:xfrm>
          <a:prstGeom prst="straightConnector1">
            <a:avLst/>
          </a:prstGeom>
          <a:noFill/>
          <a:ln w="11425" cap="flat">
            <a:solidFill>
              <a:srgbClr val="7B9899"/>
            </a:solidFill>
            <a:prstDash val="dash"/>
            <a:round/>
            <a:headEnd type="none" w="med" len="med"/>
            <a:tailEnd type="none" w="med" len="med"/>
          </a:ln>
        </p:spPr>
      </p:cxnSp>
      <p:sp>
        <p:nvSpPr>
          <p:cNvPr id="163" name="Shape 163"/>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5" name="Shape 165"/>
          <p:cNvSpPr/>
          <p:nvPr/>
        </p:nvSpPr>
        <p:spPr>
          <a:xfrm>
            <a:off x="0" y="0"/>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6" name="Shape 166"/>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7" name="Shape 167"/>
          <p:cNvSpPr/>
          <p:nvPr/>
        </p:nvSpPr>
        <p:spPr>
          <a:xfrm>
            <a:off x="216747" y="216746"/>
            <a:ext cx="12562637" cy="429158"/>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8" name="Shape 168"/>
          <p:cNvSpPr/>
          <p:nvPr/>
        </p:nvSpPr>
        <p:spPr>
          <a:xfrm>
            <a:off x="216746" y="866987"/>
            <a:ext cx="3901440" cy="8344747"/>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69" name="Shape 169"/>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0" name="Shape 170"/>
          <p:cNvSpPr/>
          <p:nvPr/>
        </p:nvSpPr>
        <p:spPr>
          <a:xfrm>
            <a:off x="1842348" y="325119"/>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71" name="Shape 171"/>
          <p:cNvSpPr/>
          <p:nvPr/>
        </p:nvSpPr>
        <p:spPr>
          <a:xfrm>
            <a:off x="1976731" y="459502"/>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72" name="Shape 172"/>
          <p:cNvSpPr txBox="1">
            <a:spLocks noGrp="1"/>
          </p:cNvSpPr>
          <p:nvPr>
            <p:ph type="sldNum" idx="12"/>
          </p:nvPr>
        </p:nvSpPr>
        <p:spPr>
          <a:xfrm>
            <a:off x="1950719" y="444785"/>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73" name="Shape 173"/>
          <p:cNvSpPr txBox="1">
            <a:spLocks noGrp="1"/>
          </p:cNvSpPr>
          <p:nvPr>
            <p:ph type="title"/>
          </p:nvPr>
        </p:nvSpPr>
        <p:spPr>
          <a:xfrm>
            <a:off x="4267200" y="7152639"/>
            <a:ext cx="8344747" cy="1733973"/>
          </a:xfrm>
          <a:prstGeom prst="rect">
            <a:avLst/>
          </a:prstGeom>
          <a:noFill/>
          <a:ln>
            <a:noFill/>
          </a:ln>
        </p:spPr>
        <p:txBody>
          <a:bodyPr lIns="91425" tIns="91425" rIns="91425" bIns="91425" anchor="t" anchorCtr="0"/>
          <a:lstStyle>
            <a:lvl1pPr algn="l" rtl="0">
              <a:spcBef>
                <a:spcPts val="0"/>
              </a:spcBef>
              <a:buClr>
                <a:schemeClr val="dk2"/>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4" name="Shape 174"/>
          <p:cNvSpPr>
            <a:spLocks noGrp="1"/>
          </p:cNvSpPr>
          <p:nvPr>
            <p:ph type="pic" idx="2"/>
          </p:nvPr>
        </p:nvSpPr>
        <p:spPr>
          <a:xfrm>
            <a:off x="4267200" y="866987"/>
            <a:ext cx="8344747" cy="6068907"/>
          </a:xfrm>
          <a:prstGeom prst="rect">
            <a:avLst/>
          </a:prstGeom>
          <a:noFill/>
          <a:ln>
            <a:noFill/>
          </a:ln>
        </p:spPr>
      </p:sp>
      <p:sp>
        <p:nvSpPr>
          <p:cNvPr id="175" name="Shape 175"/>
          <p:cNvSpPr txBox="1">
            <a:spLocks noGrp="1"/>
          </p:cNvSpPr>
          <p:nvPr>
            <p:ph type="body" idx="1"/>
          </p:nvPr>
        </p:nvSpPr>
        <p:spPr>
          <a:xfrm>
            <a:off x="541868" y="1408853"/>
            <a:ext cx="3467947" cy="7477759"/>
          </a:xfrm>
          <a:prstGeom prst="rect">
            <a:avLst/>
          </a:prstGeom>
          <a:noFill/>
          <a:ln>
            <a:noFill/>
          </a:ln>
        </p:spPr>
        <p:txBody>
          <a:bodyPr lIns="91425" tIns="91425" rIns="91425" bIns="91425" anchor="t" anchorCtr="0"/>
          <a:lstStyle>
            <a:lvl1pPr marL="0" indent="0" rtl="0">
              <a:spcBef>
                <a:spcPts val="0"/>
              </a:spcBef>
              <a:spcAft>
                <a:spcPts val="1422"/>
              </a:spcAft>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7" name="Shape 177"/>
          <p:cNvSpPr txBox="1">
            <a:spLocks noGrp="1"/>
          </p:cNvSpPr>
          <p:nvPr>
            <p:ph type="dt" idx="10"/>
          </p:nvPr>
        </p:nvSpPr>
        <p:spPr>
          <a:xfrm>
            <a:off x="8232039"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78" name="Shape 178"/>
          <p:cNvSpPr txBox="1">
            <a:spLocks noGrp="1"/>
          </p:cNvSpPr>
          <p:nvPr>
            <p:ph type="ftr" idx="11"/>
          </p:nvPr>
        </p:nvSpPr>
        <p:spPr>
          <a:xfrm>
            <a:off x="429158" y="9117650"/>
            <a:ext cx="5097881"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Title and Vertical Text">
    <p:bg>
      <p:bgPr>
        <a:solidFill>
          <a:schemeClr val="lt2"/>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rot="5400000">
            <a:off x="3227359" y="-630732"/>
            <a:ext cx="6541414" cy="12137812"/>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82" name="Shape 182"/>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83" name="Shape 18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84" name="Shape 184"/>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solidFill>
          <a:schemeClr val="lt2"/>
        </a:solidFill>
        <a:effectLst/>
      </p:bgPr>
    </p:bg>
    <p:spTree>
      <p:nvGrpSpPr>
        <p:cNvPr id="1" name="Shape 185"/>
        <p:cNvGrpSpPr/>
        <p:nvPr/>
      </p:nvGrpSpPr>
      <p:grpSpPr>
        <a:xfrm>
          <a:off x="0" y="0"/>
          <a:ext cx="0" cy="0"/>
          <a:chOff x="0" y="0"/>
          <a:chExt cx="0" cy="0"/>
        </a:xfrm>
      </p:grpSpPr>
      <p:sp>
        <p:nvSpPr>
          <p:cNvPr id="186" name="Shape 186"/>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7" name="Shape 187"/>
          <p:cNvSpPr/>
          <p:nvPr/>
        </p:nvSpPr>
        <p:spPr>
          <a:xfrm>
            <a:off x="9970346" y="0"/>
            <a:ext cx="3034453"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a:off x="0" y="0"/>
            <a:ext cx="13004799" cy="221081"/>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9" name="Shape 189"/>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0" name="Shape 190"/>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2" name="Shape 192"/>
          <p:cNvCxnSpPr/>
          <p:nvPr/>
        </p:nvCxnSpPr>
        <p:spPr>
          <a:xfrm rot="5400000">
            <a:off x="5719945" y="4662221"/>
            <a:ext cx="8882278" cy="0"/>
          </a:xfrm>
          <a:prstGeom prst="straightConnector1">
            <a:avLst/>
          </a:prstGeom>
          <a:noFill/>
          <a:ln w="9525" cap="flat">
            <a:solidFill>
              <a:srgbClr val="7B9899"/>
            </a:solidFill>
            <a:prstDash val="dash"/>
            <a:round/>
            <a:headEnd type="none" w="med" len="med"/>
            <a:tailEnd type="none" w="med" len="med"/>
          </a:ln>
        </p:spPr>
      </p:cxnSp>
      <p:sp>
        <p:nvSpPr>
          <p:cNvPr id="193" name="Shape 193"/>
          <p:cNvSpPr/>
          <p:nvPr/>
        </p:nvSpPr>
        <p:spPr>
          <a:xfrm>
            <a:off x="9727589" y="416108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94" name="Shape 194"/>
          <p:cNvSpPr/>
          <p:nvPr/>
        </p:nvSpPr>
        <p:spPr>
          <a:xfrm>
            <a:off x="9861972" y="429546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95" name="Shape 195"/>
          <p:cNvSpPr txBox="1">
            <a:spLocks noGrp="1"/>
          </p:cNvSpPr>
          <p:nvPr>
            <p:ph type="sldNum" idx="12"/>
          </p:nvPr>
        </p:nvSpPr>
        <p:spPr>
          <a:xfrm>
            <a:off x="9835964" y="428075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96" name="Shape 196"/>
          <p:cNvSpPr txBox="1">
            <a:spLocks noGrp="1"/>
          </p:cNvSpPr>
          <p:nvPr>
            <p:ph type="body" idx="1"/>
          </p:nvPr>
        </p:nvSpPr>
        <p:spPr>
          <a:xfrm rot="5400000">
            <a:off x="953908" y="-86922"/>
            <a:ext cx="8279276" cy="9320106"/>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97" name="Shape 197"/>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98" name="Shape 198"/>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99" name="Shape 199"/>
          <p:cNvSpPr txBox="1">
            <a:spLocks noGrp="1"/>
          </p:cNvSpPr>
          <p:nvPr>
            <p:ph type="title"/>
          </p:nvPr>
        </p:nvSpPr>
        <p:spPr>
          <a:xfrm rot="5400000">
            <a:off x="7380676" y="3565036"/>
            <a:ext cx="8322169" cy="2059093"/>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vertTx">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71502" y="330200"/>
            <a:ext cx="11861798" cy="1397001"/>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
        <p:nvSpPr>
          <p:cNvPr id="18" name="Shape 18"/>
          <p:cNvSpPr txBox="1">
            <a:spLocks noGrp="1"/>
          </p:cNvSpPr>
          <p:nvPr>
            <p:ph type="body" idx="1"/>
          </p:nvPr>
        </p:nvSpPr>
        <p:spPr>
          <a:xfrm rot="5400000">
            <a:off x="3219449" y="-323848"/>
            <a:ext cx="6565898" cy="11861798"/>
          </a:xfrm>
          <a:prstGeom prst="rect">
            <a:avLst/>
          </a:prstGeom>
          <a:noFill/>
          <a:ln>
            <a:noFill/>
          </a:ln>
        </p:spPr>
        <p:txBody>
          <a:bodyPr lIns="91425" tIns="91425" rIns="91425" bIns="91425" anchor="t" anchorCtr="0"/>
          <a:lstStyle>
            <a:lvl1pPr marL="266674" indent="76225" algn="l" rtl="0">
              <a:spcBef>
                <a:spcPts val="600"/>
              </a:spcBef>
              <a:spcAft>
                <a:spcPts val="0"/>
              </a:spcAft>
              <a:buClr>
                <a:srgbClr val="606060"/>
              </a:buClr>
              <a:buFont typeface="Helvetica Neue"/>
              <a:buChar char="•"/>
              <a:defRPr/>
            </a:lvl1pPr>
            <a:lvl2pPr marL="660332" indent="12768" algn="l" rtl="0">
              <a:spcBef>
                <a:spcPts val="600"/>
              </a:spcBef>
              <a:spcAft>
                <a:spcPts val="0"/>
              </a:spcAft>
              <a:buClr>
                <a:srgbClr val="606060"/>
              </a:buClr>
              <a:buFont typeface="Helvetica Neue"/>
              <a:buChar char="•"/>
              <a:defRPr/>
            </a:lvl2pPr>
            <a:lvl3pPr marL="1104786" indent="-25285" algn="l" rtl="0">
              <a:spcBef>
                <a:spcPts val="600"/>
              </a:spcBef>
              <a:spcAft>
                <a:spcPts val="0"/>
              </a:spcAft>
              <a:buClr>
                <a:srgbClr val="606060"/>
              </a:buClr>
              <a:buFont typeface="Helvetica Neue"/>
              <a:buChar char="•"/>
              <a:defRPr/>
            </a:lvl3pPr>
            <a:lvl4pPr marL="1549242" indent="-56991" algn="l" rtl="0">
              <a:spcBef>
                <a:spcPts val="600"/>
              </a:spcBef>
              <a:spcAft>
                <a:spcPts val="0"/>
              </a:spcAft>
              <a:buClr>
                <a:srgbClr val="606060"/>
              </a:buClr>
              <a:buFont typeface="Helvetica Neue"/>
              <a:buChar char="•"/>
              <a:defRPr/>
            </a:lvl4pPr>
            <a:lvl5pPr marL="1993695" indent="-56944" algn="l" rtl="0">
              <a:spcBef>
                <a:spcPts val="600"/>
              </a:spcBef>
              <a:spcAft>
                <a:spcPts val="0"/>
              </a:spcAft>
              <a:buClr>
                <a:srgbClr val="606060"/>
              </a:buClr>
              <a:buFont typeface="Helvetica Neue"/>
              <a:buChar char="•"/>
              <a:defRPr/>
            </a:lvl5pPr>
            <a:lvl6pPr marL="2450849" indent="-56899" algn="l" rtl="0">
              <a:spcBef>
                <a:spcPts val="600"/>
              </a:spcBef>
              <a:spcAft>
                <a:spcPts val="0"/>
              </a:spcAft>
              <a:buClr>
                <a:srgbClr val="606060"/>
              </a:buClr>
              <a:buFont typeface="Helvetica Neue"/>
              <a:buChar char="•"/>
              <a:defRPr/>
            </a:lvl6pPr>
            <a:lvl7pPr marL="2908004" indent="-56854" algn="l" rtl="0">
              <a:spcBef>
                <a:spcPts val="600"/>
              </a:spcBef>
              <a:spcAft>
                <a:spcPts val="0"/>
              </a:spcAft>
              <a:buClr>
                <a:srgbClr val="606060"/>
              </a:buClr>
              <a:buFont typeface="Helvetica Neue"/>
              <a:buChar char="•"/>
              <a:defRPr/>
            </a:lvl7pPr>
            <a:lvl8pPr marL="3365155" indent="-56805" algn="l" rtl="0">
              <a:spcBef>
                <a:spcPts val="600"/>
              </a:spcBef>
              <a:spcAft>
                <a:spcPts val="0"/>
              </a:spcAft>
              <a:buClr>
                <a:srgbClr val="606060"/>
              </a:buClr>
              <a:buFont typeface="Helvetica Neue"/>
              <a:buChar char="•"/>
              <a:defRPr/>
            </a:lvl8pPr>
            <a:lvl9pPr marL="3822309" indent="-56758" algn="l" rtl="0">
              <a:spcBef>
                <a:spcPts val="600"/>
              </a:spcBef>
              <a:spcAft>
                <a:spcPts val="0"/>
              </a:spcAft>
              <a:buClr>
                <a:srgbClr val="606060"/>
              </a:buClr>
              <a:buFont typeface="Helvetica Neue"/>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x">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549526" y="6827839"/>
            <a:ext cx="7802563" cy="80645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2549526" y="7634289"/>
            <a:ext cx="7802563" cy="1144587"/>
          </a:xfrm>
          <a:prstGeom prst="rect">
            <a:avLst/>
          </a:prstGeom>
          <a:noFill/>
          <a:ln>
            <a:noFill/>
          </a:ln>
        </p:spPr>
        <p:txBody>
          <a:bodyPr lIns="91425" tIns="91425" rIns="91425" bIns="91425" anchor="t"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objTx">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50875" y="388938"/>
            <a:ext cx="4278311" cy="1652586"/>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5084764" y="388936"/>
            <a:ext cx="7269161" cy="83232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650875" y="2041525"/>
            <a:ext cx="4278311" cy="6670673"/>
          </a:xfrm>
          <a:prstGeom prst="rect">
            <a:avLst/>
          </a:prstGeom>
          <a:noFill/>
          <a:ln>
            <a:noFill/>
          </a:ln>
        </p:spPr>
        <p:txBody>
          <a:bodyPr lIns="91425" tIns="91425" rIns="91425" bIns="91425" anchor="t"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71502" y="330200"/>
            <a:ext cx="11861798" cy="1397001"/>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TxTwoObj">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50875" y="390527"/>
            <a:ext cx="11703050" cy="1625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50875" y="2182814"/>
            <a:ext cx="5745161" cy="90963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
        <p:nvSpPr>
          <p:cNvPr id="31" name="Shape 31"/>
          <p:cNvSpPr txBox="1">
            <a:spLocks noGrp="1"/>
          </p:cNvSpPr>
          <p:nvPr>
            <p:ph type="body" idx="2"/>
          </p:nvPr>
        </p:nvSpPr>
        <p:spPr>
          <a:xfrm>
            <a:off x="650875" y="3092450"/>
            <a:ext cx="5745161" cy="56197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3"/>
          </p:nvPr>
        </p:nvSpPr>
        <p:spPr>
          <a:xfrm>
            <a:off x="6605589" y="2182814"/>
            <a:ext cx="5748335" cy="90963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
        <p:nvSpPr>
          <p:cNvPr id="33" name="Shape 33"/>
          <p:cNvSpPr txBox="1">
            <a:spLocks noGrp="1"/>
          </p:cNvSpPr>
          <p:nvPr>
            <p:ph type="body" idx="4"/>
          </p:nvPr>
        </p:nvSpPr>
        <p:spPr>
          <a:xfrm>
            <a:off x="6605589" y="3092450"/>
            <a:ext cx="5748335" cy="56197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Hea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27112" y="6267451"/>
            <a:ext cx="11053761" cy="193674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027112" y="4133853"/>
            <a:ext cx="11053761" cy="213359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974725" y="3030540"/>
            <a:ext cx="11055350" cy="209073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Helvetica Neue"/>
              <a:buNone/>
              <a:defRPr/>
            </a:lvl1pPr>
            <a:lvl2pPr marL="0" marR="0" indent="0" algn="l" rtl="0">
              <a:lnSpc>
                <a:spcPct val="100000"/>
              </a:lnSpc>
              <a:spcBef>
                <a:spcPts val="0"/>
              </a:spcBef>
              <a:spcAft>
                <a:spcPts val="0"/>
              </a:spcAft>
              <a:buClr>
                <a:schemeClr val="dk1"/>
              </a:buClr>
              <a:buFont typeface="Helvetica Neue"/>
              <a:buNone/>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152" marR="0" indent="-12651" algn="l" rtl="0">
              <a:spcBef>
                <a:spcPts val="0"/>
              </a:spcBef>
              <a:spcAft>
                <a:spcPts val="0"/>
              </a:spcAft>
              <a:defRPr/>
            </a:lvl6pPr>
            <a:lvl7pPr marL="914307" marR="0" indent="-12606" algn="l" rtl="0">
              <a:spcBef>
                <a:spcPts val="0"/>
              </a:spcBef>
              <a:spcAft>
                <a:spcPts val="0"/>
              </a:spcAft>
              <a:defRPr/>
            </a:lvl7pPr>
            <a:lvl8pPr marL="1371460" marR="0" indent="-12559" algn="l" rtl="0">
              <a:spcBef>
                <a:spcPts val="0"/>
              </a:spcBef>
              <a:spcAft>
                <a:spcPts val="0"/>
              </a:spcAft>
              <a:defRPr/>
            </a:lvl8pPr>
            <a:lvl9pPr marL="1828612" marR="0" indent="-12512" algn="l" rtl="0">
              <a:spcBef>
                <a:spcPts val="0"/>
              </a:spcBef>
              <a:spcAft>
                <a:spcPts val="0"/>
              </a:spcAft>
              <a:defRPr/>
            </a:lvl9pPr>
          </a:lstStyle>
          <a:p>
            <a:endParaRPr/>
          </a:p>
        </p:txBody>
      </p:sp>
      <p:sp>
        <p:nvSpPr>
          <p:cNvPr id="39" name="Shape 39"/>
          <p:cNvSpPr txBox="1">
            <a:spLocks noGrp="1"/>
          </p:cNvSpPr>
          <p:nvPr>
            <p:ph type="subTitle" idx="1"/>
          </p:nvPr>
        </p:nvSpPr>
        <p:spPr>
          <a:xfrm>
            <a:off x="1951038" y="5527676"/>
            <a:ext cx="9102725" cy="2492372"/>
          </a:xfrm>
          <a:prstGeom prst="rect">
            <a:avLst/>
          </a:prstGeom>
          <a:noFill/>
          <a:ln>
            <a:noFill/>
          </a:ln>
        </p:spPr>
        <p:txBody>
          <a:bodyPr lIns="91425" tIns="91425" rIns="91425" bIns="91425" anchor="t" anchorCtr="0"/>
          <a:lstStyle>
            <a:lvl1pPr marL="0" marR="0" indent="0" algn="ctr" rtl="0">
              <a:lnSpc>
                <a:spcPct val="100000"/>
              </a:lnSpc>
              <a:spcBef>
                <a:spcPts val="600"/>
              </a:spcBef>
              <a:spcAft>
                <a:spcPts val="0"/>
              </a:spcAft>
              <a:buClr>
                <a:srgbClr val="606060"/>
              </a:buClr>
              <a:buFont typeface="Helvetica Neue"/>
              <a:buNone/>
              <a:defRPr/>
            </a:lvl1pPr>
            <a:lvl2pPr marL="457152" marR="0" indent="-12651" algn="ctr" rtl="0">
              <a:lnSpc>
                <a:spcPct val="100000"/>
              </a:lnSpc>
              <a:spcBef>
                <a:spcPts val="600"/>
              </a:spcBef>
              <a:spcAft>
                <a:spcPts val="0"/>
              </a:spcAft>
              <a:buClr>
                <a:srgbClr val="606060"/>
              </a:buClr>
              <a:buFont typeface="Helvetica Neue"/>
              <a:buNone/>
              <a:defRPr/>
            </a:lvl2pPr>
            <a:lvl3pPr marL="914307" marR="0" indent="-12606" algn="ctr" rtl="0">
              <a:lnSpc>
                <a:spcPct val="100000"/>
              </a:lnSpc>
              <a:spcBef>
                <a:spcPts val="600"/>
              </a:spcBef>
              <a:spcAft>
                <a:spcPts val="0"/>
              </a:spcAft>
              <a:buClr>
                <a:srgbClr val="606060"/>
              </a:buClr>
              <a:buFont typeface="Helvetica Neue"/>
              <a:buNone/>
              <a:defRPr/>
            </a:lvl3pPr>
            <a:lvl4pPr marL="1371460" marR="0" indent="-12559" algn="ctr" rtl="0">
              <a:lnSpc>
                <a:spcPct val="100000"/>
              </a:lnSpc>
              <a:spcBef>
                <a:spcPts val="600"/>
              </a:spcBef>
              <a:spcAft>
                <a:spcPts val="0"/>
              </a:spcAft>
              <a:buClr>
                <a:srgbClr val="606060"/>
              </a:buClr>
              <a:buFont typeface="Helvetica Neue"/>
              <a:buNone/>
              <a:defRPr/>
            </a:lvl4pPr>
            <a:lvl5pPr marL="1828612" marR="0" indent="-12512" algn="ctr" rtl="0">
              <a:lnSpc>
                <a:spcPct val="100000"/>
              </a:lnSpc>
              <a:spcBef>
                <a:spcPts val="600"/>
              </a:spcBef>
              <a:spcAft>
                <a:spcPts val="0"/>
              </a:spcAft>
              <a:buClr>
                <a:srgbClr val="606060"/>
              </a:buClr>
              <a:buFont typeface="Helvetica Neue"/>
              <a:buNone/>
              <a:defRPr/>
            </a:lvl5pPr>
            <a:lvl6pPr marL="2285767" marR="0" indent="-12467" algn="ctr" rtl="0">
              <a:lnSpc>
                <a:spcPct val="100000"/>
              </a:lnSpc>
              <a:spcBef>
                <a:spcPts val="600"/>
              </a:spcBef>
              <a:spcAft>
                <a:spcPts val="0"/>
              </a:spcAft>
              <a:buClr>
                <a:srgbClr val="606060"/>
              </a:buClr>
              <a:buFont typeface="Helvetica Neue"/>
              <a:buNone/>
              <a:defRPr/>
            </a:lvl6pPr>
            <a:lvl7pPr marL="2742919" marR="0" indent="-12419" algn="ctr" rtl="0">
              <a:lnSpc>
                <a:spcPct val="100000"/>
              </a:lnSpc>
              <a:spcBef>
                <a:spcPts val="600"/>
              </a:spcBef>
              <a:spcAft>
                <a:spcPts val="0"/>
              </a:spcAft>
              <a:buClr>
                <a:srgbClr val="606060"/>
              </a:buClr>
              <a:buFont typeface="Helvetica Neue"/>
              <a:buNone/>
              <a:defRPr/>
            </a:lvl7pPr>
            <a:lvl8pPr marL="3200072" marR="0" indent="-12371" algn="ctr" rtl="0">
              <a:lnSpc>
                <a:spcPct val="100000"/>
              </a:lnSpc>
              <a:spcBef>
                <a:spcPts val="600"/>
              </a:spcBef>
              <a:spcAft>
                <a:spcPts val="0"/>
              </a:spcAft>
              <a:buClr>
                <a:srgbClr val="606060"/>
              </a:buClr>
              <a:buFont typeface="Helvetica Neue"/>
              <a:buNone/>
              <a:defRPr/>
            </a:lvl8pPr>
            <a:lvl9pPr marL="3657226" marR="0" indent="-12325" algn="ctr" rtl="0">
              <a:lnSpc>
                <a:spcPct val="100000"/>
              </a:lnSpc>
              <a:spcBef>
                <a:spcPts val="600"/>
              </a:spcBef>
              <a:spcAft>
                <a:spcPts val="0"/>
              </a:spcAft>
              <a:buClr>
                <a:srgbClr val="606060"/>
              </a:buClr>
              <a:buFont typeface="Helvetica Neue"/>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71502" y="330200"/>
            <a:ext cx="11861798" cy="1397001"/>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2" name="Shape 42"/>
          <p:cNvSpPr txBox="1">
            <a:spLocks noGrp="1"/>
          </p:cNvSpPr>
          <p:nvPr>
            <p:ph type="body" idx="1"/>
          </p:nvPr>
        </p:nvSpPr>
        <p:spPr>
          <a:xfrm>
            <a:off x="975359" y="1950719"/>
            <a:ext cx="11054080" cy="6719146"/>
          </a:xfrm>
          <a:prstGeom prst="rect">
            <a:avLst/>
          </a:prstGeom>
          <a:noFill/>
          <a:ln>
            <a:noFill/>
          </a:ln>
        </p:spPr>
        <p:txBody>
          <a:bodyPr lIns="91425" tIns="91425" rIns="91425" bIns="91425" anchor="t" anchorCtr="0"/>
          <a:lstStyle>
            <a:lvl1pPr marL="266700" marR="0" indent="76200" algn="l" rtl="0">
              <a:spcBef>
                <a:spcPts val="600"/>
              </a:spcBef>
              <a:spcAft>
                <a:spcPts val="0"/>
              </a:spcAft>
              <a:buClr>
                <a:srgbClr val="606060"/>
              </a:buClr>
              <a:buFont typeface="Helvetica Neue"/>
              <a:buChar char="•"/>
              <a:defRPr/>
            </a:lvl1pPr>
            <a:lvl2pPr marL="660400" marR="0" indent="12700" algn="l" rtl="0">
              <a:spcBef>
                <a:spcPts val="600"/>
              </a:spcBef>
              <a:spcAft>
                <a:spcPts val="0"/>
              </a:spcAft>
              <a:buClr>
                <a:srgbClr val="606060"/>
              </a:buClr>
              <a:buFont typeface="Helvetica Neue"/>
              <a:buChar char="•"/>
              <a:defRPr/>
            </a:lvl2pPr>
            <a:lvl3pPr marL="1104900" marR="0" indent="-25400" algn="l" rtl="0">
              <a:spcBef>
                <a:spcPts val="600"/>
              </a:spcBef>
              <a:spcAft>
                <a:spcPts val="0"/>
              </a:spcAft>
              <a:buClr>
                <a:srgbClr val="606060"/>
              </a:buClr>
              <a:buFont typeface="Helvetica Neue"/>
              <a:buChar char="•"/>
              <a:defRPr/>
            </a:lvl3pPr>
            <a:lvl4pPr marL="1549400" marR="0" indent="-50800" algn="l" rtl="0">
              <a:spcBef>
                <a:spcPts val="600"/>
              </a:spcBef>
              <a:spcAft>
                <a:spcPts val="0"/>
              </a:spcAft>
              <a:buClr>
                <a:srgbClr val="606060"/>
              </a:buClr>
              <a:buFont typeface="Helvetica Neue"/>
              <a:buChar char="•"/>
              <a:defRPr/>
            </a:lvl4pPr>
            <a:lvl5pPr marL="1993900" marR="0" indent="-50800" algn="l" rtl="0">
              <a:spcBef>
                <a:spcPts val="600"/>
              </a:spcBef>
              <a:spcAft>
                <a:spcPts val="0"/>
              </a:spcAft>
              <a:buClr>
                <a:srgbClr val="606060"/>
              </a:buClr>
              <a:buFont typeface="Helvetica Neue"/>
              <a:buChar char="•"/>
              <a:defRPr/>
            </a:lvl5pPr>
            <a:lvl6pPr marL="2451100" marR="0" indent="-50800" algn="l" rtl="0">
              <a:spcBef>
                <a:spcPts val="600"/>
              </a:spcBef>
              <a:spcAft>
                <a:spcPts val="0"/>
              </a:spcAft>
              <a:buClr>
                <a:srgbClr val="606060"/>
              </a:buClr>
              <a:buFont typeface="Helvetica Neue"/>
              <a:buChar char="•"/>
              <a:defRPr/>
            </a:lvl6pPr>
            <a:lvl7pPr marL="2908300" marR="0" indent="-50800" algn="l" rtl="0">
              <a:spcBef>
                <a:spcPts val="600"/>
              </a:spcBef>
              <a:spcAft>
                <a:spcPts val="0"/>
              </a:spcAft>
              <a:buClr>
                <a:srgbClr val="606060"/>
              </a:buClr>
              <a:buFont typeface="Helvetica Neue"/>
              <a:buChar char="•"/>
              <a:defRPr/>
            </a:lvl7pPr>
            <a:lvl8pPr marL="3365500" marR="0" indent="-50800" algn="l" rtl="0">
              <a:spcBef>
                <a:spcPts val="600"/>
              </a:spcBef>
              <a:spcAft>
                <a:spcPts val="0"/>
              </a:spcAft>
              <a:buClr>
                <a:srgbClr val="606060"/>
              </a:buClr>
              <a:buFont typeface="Helvetica Neue"/>
              <a:buChar char="•"/>
              <a:defRPr/>
            </a:lvl8pPr>
            <a:lvl9pPr marL="3822700" marR="0" indent="-50800" algn="l" rtl="0">
              <a:spcBef>
                <a:spcPts val="600"/>
              </a:spcBef>
              <a:spcAft>
                <a:spcPts val="0"/>
              </a:spcAft>
              <a:buClr>
                <a:srgbClr val="606060"/>
              </a:buClr>
              <a:buFont typeface="Helvetica Neue"/>
              <a:buChar char="•"/>
              <a:defRPr/>
            </a:lvl9pPr>
          </a:lstStyle>
          <a:p>
            <a:endParaRPr/>
          </a:p>
        </p:txBody>
      </p:sp>
      <p:sp>
        <p:nvSpPr>
          <p:cNvPr id="43" name="Shape 43"/>
          <p:cNvSpPr txBox="1">
            <a:spLocks noGrp="1"/>
          </p:cNvSpPr>
          <p:nvPr>
            <p:ph type="dt" idx="10"/>
          </p:nvPr>
        </p:nvSpPr>
        <p:spPr>
          <a:xfrm>
            <a:off x="975359" y="8886613"/>
            <a:ext cx="2709332" cy="65024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44" name="Shape 44"/>
          <p:cNvSpPr txBox="1">
            <a:spLocks noGrp="1"/>
          </p:cNvSpPr>
          <p:nvPr>
            <p:ph type="ftr" idx="11"/>
          </p:nvPr>
        </p:nvSpPr>
        <p:spPr>
          <a:xfrm>
            <a:off x="4443307" y="8886613"/>
            <a:ext cx="4118186" cy="65024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45" name="Shape 45"/>
          <p:cNvSpPr txBox="1">
            <a:spLocks noGrp="1"/>
          </p:cNvSpPr>
          <p:nvPr>
            <p:ph type="sldNum" idx="12"/>
          </p:nvPr>
        </p:nvSpPr>
        <p:spPr>
          <a:xfrm>
            <a:off x="9320107" y="8886613"/>
            <a:ext cx="2709332" cy="650240"/>
          </a:xfrm>
          <a:prstGeom prst="rect">
            <a:avLst/>
          </a:prstGeom>
          <a:noFill/>
          <a:ln>
            <a:noFill/>
          </a:ln>
        </p:spPr>
        <p:txBody>
          <a:bodyPr lIns="91425" tIns="91425" rIns="91425" bIns="91425" anchor="t" anchorCtr="0">
            <a:noAutofit/>
          </a:bodyPr>
          <a:lstStyle/>
          <a:p>
            <a:pPr marL="0" lvl="0" indent="0">
              <a:spcBef>
                <a:spcPts val="0"/>
              </a:spcBef>
              <a:buClr>
                <a:srgbClr val="000000"/>
              </a:buClr>
              <a:buFont typeface="Arial"/>
              <a:buNone/>
            </a:pPr>
            <a:endParaRPr/>
          </a:p>
          <a:p>
            <a:pPr marL="0" lvl="1" indent="0">
              <a:spcBef>
                <a:spcPts val="0"/>
              </a:spcBef>
              <a:buClr>
                <a:srgbClr val="000000"/>
              </a:buClr>
              <a:buFont typeface="Arial"/>
              <a:buNone/>
            </a:pPr>
            <a:endParaRPr/>
          </a:p>
          <a:p>
            <a:pPr marL="0" lvl="2" indent="0">
              <a:spcBef>
                <a:spcPts val="0"/>
              </a:spcBef>
              <a:buClr>
                <a:srgbClr val="000000"/>
              </a:buClr>
              <a:buFont typeface="Arial"/>
              <a:buNone/>
            </a:pPr>
            <a:endParaRPr/>
          </a:p>
          <a:p>
            <a:pPr marL="0" lvl="3" indent="0">
              <a:spcBef>
                <a:spcPts val="0"/>
              </a:spcBef>
              <a:buClr>
                <a:srgbClr val="000000"/>
              </a:buClr>
              <a:buFont typeface="Arial"/>
              <a:buNone/>
            </a:pPr>
            <a:endParaRPr/>
          </a:p>
          <a:p>
            <a:pPr marL="0" lvl="4" indent="0">
              <a:spcBef>
                <a:spcPts val="0"/>
              </a:spcBef>
              <a:buClr>
                <a:srgbClr val="000000"/>
              </a:buClr>
              <a:buFont typeface="Arial"/>
              <a:buNone/>
            </a:pPr>
            <a:endParaRPr/>
          </a:p>
          <a:p>
            <a:pPr marL="0" lvl="5" indent="0">
              <a:spcBef>
                <a:spcPts val="0"/>
              </a:spcBef>
              <a:buClr>
                <a:srgbClr val="000000"/>
              </a:buClr>
              <a:buFont typeface="Arial"/>
              <a:buNone/>
            </a:pPr>
            <a:endParaRPr/>
          </a:p>
          <a:p>
            <a:pPr marL="0" lvl="6" indent="0">
              <a:spcBef>
                <a:spcPts val="0"/>
              </a:spcBef>
              <a:buClr>
                <a:srgbClr val="000000"/>
              </a:buClr>
              <a:buFont typeface="Arial"/>
              <a:buNone/>
            </a:pPr>
            <a:endParaRPr/>
          </a:p>
          <a:p>
            <a:pPr marL="0" lvl="7" indent="0">
              <a:spcBef>
                <a:spcPts val="0"/>
              </a:spcBef>
              <a:buClr>
                <a:srgbClr val="000000"/>
              </a:buClr>
              <a:buFont typeface="Arial"/>
              <a:buNone/>
            </a:pPr>
            <a:endParaRPr/>
          </a:p>
          <a:p>
            <a:pPr marL="0" lvl="8" indent="0">
              <a:spcBef>
                <a:spcPts val="0"/>
              </a:spcBef>
              <a:buClr>
                <a:srgbClr val="000000"/>
              </a:buClr>
              <a:buFont typeface="Arial"/>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71502" y="330200"/>
            <a:ext cx="11861798" cy="1397001"/>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1"/>
              </a:buClr>
              <a:buFont typeface="Helvetica Neue"/>
              <a:buNone/>
              <a:defRPr/>
            </a:lvl1pPr>
            <a:lvl2pPr marL="0" marR="0" indent="0" algn="l" rtl="0">
              <a:lnSpc>
                <a:spcPct val="100000"/>
              </a:lnSpc>
              <a:spcBef>
                <a:spcPts val="0"/>
              </a:spcBef>
              <a:spcAft>
                <a:spcPts val="0"/>
              </a:spcAft>
              <a:buClr>
                <a:schemeClr val="dk1"/>
              </a:buClr>
              <a:buFont typeface="Helvetica Neue"/>
              <a:buNone/>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cxnSp>
        <p:nvCxnSpPr>
          <p:cNvPr id="10" name="Shape 10"/>
          <p:cNvCxnSpPr/>
          <p:nvPr/>
        </p:nvCxnSpPr>
        <p:spPr>
          <a:xfrm>
            <a:off x="647700" y="1968500"/>
            <a:ext cx="11709400" cy="0"/>
          </a:xfrm>
          <a:prstGeom prst="straightConnector1">
            <a:avLst/>
          </a:prstGeom>
          <a:noFill/>
          <a:ln w="12700" cap="rnd">
            <a:solidFill>
              <a:srgbClr val="888888"/>
            </a:solidFill>
            <a:prstDash val="solid"/>
            <a:miter/>
            <a:headEnd type="none" w="med" len="med"/>
            <a:tailEnd type="none" w="med" len="med"/>
          </a:ln>
        </p:spPr>
      </p:cxnSp>
      <p:sp>
        <p:nvSpPr>
          <p:cNvPr id="11" name="Shape 11"/>
          <p:cNvSpPr txBox="1">
            <a:spLocks noGrp="1"/>
          </p:cNvSpPr>
          <p:nvPr>
            <p:ph type="body" idx="1"/>
          </p:nvPr>
        </p:nvSpPr>
        <p:spPr>
          <a:xfrm>
            <a:off x="571502" y="2324100"/>
            <a:ext cx="11861798" cy="6565898"/>
          </a:xfrm>
          <a:prstGeom prst="rect">
            <a:avLst/>
          </a:prstGeom>
          <a:noFill/>
          <a:ln>
            <a:noFill/>
          </a:ln>
        </p:spPr>
        <p:txBody>
          <a:bodyPr lIns="91425" tIns="91425" rIns="91425" bIns="91425" anchor="t" anchorCtr="0"/>
          <a:lstStyle>
            <a:lvl1pPr marL="266700" marR="0" indent="76200" algn="l" rtl="0">
              <a:lnSpc>
                <a:spcPct val="100000"/>
              </a:lnSpc>
              <a:spcBef>
                <a:spcPts val="600"/>
              </a:spcBef>
              <a:spcAft>
                <a:spcPts val="0"/>
              </a:spcAft>
              <a:buClr>
                <a:srgbClr val="606060"/>
              </a:buClr>
              <a:buFont typeface="Helvetica Neue"/>
              <a:buChar char="•"/>
              <a:defRPr/>
            </a:lvl1pPr>
            <a:lvl2pPr marL="660400" marR="0" indent="12700" algn="l" rtl="0">
              <a:lnSpc>
                <a:spcPct val="100000"/>
              </a:lnSpc>
              <a:spcBef>
                <a:spcPts val="600"/>
              </a:spcBef>
              <a:spcAft>
                <a:spcPts val="0"/>
              </a:spcAft>
              <a:buClr>
                <a:srgbClr val="606060"/>
              </a:buClr>
              <a:buFont typeface="Helvetica Neue"/>
              <a:buChar char="•"/>
              <a:defRPr/>
            </a:lvl2pPr>
            <a:lvl3pPr marL="1104900" marR="0" indent="-25400" algn="l" rtl="0">
              <a:lnSpc>
                <a:spcPct val="100000"/>
              </a:lnSpc>
              <a:spcBef>
                <a:spcPts val="600"/>
              </a:spcBef>
              <a:spcAft>
                <a:spcPts val="0"/>
              </a:spcAft>
              <a:buClr>
                <a:srgbClr val="606060"/>
              </a:buClr>
              <a:buFont typeface="Helvetica Neue"/>
              <a:buChar char="•"/>
              <a:defRPr/>
            </a:lvl3pPr>
            <a:lvl4pPr marL="1549400" marR="0" indent="-50800" algn="l" rtl="0">
              <a:lnSpc>
                <a:spcPct val="100000"/>
              </a:lnSpc>
              <a:spcBef>
                <a:spcPts val="600"/>
              </a:spcBef>
              <a:spcAft>
                <a:spcPts val="0"/>
              </a:spcAft>
              <a:buClr>
                <a:srgbClr val="606060"/>
              </a:buClr>
              <a:buFont typeface="Helvetica Neue"/>
              <a:buChar char="•"/>
              <a:defRPr/>
            </a:lvl4pPr>
            <a:lvl5pPr marL="1993900" marR="0" indent="-50800" algn="l" rtl="0">
              <a:lnSpc>
                <a:spcPct val="100000"/>
              </a:lnSpc>
              <a:spcBef>
                <a:spcPts val="600"/>
              </a:spcBef>
              <a:spcAft>
                <a:spcPts val="0"/>
              </a:spcAft>
              <a:buClr>
                <a:srgbClr val="606060"/>
              </a:buClr>
              <a:buFont typeface="Helvetica Neue"/>
              <a:buChar char="•"/>
              <a:defRPr/>
            </a:lvl5pPr>
            <a:lvl6pPr marL="2451100" marR="0" indent="-50800" algn="l" rtl="0">
              <a:lnSpc>
                <a:spcPct val="100000"/>
              </a:lnSpc>
              <a:spcBef>
                <a:spcPts val="600"/>
              </a:spcBef>
              <a:spcAft>
                <a:spcPts val="0"/>
              </a:spcAft>
              <a:buClr>
                <a:srgbClr val="606060"/>
              </a:buClr>
              <a:buFont typeface="Helvetica Neue"/>
              <a:buChar char="•"/>
              <a:defRPr/>
            </a:lvl6pPr>
            <a:lvl7pPr marL="2908300" marR="0" indent="-50800" algn="l" rtl="0">
              <a:lnSpc>
                <a:spcPct val="100000"/>
              </a:lnSpc>
              <a:spcBef>
                <a:spcPts val="600"/>
              </a:spcBef>
              <a:spcAft>
                <a:spcPts val="0"/>
              </a:spcAft>
              <a:buClr>
                <a:srgbClr val="606060"/>
              </a:buClr>
              <a:buFont typeface="Helvetica Neue"/>
              <a:buChar char="•"/>
              <a:defRPr/>
            </a:lvl7pPr>
            <a:lvl8pPr marL="3365500" marR="0" indent="-50800" algn="l" rtl="0">
              <a:lnSpc>
                <a:spcPct val="100000"/>
              </a:lnSpc>
              <a:spcBef>
                <a:spcPts val="600"/>
              </a:spcBef>
              <a:spcAft>
                <a:spcPts val="0"/>
              </a:spcAft>
              <a:buClr>
                <a:srgbClr val="606060"/>
              </a:buClr>
              <a:buFont typeface="Helvetica Neue"/>
              <a:buChar char="•"/>
              <a:defRPr/>
            </a:lvl8pPr>
            <a:lvl9pPr marL="3822700" marR="0" indent="-50800" algn="l" rtl="0">
              <a:lnSpc>
                <a:spcPct val="100000"/>
              </a:lnSpc>
              <a:spcBef>
                <a:spcPts val="600"/>
              </a:spcBef>
              <a:spcAft>
                <a:spcPts val="0"/>
              </a:spcAft>
              <a:buClr>
                <a:srgbClr val="606060"/>
              </a:buClr>
              <a:buFont typeface="Helvetica Neue"/>
              <a:buChar char="•"/>
              <a:defRPr/>
            </a:lvl9pPr>
          </a:lstStyle>
          <a:p>
            <a:endParaRPr/>
          </a:p>
        </p:txBody>
      </p:sp>
      <p:pic>
        <p:nvPicPr>
          <p:cNvPr id="12" name="Shape 12"/>
          <p:cNvPicPr preferRelativeResize="0"/>
          <p:nvPr/>
        </p:nvPicPr>
        <p:blipFill rotWithShape="1">
          <a:blip r:embed="rId11">
            <a:alphaModFix/>
          </a:blip>
          <a:srcRect/>
          <a:stretch/>
        </p:blipFill>
        <p:spPr>
          <a:xfrm>
            <a:off x="9920129" y="330201"/>
            <a:ext cx="2513169" cy="1563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Shape 47"/>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 name="Shape 48"/>
          <p:cNvSpPr/>
          <p:nvPr/>
        </p:nvSpPr>
        <p:spPr>
          <a:xfrm>
            <a:off x="0" y="3"/>
            <a:ext cx="13004799" cy="1981683"/>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 name="Shape 49"/>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50"/>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51"/>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52"/>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53" name="Shape 5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54" name="Shape 54"/>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55"/>
          <p:cNvCxnSpPr/>
          <p:nvPr/>
        </p:nvCxnSpPr>
        <p:spPr>
          <a:xfrm>
            <a:off x="216747" y="1815811"/>
            <a:ext cx="12562637" cy="0"/>
          </a:xfrm>
          <a:prstGeom prst="straightConnector1">
            <a:avLst/>
          </a:prstGeom>
          <a:noFill/>
          <a:ln w="9525" cap="flat">
            <a:solidFill>
              <a:srgbClr val="7B9899"/>
            </a:solidFill>
            <a:prstDash val="dash"/>
            <a:round/>
            <a:headEnd type="none" w="med" len="med"/>
            <a:tailEnd type="none" w="med" len="med"/>
          </a:ln>
        </p:spPr>
      </p:cxnSp>
      <p:sp>
        <p:nvSpPr>
          <p:cNvPr id="56" name="Shape 56"/>
          <p:cNvSpPr/>
          <p:nvPr/>
        </p:nvSpPr>
        <p:spPr>
          <a:xfrm>
            <a:off x="6068907" y="135969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57" name="Shape 57"/>
          <p:cNvSpPr/>
          <p:nvPr/>
        </p:nvSpPr>
        <p:spPr>
          <a:xfrm>
            <a:off x="6203291" y="1494078"/>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58" name="Shape 58"/>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59" name="Shape 59"/>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marL="0" marR="0" indent="0" algn="ctr" rtl="0">
              <a:spcBef>
                <a:spcPts val="0"/>
              </a:spcBef>
              <a:buClr>
                <a:srgbClr val="7B9899"/>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0" name="Shape 60"/>
          <p:cNvSpPr txBox="1">
            <a:spLocks noGrp="1"/>
          </p:cNvSpPr>
          <p:nvPr>
            <p:ph type="body" idx="1"/>
          </p:nvPr>
        </p:nvSpPr>
        <p:spPr>
          <a:xfrm>
            <a:off x="429160" y="2167466"/>
            <a:ext cx="12137812" cy="6541414"/>
          </a:xfrm>
          <a:prstGeom prst="rect">
            <a:avLst/>
          </a:prstGeom>
          <a:noFill/>
          <a:ln>
            <a:noFill/>
          </a:ln>
        </p:spPr>
        <p:txBody>
          <a:bodyPr lIns="91425" tIns="91425" rIns="91425" bIns="91425" anchor="t" anchorCtr="0"/>
          <a:lstStyle>
            <a:lvl1pPr marL="390098" marR="0" indent="-184993" algn="l" rtl="0">
              <a:spcBef>
                <a:spcPts val="760"/>
              </a:spcBef>
              <a:buClr>
                <a:schemeClr val="accent1"/>
              </a:buClr>
              <a:buFont typeface="Georgia"/>
              <a:buChar char="●"/>
              <a:defRPr/>
            </a:lvl1pPr>
            <a:lvl2pPr marL="780196" marR="0" indent="-261401" algn="l" rtl="0">
              <a:spcBef>
                <a:spcPts val="620"/>
              </a:spcBef>
              <a:buClr>
                <a:schemeClr val="accent2"/>
              </a:buClr>
              <a:buFont typeface="Georgia"/>
              <a:buChar char="○"/>
              <a:defRPr/>
            </a:lvl2pPr>
            <a:lvl3pPr marL="1170294" marR="0" indent="-198743" algn="l" rtl="0">
              <a:spcBef>
                <a:spcPts val="560"/>
              </a:spcBef>
              <a:buClr>
                <a:schemeClr val="accent3"/>
              </a:buClr>
              <a:buFont typeface="Georgia"/>
              <a:buChar char="•"/>
              <a:defRPr/>
            </a:lvl3pPr>
            <a:lvl4pPr marL="1560392" marR="0" indent="-204031" algn="l" rtl="0">
              <a:spcBef>
                <a:spcPts val="560"/>
              </a:spcBef>
              <a:buClr>
                <a:schemeClr val="accent4"/>
              </a:buClr>
              <a:buFont typeface="Georgia"/>
              <a:buChar char="•"/>
              <a:defRPr/>
            </a:lvl4pPr>
            <a:lvl5pPr marL="1950490" marR="0" indent="-172490" algn="l" rtl="0">
              <a:spcBef>
                <a:spcPts val="520"/>
              </a:spcBef>
              <a:buClr>
                <a:schemeClr val="accent5"/>
              </a:buClr>
              <a:buFont typeface="Georgia"/>
              <a:buChar char="•"/>
              <a:defRPr/>
            </a:lvl5pPr>
            <a:lvl6pPr marL="2340587" marR="0" indent="-138407" algn="l" rtl="0">
              <a:spcBef>
                <a:spcPts val="520"/>
              </a:spcBef>
              <a:buClr>
                <a:schemeClr val="accent6"/>
              </a:buClr>
              <a:buFont typeface="Georgia"/>
              <a:buChar char="●"/>
              <a:defRPr/>
            </a:lvl6pPr>
            <a:lvl7pPr marL="2730685" marR="0" indent="-135439" algn="l" rtl="0">
              <a:spcBef>
                <a:spcPts val="460"/>
              </a:spcBef>
              <a:buClr>
                <a:srgbClr val="B85740"/>
              </a:buClr>
              <a:buFont typeface="Georgia"/>
              <a:buChar char="•"/>
              <a:defRPr/>
            </a:lvl7pPr>
            <a:lvl8pPr marL="2990751" marR="0" indent="-114200" algn="l" rtl="0">
              <a:spcBef>
                <a:spcPts val="460"/>
              </a:spcBef>
              <a:buClr>
                <a:srgbClr val="7B6C62"/>
              </a:buClr>
              <a:buFont typeface="Georgia"/>
              <a:buChar char="•"/>
              <a:defRPr/>
            </a:lvl8pPr>
            <a:lvl9pPr marL="3380849" marR="0" indent="-155049" algn="l" rtl="0">
              <a:spcBef>
                <a:spcPts val="400"/>
              </a:spcBef>
              <a:buClr>
                <a:srgbClr val="B49E02"/>
              </a:buClr>
              <a:buFont typeface="Georgia"/>
              <a:buChar char="•"/>
              <a:defRPr/>
            </a:lvl9pPr>
          </a:lstStyle>
          <a:p>
            <a:endParaRPr/>
          </a:p>
        </p:txBody>
      </p:sp>
      <p:pic>
        <p:nvPicPr>
          <p:cNvPr id="61" name="Shape 61"/>
          <p:cNvPicPr preferRelativeResize="0"/>
          <p:nvPr/>
        </p:nvPicPr>
        <p:blipFill rotWithShape="1">
          <a:blip r:embed="rId12">
            <a:alphaModFix/>
          </a:blip>
          <a:srcRect/>
          <a:stretch/>
        </p:blipFill>
        <p:spPr>
          <a:xfrm>
            <a:off x="571500" y="7717017"/>
            <a:ext cx="2513169" cy="1563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4" r:id="rId7"/>
    <p:sldLayoutId id="2147483665" r:id="rId8"/>
    <p:sldLayoutId id="2147483666" r:id="rId9"/>
    <p:sldLayoutId id="2147483667"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toolmatch.esipfed.org/index.php" TargetMode="External"/><Relationship Id="rId7" Type="http://schemas.openxmlformats.org/officeDocument/2006/relationships/hyperlink" Target="http://wiki.esipfed.org/index.php/ToolMatch"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github.com/ESIPFed/toolmatch-ontology" TargetMode="External"/><Relationship Id="rId5" Type="http://schemas.openxmlformats.org/officeDocument/2006/relationships/hyperlink" Target="https://github.com/ESIPFed/Toolmatch" TargetMode="External"/><Relationship Id="rId4" Type="http://schemas.openxmlformats.org/officeDocument/2006/relationships/hyperlink" Target="mailto:esipfed.org@ESIPF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pushingsocial.com/wp-content/uploads/2013/12/social-media-tools-swiss-knife.jpg"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558802" y="2442741"/>
            <a:ext cx="11861798" cy="2281659"/>
          </a:xfrm>
          <a:prstGeom prst="rect">
            <a:avLst/>
          </a:prstGeom>
          <a:noFill/>
          <a:ln>
            <a:noFill/>
          </a:ln>
        </p:spPr>
        <p:txBody>
          <a:bodyPr lIns="50775" tIns="50775" rIns="50775" bIns="50775" anchor="b" anchorCtr="0">
            <a:noAutofit/>
          </a:bodyPr>
          <a:lstStyle/>
          <a:p>
            <a:pPr marL="0" marR="0" lvl="0" indent="0" algn="ctr" rtl="0">
              <a:spcBef>
                <a:spcPts val="0"/>
              </a:spcBef>
              <a:buClr>
                <a:schemeClr val="dk1"/>
              </a:buClr>
              <a:buSzPct val="25000"/>
              <a:buFont typeface="Georgia"/>
              <a:buNone/>
            </a:pPr>
            <a:r>
              <a:rPr lang="en-US" sz="4800" b="0" i="0" u="none" strike="noStrike" cap="none" baseline="0" dirty="0" err="1" smtClean="0">
                <a:solidFill>
                  <a:srgbClr val="7B9899"/>
                </a:solidFill>
                <a:latin typeface="Helvetica Neue"/>
                <a:ea typeface="Georgia"/>
                <a:cs typeface="Georgia"/>
                <a:sym typeface="Georgia"/>
              </a:rPr>
              <a:t>ToolMatch</a:t>
            </a:r>
            <a:r>
              <a:rPr lang="en-US" sz="4800" b="0" i="0" u="none" strike="noStrike" cap="none" baseline="0" dirty="0" smtClean="0">
                <a:solidFill>
                  <a:srgbClr val="7B9899"/>
                </a:solidFill>
                <a:latin typeface="Helvetica Neue"/>
                <a:ea typeface="Georgia"/>
                <a:cs typeface="Georgia"/>
                <a:sym typeface="Georgia"/>
              </a:rPr>
              <a:t> Sprint:</a:t>
            </a:r>
            <a:r>
              <a:rPr lang="en-US" sz="4800" dirty="0">
                <a:solidFill>
                  <a:srgbClr val="7B9899"/>
                </a:solidFill>
                <a:latin typeface="Helvetica Neue"/>
                <a:ea typeface="Georgia"/>
                <a:cs typeface="Georgia"/>
                <a:sym typeface="Georgia"/>
              </a:rPr>
              <a:t/>
            </a:r>
            <a:br>
              <a:rPr lang="en-US" sz="4800" dirty="0">
                <a:solidFill>
                  <a:srgbClr val="7B9899"/>
                </a:solidFill>
                <a:latin typeface="Helvetica Neue"/>
                <a:ea typeface="Georgia"/>
                <a:cs typeface="Georgia"/>
                <a:sym typeface="Georgia"/>
              </a:rPr>
            </a:br>
            <a:r>
              <a:rPr lang="en-US" sz="4800" b="0" i="0" u="none" strike="noStrike" cap="none" dirty="0" smtClean="0">
                <a:solidFill>
                  <a:srgbClr val="7B9899"/>
                </a:solidFill>
                <a:latin typeface="Helvetica Neue"/>
                <a:ea typeface="Georgia"/>
                <a:cs typeface="Georgia"/>
                <a:sym typeface="Georgia"/>
              </a:rPr>
              <a:t>be part of the </a:t>
            </a:r>
            <a:r>
              <a:rPr lang="en-US" sz="4800" b="0" i="0" u="none" strike="noStrike" cap="none" dirty="0" err="1" smtClean="0">
                <a:solidFill>
                  <a:srgbClr val="7B9899"/>
                </a:solidFill>
                <a:latin typeface="Helvetica Neue"/>
                <a:ea typeface="Georgia"/>
                <a:cs typeface="Georgia"/>
                <a:sym typeface="Georgia"/>
              </a:rPr>
              <a:t>geoinformation</a:t>
            </a:r>
            <a:r>
              <a:rPr lang="en-US" sz="4800" b="0" i="0" u="none" strike="noStrike" cap="none" dirty="0" smtClean="0">
                <a:solidFill>
                  <a:srgbClr val="7B9899"/>
                </a:solidFill>
                <a:latin typeface="Helvetica Neue"/>
                <a:ea typeface="Georgia"/>
                <a:cs typeface="Georgia"/>
                <a:sym typeface="Georgia"/>
              </a:rPr>
              <a:t> </a:t>
            </a:r>
            <a:r>
              <a:rPr lang="en-US" sz="4800" b="0" i="0" u="none" strike="noStrike" cap="none" dirty="0" err="1" smtClean="0">
                <a:solidFill>
                  <a:srgbClr val="7B9899"/>
                </a:solidFill>
                <a:latin typeface="Helvetica Neue"/>
                <a:ea typeface="Georgia"/>
                <a:cs typeface="Georgia"/>
                <a:sym typeface="Georgia"/>
              </a:rPr>
              <a:t>blueshift</a:t>
            </a:r>
            <a:r>
              <a:rPr lang="en-US" sz="4800" b="0" i="0" u="none" strike="noStrike" cap="none" dirty="0" smtClean="0">
                <a:solidFill>
                  <a:srgbClr val="7B9899"/>
                </a:solidFill>
                <a:latin typeface="Helvetica Neue"/>
                <a:ea typeface="Georgia"/>
                <a:cs typeface="Georgia"/>
                <a:sym typeface="Georgia"/>
              </a:rPr>
              <a:t>!</a:t>
            </a:r>
            <a:endParaRPr lang="en-US" sz="4800" b="0" i="0" u="none" strike="noStrike" cap="none" baseline="0" dirty="0">
              <a:solidFill>
                <a:srgbClr val="7B9899"/>
              </a:solidFill>
              <a:latin typeface="Helvetica Neue"/>
              <a:ea typeface="Georgia"/>
              <a:cs typeface="Georgia"/>
              <a:sym typeface="Georgia"/>
            </a:endParaRPr>
          </a:p>
        </p:txBody>
      </p:sp>
      <p:sp>
        <p:nvSpPr>
          <p:cNvPr id="202" name="Shape 202"/>
          <p:cNvSpPr txBox="1">
            <a:spLocks noGrp="1"/>
          </p:cNvSpPr>
          <p:nvPr>
            <p:ph type="body" idx="1"/>
          </p:nvPr>
        </p:nvSpPr>
        <p:spPr>
          <a:xfrm>
            <a:off x="584200" y="5105400"/>
            <a:ext cx="11861798" cy="2743201"/>
          </a:xfrm>
          <a:prstGeom prst="rect">
            <a:avLst/>
          </a:prstGeom>
          <a:noFill/>
          <a:ln>
            <a:noFill/>
          </a:ln>
        </p:spPr>
        <p:txBody>
          <a:bodyPr lIns="50775" tIns="50775" rIns="50775" bIns="50775" anchor="t" anchorCtr="0">
            <a:noAutofit/>
          </a:bodyPr>
          <a:lstStyle/>
          <a:p>
            <a:pPr marL="0" marR="0" lvl="0" indent="0" algn="ctr" rtl="0">
              <a:spcBef>
                <a:spcPts val="0"/>
              </a:spcBef>
              <a:buClr>
                <a:schemeClr val="accent1"/>
              </a:buClr>
              <a:buSzPct val="25000"/>
              <a:buFont typeface="Helvetica Neue"/>
              <a:buNone/>
            </a:pPr>
            <a:r>
              <a:rPr lang="en-US" sz="2800" b="1" i="1" u="none" strike="noStrike" cap="none" baseline="0" dirty="0" smtClean="0">
                <a:solidFill>
                  <a:schemeClr val="dk1"/>
                </a:solidFill>
                <a:latin typeface="Helvetica Neue"/>
                <a:ea typeface="Helvetica Neue"/>
                <a:cs typeface="Helvetica Neue"/>
                <a:sym typeface="Helvetica Neue"/>
              </a:rPr>
              <a:t>[A </a:t>
            </a:r>
            <a:r>
              <a:rPr lang="en-US" sz="2800" b="1" i="1" dirty="0" smtClean="0">
                <a:solidFill>
                  <a:schemeClr val="dk1"/>
                </a:solidFill>
                <a:latin typeface="Helvetica Neue"/>
                <a:ea typeface="Helvetica Neue"/>
                <a:cs typeface="Helvetica Neue"/>
                <a:sym typeface="Helvetica Neue"/>
              </a:rPr>
              <a:t>sprint </a:t>
            </a:r>
            <a:r>
              <a:rPr lang="en-US" sz="2800" b="1" i="1" u="none" strike="noStrike" cap="none" baseline="0" dirty="0" smtClean="0">
                <a:solidFill>
                  <a:schemeClr val="dk1"/>
                </a:solidFill>
                <a:latin typeface="Helvetica Neue"/>
                <a:ea typeface="Helvetica Neue"/>
                <a:cs typeface="Helvetica Neue"/>
                <a:sym typeface="Helvetica Neue"/>
              </a:rPr>
              <a:t>for  knowledge elicitation]</a:t>
            </a:r>
          </a:p>
          <a:p>
            <a:pPr marL="0" marR="0" lvl="0" indent="0" algn="ctr" rtl="0">
              <a:spcBef>
                <a:spcPts val="0"/>
              </a:spcBef>
              <a:buClr>
                <a:schemeClr val="accent1"/>
              </a:buClr>
              <a:buSzPct val="25000"/>
              <a:buFont typeface="Helvetica Neue"/>
              <a:buNone/>
            </a:pPr>
            <a:r>
              <a:rPr lang="en-US" sz="3000" b="1" i="1" dirty="0" smtClean="0">
                <a:latin typeface="Helvetica Neue"/>
                <a:ea typeface="Helvetica Neue"/>
                <a:cs typeface="Helvetica Neue"/>
                <a:sym typeface="Helvetica Neue"/>
              </a:rPr>
              <a:t>Summer Meeting 2016</a:t>
            </a:r>
          </a:p>
          <a:p>
            <a:pPr marL="0" marR="0" lvl="0" indent="0" algn="ctr" rtl="0">
              <a:spcBef>
                <a:spcPts val="0"/>
              </a:spcBef>
              <a:buClr>
                <a:schemeClr val="accent1"/>
              </a:buClr>
              <a:buSzPct val="25000"/>
              <a:buFont typeface="Helvetica Neue"/>
              <a:buNone/>
            </a:pPr>
            <a:r>
              <a:rPr lang="en-US" sz="3000" b="1" i="1" dirty="0" smtClean="0">
                <a:latin typeface="Helvetica Neue"/>
                <a:ea typeface="Helvetica Neue"/>
                <a:cs typeface="Helvetica Neue"/>
                <a:sym typeface="Helvetica Neue"/>
              </a:rPr>
              <a:t>Thursday, July 21st</a:t>
            </a:r>
            <a:endParaRPr sz="2800" b="0" i="0" u="none" strike="noStrike" cap="none" baseline="0" dirty="0">
              <a:solidFill>
                <a:schemeClr val="dk1"/>
              </a:solidFill>
              <a:latin typeface="Helvetica Neue"/>
              <a:ea typeface="Helvetica Neue"/>
              <a:cs typeface="Helvetica Neue"/>
              <a:sym typeface="Helvetica Neue"/>
            </a:endParaRPr>
          </a:p>
          <a:p>
            <a:pPr marL="0" lvl="0" indent="0" algn="ctr">
              <a:spcBef>
                <a:spcPts val="560"/>
              </a:spcBef>
              <a:buSzPct val="25000"/>
              <a:buNone/>
            </a:pPr>
            <a:endParaRPr lang="en-US" sz="2800" dirty="0" smtClean="0">
              <a:solidFill>
                <a:schemeClr val="dk1"/>
              </a:solidFill>
              <a:latin typeface="Helvetica Neue"/>
              <a:ea typeface="Helvetica Neue"/>
              <a:cs typeface="Helvetica Neue"/>
              <a:sym typeface="Helvetica Neue"/>
            </a:endParaRPr>
          </a:p>
          <a:p>
            <a:pPr marL="0" lvl="0" indent="0" algn="ctr">
              <a:spcBef>
                <a:spcPts val="560"/>
              </a:spcBef>
              <a:buSzPct val="25000"/>
              <a:buNone/>
            </a:pPr>
            <a:r>
              <a:rPr lang="en-US" sz="2800" dirty="0" smtClean="0">
                <a:solidFill>
                  <a:schemeClr val="dk1"/>
                </a:solidFill>
                <a:latin typeface="Helvetica Neue"/>
                <a:ea typeface="Helvetica Neue"/>
                <a:cs typeface="Helvetica Neue"/>
                <a:sym typeface="Helvetica Neue"/>
              </a:rPr>
              <a:t>Organiz</a:t>
            </a:r>
            <a:r>
              <a:rPr lang="en-US" sz="2800" b="0" i="0" u="none" strike="noStrike" cap="none" baseline="0" dirty="0" smtClean="0">
                <a:solidFill>
                  <a:schemeClr val="dk1"/>
                </a:solidFill>
                <a:latin typeface="Helvetica Neue"/>
                <a:ea typeface="Helvetica Neue"/>
                <a:cs typeface="Helvetica Neue"/>
                <a:sym typeface="Helvetica Neue"/>
              </a:rPr>
              <a:t>ers</a:t>
            </a:r>
            <a:r>
              <a:rPr lang="en-US" sz="2800" b="0" i="0" u="none" strike="noStrike" cap="none" baseline="0" dirty="0" smtClean="0">
                <a:solidFill>
                  <a:schemeClr val="dk1"/>
                </a:solidFill>
                <a:latin typeface="Helvetica Neue"/>
                <a:ea typeface="Helvetica Neue"/>
                <a:cs typeface="Helvetica Neue"/>
                <a:sym typeface="Helvetica Neue"/>
              </a:rPr>
              <a:t>: Nancy,</a:t>
            </a:r>
            <a:r>
              <a:rPr lang="en-US" sz="2800" b="0" i="0" u="none" strike="noStrike" cap="none" dirty="0" smtClean="0">
                <a:solidFill>
                  <a:schemeClr val="dk1"/>
                </a:solidFill>
                <a:latin typeface="Helvetica Neue"/>
                <a:ea typeface="Helvetica Neue"/>
                <a:cs typeface="Helvetica Neue"/>
                <a:sym typeface="Helvetica Neue"/>
              </a:rPr>
              <a:t> </a:t>
            </a:r>
            <a:r>
              <a:rPr lang="en-US" sz="2800" b="0" i="0" u="none" strike="noStrike" cap="none" dirty="0" smtClean="0">
                <a:solidFill>
                  <a:schemeClr val="dk1"/>
                </a:solidFill>
                <a:latin typeface="Helvetica Neue"/>
                <a:ea typeface="Helvetica Neue"/>
                <a:cs typeface="Helvetica Neue"/>
                <a:sym typeface="Helvetica Neue"/>
              </a:rPr>
              <a:t>Beth, Chris, Soren, and </a:t>
            </a:r>
            <a:r>
              <a:rPr lang="en-US" sz="2800" i="1" dirty="0" smtClean="0">
                <a:solidFill>
                  <a:schemeClr val="tx2">
                    <a:lumMod val="75000"/>
                  </a:schemeClr>
                </a:solidFill>
                <a:latin typeface="Helvetica Neue"/>
                <a:ea typeface="Helvetica Neue"/>
                <a:cs typeface="Helvetica Neue"/>
                <a:sym typeface="Helvetica Neue"/>
              </a:rPr>
              <a:t>Brandon</a:t>
            </a:r>
            <a:endParaRPr lang="en-US" sz="2800" dirty="0">
              <a:solidFill>
                <a:schemeClr val="dk1"/>
              </a:solidFill>
              <a:latin typeface="Helvetica Neue"/>
              <a:ea typeface="Helvetica Neue"/>
              <a:cs typeface="Helvetica Neue"/>
              <a:sym typeface="Helvetica Neue"/>
            </a:endParaRPr>
          </a:p>
        </p:txBody>
      </p:sp>
      <p:pic>
        <p:nvPicPr>
          <p:cNvPr id="4" name="Picture 48" descr="twlogo.png"/>
          <p:cNvPicPr>
            <a:picLocks noChangeAspect="1"/>
          </p:cNvPicPr>
          <p:nvPr/>
        </p:nvPicPr>
        <p:blipFill>
          <a:blip r:embed="rId3"/>
          <a:srcRect/>
          <a:stretch>
            <a:fillRect/>
          </a:stretch>
        </p:blipFill>
        <p:spPr bwMode="auto">
          <a:xfrm>
            <a:off x="441340" y="463277"/>
            <a:ext cx="2241535" cy="1123748"/>
          </a:xfrm>
          <a:prstGeom prst="rect">
            <a:avLst/>
          </a:prstGeom>
          <a:noFill/>
          <a:ln w="9525">
            <a:noFill/>
            <a:miter lim="800000"/>
            <a:headEnd/>
            <a:tailEnd/>
          </a:ln>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344" y="571977"/>
            <a:ext cx="3124200" cy="78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020" y="571977"/>
            <a:ext cx="1938528" cy="875819"/>
          </a:xfrm>
          <a:prstGeom prst="rect">
            <a:avLst/>
          </a:prstGeom>
        </p:spPr>
      </p:pic>
      <p:pic>
        <p:nvPicPr>
          <p:cNvPr id="1026" name="Picture 2" descr="C:\6research\Dropbox\toolmatch\NASA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800" y="429738"/>
            <a:ext cx="1394322" cy="1157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6research\Dropbox\toolmatch\Roni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3563" y="722505"/>
            <a:ext cx="20478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RPI_red_header.png"/>
          <p:cNvPicPr>
            <a:picLocks noChangeAspect="1"/>
          </p:cNvPicPr>
          <p:nvPr/>
        </p:nvPicPr>
        <p:blipFill>
          <a:blip r:embed="rId8"/>
          <a:stretch>
            <a:fillRect/>
          </a:stretch>
        </p:blipFill>
        <p:spPr>
          <a:xfrm>
            <a:off x="9449820" y="1915831"/>
            <a:ext cx="3171302" cy="736195"/>
          </a:xfrm>
          <a:prstGeom prst="rect">
            <a:avLst/>
          </a:prstGeom>
        </p:spPr>
      </p:pic>
      <p:pic>
        <p:nvPicPr>
          <p:cNvPr id="1028" name="Picture 4" descr="C:\6research\Dropbox\toolmatch\LinguaLogic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769" y="1967459"/>
            <a:ext cx="2428875" cy="78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151125"/>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so…</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what is this sprint about?</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6709529"/>
          </a:xfrm>
          <a:prstGeom prst="rect">
            <a:avLst/>
          </a:prstGeom>
        </p:spPr>
        <p:txBody>
          <a:bodyPr wrap="square">
            <a:spAutoFit/>
          </a:bodyPr>
          <a:lstStyle/>
          <a:p>
            <a:pPr latinLnBrk="1"/>
            <a:r>
              <a:rPr lang="en-US" sz="3200" dirty="0" smtClean="0">
                <a:latin typeface="Helvetica Neue"/>
              </a:rPr>
              <a:t>Statements about experiences</a:t>
            </a:r>
          </a:p>
          <a:p>
            <a:pPr latinLnBrk="1"/>
            <a:endParaRPr lang="en-US" sz="3200" dirty="0">
              <a:latin typeface="Helvetica Neue"/>
            </a:endParaRPr>
          </a:p>
          <a:p>
            <a:pPr marL="457200" indent="-457200">
              <a:buFont typeface="Arial" panose="020B0604020202020204" pitchFamily="34" charset="0"/>
              <a:buChar char="•"/>
            </a:pPr>
            <a:r>
              <a:rPr lang="en-GB" sz="3200" dirty="0" smtClean="0">
                <a:latin typeface="Helvetica Neue"/>
              </a:rPr>
              <a:t>What </a:t>
            </a:r>
            <a:r>
              <a:rPr lang="en-GB" sz="3200" dirty="0">
                <a:latin typeface="Helvetica Neue"/>
              </a:rPr>
              <a:t> </a:t>
            </a:r>
            <a:r>
              <a:rPr lang="en-GB" sz="3200" dirty="0" smtClean="0">
                <a:latin typeface="Helvetica Neue"/>
              </a:rPr>
              <a:t>collection of entities – data formats, data collections, tools, </a:t>
            </a:r>
            <a:r>
              <a:rPr lang="en-GB" sz="3200" dirty="0" err="1" smtClean="0">
                <a:latin typeface="Helvetica Neue"/>
              </a:rPr>
              <a:t>filetypes</a:t>
            </a:r>
            <a:r>
              <a:rPr lang="en-GB" sz="3200" dirty="0" smtClean="0">
                <a:latin typeface="Helvetica Neue"/>
              </a:rPr>
              <a:t>, etc. – have you worked with?</a:t>
            </a:r>
          </a:p>
          <a:p>
            <a:r>
              <a:rPr lang="en-GB" sz="3200" dirty="0" smtClean="0">
                <a:latin typeface="Helvetica Neue"/>
              </a:rPr>
              <a:t> </a:t>
            </a:r>
          </a:p>
          <a:p>
            <a:pPr marL="457200" indent="-457200">
              <a:buFont typeface="Arial" panose="020B0604020202020204" pitchFamily="34" charset="0"/>
              <a:buChar char="•"/>
            </a:pPr>
            <a:r>
              <a:rPr lang="en-GB" sz="3200" dirty="0" smtClean="0">
                <a:latin typeface="Helvetica Neue"/>
              </a:rPr>
              <a:t>What has worked?</a:t>
            </a:r>
            <a:endParaRPr lang="en-GB" sz="3200" dirty="0" smtClean="0">
              <a:latin typeface="Helvetica Neue"/>
            </a:endParaRPr>
          </a:p>
          <a:p>
            <a:pPr marL="457200" indent="-457200">
              <a:buFont typeface="Arial" panose="020B0604020202020204" pitchFamily="34" charset="0"/>
              <a:buChar char="•"/>
            </a:pPr>
            <a:r>
              <a:rPr lang="en-GB" sz="3200" dirty="0" smtClean="0">
                <a:latin typeface="Helvetica Neue"/>
              </a:rPr>
              <a:t>What has worked </a:t>
            </a:r>
            <a:r>
              <a:rPr lang="en-GB" sz="3200" i="1" dirty="0" smtClean="0">
                <a:latin typeface="Helvetica Neue"/>
              </a:rPr>
              <a:t>well</a:t>
            </a:r>
            <a:r>
              <a:rPr lang="en-GB" sz="3200" dirty="0">
                <a:latin typeface="Helvetica Neue"/>
              </a:rPr>
              <a:t>?</a:t>
            </a:r>
            <a:endParaRPr lang="en-GB" sz="3200" dirty="0" smtClean="0">
              <a:latin typeface="Helvetica Neue"/>
            </a:endParaRPr>
          </a:p>
          <a:p>
            <a:pPr marL="457200" indent="-457200">
              <a:buFont typeface="Arial" panose="020B0604020202020204" pitchFamily="34" charset="0"/>
              <a:buChar char="•"/>
            </a:pPr>
            <a:r>
              <a:rPr lang="en-GB" sz="3200" dirty="0" smtClean="0">
                <a:latin typeface="Helvetica Neue"/>
              </a:rPr>
              <a:t>What</a:t>
            </a:r>
            <a:r>
              <a:rPr lang="en-GB" sz="3200" dirty="0">
                <a:latin typeface="Helvetica Neue"/>
              </a:rPr>
              <a:t>, despite your best efforts, did not?</a:t>
            </a:r>
          </a:p>
          <a:p>
            <a:endParaRPr lang="en-GB" sz="3200" dirty="0">
              <a:latin typeface="Helvetica Neue"/>
            </a:endParaRPr>
          </a:p>
          <a:p>
            <a:pPr marL="457200" indent="-457200">
              <a:buFont typeface="Arial" panose="020B0604020202020204" pitchFamily="34" charset="0"/>
              <a:buChar char="•"/>
            </a:pPr>
            <a:r>
              <a:rPr lang="en-GB" sz="3200" dirty="0">
                <a:latin typeface="Helvetica Neue"/>
              </a:rPr>
              <a:t>What has been unclear?  </a:t>
            </a:r>
            <a:endParaRPr lang="en-GB" sz="3200" dirty="0">
              <a:latin typeface="Helvetica Neue"/>
            </a:endParaRPr>
          </a:p>
          <a:p>
            <a:pPr lvl="8"/>
            <a:r>
              <a:rPr lang="en-GB" sz="3200" dirty="0">
                <a:latin typeface="Helvetica Neue"/>
              </a:rPr>
              <a:t>	</a:t>
            </a:r>
            <a:r>
              <a:rPr lang="en-GB" sz="3200" dirty="0" smtClean="0">
                <a:latin typeface="Helvetica Neue"/>
              </a:rPr>
              <a:t>	- </a:t>
            </a:r>
            <a:r>
              <a:rPr lang="en-GB" sz="3200" dirty="0" smtClean="0">
                <a:latin typeface="Helvetica Neue"/>
              </a:rPr>
              <a:t>it </a:t>
            </a:r>
            <a:r>
              <a:rPr lang="en-GB" sz="3200" i="1" dirty="0" smtClean="0">
                <a:latin typeface="Helvetica Neue"/>
              </a:rPr>
              <a:t>might </a:t>
            </a:r>
            <a:r>
              <a:rPr lang="en-GB" sz="3200" dirty="0" smtClean="0">
                <a:latin typeface="Helvetica Neue"/>
              </a:rPr>
              <a:t> have worked if…</a:t>
            </a:r>
          </a:p>
          <a:p>
            <a:pPr lvl="8"/>
            <a:r>
              <a:rPr lang="en-GB" sz="3200" dirty="0">
                <a:latin typeface="Helvetica Neue"/>
              </a:rPr>
              <a:t>	</a:t>
            </a:r>
            <a:r>
              <a:rPr lang="en-GB" sz="3200" dirty="0" smtClean="0">
                <a:latin typeface="Helvetica Neue"/>
              </a:rPr>
              <a:t>	- according to the documentation it should work, but…</a:t>
            </a:r>
            <a:endParaRPr lang="en-GB" sz="3200" dirty="0">
              <a:latin typeface="Helvetica Neue"/>
            </a:endParaRPr>
          </a:p>
          <a:p>
            <a:endParaRPr lang="en-GB" sz="3200" dirty="0">
              <a:latin typeface="Helvetica Neue"/>
            </a:endParaRPr>
          </a:p>
          <a:p>
            <a:pPr latinLnBrk="1"/>
            <a:endParaRPr lang="en-US" dirty="0"/>
          </a:p>
        </p:txBody>
      </p:sp>
    </p:spTree>
    <p:extLst>
      <p:ext uri="{BB962C8B-B14F-4D97-AF65-F5344CB8AC3E}">
        <p14:creationId xmlns:p14="http://schemas.microsoft.com/office/powerpoint/2010/main" val="165929022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example statements:</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simple</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5232202"/>
          </a:xfrm>
          <a:prstGeom prst="rect">
            <a:avLst/>
          </a:prstGeom>
        </p:spPr>
        <p:txBody>
          <a:bodyPr wrap="square">
            <a:spAutoFit/>
          </a:bodyPr>
          <a:lstStyle/>
          <a:p>
            <a:pPr latinLnBrk="1"/>
            <a:r>
              <a:rPr lang="en-US" sz="3200" dirty="0" smtClean="0">
                <a:latin typeface="Helvetica Neue"/>
              </a:rPr>
              <a:t>ERRDAP is a Data Server</a:t>
            </a:r>
          </a:p>
          <a:p>
            <a:pPr latinLnBrk="1"/>
            <a:endParaRPr lang="en-US" sz="3200" dirty="0">
              <a:latin typeface="Helvetica Neue"/>
            </a:endParaRPr>
          </a:p>
          <a:p>
            <a:pPr latinLnBrk="1"/>
            <a:r>
              <a:rPr lang="en-US" sz="3200" dirty="0" err="1" smtClean="0">
                <a:latin typeface="Helvetica Neue"/>
              </a:rPr>
              <a:t>PyDAP</a:t>
            </a:r>
            <a:r>
              <a:rPr lang="en-US" sz="3200" dirty="0" smtClean="0">
                <a:latin typeface="Helvetica Neue"/>
              </a:rPr>
              <a:t> is a Data Server </a:t>
            </a:r>
          </a:p>
          <a:p>
            <a:endParaRPr lang="en-GB" sz="3200" dirty="0" smtClean="0">
              <a:latin typeface="Helvetica Neue"/>
            </a:endParaRPr>
          </a:p>
          <a:p>
            <a:r>
              <a:rPr lang="en-GB" sz="3200" dirty="0" err="1" smtClean="0">
                <a:latin typeface="Helvetica Neue"/>
              </a:rPr>
              <a:t>OPeNDAP</a:t>
            </a:r>
            <a:r>
              <a:rPr lang="en-GB" sz="3200" dirty="0" smtClean="0">
                <a:latin typeface="Helvetica Neue"/>
              </a:rPr>
              <a:t> is a Data Server</a:t>
            </a:r>
          </a:p>
          <a:p>
            <a:endParaRPr lang="en-GB" sz="3200" dirty="0">
              <a:latin typeface="Helvetica Neue"/>
            </a:endParaRPr>
          </a:p>
          <a:p>
            <a:r>
              <a:rPr lang="en-GB" sz="3200" dirty="0" smtClean="0">
                <a:latin typeface="Helvetica Neue"/>
              </a:rPr>
              <a:t>DOI is an identifier for data and publications</a:t>
            </a:r>
          </a:p>
          <a:p>
            <a:endParaRPr lang="en-GB" sz="3200" dirty="0">
              <a:latin typeface="Helvetica Neue"/>
            </a:endParaRPr>
          </a:p>
          <a:p>
            <a:r>
              <a:rPr lang="en-GB" sz="3200" dirty="0" smtClean="0">
                <a:latin typeface="Helvetica Neue"/>
              </a:rPr>
              <a:t>HDF4 is a data format </a:t>
            </a:r>
            <a:endParaRPr lang="en-GB" sz="3200" dirty="0">
              <a:latin typeface="Helvetica Neue"/>
            </a:endParaRPr>
          </a:p>
          <a:p>
            <a:endParaRPr lang="en-GB" sz="3200" dirty="0">
              <a:latin typeface="Helvetica Neue"/>
            </a:endParaRPr>
          </a:p>
          <a:p>
            <a:pPr latinLnBrk="1"/>
            <a:endParaRPr lang="en-US" dirty="0"/>
          </a:p>
        </p:txBody>
      </p:sp>
    </p:spTree>
    <p:extLst>
      <p:ext uri="{BB962C8B-B14F-4D97-AF65-F5344CB8AC3E}">
        <p14:creationId xmlns:p14="http://schemas.microsoft.com/office/powerpoint/2010/main" val="110561072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example statements:</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simple</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6217087"/>
          </a:xfrm>
          <a:prstGeom prst="rect">
            <a:avLst/>
          </a:prstGeom>
        </p:spPr>
        <p:txBody>
          <a:bodyPr wrap="square">
            <a:spAutoFit/>
          </a:bodyPr>
          <a:lstStyle/>
          <a:p>
            <a:pPr latinLnBrk="1"/>
            <a:r>
              <a:rPr lang="en-US" sz="3200" dirty="0" smtClean="0">
                <a:latin typeface="Helvetica Neue"/>
              </a:rPr>
              <a:t>HDF-EOSS is a data format</a:t>
            </a:r>
          </a:p>
          <a:p>
            <a:pPr latinLnBrk="1"/>
            <a:endParaRPr lang="en-US" sz="3200" dirty="0" smtClean="0">
              <a:latin typeface="Helvetica Neue"/>
            </a:endParaRPr>
          </a:p>
          <a:p>
            <a:pPr latinLnBrk="1"/>
            <a:r>
              <a:rPr lang="en-US" sz="3200" dirty="0" smtClean="0">
                <a:latin typeface="Helvetica Neue"/>
              </a:rPr>
              <a:t>NetCDF4Classic is a data </a:t>
            </a:r>
            <a:r>
              <a:rPr lang="en-US" sz="3200" dirty="0" smtClean="0">
                <a:latin typeface="Helvetica Neue"/>
              </a:rPr>
              <a:t>format</a:t>
            </a:r>
          </a:p>
          <a:p>
            <a:pPr latinLnBrk="1"/>
            <a:endParaRPr lang="en-US" sz="3200" dirty="0" smtClean="0">
              <a:latin typeface="Helvetica Neue"/>
            </a:endParaRPr>
          </a:p>
          <a:p>
            <a:pPr latinLnBrk="1"/>
            <a:r>
              <a:rPr lang="en-US" sz="3200" dirty="0" err="1" smtClean="0">
                <a:latin typeface="Helvetica Neue"/>
              </a:rPr>
              <a:t>GeoTIFF</a:t>
            </a:r>
            <a:r>
              <a:rPr lang="en-US" sz="3200" dirty="0" smtClean="0">
                <a:latin typeface="Helvetica Neue"/>
              </a:rPr>
              <a:t> </a:t>
            </a:r>
            <a:r>
              <a:rPr lang="en-US" sz="3200" dirty="0">
                <a:latin typeface="Helvetica Neue"/>
              </a:rPr>
              <a:t>is a data format for image files</a:t>
            </a:r>
          </a:p>
          <a:p>
            <a:pPr latinLnBrk="1"/>
            <a:endParaRPr lang="en-US" sz="3200" dirty="0">
              <a:latin typeface="Helvetica Neue"/>
            </a:endParaRPr>
          </a:p>
          <a:p>
            <a:pPr latinLnBrk="1"/>
            <a:r>
              <a:rPr lang="en-US" sz="3200" dirty="0">
                <a:latin typeface="Helvetica Neue"/>
              </a:rPr>
              <a:t>Panoply could not serialize SEG-Y files</a:t>
            </a:r>
          </a:p>
          <a:p>
            <a:endParaRPr lang="en-GB" sz="3200" dirty="0" smtClean="0">
              <a:latin typeface="Helvetica Neue"/>
            </a:endParaRPr>
          </a:p>
          <a:p>
            <a:endParaRPr lang="en-GB" sz="3200" dirty="0">
              <a:latin typeface="Helvetica Neue"/>
            </a:endParaRPr>
          </a:p>
          <a:p>
            <a:r>
              <a:rPr lang="en-GB" sz="3200" dirty="0" smtClean="0">
                <a:latin typeface="Helvetica Neue"/>
              </a:rPr>
              <a:t>web mapping service (WMS) is a data access protocol</a:t>
            </a:r>
          </a:p>
          <a:p>
            <a:endParaRPr lang="en-GB" sz="3200" dirty="0">
              <a:latin typeface="Helvetica Neue"/>
            </a:endParaRPr>
          </a:p>
          <a:p>
            <a:r>
              <a:rPr lang="en-GB" sz="3200" dirty="0" smtClean="0">
                <a:latin typeface="Helvetica Neue"/>
              </a:rPr>
              <a:t>an animated map is a type of visualization</a:t>
            </a:r>
            <a:endParaRPr lang="en-GB" sz="3200" dirty="0">
              <a:latin typeface="Helvetica Neue"/>
            </a:endParaRPr>
          </a:p>
          <a:p>
            <a:pPr latinLnBrk="1"/>
            <a:endParaRPr lang="en-US" dirty="0"/>
          </a:p>
        </p:txBody>
      </p:sp>
    </p:spTree>
    <p:extLst>
      <p:ext uri="{BB962C8B-B14F-4D97-AF65-F5344CB8AC3E}">
        <p14:creationId xmlns:p14="http://schemas.microsoft.com/office/powerpoint/2010/main" val="148288165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50875" y="228601"/>
            <a:ext cx="11703000" cy="1787626"/>
          </a:xfrm>
          <a:prstGeom prst="rect">
            <a:avLst/>
          </a:prstGeom>
        </p:spPr>
        <p:txBody>
          <a:bodyPr lIns="91425" tIns="91425" rIns="91425" bIns="91425" anchor="t" anchorCtr="0">
            <a:noAutofit/>
          </a:bodyPr>
          <a:lstStyle/>
          <a:p>
            <a:pPr rtl="0">
              <a:spcBef>
                <a:spcPts val="0"/>
              </a:spcBef>
              <a:buNone/>
            </a:pPr>
            <a:r>
              <a:rPr lang="en-US" sz="3600" i="1" dirty="0"/>
              <a:t>Panoply</a:t>
            </a:r>
            <a:r>
              <a:rPr lang="en-US" sz="3600" dirty="0"/>
              <a:t>: </a:t>
            </a:r>
            <a:r>
              <a:rPr lang="en-US" sz="3600" dirty="0" smtClean="0"/>
              <a:t/>
            </a:r>
            <a:br>
              <a:rPr lang="en-US" sz="3600" dirty="0" smtClean="0"/>
            </a:br>
            <a:r>
              <a:rPr lang="en-US" sz="3600" dirty="0" smtClean="0"/>
              <a:t>can visualize swath data via </a:t>
            </a:r>
            <a:r>
              <a:rPr lang="en-US" sz="3600" dirty="0" err="1" smtClean="0"/>
              <a:t>OPeNDAP</a:t>
            </a:r>
            <a:r>
              <a:rPr lang="en-US" sz="3600" dirty="0" smtClean="0"/>
              <a:t/>
            </a:r>
            <a:br>
              <a:rPr lang="en-US" sz="3600" dirty="0" smtClean="0"/>
            </a:br>
            <a:r>
              <a:rPr lang="en-US" sz="3600" dirty="0" smtClean="0"/>
              <a:t>as a “map”</a:t>
            </a:r>
            <a:endParaRPr lang="en-US" sz="3600" dirty="0"/>
          </a:p>
        </p:txBody>
      </p:sp>
      <p:pic>
        <p:nvPicPr>
          <p:cNvPr id="234" name="Shape 234"/>
          <p:cNvPicPr preferRelativeResize="0"/>
          <p:nvPr/>
        </p:nvPicPr>
        <p:blipFill>
          <a:blip r:embed="rId3">
            <a:alphaModFix/>
          </a:blip>
          <a:stretch>
            <a:fillRect/>
          </a:stretch>
        </p:blipFill>
        <p:spPr>
          <a:xfrm>
            <a:off x="3107550" y="2088275"/>
            <a:ext cx="8024001" cy="7487425"/>
          </a:xfrm>
          <a:prstGeom prst="rect">
            <a:avLst/>
          </a:prstGeom>
          <a:noFill/>
          <a:ln>
            <a:noFill/>
          </a:ln>
        </p:spPr>
      </p:pic>
    </p:spTree>
    <p:extLst>
      <p:ext uri="{BB962C8B-B14F-4D97-AF65-F5344CB8AC3E}">
        <p14:creationId xmlns:p14="http://schemas.microsoft.com/office/powerpoint/2010/main" val="74332074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875" y="304801"/>
            <a:ext cx="11703000" cy="1600199"/>
          </a:xfrm>
          <a:prstGeom prst="rect">
            <a:avLst/>
          </a:prstGeom>
        </p:spPr>
        <p:txBody>
          <a:bodyPr lIns="91425" tIns="91425" rIns="91425" bIns="91425" anchor="t" anchorCtr="0">
            <a:noAutofit/>
          </a:bodyPr>
          <a:lstStyle/>
          <a:p>
            <a:pPr rtl="0">
              <a:spcBef>
                <a:spcPts val="0"/>
              </a:spcBef>
              <a:buNone/>
            </a:pPr>
            <a:r>
              <a:rPr lang="en-US" sz="3600" i="1" dirty="0" err="1"/>
              <a:t>HDFView</a:t>
            </a:r>
            <a:r>
              <a:rPr lang="en-US" sz="3600" dirty="0"/>
              <a:t>:  </a:t>
            </a:r>
            <a:r>
              <a:rPr lang="en-US" sz="3600" dirty="0" smtClean="0"/>
              <a:t/>
            </a:r>
            <a:br>
              <a:rPr lang="en-US" sz="3600" dirty="0" smtClean="0"/>
            </a:br>
            <a:r>
              <a:rPr lang="en-US" sz="3600" dirty="0" smtClean="0"/>
              <a:t>can visualize swath </a:t>
            </a:r>
            <a:r>
              <a:rPr lang="en-US" sz="3600" dirty="0"/>
              <a:t>d</a:t>
            </a:r>
            <a:r>
              <a:rPr lang="en-US" sz="3600" dirty="0" smtClean="0"/>
              <a:t>ata  HDF format</a:t>
            </a:r>
            <a:br>
              <a:rPr lang="en-US" sz="3600" dirty="0" smtClean="0"/>
            </a:br>
            <a:r>
              <a:rPr lang="en-US" sz="3600" dirty="0" smtClean="0"/>
              <a:t>as Line </a:t>
            </a:r>
            <a:r>
              <a:rPr lang="en-US" sz="3600" dirty="0"/>
              <a:t>Plots</a:t>
            </a:r>
          </a:p>
        </p:txBody>
      </p:sp>
      <p:pic>
        <p:nvPicPr>
          <p:cNvPr id="228" name="Shape 228"/>
          <p:cNvPicPr preferRelativeResize="0"/>
          <p:nvPr/>
        </p:nvPicPr>
        <p:blipFill>
          <a:blip r:embed="rId3">
            <a:alphaModFix/>
          </a:blip>
          <a:stretch>
            <a:fillRect/>
          </a:stretch>
        </p:blipFill>
        <p:spPr>
          <a:xfrm>
            <a:off x="1925320" y="2362200"/>
            <a:ext cx="9067800" cy="7239000"/>
          </a:xfrm>
          <a:prstGeom prst="rect">
            <a:avLst/>
          </a:prstGeom>
          <a:noFill/>
          <a:ln>
            <a:noFill/>
          </a:ln>
        </p:spPr>
      </p:pic>
    </p:spTree>
    <p:extLst>
      <p:ext uri="{BB962C8B-B14F-4D97-AF65-F5344CB8AC3E}">
        <p14:creationId xmlns:p14="http://schemas.microsoft.com/office/powerpoint/2010/main" val="172277056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example statements:</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specific</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4031873"/>
          </a:xfrm>
          <a:prstGeom prst="rect">
            <a:avLst/>
          </a:prstGeom>
        </p:spPr>
        <p:txBody>
          <a:bodyPr wrap="square">
            <a:spAutoFit/>
          </a:bodyPr>
          <a:lstStyle/>
          <a:p>
            <a:pPr latinLnBrk="1"/>
            <a:r>
              <a:rPr lang="en-US" sz="3200" dirty="0" smtClean="0">
                <a:latin typeface="Helvetica Neue"/>
              </a:rPr>
              <a:t>R could not serialize a complex array with null values derived </a:t>
            </a:r>
          </a:p>
          <a:p>
            <a:pPr latinLnBrk="1"/>
            <a:r>
              <a:rPr lang="en-US" sz="3200" dirty="0" smtClean="0">
                <a:latin typeface="Helvetica Neue"/>
              </a:rPr>
              <a:t>from an OMI level 3 data file</a:t>
            </a:r>
          </a:p>
          <a:p>
            <a:pPr latinLnBrk="1"/>
            <a:endParaRPr lang="en-US" sz="3200" dirty="0" smtClean="0">
              <a:latin typeface="Helvetica Neue"/>
            </a:endParaRPr>
          </a:p>
          <a:p>
            <a:pPr latinLnBrk="1"/>
            <a:r>
              <a:rPr lang="en-US" sz="3200" dirty="0" smtClean="0">
                <a:latin typeface="Helvetica Neue"/>
              </a:rPr>
              <a:t>QGIS can read in HDF5 files – if the header is configured </a:t>
            </a:r>
          </a:p>
          <a:p>
            <a:pPr latinLnBrk="1"/>
            <a:r>
              <a:rPr lang="en-US" sz="3200" dirty="0" smtClean="0">
                <a:latin typeface="Helvetica Neue"/>
              </a:rPr>
              <a:t>without a depth value and any special characters are removed.</a:t>
            </a:r>
            <a:endParaRPr lang="en-US" sz="3200" dirty="0">
              <a:latin typeface="Helvetica Neue"/>
            </a:endParaRPr>
          </a:p>
          <a:p>
            <a:pPr latinLnBrk="1"/>
            <a:endParaRPr lang="en-US" sz="3200" dirty="0" smtClean="0">
              <a:latin typeface="Helvetica Neue"/>
            </a:endParaRPr>
          </a:p>
          <a:p>
            <a:endParaRPr lang="en-GB" sz="3200" dirty="0" smtClean="0">
              <a:latin typeface="Helvetica Neue"/>
            </a:endParaRPr>
          </a:p>
          <a:p>
            <a:endParaRPr lang="en-GB" sz="3200" dirty="0">
              <a:latin typeface="Helvetica Neue"/>
            </a:endParaRPr>
          </a:p>
        </p:txBody>
      </p:sp>
    </p:spTree>
    <p:extLst>
      <p:ext uri="{BB962C8B-B14F-4D97-AF65-F5344CB8AC3E}">
        <p14:creationId xmlns:p14="http://schemas.microsoft.com/office/powerpoint/2010/main" val="365161330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151125"/>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discuss!</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5663089"/>
          </a:xfrm>
          <a:prstGeom prst="rect">
            <a:avLst/>
          </a:prstGeom>
        </p:spPr>
        <p:txBody>
          <a:bodyPr wrap="square">
            <a:spAutoFit/>
          </a:bodyPr>
          <a:lstStyle/>
          <a:p>
            <a:pPr latinLnBrk="1"/>
            <a:r>
              <a:rPr lang="en-US" sz="3200" dirty="0" smtClean="0">
                <a:latin typeface="Helvetica Neue"/>
              </a:rPr>
              <a:t>Please discuss your experiences, both positive and negative</a:t>
            </a:r>
          </a:p>
          <a:p>
            <a:pPr latinLnBrk="1"/>
            <a:endParaRPr lang="en-US" sz="3200" dirty="0">
              <a:latin typeface="Helvetica Neue"/>
            </a:endParaRPr>
          </a:p>
          <a:p>
            <a:r>
              <a:rPr lang="en-GB" sz="3200" dirty="0" smtClean="0">
                <a:latin typeface="Helvetica Neue"/>
              </a:rPr>
              <a:t>Please do also add your experiences to the </a:t>
            </a:r>
            <a:r>
              <a:rPr lang="en-GB" sz="3200" dirty="0" err="1" smtClean="0">
                <a:latin typeface="Helvetica Neue"/>
              </a:rPr>
              <a:t>titanpad</a:t>
            </a:r>
            <a:r>
              <a:rPr lang="en-GB" sz="3200" dirty="0" smtClean="0">
                <a:latin typeface="Helvetica Neue"/>
              </a:rPr>
              <a:t> as you have </a:t>
            </a:r>
            <a:r>
              <a:rPr lang="en-GB" sz="3200" dirty="0" smtClean="0">
                <a:latin typeface="Helvetica Neue"/>
              </a:rPr>
              <a:t>time (not just this afternoon).</a:t>
            </a:r>
          </a:p>
          <a:p>
            <a:endParaRPr lang="en-GB" sz="3200" dirty="0" smtClean="0">
              <a:latin typeface="Helvetica Neue"/>
            </a:endParaRPr>
          </a:p>
          <a:p>
            <a:r>
              <a:rPr lang="en-GB" sz="6000" b="1" dirty="0" smtClean="0">
                <a:latin typeface="Helvetica Neue"/>
              </a:rPr>
              <a:t>titanpad.com/nmagt9H23e</a:t>
            </a:r>
            <a:endParaRPr lang="en-GB" sz="6000" b="1" dirty="0" smtClean="0">
              <a:latin typeface="Helvetica Neue"/>
            </a:endParaRPr>
          </a:p>
          <a:p>
            <a:endParaRPr lang="en-GB" sz="3200" dirty="0">
              <a:latin typeface="Helvetica Neue"/>
            </a:endParaRPr>
          </a:p>
          <a:p>
            <a:r>
              <a:rPr lang="en-GB" sz="3200" dirty="0" smtClean="0">
                <a:latin typeface="Helvetica Neue"/>
              </a:rPr>
              <a:t>Please </a:t>
            </a:r>
            <a:r>
              <a:rPr lang="en-GB" sz="3200" dirty="0" smtClean="0">
                <a:latin typeface="Helvetica Neue"/>
              </a:rPr>
              <a:t>be as explicit, and descriptive, as possible!  </a:t>
            </a:r>
            <a:endParaRPr lang="en-GB" sz="3200" dirty="0" smtClean="0">
              <a:latin typeface="Helvetica Neue"/>
            </a:endParaRPr>
          </a:p>
          <a:p>
            <a:endParaRPr lang="en-GB" sz="3200" dirty="0">
              <a:latin typeface="Helvetica Neue"/>
            </a:endParaRPr>
          </a:p>
          <a:p>
            <a:r>
              <a:rPr lang="en-GB" sz="3200" dirty="0" smtClean="0">
                <a:latin typeface="Helvetica Neue"/>
              </a:rPr>
              <a:t>Share the link with your colleagues!</a:t>
            </a:r>
            <a:endParaRPr lang="en-GB" sz="3200" dirty="0" smtClean="0">
              <a:latin typeface="Helvetica Neue"/>
            </a:endParaRPr>
          </a:p>
          <a:p>
            <a:pPr latinLnBrk="1"/>
            <a:endParaRPr lang="en-US" dirty="0"/>
          </a:p>
        </p:txBody>
      </p:sp>
    </p:spTree>
    <p:extLst>
      <p:ext uri="{BB962C8B-B14F-4D97-AF65-F5344CB8AC3E}">
        <p14:creationId xmlns:p14="http://schemas.microsoft.com/office/powerpoint/2010/main" val="2287047360"/>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571502" y="330200"/>
            <a:ext cx="11861700" cy="1397100"/>
          </a:xfrm>
          <a:prstGeom prst="rect">
            <a:avLst/>
          </a:prstGeom>
        </p:spPr>
        <p:txBody>
          <a:bodyPr lIns="91425" tIns="91425" rIns="91425" bIns="91425" anchor="b" anchorCtr="0">
            <a:noAutofit/>
          </a:bodyPr>
          <a:lstStyle/>
          <a:p>
            <a:pPr>
              <a:spcBef>
                <a:spcPts val="0"/>
              </a:spcBef>
              <a:buNone/>
            </a:pPr>
            <a:r>
              <a:rPr lang="en-US" sz="4800" dirty="0"/>
              <a:t>Questions?</a:t>
            </a:r>
          </a:p>
        </p:txBody>
      </p:sp>
      <p:pic>
        <p:nvPicPr>
          <p:cNvPr id="393" name="Shape 393"/>
          <p:cNvPicPr preferRelativeResize="0"/>
          <p:nvPr/>
        </p:nvPicPr>
        <p:blipFill>
          <a:blip r:embed="rId3">
            <a:alphaModFix/>
          </a:blip>
          <a:stretch>
            <a:fillRect/>
          </a:stretch>
        </p:blipFill>
        <p:spPr>
          <a:xfrm>
            <a:off x="1357649" y="2573562"/>
            <a:ext cx="9432049" cy="628801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650875" y="390527"/>
            <a:ext cx="11703000" cy="1625699"/>
          </a:xfrm>
          <a:prstGeom prst="rect">
            <a:avLst/>
          </a:prstGeom>
          <a:noFill/>
          <a:ln>
            <a:noFill/>
          </a:ln>
        </p:spPr>
        <p:txBody>
          <a:bodyPr lIns="50775" tIns="50775" rIns="50775" bIns="50775"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b="0" i="0" u="none" strike="noStrike" cap="none" baseline="0" dirty="0" smtClean="0">
                <a:solidFill>
                  <a:schemeClr val="dk1"/>
                </a:solidFill>
                <a:latin typeface="Helvetica Neue"/>
                <a:ea typeface="Helvetica Neue"/>
                <a:cs typeface="Helvetica Neue"/>
                <a:sym typeface="Helvetica Neue"/>
              </a:rPr>
              <a:t>Thank</a:t>
            </a:r>
            <a:r>
              <a:rPr lang="en-US" sz="4400" b="0" i="0" u="none" strike="noStrike" cap="none" dirty="0" smtClean="0">
                <a:solidFill>
                  <a:schemeClr val="dk1"/>
                </a:solidFill>
                <a:latin typeface="Helvetica Neue"/>
                <a:ea typeface="Helvetica Neue"/>
                <a:cs typeface="Helvetica Neue"/>
                <a:sym typeface="Helvetica Neue"/>
              </a:rPr>
              <a:t> you</a:t>
            </a:r>
            <a:r>
              <a:rPr lang="en-US" sz="4400" b="0" i="0" u="none" strike="noStrike" cap="none" baseline="0" dirty="0" smtClean="0">
                <a:solidFill>
                  <a:schemeClr val="dk1"/>
                </a:solidFill>
                <a:latin typeface="Helvetica Neue"/>
                <a:ea typeface="Helvetica Neue"/>
                <a:cs typeface="Helvetica Neue"/>
                <a:sym typeface="Helvetica Neue"/>
              </a:rPr>
              <a:t>!</a:t>
            </a:r>
            <a:endParaRPr lang="en-US" sz="4400" b="0" i="0" u="none" strike="noStrike" cap="none" baseline="0" dirty="0">
              <a:solidFill>
                <a:schemeClr val="dk1"/>
              </a:solidFill>
              <a:latin typeface="Helvetica Neue"/>
              <a:ea typeface="Helvetica Neue"/>
              <a:cs typeface="Helvetica Neue"/>
              <a:sym typeface="Helvetica Neue"/>
            </a:endParaRPr>
          </a:p>
        </p:txBody>
      </p:sp>
      <p:cxnSp>
        <p:nvCxnSpPr>
          <p:cNvPr id="381" name="Shape 381"/>
          <p:cNvCxnSpPr/>
          <p:nvPr/>
        </p:nvCxnSpPr>
        <p:spPr>
          <a:xfrm>
            <a:off x="939800" y="8991600"/>
            <a:ext cx="11125200" cy="1587"/>
          </a:xfrm>
          <a:prstGeom prst="straightConnector1">
            <a:avLst/>
          </a:prstGeom>
          <a:noFill/>
          <a:ln w="25400" cap="rnd">
            <a:solidFill>
              <a:srgbClr val="000000"/>
            </a:solidFill>
            <a:prstDash val="solid"/>
            <a:miter/>
            <a:headEnd type="none" w="med" len="med"/>
            <a:tailEnd type="none" w="med" len="med"/>
          </a:ln>
        </p:spPr>
      </p:cxnSp>
      <p:sp>
        <p:nvSpPr>
          <p:cNvPr id="383" name="Shape 383"/>
          <p:cNvSpPr txBox="1"/>
          <p:nvPr/>
        </p:nvSpPr>
        <p:spPr>
          <a:xfrm>
            <a:off x="754100" y="3124200"/>
            <a:ext cx="11310900" cy="44927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0" i="0" u="none" strike="noStrike" cap="none" baseline="0" dirty="0" smtClean="0">
              <a:solidFill>
                <a:srgbClr val="000000"/>
              </a:solidFill>
              <a:latin typeface="Helvetica Neue"/>
              <a:sym typeface="Arial"/>
            </a:endParaRPr>
          </a:p>
          <a:p>
            <a:pPr marL="0" marR="0" lvl="0" indent="0" algn="l" rtl="0">
              <a:lnSpc>
                <a:spcPct val="100000"/>
              </a:lnSpc>
              <a:spcBef>
                <a:spcPts val="0"/>
              </a:spcBef>
              <a:spcAft>
                <a:spcPts val="0"/>
              </a:spcAft>
              <a:buClr>
                <a:srgbClr val="000000"/>
              </a:buClr>
              <a:buFont typeface="Arial"/>
              <a:buNone/>
            </a:pPr>
            <a:r>
              <a:rPr lang="en-US" sz="2400" dirty="0" smtClean="0">
                <a:latin typeface="Helvetica Neue"/>
              </a:rPr>
              <a:t>Current </a:t>
            </a:r>
            <a:r>
              <a:rPr lang="en-US" sz="2400" b="0" i="0" u="none" strike="noStrike" cap="none" baseline="0" dirty="0" err="1" smtClean="0">
                <a:solidFill>
                  <a:srgbClr val="000000"/>
                </a:solidFill>
                <a:latin typeface="Helvetica Neue"/>
                <a:sym typeface="Arial"/>
              </a:rPr>
              <a:t>ToolMatch</a:t>
            </a:r>
            <a:r>
              <a:rPr lang="en-US" sz="2400" b="0" i="0" u="none" strike="noStrike" cap="none" baseline="0" dirty="0" smtClean="0">
                <a:solidFill>
                  <a:srgbClr val="000000"/>
                </a:solidFill>
                <a:latin typeface="Helvetica Neue"/>
                <a:sym typeface="Arial"/>
              </a:rPr>
              <a:t> </a:t>
            </a:r>
            <a:r>
              <a:rPr lang="en-US" sz="2400" b="0" i="0" u="none" strike="noStrike" cap="none" baseline="0" dirty="0" smtClean="0">
                <a:solidFill>
                  <a:srgbClr val="000000"/>
                </a:solidFill>
                <a:latin typeface="Helvetica Neue"/>
                <a:sym typeface="Arial"/>
              </a:rPr>
              <a:t>Service web site:  </a:t>
            </a:r>
            <a:endParaRPr sz="2400" b="0" i="0" u="none" strike="noStrike" cap="none" baseline="0" dirty="0">
              <a:solidFill>
                <a:srgbClr val="000000"/>
              </a:solidFill>
              <a:latin typeface="Helvetica Neue"/>
              <a:sym typeface="Arial"/>
            </a:endParaRPr>
          </a:p>
          <a:p>
            <a:pPr marL="0" marR="0" lvl="0" indent="0" algn="l" rtl="0">
              <a:lnSpc>
                <a:spcPct val="100000"/>
              </a:lnSpc>
              <a:spcBef>
                <a:spcPts val="0"/>
              </a:spcBef>
              <a:spcAft>
                <a:spcPts val="0"/>
              </a:spcAft>
              <a:buClr>
                <a:srgbClr val="000000"/>
              </a:buClr>
              <a:buSzPct val="25000"/>
              <a:buFont typeface="Georgia"/>
              <a:buNone/>
            </a:pPr>
            <a:r>
              <a:rPr lang="en-US" sz="2400" u="sng" dirty="0" smtClean="0">
                <a:solidFill>
                  <a:schemeClr val="hlink"/>
                </a:solidFill>
                <a:latin typeface="Helvetica Neue"/>
                <a:ea typeface="Georgia"/>
                <a:cs typeface="Georgia"/>
                <a:sym typeface="Georgia"/>
                <a:hlinkClick r:id="rId3"/>
              </a:rPr>
              <a:t>http://</a:t>
            </a:r>
            <a:r>
              <a:rPr lang="en-US" sz="2400" u="sng" dirty="0" smtClean="0">
                <a:solidFill>
                  <a:schemeClr val="hlink"/>
                </a:solidFill>
                <a:latin typeface="Helvetica Neue"/>
                <a:ea typeface="Georgia"/>
                <a:cs typeface="Georgia"/>
                <a:sym typeface="Georgia"/>
                <a:hlinkClick r:id="rId3"/>
              </a:rPr>
              <a:t>toolmatch.esipfed.org/index.php</a:t>
            </a:r>
            <a:r>
              <a:rPr lang="en-US" sz="2400" u="sng" dirty="0" smtClean="0">
                <a:solidFill>
                  <a:schemeClr val="hlink"/>
                </a:solidFill>
                <a:latin typeface="Helvetica Neue"/>
                <a:ea typeface="Georgia"/>
                <a:cs typeface="Georgia"/>
                <a:sym typeface="Georgia"/>
              </a:rPr>
              <a:t> </a:t>
            </a:r>
            <a:endParaRPr lang="en-US" sz="2400" b="0" i="0" u="sng" strike="noStrike" cap="none" baseline="0" dirty="0">
              <a:solidFill>
                <a:schemeClr val="hlink"/>
              </a:solidFill>
              <a:latin typeface="Helvetica Neue"/>
              <a:ea typeface="Georgia"/>
              <a:cs typeface="Georgia"/>
              <a:sym typeface="Georgia"/>
              <a:hlinkClick r:id="rId4"/>
            </a:endParaRPr>
          </a:p>
          <a:p>
            <a:pPr marL="0" marR="0" lvl="0" indent="0" algn="l" rtl="0">
              <a:lnSpc>
                <a:spcPct val="100000"/>
              </a:lnSpc>
              <a:spcBef>
                <a:spcPts val="0"/>
              </a:spcBef>
              <a:spcAft>
                <a:spcPts val="0"/>
              </a:spcAft>
              <a:buClr>
                <a:srgbClr val="000000"/>
              </a:buClr>
              <a:buSzPct val="25000"/>
              <a:buFont typeface="Georgia"/>
              <a:buNone/>
            </a:pPr>
            <a:endParaRPr lang="en-US" sz="2400" b="0" i="0" u="none" strike="noStrike" cap="none" baseline="0" dirty="0" smtClean="0">
              <a:solidFill>
                <a:srgbClr val="000000"/>
              </a:solidFill>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r>
              <a:rPr lang="en-US" sz="2400" b="0" i="0" u="none" strike="noStrike" cap="none" baseline="0" dirty="0" err="1" smtClean="0">
                <a:solidFill>
                  <a:srgbClr val="000000"/>
                </a:solidFill>
                <a:latin typeface="Helvetica Neue"/>
                <a:ea typeface="Georgia"/>
                <a:cs typeface="Georgia"/>
                <a:sym typeface="Georgia"/>
              </a:rPr>
              <a:t>ToolMatch</a:t>
            </a:r>
            <a:r>
              <a:rPr lang="en-US" sz="2400" b="0" i="0" u="none" strike="noStrike" cap="none" baseline="0" dirty="0" smtClean="0">
                <a:solidFill>
                  <a:srgbClr val="000000"/>
                </a:solidFill>
                <a:latin typeface="Helvetica Neue"/>
                <a:ea typeface="Georgia"/>
                <a:cs typeface="Georgia"/>
                <a:sym typeface="Georgia"/>
              </a:rPr>
              <a:t> </a:t>
            </a:r>
            <a:r>
              <a:rPr lang="en-US" sz="2400" b="0" i="0" u="none" strike="noStrike" cap="none" baseline="0" dirty="0">
                <a:solidFill>
                  <a:srgbClr val="000000"/>
                </a:solidFill>
                <a:latin typeface="Helvetica Neue"/>
                <a:ea typeface="Georgia"/>
                <a:cs typeface="Georgia"/>
                <a:sym typeface="Georgia"/>
              </a:rPr>
              <a:t>on </a:t>
            </a:r>
            <a:r>
              <a:rPr lang="en-US" sz="2400" b="0" i="0" u="none" strike="noStrike" cap="none" baseline="0" dirty="0" err="1">
                <a:solidFill>
                  <a:srgbClr val="000000"/>
                </a:solidFill>
                <a:latin typeface="Helvetica Neue"/>
                <a:ea typeface="Georgia"/>
                <a:cs typeface="Georgia"/>
                <a:sym typeface="Georgia"/>
              </a:rPr>
              <a:t>github</a:t>
            </a:r>
            <a:r>
              <a:rPr lang="en-US" sz="2400" b="0" i="0" u="none" strike="noStrike" cap="none" baseline="0" dirty="0">
                <a:solidFill>
                  <a:srgbClr val="000000"/>
                </a:solidFill>
                <a:latin typeface="Helvetica Neue"/>
                <a:ea typeface="Georgia"/>
                <a:cs typeface="Georgia"/>
                <a:sym typeface="Georgia"/>
              </a:rPr>
              <a:t>:  </a:t>
            </a:r>
            <a:r>
              <a:rPr lang="en-US" sz="2400" b="0" i="0" u="sng" strike="noStrike" cap="none" baseline="0" dirty="0">
                <a:solidFill>
                  <a:schemeClr val="hlink"/>
                </a:solidFill>
                <a:latin typeface="Helvetica Neue"/>
                <a:ea typeface="Georgia"/>
                <a:cs typeface="Georgia"/>
                <a:sym typeface="Georgia"/>
                <a:hlinkClick r:id="rId5"/>
              </a:rPr>
              <a:t>https://</a:t>
            </a:r>
            <a:r>
              <a:rPr lang="en-US" sz="2400" b="0" i="0" u="sng" strike="noStrike" cap="none" baseline="0" dirty="0" smtClean="0">
                <a:solidFill>
                  <a:schemeClr val="hlink"/>
                </a:solidFill>
                <a:latin typeface="Helvetica Neue"/>
                <a:ea typeface="Georgia"/>
                <a:cs typeface="Georgia"/>
                <a:sym typeface="Georgia"/>
                <a:hlinkClick r:id="rId5"/>
              </a:rPr>
              <a:t>github.com/ESIPFed/Toolmatch</a:t>
            </a:r>
            <a:endParaRPr lang="en-US" sz="2400" b="0" i="0" u="sng" strike="noStrike" cap="none" baseline="0" dirty="0">
              <a:solidFill>
                <a:schemeClr val="hlink"/>
              </a:solidFill>
              <a:latin typeface="Helvetica Neue"/>
              <a:ea typeface="Georgia"/>
              <a:cs typeface="Georgia"/>
              <a:sym typeface="Georgia"/>
              <a:hlinkClick r:id="rId5"/>
            </a:endParaRPr>
          </a:p>
          <a:p>
            <a:pPr lvl="0">
              <a:buClr>
                <a:srgbClr val="000000"/>
              </a:buClr>
              <a:buSzPct val="25000"/>
            </a:pPr>
            <a:r>
              <a:rPr lang="en-US" sz="2400" b="0" i="0" u="none" strike="noStrike" cap="none" baseline="0" dirty="0" err="1" smtClean="0">
                <a:solidFill>
                  <a:srgbClr val="000000"/>
                </a:solidFill>
                <a:latin typeface="Helvetica Neue"/>
                <a:ea typeface="Georgia"/>
                <a:cs typeface="Georgia"/>
                <a:sym typeface="Georgia"/>
              </a:rPr>
              <a:t>ToolMatch</a:t>
            </a:r>
            <a:r>
              <a:rPr lang="en-US" sz="2400" b="0" i="0" u="none" strike="noStrike" cap="none" baseline="0" dirty="0" smtClean="0">
                <a:solidFill>
                  <a:srgbClr val="000000"/>
                </a:solidFill>
                <a:latin typeface="Helvetica Neue"/>
                <a:ea typeface="Georgia"/>
                <a:cs typeface="Georgia"/>
                <a:sym typeface="Georgia"/>
              </a:rPr>
              <a:t> ontology</a:t>
            </a:r>
            <a:r>
              <a:rPr lang="en-US" sz="2400" b="0" i="0" u="none" strike="noStrike" cap="none" dirty="0" smtClean="0">
                <a:solidFill>
                  <a:srgbClr val="000000"/>
                </a:solidFill>
                <a:latin typeface="Helvetica Neue"/>
                <a:ea typeface="Georgia"/>
                <a:cs typeface="Georgia"/>
                <a:sym typeface="Georgia"/>
              </a:rPr>
              <a:t> on </a:t>
            </a:r>
            <a:r>
              <a:rPr lang="en-US" sz="2400" b="0" i="0" u="none" strike="noStrike" cap="none" dirty="0" err="1" smtClean="0">
                <a:solidFill>
                  <a:srgbClr val="000000"/>
                </a:solidFill>
                <a:latin typeface="Helvetica Neue"/>
                <a:ea typeface="Georgia"/>
                <a:cs typeface="Georgia"/>
                <a:sym typeface="Georgia"/>
              </a:rPr>
              <a:t>github</a:t>
            </a:r>
            <a:r>
              <a:rPr lang="en-US" sz="2400" dirty="0">
                <a:latin typeface="Helvetica Neue"/>
                <a:ea typeface="Georgia"/>
                <a:cs typeface="Georgia"/>
                <a:sym typeface="Georgia"/>
              </a:rPr>
              <a:t>: </a:t>
            </a:r>
            <a:r>
              <a:rPr lang="en-US" sz="2400" dirty="0">
                <a:latin typeface="Helvetica Neue"/>
                <a:ea typeface="Georgia"/>
                <a:cs typeface="Georgia"/>
                <a:sym typeface="Georgia"/>
                <a:hlinkClick r:id="rId6"/>
              </a:rPr>
              <a:t>https://</a:t>
            </a:r>
            <a:r>
              <a:rPr lang="en-US" sz="2400" dirty="0" smtClean="0">
                <a:latin typeface="Helvetica Neue"/>
                <a:ea typeface="Georgia"/>
                <a:cs typeface="Georgia"/>
                <a:sym typeface="Georgia"/>
                <a:hlinkClick r:id="rId6"/>
              </a:rPr>
              <a:t>github.com/ESIPFed/toolmatch-ontology</a:t>
            </a:r>
            <a:endParaRPr lang="en-US" sz="2400" dirty="0" smtClean="0">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endParaRPr lang="en-US" sz="2400" b="0" i="0" u="none" strike="noStrike" cap="none" baseline="0" dirty="0" smtClean="0">
              <a:solidFill>
                <a:srgbClr val="000000"/>
              </a:solidFill>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r>
              <a:rPr lang="en-US" sz="2400" b="0" i="0" u="none" strike="noStrike" cap="none" baseline="0" dirty="0" smtClean="0">
                <a:solidFill>
                  <a:srgbClr val="000000"/>
                </a:solidFill>
                <a:latin typeface="Helvetica Neue"/>
                <a:ea typeface="Georgia"/>
                <a:cs typeface="Georgia"/>
                <a:sym typeface="Georgia"/>
              </a:rPr>
              <a:t>ESIP </a:t>
            </a:r>
            <a:r>
              <a:rPr lang="en-US" sz="2400" b="0" i="0" u="none" strike="noStrike" cap="none" baseline="0" dirty="0">
                <a:solidFill>
                  <a:srgbClr val="000000"/>
                </a:solidFill>
                <a:latin typeface="Helvetica Neue"/>
                <a:ea typeface="Georgia"/>
                <a:cs typeface="Georgia"/>
                <a:sym typeface="Georgia"/>
              </a:rPr>
              <a:t>ToolMatch wiki page: </a:t>
            </a:r>
            <a:r>
              <a:rPr lang="en-US" sz="2400" b="0" i="0" u="sng" strike="noStrike" cap="none" baseline="0" dirty="0">
                <a:solidFill>
                  <a:schemeClr val="hlink"/>
                </a:solidFill>
                <a:latin typeface="Helvetica Neue"/>
                <a:ea typeface="Georgia"/>
                <a:cs typeface="Georgia"/>
                <a:sym typeface="Georgia"/>
                <a:hlinkClick r:id="rId7"/>
              </a:rPr>
              <a:t>http://</a:t>
            </a:r>
            <a:r>
              <a:rPr lang="en-US" sz="2400" b="0" i="0" u="sng" strike="noStrike" cap="none" baseline="0" dirty="0" smtClean="0">
                <a:solidFill>
                  <a:schemeClr val="hlink"/>
                </a:solidFill>
                <a:latin typeface="Helvetica Neue"/>
                <a:ea typeface="Georgia"/>
                <a:cs typeface="Georgia"/>
                <a:sym typeface="Georgia"/>
                <a:hlinkClick r:id="rId7"/>
              </a:rPr>
              <a:t>wiki.esipfed.org/index.php/ToolMatch</a:t>
            </a:r>
          </a:p>
          <a:p>
            <a:pPr>
              <a:buClr>
                <a:srgbClr val="000000"/>
              </a:buClr>
              <a:buSzPct val="25000"/>
            </a:pPr>
            <a:endParaRPr lang="en-US" sz="2400" dirty="0" smtClean="0">
              <a:latin typeface="Helvetica Neue"/>
              <a:ea typeface="Georgia"/>
              <a:cs typeface="Georgia"/>
              <a:sym typeface="Georgia"/>
            </a:endParaRPr>
          </a:p>
          <a:p>
            <a:pPr>
              <a:buClr>
                <a:srgbClr val="000000"/>
              </a:buClr>
              <a:buSzPct val="25000"/>
            </a:pPr>
            <a:r>
              <a:rPr lang="en-US" sz="2400" dirty="0" smtClean="0">
                <a:latin typeface="Helvetica Neue"/>
                <a:ea typeface="Georgia"/>
                <a:cs typeface="Georgia"/>
                <a:sym typeface="Georgia"/>
              </a:rPr>
              <a:t>ESIP </a:t>
            </a:r>
            <a:r>
              <a:rPr lang="en-US" sz="2400" dirty="0">
                <a:latin typeface="Helvetica Neue"/>
                <a:ea typeface="Georgia"/>
                <a:cs typeface="Georgia"/>
                <a:sym typeface="Georgia"/>
              </a:rPr>
              <a:t>on the Web:  </a:t>
            </a:r>
            <a:r>
              <a:rPr lang="en-US" sz="2400" u="sng" dirty="0" err="1" smtClean="0">
                <a:solidFill>
                  <a:schemeClr val="hlink"/>
                </a:solidFill>
                <a:latin typeface="Helvetica Neue"/>
                <a:ea typeface="Georgia"/>
                <a:cs typeface="Georgia"/>
                <a:sym typeface="Georgia"/>
              </a:rPr>
              <a:t>esipfed.org@ESIPFed</a:t>
            </a:r>
            <a:endParaRPr lang="en-US" sz="2400" u="sng" dirty="0">
              <a:solidFill>
                <a:schemeClr val="hlink"/>
              </a:solidFill>
              <a:latin typeface="Helvetica Neue"/>
              <a:ea typeface="Georgia"/>
              <a:cs typeface="Georgia"/>
              <a:sym typeface="Georgia"/>
            </a:endParaRPr>
          </a:p>
        </p:txBody>
      </p:sp>
      <p:sp>
        <p:nvSpPr>
          <p:cNvPr id="384" name="Shape 384"/>
          <p:cNvSpPr txBox="1">
            <a:spLocks noGrp="1"/>
          </p:cNvSpPr>
          <p:nvPr>
            <p:ph type="body" idx="1"/>
          </p:nvPr>
        </p:nvSpPr>
        <p:spPr>
          <a:xfrm>
            <a:off x="650875" y="2182814"/>
            <a:ext cx="5745299" cy="909600"/>
          </a:xfrm>
          <a:prstGeom prst="rect">
            <a:avLst/>
          </a:prstGeom>
        </p:spPr>
        <p:txBody>
          <a:bodyPr lIns="91425" tIns="91425" rIns="91425" bIns="91425" anchor="b" anchorCtr="0">
            <a:noAutofit/>
          </a:bodyPr>
          <a:lstStyle/>
          <a:p>
            <a:pPr>
              <a:spcBef>
                <a:spcPts val="0"/>
              </a:spcBef>
              <a:buNone/>
            </a:pPr>
            <a:r>
              <a:rPr lang="en-US" sz="3600" dirty="0">
                <a:latin typeface="Helvetica Neue"/>
              </a:rPr>
              <a:t>Follow Our Progress!</a:t>
            </a:r>
          </a:p>
        </p:txBody>
      </p:sp>
    </p:spTree>
    <p:extLst>
      <p:ext uri="{BB962C8B-B14F-4D97-AF65-F5344CB8AC3E}">
        <p14:creationId xmlns:p14="http://schemas.microsoft.com/office/powerpoint/2010/main" val="240048801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an extremely brief history</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indent="-457200">
              <a:buClr>
                <a:srgbClr val="000000"/>
              </a:buClr>
              <a:buSzPct val="100000"/>
              <a:buFont typeface="Georgia"/>
              <a:buChar char="●"/>
            </a:pPr>
            <a:r>
              <a:rPr lang="en-US" sz="3600" dirty="0" smtClean="0">
                <a:latin typeface="Helvetica Neue"/>
                <a:ea typeface="Georgia"/>
                <a:cs typeface="Georgia"/>
                <a:sym typeface="Georgia"/>
              </a:rPr>
              <a:t></a:t>
            </a:r>
            <a:r>
              <a:rPr lang="en-US" sz="3200" dirty="0" smtClean="0">
                <a:latin typeface="Helvetica Neue"/>
                <a:ea typeface="Georgia"/>
                <a:cs typeface="Georgia"/>
                <a:sym typeface="Georgia"/>
              </a:rPr>
              <a:t>Initially spawned as a </a:t>
            </a:r>
            <a:r>
              <a:rPr lang="en-US" sz="3200" dirty="0">
                <a:latin typeface="Helvetica Neue"/>
                <a:ea typeface="Georgia"/>
                <a:cs typeface="Georgia"/>
                <a:sym typeface="Georgia"/>
              </a:rPr>
              <a:t>Funding Friday </a:t>
            </a:r>
            <a:r>
              <a:rPr lang="en-US" sz="3200" dirty="0" smtClean="0">
                <a:latin typeface="Helvetica Neue"/>
                <a:ea typeface="Georgia"/>
                <a:cs typeface="Georgia"/>
                <a:sym typeface="Georgia"/>
              </a:rPr>
              <a:t>proposal</a:t>
            </a:r>
          </a:p>
          <a:p>
            <a:pPr marL="457200" indent="-457200">
              <a:buClr>
                <a:srgbClr val="000000"/>
              </a:buClr>
              <a:buSzPct val="100000"/>
              <a:buFont typeface="Georgia"/>
              <a:buChar char="●"/>
            </a:pPr>
            <a:endParaRPr lang="en-US" sz="3200" dirty="0">
              <a:latin typeface="Helvetica Neue"/>
              <a:ea typeface="Georgia"/>
              <a:cs typeface="Georgia"/>
              <a:sym typeface="Georgia"/>
            </a:endParaRPr>
          </a:p>
          <a:p>
            <a:pPr marL="457200" indent="-457200">
              <a:buClr>
                <a:srgbClr val="000000"/>
              </a:buClr>
              <a:buSzPct val="100000"/>
              <a:buFont typeface="Georgia"/>
              <a:buChar char="●"/>
            </a:pPr>
            <a:r>
              <a:rPr lang="en-US" sz="3200" dirty="0" smtClean="0">
                <a:latin typeface="Helvetica Neue"/>
                <a:ea typeface="Georgia"/>
                <a:cs typeface="Georgia"/>
                <a:sym typeface="Georgia"/>
              </a:rPr>
              <a:t>moved to Products &amp; Services Testbed Funding</a:t>
            </a:r>
          </a:p>
          <a:p>
            <a:pPr marL="457200" indent="-457200">
              <a:buClr>
                <a:srgbClr val="000000"/>
              </a:buClr>
              <a:buSzPct val="100000"/>
              <a:buFont typeface="Georgia"/>
              <a:buChar char="●"/>
            </a:pPr>
            <a:endParaRPr lang="en-US" sz="3200" dirty="0">
              <a:latin typeface="Helvetica Neue"/>
              <a:ea typeface="Georgia"/>
              <a:cs typeface="Georgia"/>
              <a:sym typeface="Georgia"/>
            </a:endParaRPr>
          </a:p>
          <a:p>
            <a:pPr marL="457200" indent="-457200">
              <a:buClr>
                <a:srgbClr val="000000"/>
              </a:buClr>
              <a:buSzPct val="100000"/>
              <a:buFont typeface="Georgia"/>
              <a:buChar char="●"/>
            </a:pPr>
            <a:r>
              <a:rPr lang="en-US" sz="3200" dirty="0" smtClean="0">
                <a:latin typeface="Helvetica Neue"/>
                <a:ea typeface="Georgia"/>
                <a:cs typeface="Georgia"/>
                <a:sym typeface="Georgia"/>
              </a:rPr>
              <a:t>Many contributors through the life of the project:</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Matthew </a:t>
            </a:r>
            <a:r>
              <a:rPr lang="en-US" sz="2800" dirty="0" err="1" smtClean="0">
                <a:latin typeface="Helvetica Neue"/>
                <a:ea typeface="Georgia"/>
                <a:cs typeface="Georgia"/>
                <a:sym typeface="Georgia"/>
              </a:rPr>
              <a:t>Ferritto</a:t>
            </a:r>
            <a:r>
              <a:rPr lang="en-US" sz="2800" dirty="0" smtClean="0">
                <a:latin typeface="Helvetica Neue"/>
                <a:ea typeface="Georgia"/>
                <a:cs typeface="Georgia"/>
                <a:sym typeface="Georgia"/>
              </a:rPr>
              <a:t> (initial proposal)</a:t>
            </a:r>
          </a:p>
          <a:p>
            <a:pPr marL="914352" lvl="1" indent="-457200">
              <a:buClr>
                <a:srgbClr val="000000"/>
              </a:buClr>
              <a:buSzPct val="100000"/>
              <a:buFont typeface="Arial" panose="020B0604020202020204" pitchFamily="34" charset="0"/>
              <a:buChar char="•"/>
            </a:pPr>
            <a:r>
              <a:rPr lang="en-US" sz="2800" dirty="0">
                <a:latin typeface="Helvetica Neue"/>
                <a:ea typeface="Georgia"/>
                <a:cs typeface="Georgia"/>
                <a:sym typeface="Georgia"/>
              </a:rPr>
              <a:t>Nancy </a:t>
            </a:r>
            <a:r>
              <a:rPr lang="en-US" sz="2800" dirty="0" err="1" smtClean="0">
                <a:latin typeface="Helvetica Neue"/>
                <a:ea typeface="Georgia"/>
                <a:cs typeface="Georgia"/>
                <a:sym typeface="Georgia"/>
              </a:rPr>
              <a:t>Hoebelheinrich</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Chris </a:t>
            </a:r>
            <a:r>
              <a:rPr lang="en-US" sz="2800" dirty="0" err="1" smtClean="0">
                <a:latin typeface="Helvetica Neue"/>
                <a:ea typeface="Georgia"/>
                <a:cs typeface="Georgia"/>
                <a:sym typeface="Georgia"/>
              </a:rPr>
              <a:t>Lynnes</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err="1" smtClean="0">
                <a:latin typeface="Helvetica Neue"/>
                <a:ea typeface="Georgia"/>
                <a:cs typeface="Georgia"/>
                <a:sym typeface="Georgia"/>
              </a:rPr>
              <a:t>Anirudh</a:t>
            </a:r>
            <a:r>
              <a:rPr lang="en-US" sz="2800" dirty="0" smtClean="0">
                <a:latin typeface="Helvetica Neue"/>
                <a:ea typeface="Georgia"/>
                <a:cs typeface="Georgia"/>
                <a:sym typeface="Georgia"/>
              </a:rPr>
              <a:t> </a:t>
            </a:r>
            <a:r>
              <a:rPr lang="en-US" sz="2800" dirty="0" err="1" smtClean="0">
                <a:latin typeface="Helvetica Neue"/>
                <a:ea typeface="Georgia"/>
                <a:cs typeface="Georgia"/>
                <a:sym typeface="Georgia"/>
              </a:rPr>
              <a:t>Prabhu</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Patrick West</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brandon whitehead</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Soren Scott</a:t>
            </a:r>
            <a:endParaRPr lang="en-US" sz="28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p:txBody>
      </p:sp>
    </p:spTree>
    <p:extLst>
      <p:ext uri="{BB962C8B-B14F-4D97-AF65-F5344CB8AC3E}">
        <p14:creationId xmlns:p14="http://schemas.microsoft.com/office/powerpoint/2010/main" val="2335776412"/>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124200"/>
            <a:ext cx="9222014"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Shape 256"/>
          <p:cNvPicPr preferRelativeResize="0"/>
          <p:nvPr/>
        </p:nvPicPr>
        <p:blipFill rotWithShape="1">
          <a:blip r:embed="rId4">
            <a:alphaModFix/>
          </a:blip>
          <a:srcRect/>
          <a:stretch/>
        </p:blipFill>
        <p:spPr>
          <a:xfrm>
            <a:off x="9918926" y="7532688"/>
            <a:ext cx="2466975" cy="1495500"/>
          </a:xfrm>
          <a:prstGeom prst="rect">
            <a:avLst/>
          </a:prstGeom>
          <a:noFill/>
          <a:ln>
            <a:noFill/>
          </a:ln>
        </p:spPr>
      </p:pic>
      <p:sp>
        <p:nvSpPr>
          <p:cNvPr id="260" name="Shape 260"/>
          <p:cNvSpPr/>
          <p:nvPr/>
        </p:nvSpPr>
        <p:spPr>
          <a:xfrm>
            <a:off x="155575" y="-144463"/>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1" name="Shape 261"/>
          <p:cNvSpPr/>
          <p:nvPr/>
        </p:nvSpPr>
        <p:spPr>
          <a:xfrm rot="-5400000">
            <a:off x="-4514791" y="2710038"/>
            <a:ext cx="9391500" cy="253800"/>
          </a:xfrm>
          <a:prstGeom prst="rect">
            <a:avLst/>
          </a:prstGeom>
          <a:noFill/>
          <a:ln>
            <a:noFill/>
          </a:ln>
        </p:spPr>
        <p:txBody>
          <a:bodyPr lIns="91425" tIns="45700" rIns="91425" bIns="45700" anchor="t" anchorCtr="0">
            <a:noAutofit/>
          </a:bodyPr>
          <a:lstStyle/>
          <a:p>
            <a:pPr marL="501650" marR="0" lvl="1" indent="-6350" algn="l" rtl="0">
              <a:lnSpc>
                <a:spcPct val="100000"/>
              </a:lnSpc>
              <a:spcBef>
                <a:spcPts val="0"/>
              </a:spcBef>
              <a:spcAft>
                <a:spcPts val="0"/>
              </a:spcAft>
              <a:buClr>
                <a:srgbClr val="606060"/>
              </a:buClr>
              <a:buSzPct val="25000"/>
              <a:buFont typeface="Helvetica Neue"/>
              <a:buNone/>
            </a:pPr>
            <a:r>
              <a:rPr lang="en-US" sz="1050" b="0" i="0" u="sng" strike="noStrike" cap="none" baseline="0">
                <a:solidFill>
                  <a:schemeClr val="hlink"/>
                </a:solidFill>
                <a:latin typeface="Helvetica Neue"/>
                <a:ea typeface="Helvetica Neue"/>
                <a:cs typeface="Helvetica Neue"/>
                <a:sym typeface="Helvetica Neue"/>
                <a:hlinkClick r:id="rId5"/>
              </a:rPr>
              <a:t>http://pushingsocial.com/wp-content/uploads/2013/12/social-media-tools-swiss-knife.jpg</a:t>
            </a:r>
          </a:p>
        </p:txBody>
      </p:sp>
      <p:sp>
        <p:nvSpPr>
          <p:cNvPr id="8" name="Shape 217"/>
          <p:cNvSpPr txBox="1">
            <a:spLocks/>
          </p:cNvSpPr>
          <p:nvPr/>
        </p:nvSpPr>
        <p:spPr>
          <a:xfrm>
            <a:off x="803275" y="457200"/>
            <a:ext cx="11703050" cy="1625599"/>
          </a:xfrm>
          <a:prstGeom prst="rect">
            <a:avLst/>
          </a:prstGeom>
          <a:noFill/>
          <a:ln>
            <a:noFill/>
          </a:ln>
        </p:spPr>
        <p:txBody>
          <a:bodyPr lIns="91400" tIns="91400" rIns="91400" bIns="91400" anchor="t"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chemeClr val="dk1"/>
              </a:buClr>
              <a:buFont typeface="Helvetica Neue"/>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chemeClr val="dk1"/>
              </a:buClr>
              <a:buFont typeface="Helvetica Neue"/>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pPr>
              <a:buSzPct val="25000"/>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an extremely brief history</a:t>
            </a:r>
            <a:endParaRPr lang="en-US" sz="4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9788403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587188" y="4410119"/>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cxnSp>
        <p:nvCxnSpPr>
          <p:cNvPr id="13" name="Straight Arrow Connector 12"/>
          <p:cNvCxnSpPr>
            <a:stCxn id="32" idx="1"/>
            <a:endCxn id="9" idx="3"/>
          </p:cNvCxnSpPr>
          <p:nvPr/>
        </p:nvCxnSpPr>
        <p:spPr>
          <a:xfrm flipH="1">
            <a:off x="4701988" y="3505200"/>
            <a:ext cx="3977579" cy="1895519"/>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6202" y="3668129"/>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5851325" y="5105400"/>
            <a:ext cx="3259226" cy="584775"/>
          </a:xfrm>
          <a:prstGeom prst="rect">
            <a:avLst/>
          </a:prstGeom>
          <a:noFill/>
        </p:spPr>
        <p:txBody>
          <a:bodyPr wrap="none" rtlCol="0">
            <a:spAutoFit/>
          </a:bodyPr>
          <a:lstStyle/>
          <a:p>
            <a:r>
              <a:rPr lang="en-GB" sz="3200" dirty="0" smtClean="0">
                <a:latin typeface="Helvetica Neue"/>
              </a:rPr>
              <a:t>is not compatible</a:t>
            </a:r>
            <a:endParaRPr lang="en-GB" sz="3200" dirty="0">
              <a:latin typeface="Helvetica Neue"/>
            </a:endParaRPr>
          </a:p>
        </p:txBody>
      </p:sp>
      <p:sp>
        <p:nvSpPr>
          <p:cNvPr id="21" name="TextBox 20"/>
          <p:cNvSpPr txBox="1"/>
          <p:nvPr/>
        </p:nvSpPr>
        <p:spPr>
          <a:xfrm>
            <a:off x="5851325" y="5697933"/>
            <a:ext cx="2576346" cy="584775"/>
          </a:xfrm>
          <a:prstGeom prst="rect">
            <a:avLst/>
          </a:prstGeom>
          <a:noFill/>
        </p:spPr>
        <p:txBody>
          <a:bodyPr wrap="none" rtlCol="0">
            <a:spAutoFit/>
          </a:bodyPr>
          <a:lstStyle/>
          <a:p>
            <a:r>
              <a:rPr lang="en-GB" sz="3200" dirty="0" smtClean="0">
                <a:latin typeface="Helvetica Neue"/>
              </a:rPr>
              <a:t>is compatible</a:t>
            </a:r>
            <a:endParaRPr lang="en-GB" sz="3200" dirty="0">
              <a:latin typeface="Helvetica Neue"/>
            </a:endParaRPr>
          </a:p>
        </p:txBody>
      </p:sp>
      <p:sp>
        <p:nvSpPr>
          <p:cNvPr id="22" name="TextBox 21"/>
          <p:cNvSpPr txBox="1"/>
          <p:nvPr/>
        </p:nvSpPr>
        <p:spPr>
          <a:xfrm>
            <a:off x="5865779" y="6298913"/>
            <a:ext cx="3305713" cy="584775"/>
          </a:xfrm>
          <a:prstGeom prst="rect">
            <a:avLst/>
          </a:prstGeom>
          <a:noFill/>
        </p:spPr>
        <p:txBody>
          <a:bodyPr wrap="none" rtlCol="0">
            <a:spAutoFit/>
          </a:bodyPr>
          <a:lstStyle/>
          <a:p>
            <a:r>
              <a:rPr lang="en-GB" sz="3200" dirty="0" smtClean="0">
                <a:latin typeface="Helvetica Neue"/>
              </a:rPr>
              <a:t>is compatible if…</a:t>
            </a:r>
            <a:endParaRPr lang="en-GB" sz="3200" dirty="0">
              <a:latin typeface="Helvetica Neue"/>
            </a:endParaRPr>
          </a:p>
        </p:txBody>
      </p:sp>
      <p:sp>
        <p:nvSpPr>
          <p:cNvPr id="23" name="TextBox 22"/>
          <p:cNvSpPr txBox="1"/>
          <p:nvPr/>
        </p:nvSpPr>
        <p:spPr>
          <a:xfrm>
            <a:off x="5851325" y="7492425"/>
            <a:ext cx="6061275" cy="584775"/>
          </a:xfrm>
          <a:prstGeom prst="rect">
            <a:avLst/>
          </a:prstGeom>
          <a:noFill/>
        </p:spPr>
        <p:txBody>
          <a:bodyPr wrap="none" rtlCol="0">
            <a:spAutoFit/>
          </a:bodyPr>
          <a:lstStyle/>
          <a:p>
            <a:r>
              <a:rPr lang="en-GB" sz="3200" dirty="0" smtClean="0">
                <a:latin typeface="Helvetica Neue"/>
              </a:rPr>
              <a:t>is compatible with a script that…</a:t>
            </a:r>
            <a:endParaRPr lang="en-GB" sz="3200" dirty="0">
              <a:latin typeface="Helvetica Neue"/>
            </a:endParaRPr>
          </a:p>
        </p:txBody>
      </p:sp>
      <p:sp>
        <p:nvSpPr>
          <p:cNvPr id="24" name="TextBox 23"/>
          <p:cNvSpPr txBox="1"/>
          <p:nvPr/>
        </p:nvSpPr>
        <p:spPr>
          <a:xfrm>
            <a:off x="5851325" y="6907650"/>
            <a:ext cx="3669594" cy="584775"/>
          </a:xfrm>
          <a:prstGeom prst="rect">
            <a:avLst/>
          </a:prstGeom>
          <a:noFill/>
        </p:spPr>
        <p:txBody>
          <a:bodyPr wrap="none" rtlCol="0">
            <a:spAutoFit/>
          </a:bodyPr>
          <a:lstStyle/>
          <a:p>
            <a:r>
              <a:rPr lang="en-GB" sz="3200" dirty="0" smtClean="0">
                <a:latin typeface="Helvetica Neue"/>
              </a:rPr>
              <a:t>is compatible but…</a:t>
            </a:r>
            <a:endParaRPr lang="en-GB" sz="3200" dirty="0">
              <a:latin typeface="Helvetica Neue"/>
            </a:endParaRPr>
          </a:p>
        </p:txBody>
      </p:sp>
      <p:sp>
        <p:nvSpPr>
          <p:cNvPr id="32" name="Rectangle 31"/>
          <p:cNvSpPr/>
          <p:nvPr/>
        </p:nvSpPr>
        <p:spPr>
          <a:xfrm>
            <a:off x="8679567" y="2743199"/>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Ferret</a:t>
            </a:r>
            <a:endParaRPr lang="en-GB" sz="3600" dirty="0">
              <a:solidFill>
                <a:schemeClr val="tx1"/>
              </a:solidFill>
              <a:latin typeface="Helvetica Neue"/>
            </a:endParaRPr>
          </a:p>
        </p:txBody>
      </p:sp>
    </p:spTree>
    <p:extLst>
      <p:ext uri="{BB962C8B-B14F-4D97-AF65-F5344CB8AC3E}">
        <p14:creationId xmlns:p14="http://schemas.microsoft.com/office/powerpoint/2010/main" val="212946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587188" y="4410119"/>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cxnSp>
        <p:nvCxnSpPr>
          <p:cNvPr id="13" name="Straight Arrow Connector 12"/>
          <p:cNvCxnSpPr>
            <a:stCxn id="32" idx="1"/>
            <a:endCxn id="9" idx="3"/>
          </p:cNvCxnSpPr>
          <p:nvPr/>
        </p:nvCxnSpPr>
        <p:spPr>
          <a:xfrm flipH="1">
            <a:off x="4701988" y="3505200"/>
            <a:ext cx="3977579" cy="1895519"/>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6202" y="3668129"/>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32" name="Rectangle 31"/>
          <p:cNvSpPr/>
          <p:nvPr/>
        </p:nvSpPr>
        <p:spPr>
          <a:xfrm>
            <a:off x="8679567" y="2743199"/>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Ferret</a:t>
            </a:r>
            <a:endParaRPr lang="en-GB" sz="3600" dirty="0">
              <a:solidFill>
                <a:schemeClr val="tx1"/>
              </a:solidFill>
              <a:latin typeface="Helvetica Neue"/>
            </a:endParaRPr>
          </a:p>
        </p:txBody>
      </p:sp>
      <p:sp>
        <p:nvSpPr>
          <p:cNvPr id="12" name="Rectangle 11"/>
          <p:cNvSpPr/>
          <p:nvPr/>
        </p:nvSpPr>
        <p:spPr>
          <a:xfrm>
            <a:off x="8679567" y="4638718"/>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QGIS</a:t>
            </a:r>
            <a:endParaRPr lang="en-GB" sz="3600" dirty="0">
              <a:solidFill>
                <a:schemeClr val="tx1"/>
              </a:solidFill>
              <a:latin typeface="Helvetica Neue"/>
            </a:endParaRPr>
          </a:p>
        </p:txBody>
      </p:sp>
      <p:sp>
        <p:nvSpPr>
          <p:cNvPr id="14" name="Rectangle 13"/>
          <p:cNvSpPr/>
          <p:nvPr/>
        </p:nvSpPr>
        <p:spPr>
          <a:xfrm>
            <a:off x="8679567" y="6477000"/>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Panoply</a:t>
            </a:r>
            <a:endParaRPr lang="en-GB" sz="3600" dirty="0">
              <a:solidFill>
                <a:schemeClr val="tx1"/>
              </a:solidFill>
              <a:latin typeface="Helvetica Neue"/>
            </a:endParaRPr>
          </a:p>
        </p:txBody>
      </p:sp>
      <p:cxnSp>
        <p:nvCxnSpPr>
          <p:cNvPr id="15" name="Straight Arrow Connector 14"/>
          <p:cNvCxnSpPr>
            <a:stCxn id="12" idx="1"/>
            <a:endCxn id="9" idx="3"/>
          </p:cNvCxnSpPr>
          <p:nvPr/>
        </p:nvCxnSpPr>
        <p:spPr>
          <a:xfrm flipH="1">
            <a:off x="4701988" y="5400719"/>
            <a:ext cx="3977579" cy="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9" idx="3"/>
          </p:cNvCxnSpPr>
          <p:nvPr/>
        </p:nvCxnSpPr>
        <p:spPr>
          <a:xfrm flipH="1" flipV="1">
            <a:off x="4701988" y="5400719"/>
            <a:ext cx="3977579" cy="1838282"/>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73058" y="4663531"/>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5" name="TextBox 24"/>
          <p:cNvSpPr txBox="1"/>
          <p:nvPr/>
        </p:nvSpPr>
        <p:spPr>
          <a:xfrm>
            <a:off x="6261346" y="553503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81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7874000" y="25146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pic>
        <p:nvPicPr>
          <p:cNvPr id="1028" name="Picture 4" descr="C:\6research\Dropbox\toolmatch\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4495800"/>
            <a:ext cx="25400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939800" y="4343400"/>
            <a:ext cx="2997200" cy="2362200"/>
          </a:xfrm>
          <a:prstGeom prst="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stCxn id="9" idx="1"/>
            <a:endCxn id="15" idx="3"/>
          </p:cNvCxnSpPr>
          <p:nvPr/>
        </p:nvCxnSpPr>
        <p:spPr>
          <a:xfrm flipH="1">
            <a:off x="3937000" y="3505200"/>
            <a:ext cx="3937000" cy="20193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08365" y="47244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SEG-Y</a:t>
            </a:r>
            <a:endParaRPr lang="en-GB" sz="3600" dirty="0">
              <a:solidFill>
                <a:schemeClr val="tx1"/>
              </a:solidFill>
              <a:latin typeface="Helvetica Neue"/>
            </a:endParaRPr>
          </a:p>
        </p:txBody>
      </p:sp>
      <p:sp>
        <p:nvSpPr>
          <p:cNvPr id="18" name="Rectangle 17"/>
          <p:cNvSpPr/>
          <p:nvPr/>
        </p:nvSpPr>
        <p:spPr>
          <a:xfrm>
            <a:off x="7874000" y="69342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Shapefile</a:t>
            </a:r>
            <a:endParaRPr lang="en-GB" sz="3600" dirty="0">
              <a:solidFill>
                <a:schemeClr val="tx1"/>
              </a:solidFill>
              <a:latin typeface="Helvetica Neue"/>
            </a:endParaRPr>
          </a:p>
        </p:txBody>
      </p:sp>
      <p:cxnSp>
        <p:nvCxnSpPr>
          <p:cNvPr id="19" name="Straight Arrow Connector 18"/>
          <p:cNvCxnSpPr>
            <a:stCxn id="14" idx="1"/>
            <a:endCxn id="15" idx="3"/>
          </p:cNvCxnSpPr>
          <p:nvPr/>
        </p:nvCxnSpPr>
        <p:spPr>
          <a:xfrm flipH="1" flipV="1">
            <a:off x="3937000" y="5524500"/>
            <a:ext cx="3971365" cy="1905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a:endCxn id="15" idx="3"/>
          </p:cNvCxnSpPr>
          <p:nvPr/>
        </p:nvCxnSpPr>
        <p:spPr>
          <a:xfrm flipH="1" flipV="1">
            <a:off x="3937000" y="5524500"/>
            <a:ext cx="3937000" cy="24003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31757" y="373002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6" name="TextBox 25"/>
          <p:cNvSpPr txBox="1"/>
          <p:nvPr/>
        </p:nvSpPr>
        <p:spPr>
          <a:xfrm>
            <a:off x="6045200" y="487680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7" name="TextBox 26"/>
          <p:cNvSpPr txBox="1"/>
          <p:nvPr/>
        </p:nvSpPr>
        <p:spPr>
          <a:xfrm>
            <a:off x="5501982" y="593982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214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fast forward</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Interesting, and useful.</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How might adding tool “capabilities” affect the utility of the budding service?</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lvl="0" rtl="0">
              <a:spcBef>
                <a:spcPts val="0"/>
              </a:spcBef>
              <a:buClr>
                <a:srgbClr val="000000"/>
              </a:buClr>
              <a:buSzPct val="100000"/>
            </a:pPr>
            <a:r>
              <a:rPr lang="en-US" sz="3200" dirty="0" smtClean="0">
                <a:latin typeface="Helvetica Neue"/>
                <a:ea typeface="Georgia"/>
                <a:cs typeface="Georgia"/>
                <a:sym typeface="Georgia"/>
              </a:rPr>
              <a:t>example:	given data set X, which tool(s) are 			available that will support the creation (and/or 		viewing) of a </a:t>
            </a:r>
            <a:r>
              <a:rPr lang="en-US" sz="3200" dirty="0" err="1" smtClean="0">
                <a:latin typeface="Helvetica Neue"/>
                <a:ea typeface="Georgia"/>
                <a:cs typeface="Georgia"/>
                <a:sym typeface="Georgia"/>
              </a:rPr>
              <a:t>Hovmoller</a:t>
            </a:r>
            <a:r>
              <a:rPr lang="en-US" sz="3200" dirty="0" smtClean="0">
                <a:latin typeface="Helvetica Neue"/>
                <a:ea typeface="Georgia"/>
                <a:cs typeface="Georgia"/>
                <a:sym typeface="Georgia"/>
              </a:rPr>
              <a:t> diagram?</a:t>
            </a:r>
          </a:p>
        </p:txBody>
      </p:sp>
    </p:spTree>
    <p:extLst>
      <p:ext uri="{BB962C8B-B14F-4D97-AF65-F5344CB8AC3E}">
        <p14:creationId xmlns:p14="http://schemas.microsoft.com/office/powerpoint/2010/main" val="403833420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fast forward</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Going a bit further…</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How might increasing the level of detail </a:t>
            </a:r>
            <a:r>
              <a:rPr lang="en-US" sz="3200" dirty="0" smtClean="0">
                <a:solidFill>
                  <a:srgbClr val="FF0000"/>
                </a:solidFill>
                <a:latin typeface="Helvetica Neue"/>
                <a:ea typeface="Georgia"/>
                <a:cs typeface="Georgia"/>
                <a:sym typeface="Georgia"/>
              </a:rPr>
              <a:t>(i.e. richer semantic descriptions) </a:t>
            </a:r>
            <a:r>
              <a:rPr lang="en-US" sz="3200" dirty="0" smtClean="0">
                <a:latin typeface="Helvetica Neue"/>
                <a:ea typeface="Georgia"/>
                <a:cs typeface="Georgia"/>
                <a:sym typeface="Georgia"/>
              </a:rPr>
              <a:t>afford advanced reasoning capabilities?</a:t>
            </a: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lvl="0" rtl="0">
              <a:spcBef>
                <a:spcPts val="0"/>
              </a:spcBef>
              <a:buClr>
                <a:srgbClr val="000000"/>
              </a:buClr>
              <a:buSzPct val="100000"/>
            </a:pPr>
            <a:r>
              <a:rPr lang="en-US" sz="3200" dirty="0" smtClean="0">
                <a:latin typeface="Helvetica Neue"/>
                <a:ea typeface="Georgia"/>
                <a:cs typeface="Georgia"/>
                <a:sym typeface="Georgia"/>
              </a:rPr>
              <a:t>example:	which tool(s) will allow me to create an animated map of atmospheric H20 by integrating data from weather stations as well as multiple satellites, which is available via </a:t>
            </a:r>
            <a:r>
              <a:rPr lang="en-US" sz="3200" dirty="0" err="1" smtClean="0">
                <a:latin typeface="Helvetica Neue"/>
                <a:ea typeface="Georgia"/>
                <a:cs typeface="Georgia"/>
                <a:sym typeface="Georgia"/>
              </a:rPr>
              <a:t>OPeNDAP</a:t>
            </a:r>
            <a:r>
              <a:rPr lang="en-US" sz="3200" dirty="0" smtClean="0">
                <a:latin typeface="Helvetica Neue"/>
                <a:ea typeface="Georgia"/>
                <a:cs typeface="Georgia"/>
                <a:sym typeface="Georgia"/>
              </a:rPr>
              <a:t> and THREADS?</a:t>
            </a:r>
          </a:p>
        </p:txBody>
      </p:sp>
    </p:spTree>
    <p:extLst>
      <p:ext uri="{BB962C8B-B14F-4D97-AF65-F5344CB8AC3E}">
        <p14:creationId xmlns:p14="http://schemas.microsoft.com/office/powerpoint/2010/main" val="79094256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3158" y="2362200"/>
            <a:ext cx="1990460" cy="903026"/>
          </a:xfrm>
          <a:prstGeom prst="rect">
            <a:avLst/>
          </a:prstGeom>
          <a:solidFill>
            <a:srgbClr val="0070C0">
              <a:alpha val="37000"/>
            </a:srgbClr>
          </a:solidFill>
          <a:ln w="38100">
            <a:solidFill>
              <a:schemeClr val="bg2"/>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solidFill>
                  <a:schemeClr val="tx1"/>
                </a:solidFill>
              </a:rPr>
              <a:t>Visualization Tool</a:t>
            </a:r>
            <a:endParaRPr lang="en-US" sz="2000" dirty="0">
              <a:solidFill>
                <a:schemeClr val="tx1"/>
              </a:solidFill>
            </a:endParaRPr>
          </a:p>
        </p:txBody>
      </p:sp>
      <p:sp>
        <p:nvSpPr>
          <p:cNvPr id="6" name="Regular Pentagon 5"/>
          <p:cNvSpPr/>
          <p:nvPr/>
        </p:nvSpPr>
        <p:spPr>
          <a:xfrm>
            <a:off x="848644" y="6871237"/>
            <a:ext cx="2174761" cy="903026"/>
          </a:xfrm>
          <a:prstGeom prst="pentagon">
            <a:avLst/>
          </a:prstGeom>
          <a:gradFill>
            <a:gsLst>
              <a:gs pos="0">
                <a:srgbClr val="0070C0"/>
              </a:gs>
              <a:gs pos="100000">
                <a:srgbClr val="00B0F0"/>
              </a:gs>
            </a:gsLst>
          </a:gradFill>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t>Panoply</a:t>
            </a:r>
            <a:endParaRPr lang="en-US" sz="2000" dirty="0"/>
          </a:p>
        </p:txBody>
      </p:sp>
      <p:cxnSp>
        <p:nvCxnSpPr>
          <p:cNvPr id="8" name="Straight Arrow Connector 7"/>
          <p:cNvCxnSpPr>
            <a:stCxn id="6" idx="0"/>
            <a:endCxn id="4" idx="2"/>
          </p:cNvCxnSpPr>
          <p:nvPr/>
        </p:nvCxnSpPr>
        <p:spPr>
          <a:xfrm flipH="1" flipV="1">
            <a:off x="1858388" y="3265226"/>
            <a:ext cx="77637" cy="3606011"/>
          </a:xfrm>
          <a:prstGeom prst="straightConnector1">
            <a:avLst/>
          </a:prstGeom>
          <a:ln w="38100" cmpd="sng">
            <a:solidFill>
              <a:schemeClr val="bg2"/>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888910" y="4132907"/>
            <a:ext cx="1032090" cy="439093"/>
          </a:xfrm>
          <a:prstGeom prst="rect">
            <a:avLst/>
          </a:prstGeom>
          <a:noFill/>
        </p:spPr>
        <p:txBody>
          <a:bodyPr wrap="square" lIns="130046" tIns="65023" rIns="130046" bIns="65023" rtlCol="0">
            <a:spAutoFit/>
          </a:bodyPr>
          <a:lstStyle/>
          <a:p>
            <a:r>
              <a:rPr lang="en-US" sz="2000" dirty="0" smtClean="0"/>
              <a:t>Is A</a:t>
            </a:r>
            <a:endParaRPr lang="en-US" sz="2000" dirty="0"/>
          </a:p>
        </p:txBody>
      </p:sp>
      <p:sp>
        <p:nvSpPr>
          <p:cNvPr id="11" name="Regular Pentagon 10"/>
          <p:cNvSpPr/>
          <p:nvPr/>
        </p:nvSpPr>
        <p:spPr>
          <a:xfrm>
            <a:off x="4978400" y="5146948"/>
            <a:ext cx="2825141" cy="1711052"/>
          </a:xfrm>
          <a:prstGeom prst="pentagon">
            <a:avLst/>
          </a:prstGeom>
          <a:gradFill>
            <a:gsLst>
              <a:gs pos="0">
                <a:srgbClr val="00B050"/>
              </a:gs>
              <a:gs pos="100000">
                <a:srgbClr val="92D050"/>
              </a:gs>
            </a:gsLst>
          </a:gradFill>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t>AIRS.2010.08.11.095.L2</a:t>
            </a:r>
            <a:endParaRPr lang="en-US" sz="2000" dirty="0"/>
          </a:p>
        </p:txBody>
      </p:sp>
      <p:sp>
        <p:nvSpPr>
          <p:cNvPr id="17" name="Rectangle 16"/>
          <p:cNvSpPr/>
          <p:nvPr/>
        </p:nvSpPr>
        <p:spPr>
          <a:xfrm>
            <a:off x="9869748" y="2345383"/>
            <a:ext cx="1990460" cy="903026"/>
          </a:xfrm>
          <a:prstGeom prst="rect">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solidFill>
                  <a:schemeClr val="tx1"/>
                </a:solidFill>
              </a:rPr>
              <a:t>Swath</a:t>
            </a:r>
            <a:endParaRPr lang="en-US" sz="2000" dirty="0">
              <a:solidFill>
                <a:schemeClr val="tx1"/>
              </a:solidFill>
            </a:endParaRPr>
          </a:p>
        </p:txBody>
      </p:sp>
      <p:sp>
        <p:nvSpPr>
          <p:cNvPr id="21" name="TextBox 20"/>
          <p:cNvSpPr txBox="1"/>
          <p:nvPr/>
        </p:nvSpPr>
        <p:spPr>
          <a:xfrm rot="20055957">
            <a:off x="7651016" y="4077948"/>
            <a:ext cx="2459421" cy="439093"/>
          </a:xfrm>
          <a:prstGeom prst="rect">
            <a:avLst/>
          </a:prstGeom>
          <a:noFill/>
        </p:spPr>
        <p:txBody>
          <a:bodyPr wrap="square" lIns="130046" tIns="65023" rIns="130046" bIns="65023" rtlCol="0">
            <a:spAutoFit/>
          </a:bodyPr>
          <a:lstStyle/>
          <a:p>
            <a:r>
              <a:rPr lang="en-US" sz="2000" dirty="0" smtClean="0"/>
              <a:t>has Grid </a:t>
            </a:r>
            <a:r>
              <a:rPr lang="en-US" sz="2000" dirty="0" smtClean="0"/>
              <a:t>Structure</a:t>
            </a:r>
            <a:endParaRPr lang="en-US" sz="2000" dirty="0"/>
          </a:p>
        </p:txBody>
      </p:sp>
      <p:cxnSp>
        <p:nvCxnSpPr>
          <p:cNvPr id="22" name="Straight Arrow Connector 21"/>
          <p:cNvCxnSpPr>
            <a:stCxn id="6" idx="5"/>
            <a:endCxn id="11" idx="1"/>
          </p:cNvCxnSpPr>
          <p:nvPr/>
        </p:nvCxnSpPr>
        <p:spPr>
          <a:xfrm flipV="1">
            <a:off x="3023403" y="5800510"/>
            <a:ext cx="1955000" cy="141565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rot="19418671">
            <a:off x="2950215" y="6150786"/>
            <a:ext cx="1820042" cy="439093"/>
          </a:xfrm>
          <a:prstGeom prst="rect">
            <a:avLst/>
          </a:prstGeom>
          <a:noFill/>
        </p:spPr>
        <p:txBody>
          <a:bodyPr wrap="square" lIns="130046" tIns="65023" rIns="130046" bIns="65023" rtlCol="0">
            <a:spAutoFit/>
          </a:bodyPr>
          <a:lstStyle/>
          <a:p>
            <a:r>
              <a:rPr lang="en-US" sz="2000" dirty="0" smtClean="0"/>
              <a:t>linearly Plots</a:t>
            </a:r>
            <a:endParaRPr lang="en-US" sz="2000" dirty="0"/>
          </a:p>
        </p:txBody>
      </p:sp>
      <p:sp>
        <p:nvSpPr>
          <p:cNvPr id="31" name="TextBox 30"/>
          <p:cNvSpPr txBox="1"/>
          <p:nvPr/>
        </p:nvSpPr>
        <p:spPr>
          <a:xfrm>
            <a:off x="1068614" y="8324179"/>
            <a:ext cx="8263712" cy="562203"/>
          </a:xfrm>
          <a:prstGeom prst="rect">
            <a:avLst/>
          </a:prstGeom>
          <a:noFill/>
        </p:spPr>
        <p:txBody>
          <a:bodyPr wrap="square" lIns="130046" tIns="65023" rIns="130046" bIns="65023" rtlCol="0">
            <a:spAutoFit/>
          </a:bodyPr>
          <a:lstStyle/>
          <a:p>
            <a:r>
              <a:rPr lang="en-US" dirty="0" smtClean="0"/>
              <a:t> </a:t>
            </a:r>
            <a:endParaRPr lang="en-US" dirty="0" smtClean="0"/>
          </a:p>
          <a:p>
            <a:endParaRPr lang="en-US" dirty="0"/>
          </a:p>
        </p:txBody>
      </p:sp>
      <p:sp>
        <p:nvSpPr>
          <p:cNvPr id="29" name="Rectangle 28"/>
          <p:cNvSpPr/>
          <p:nvPr/>
        </p:nvSpPr>
        <p:spPr>
          <a:xfrm>
            <a:off x="5359400" y="2345383"/>
            <a:ext cx="1990460" cy="903026"/>
          </a:xfrm>
          <a:prstGeom prst="rect">
            <a:avLst/>
          </a:prstGeom>
          <a:noFill/>
          <a:ln w="38100">
            <a:solidFill>
              <a:schemeClr val="bg2"/>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solidFill>
                  <a:schemeClr val="tx1"/>
                </a:solidFill>
              </a:rPr>
              <a:t>Data Collection</a:t>
            </a:r>
            <a:endParaRPr lang="en-US" sz="2000" dirty="0">
              <a:solidFill>
                <a:schemeClr val="tx1"/>
              </a:solidFill>
            </a:endParaRPr>
          </a:p>
        </p:txBody>
      </p:sp>
      <p:cxnSp>
        <p:nvCxnSpPr>
          <p:cNvPr id="38" name="Straight Arrow Connector 37"/>
          <p:cNvCxnSpPr>
            <a:stCxn id="11" idx="0"/>
            <a:endCxn id="29" idx="2"/>
          </p:cNvCxnSpPr>
          <p:nvPr/>
        </p:nvCxnSpPr>
        <p:spPr>
          <a:xfrm flipH="1" flipV="1">
            <a:off x="6354630" y="3248409"/>
            <a:ext cx="36341" cy="1898539"/>
          </a:xfrm>
          <a:prstGeom prst="straightConnector1">
            <a:avLst/>
          </a:prstGeom>
          <a:ln w="38100" cmpd="sng">
            <a:solidFill>
              <a:schemeClr val="bg2"/>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698910" y="3978131"/>
            <a:ext cx="1032090" cy="439093"/>
          </a:xfrm>
          <a:prstGeom prst="rect">
            <a:avLst/>
          </a:prstGeom>
          <a:noFill/>
        </p:spPr>
        <p:txBody>
          <a:bodyPr wrap="square" lIns="130046" tIns="65023" rIns="130046" bIns="65023" rtlCol="0">
            <a:spAutoFit/>
          </a:bodyPr>
          <a:lstStyle/>
          <a:p>
            <a:r>
              <a:rPr lang="en-US" sz="2000" dirty="0" smtClean="0"/>
              <a:t>Is </a:t>
            </a:r>
            <a:r>
              <a:rPr lang="en-US" sz="2000" dirty="0" smtClean="0"/>
              <a:t>A</a:t>
            </a:r>
            <a:endParaRPr lang="en-US" sz="2000" dirty="0"/>
          </a:p>
        </p:txBody>
      </p:sp>
      <p:sp>
        <p:nvSpPr>
          <p:cNvPr id="42" name="TextBox 41"/>
          <p:cNvSpPr txBox="1"/>
          <p:nvPr/>
        </p:nvSpPr>
        <p:spPr>
          <a:xfrm rot="1691884">
            <a:off x="8132751" y="6146963"/>
            <a:ext cx="2459421" cy="439093"/>
          </a:xfrm>
          <a:prstGeom prst="rect">
            <a:avLst/>
          </a:prstGeom>
          <a:noFill/>
        </p:spPr>
        <p:txBody>
          <a:bodyPr wrap="square" lIns="130046" tIns="65023" rIns="130046" bIns="65023" rtlCol="0">
            <a:spAutoFit/>
          </a:bodyPr>
          <a:lstStyle/>
          <a:p>
            <a:r>
              <a:rPr lang="en-US" sz="2000" dirty="0" smtClean="0"/>
              <a:t>has Data Format</a:t>
            </a:r>
            <a:endParaRPr lang="en-US" sz="2000" dirty="0"/>
          </a:p>
        </p:txBody>
      </p:sp>
      <p:cxnSp>
        <p:nvCxnSpPr>
          <p:cNvPr id="43" name="Straight Arrow Connector 42"/>
          <p:cNvCxnSpPr>
            <a:stCxn id="11" idx="0"/>
            <a:endCxn id="17" idx="2"/>
          </p:cNvCxnSpPr>
          <p:nvPr/>
        </p:nvCxnSpPr>
        <p:spPr>
          <a:xfrm flipV="1">
            <a:off x="6390971" y="3248409"/>
            <a:ext cx="4474007" cy="1898539"/>
          </a:xfrm>
          <a:prstGeom prst="straightConnector1">
            <a:avLst/>
          </a:prstGeom>
          <a:ln w="38100" cmpd="sng">
            <a:solidFill>
              <a:schemeClr val="bg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1" idx="5"/>
          </p:cNvCxnSpPr>
          <p:nvPr/>
        </p:nvCxnSpPr>
        <p:spPr>
          <a:xfrm>
            <a:off x="7803538" y="5800510"/>
            <a:ext cx="2692837" cy="1368825"/>
          </a:xfrm>
          <a:prstGeom prst="straightConnector1">
            <a:avLst/>
          </a:prstGeom>
          <a:ln w="38100" cmpd="sng">
            <a:solidFill>
              <a:schemeClr val="bg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4" idx="0"/>
            <a:endCxn id="17" idx="2"/>
          </p:cNvCxnSpPr>
          <p:nvPr/>
        </p:nvCxnSpPr>
        <p:spPr>
          <a:xfrm flipH="1" flipV="1">
            <a:off x="10864978" y="3248409"/>
            <a:ext cx="626627" cy="351525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17" idx="1"/>
            <a:endCxn id="29" idx="3"/>
          </p:cNvCxnSpPr>
          <p:nvPr/>
        </p:nvCxnSpPr>
        <p:spPr>
          <a:xfrm flipH="1">
            <a:off x="7349860" y="2796896"/>
            <a:ext cx="2519888"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 idx="5"/>
          </p:cNvCxnSpPr>
          <p:nvPr/>
        </p:nvCxnSpPr>
        <p:spPr>
          <a:xfrm flipV="1">
            <a:off x="3023403" y="7169335"/>
            <a:ext cx="7472972" cy="46826"/>
          </a:xfrm>
          <a:prstGeom prst="straightConnector1">
            <a:avLst/>
          </a:prstGeom>
          <a:ln w="38100" cmpd="sng">
            <a:solidFill>
              <a:schemeClr val="bg2"/>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978400" y="7208971"/>
            <a:ext cx="2828660" cy="439093"/>
          </a:xfrm>
          <a:prstGeom prst="rect">
            <a:avLst/>
          </a:prstGeom>
          <a:noFill/>
        </p:spPr>
        <p:txBody>
          <a:bodyPr wrap="square" lIns="130046" tIns="65023" rIns="130046" bIns="65023" rtlCol="0">
            <a:spAutoFit/>
          </a:bodyPr>
          <a:lstStyle/>
          <a:p>
            <a:r>
              <a:rPr lang="en-US" sz="2000" dirty="0" smtClean="0"/>
              <a:t>supports File Format</a:t>
            </a:r>
            <a:endParaRPr lang="en-US" sz="2000" dirty="0"/>
          </a:p>
        </p:txBody>
      </p:sp>
      <p:sp>
        <p:nvSpPr>
          <p:cNvPr id="84" name="Regular Pentagon 83"/>
          <p:cNvSpPr/>
          <p:nvPr/>
        </p:nvSpPr>
        <p:spPr>
          <a:xfrm>
            <a:off x="10404224" y="6763661"/>
            <a:ext cx="2174761" cy="903026"/>
          </a:xfrm>
          <a:prstGeom prst="pentagon">
            <a:avLst/>
          </a:prstGeom>
          <a:gradFill>
            <a:gsLst>
              <a:gs pos="0">
                <a:schemeClr val="accent2">
                  <a:lumMod val="75000"/>
                </a:schemeClr>
              </a:gs>
              <a:gs pos="100000">
                <a:schemeClr val="accent2">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sz="2000" dirty="0" smtClean="0"/>
              <a:t>HDF4</a:t>
            </a:r>
            <a:endParaRPr lang="en-US" sz="2000" dirty="0"/>
          </a:p>
        </p:txBody>
      </p:sp>
      <p:cxnSp>
        <p:nvCxnSpPr>
          <p:cNvPr id="86" name="Straight Arrow Connector 85"/>
          <p:cNvCxnSpPr>
            <a:stCxn id="6" idx="0"/>
            <a:endCxn id="17" idx="1"/>
          </p:cNvCxnSpPr>
          <p:nvPr/>
        </p:nvCxnSpPr>
        <p:spPr>
          <a:xfrm flipV="1">
            <a:off x="1936025" y="2796896"/>
            <a:ext cx="7933723" cy="407434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89" name="Shape 217"/>
          <p:cNvSpPr txBox="1">
            <a:spLocks/>
          </p:cNvSpPr>
          <p:nvPr/>
        </p:nvSpPr>
        <p:spPr>
          <a:xfrm>
            <a:off x="650875" y="390527"/>
            <a:ext cx="11703050" cy="1625599"/>
          </a:xfrm>
          <a:prstGeom prst="rect">
            <a:avLst/>
          </a:prstGeom>
          <a:noFill/>
          <a:ln>
            <a:noFill/>
          </a:ln>
        </p:spPr>
        <p:txBody>
          <a:bodyPr lIns="91400" tIns="91400" rIns="91400" bIns="91400" anchor="t"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chemeClr val="dk1"/>
              </a:buClr>
              <a:buFont typeface="Helvetica Neue"/>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chemeClr val="dk1"/>
              </a:buClr>
              <a:buFont typeface="Helvetica Neue"/>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152" marR="0" indent="-12651" algn="l" rtl="0">
              <a:spcBef>
                <a:spcPts val="0"/>
              </a:spcBef>
              <a:spcAft>
                <a:spcPts val="0"/>
              </a:spcAft>
              <a:defRPr/>
            </a:lvl6pPr>
            <a:lvl7pPr marL="914307" marR="0" indent="-12606" algn="l" rtl="0">
              <a:spcBef>
                <a:spcPts val="0"/>
              </a:spcBef>
              <a:spcAft>
                <a:spcPts val="0"/>
              </a:spcAft>
              <a:defRPr/>
            </a:lvl7pPr>
            <a:lvl8pPr marL="1371460" marR="0" indent="-12559" algn="l" rtl="0">
              <a:spcBef>
                <a:spcPts val="0"/>
              </a:spcBef>
              <a:spcAft>
                <a:spcPts val="0"/>
              </a:spcAft>
              <a:defRPr/>
            </a:lvl8pPr>
            <a:lvl9pPr marL="1828612" marR="0" indent="-12512" algn="l" rtl="0">
              <a:spcBef>
                <a:spcPts val="0"/>
              </a:spcBef>
              <a:spcAft>
                <a:spcPts val="0"/>
              </a:spcAft>
              <a:defRPr/>
            </a:lvl9pPr>
          </a:lstStyle>
          <a:p>
            <a:pPr>
              <a:buSzPct val="25000"/>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fast forward</a:t>
            </a:r>
            <a:endParaRPr lang="en-US" sz="4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1816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fade">
                                      <p:cBhvr>
                                        <p:cTn id="7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p:bldP spid="11" grpId="0" animBg="1"/>
      <p:bldP spid="17" grpId="0" animBg="1"/>
      <p:bldP spid="21" grpId="0"/>
      <p:bldP spid="26" grpId="0"/>
      <p:bldP spid="29" grpId="0" animBg="1"/>
      <p:bldP spid="41" grpId="0"/>
      <p:bldP spid="42" grpId="0"/>
      <p:bldP spid="83" grpId="0"/>
      <p:bldP spid="84" grpId="0" animBg="1"/>
    </p:bldLst>
  </p:timing>
</p:sld>
</file>

<file path=ppt/theme/theme1.xml><?xml version="1.0" encoding="utf-8"?>
<a:theme xmlns:a="http://schemas.openxmlformats.org/drawingml/2006/main" name="Custom Theme">
  <a:themeElements>
    <a:clrScheme name="Title &amp; Bullets 1">
      <a:dk1>
        <a:srgbClr val="000000"/>
      </a:dk1>
      <a:lt1>
        <a:srgbClr val="FFFFFF"/>
      </a:lt1>
      <a:dk2>
        <a:srgbClr val="000000"/>
      </a:dk2>
      <a:lt2>
        <a:srgbClr val="000000"/>
      </a:lt2>
      <a:accent1>
        <a:srgbClr val="BFBFBF"/>
      </a:accent1>
      <a:accent2>
        <a:srgbClr val="333399"/>
      </a:accent2>
      <a:accent3>
        <a:srgbClr val="FFFFFF"/>
      </a:accent3>
      <a:accent4>
        <a:srgbClr val="BFBFBF"/>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12526</TotalTime>
  <Words>906</Words>
  <Application>Microsoft Office PowerPoint</Application>
  <PresentationFormat>Custom</PresentationFormat>
  <Paragraphs>200</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Custom Theme</vt:lpstr>
      <vt:lpstr>Civic</vt:lpstr>
      <vt:lpstr>ToolMatch Sprint: be part of the geoinformation blueshift!</vt:lpstr>
      <vt:lpstr>ToolMatch:  an extremely brief history</vt:lpstr>
      <vt:lpstr>PowerPoint Presentation</vt:lpstr>
      <vt:lpstr>ToolMatch:  an extremely brief history</vt:lpstr>
      <vt:lpstr>ToolMatch:  an extremely brief history</vt:lpstr>
      <vt:lpstr>ToolMatch:  an extremely brief history</vt:lpstr>
      <vt:lpstr>ToolMatch:  fast forward</vt:lpstr>
      <vt:lpstr>ToolMatch:  fast forward</vt:lpstr>
      <vt:lpstr>PowerPoint Presentation</vt:lpstr>
      <vt:lpstr>so… what is this sprint about?</vt:lpstr>
      <vt:lpstr>example statements: simple</vt:lpstr>
      <vt:lpstr>example statements: simple</vt:lpstr>
      <vt:lpstr>Panoply:  can visualize swath data via OPeNDAP as a “map”</vt:lpstr>
      <vt:lpstr>HDFView:   can visualize swath data  HDF format as Line Plots</vt:lpstr>
      <vt:lpstr>example statements: specific</vt:lpstr>
      <vt:lpstr> discuss!</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ToolMatch Service:  Keeping it Simple</dc:title>
  <dc:creator>nhoebel</dc:creator>
  <cp:lastModifiedBy>brandon</cp:lastModifiedBy>
  <cp:revision>130</cp:revision>
  <dcterms:modified xsi:type="dcterms:W3CDTF">2016-07-21T10:50:50Z</dcterms:modified>
</cp:coreProperties>
</file>