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1"/>
    <p:sldMasterId id="2147483669" r:id="rId2"/>
  </p:sldMasterIdLst>
  <p:notesMasterIdLst>
    <p:notesMasterId r:id="rId19"/>
  </p:notesMasterIdLst>
  <p:sldIdLst>
    <p:sldId id="256" r:id="rId3"/>
    <p:sldId id="291" r:id="rId4"/>
    <p:sldId id="311" r:id="rId5"/>
    <p:sldId id="313" r:id="rId6"/>
    <p:sldId id="312" r:id="rId7"/>
    <p:sldId id="305" r:id="rId8"/>
    <p:sldId id="310" r:id="rId9"/>
    <p:sldId id="320" r:id="rId10"/>
    <p:sldId id="303" r:id="rId11"/>
    <p:sldId id="316" r:id="rId12"/>
    <p:sldId id="307" r:id="rId13"/>
    <p:sldId id="306" r:id="rId14"/>
    <p:sldId id="318" r:id="rId15"/>
    <p:sldId id="314" r:id="rId16"/>
    <p:sldId id="280" r:id="rId17"/>
    <p:sldId id="319" r:id="rId18"/>
  </p:sldIdLst>
  <p:sldSz cx="13004800" cy="97536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ndon" initials="bp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7" autoAdjust="0"/>
    <p:restoredTop sz="79906" autoAdjust="0"/>
  </p:normalViewPr>
  <p:slideViewPr>
    <p:cSldViewPr>
      <p:cViewPr varScale="1">
        <p:scale>
          <a:sx n="61" d="100"/>
          <a:sy n="61" d="100"/>
        </p:scale>
        <p:origin x="-762" y="-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5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4722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 b="0" i="0" u="none" strike="noStrike" cap="none" baseline="0" dirty="0" smtClean="0"/>
              <a:t>Thanks for attending our sprint.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-GB" sz="1800" b="0" i="0" u="none" strike="noStrike" cap="none" baseline="0" dirty="0" smtClean="0"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 b="0" i="0" u="none" strike="noStrike" cap="none" baseline="0" dirty="0" smtClean="0"/>
              <a:t>first, background and history</a:t>
            </a:r>
            <a:endParaRPr sz="1800" b="0" i="0" u="none" strike="noStrike" cap="none" baseline="0" dirty="0"/>
          </a:p>
        </p:txBody>
      </p:sp>
      <p:sp>
        <p:nvSpPr>
          <p:cNvPr id="207" name="Shape 20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Helvetica Neue"/>
              </a:rPr>
              <a:t>I mostly use data from Giovanni</a:t>
            </a:r>
            <a:r>
              <a:rPr lang="en-GB" sz="1200" baseline="0" dirty="0" smtClean="0">
                <a:latin typeface="Helvetica Neue"/>
              </a:rPr>
              <a:t> because….</a:t>
            </a:r>
            <a:endParaRPr lang="en-GB" sz="1200" dirty="0" smtClean="0">
              <a:latin typeface="Helvetica Neue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Helvetica Neue"/>
              </a:rPr>
              <a:t>Be more descriptive here (from Soren)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GB" sz="1200" dirty="0" smtClean="0">
                <a:latin typeface="Helvetica Neue"/>
              </a:rPr>
              <a:t>(often we use language that is slightly ambiguous, or interpreted differently across two communities of practice—so ask questions, be descriptive, and don’t be put off by others inquiring further.)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1200" dirty="0" smtClean="0">
                <a:latin typeface="Helvetica Neue"/>
                <a:ea typeface="Georgia"/>
                <a:cs typeface="Georgia"/>
                <a:sym typeface="Georgia"/>
              </a:rPr>
              <a:t>Data collection content requires stricter matching than matching based on data collection characteristics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200" b="1" dirty="0" smtClean="0">
                <a:latin typeface="Helvetica Neue"/>
                <a:ea typeface="Georgia"/>
                <a:cs typeface="Georgia"/>
                <a:sym typeface="Georgia"/>
              </a:rPr>
              <a:t>example: </a:t>
            </a:r>
            <a:r>
              <a:rPr lang="en-US" sz="1200" i="1" dirty="0" smtClean="0">
                <a:latin typeface="Helvetica Neue"/>
                <a:ea typeface="Georgia"/>
                <a:cs typeface="Georgia"/>
                <a:sym typeface="Georgia"/>
              </a:rPr>
              <a:t>Given rainfall or topology measurements, 	determine which tools within a hydrological model can be used with that data content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sz="1200" i="1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1200" dirty="0" smtClean="0">
                <a:latin typeface="Helvetica Neue"/>
                <a:ea typeface="Georgia"/>
                <a:cs typeface="Georgia"/>
                <a:sym typeface="Georgia"/>
              </a:rPr>
              <a:t>Match to tools that the model as a whole might not be able to match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two suggest</a:t>
            </a:r>
            <a:r>
              <a:rPr lang="en-GB" baseline="0" dirty="0" smtClean="0"/>
              <a:t> native </a:t>
            </a:r>
            <a:r>
              <a:rPr lang="en-GB" baseline="0" dirty="0" err="1" smtClean="0"/>
              <a:t>compatability</a:t>
            </a:r>
            <a:r>
              <a:rPr lang="en-GB" baseline="0" dirty="0" smtClean="0"/>
              <a:t>; second is often related to data format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6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about other tools?  which</a:t>
            </a:r>
            <a:r>
              <a:rPr lang="en-GB" baseline="0" dirty="0" smtClean="0"/>
              <a:t> tools can I use with Airs?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6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Obverse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6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  <a:tabLst/>
              <a:defRPr/>
            </a:pPr>
            <a:r>
              <a:rPr lang="en-GB" dirty="0" smtClean="0"/>
              <a:t>peel back</a:t>
            </a:r>
            <a:r>
              <a:rPr lang="en-GB" baseline="0" dirty="0" smtClean="0"/>
              <a:t> the layers; data product can be </a:t>
            </a:r>
            <a:r>
              <a:rPr lang="en-GB" baseline="0" dirty="0" err="1" smtClean="0"/>
              <a:t>viz</a:t>
            </a:r>
            <a:r>
              <a:rPr lang="en-GB" baseline="0" dirty="0" smtClean="0"/>
              <a:t> from </a:t>
            </a:r>
            <a:r>
              <a:rPr lang="en-GB" baseline="0" dirty="0" err="1" smtClean="0"/>
              <a:t>OPeNDAP</a:t>
            </a:r>
            <a:r>
              <a:rPr lang="en-GB" baseline="0" dirty="0" smtClean="0"/>
              <a:t> but not a different type of server.  what are the data types?  what are the conventions?</a:t>
            </a:r>
            <a:endParaRPr lang="en-GB" dirty="0" smtClean="0"/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None/>
            </a:pPr>
            <a:endParaRPr lang="en-US" sz="12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200" b="1" dirty="0" smtClean="0">
                <a:latin typeface="Helvetica Neue"/>
                <a:ea typeface="Georgia"/>
                <a:cs typeface="Georgia"/>
                <a:sym typeface="Georgia"/>
              </a:rPr>
              <a:t>example</a:t>
            </a:r>
            <a:r>
              <a:rPr lang="en-US" sz="1200" b="1" dirty="0" smtClean="0">
                <a:latin typeface="Helvetica Neue"/>
                <a:ea typeface="Georgia"/>
                <a:cs typeface="Georgia"/>
                <a:sym typeface="Georgia"/>
              </a:rPr>
              <a:t>: </a:t>
            </a:r>
            <a:r>
              <a:rPr lang="en-US" sz="1200" i="1" dirty="0" smtClean="0">
                <a:latin typeface="Helvetica Neue"/>
                <a:ea typeface="Georgia"/>
                <a:cs typeface="Georgia"/>
                <a:sym typeface="Georgia"/>
              </a:rPr>
              <a:t>Given rainfall or topology measurements,</a:t>
            </a:r>
            <a:r>
              <a:rPr lang="en-US" sz="1200" i="1" baseline="0" dirty="0" smtClean="0">
                <a:latin typeface="Helvetica Neue"/>
                <a:ea typeface="Georgia"/>
                <a:cs typeface="Georgia"/>
                <a:sym typeface="Georgia"/>
              </a:rPr>
              <a:t> </a:t>
            </a:r>
            <a:r>
              <a:rPr lang="en-US" sz="1200" i="1" dirty="0" smtClean="0">
                <a:latin typeface="Helvetica Neue"/>
                <a:ea typeface="Georgia"/>
                <a:cs typeface="Georgia"/>
                <a:sym typeface="Georgia"/>
              </a:rPr>
              <a:t>determine which tools within a hydrological model can</a:t>
            </a:r>
            <a:r>
              <a:rPr lang="en-US" sz="1200" i="1" baseline="0" dirty="0" smtClean="0">
                <a:latin typeface="Helvetica Neue"/>
                <a:ea typeface="Georgia"/>
                <a:cs typeface="Georgia"/>
                <a:sym typeface="Georgia"/>
              </a:rPr>
              <a:t> </a:t>
            </a:r>
            <a:r>
              <a:rPr lang="en-US" sz="1200" i="1" dirty="0" smtClean="0">
                <a:latin typeface="Helvetica Neue"/>
                <a:ea typeface="Georgia"/>
                <a:cs typeface="Georgia"/>
                <a:sym typeface="Georgia"/>
              </a:rPr>
              <a:t>be used with that data content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sz="1200" i="1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None/>
            </a:pPr>
            <a:r>
              <a:rPr lang="en-US" sz="1200" dirty="0" smtClean="0">
                <a:latin typeface="Helvetica Neue"/>
                <a:ea typeface="Georgia"/>
                <a:cs typeface="Georgia"/>
                <a:sym typeface="Georgia"/>
              </a:rPr>
              <a:t>Match to tools that the model as a whole might not be able to match</a:t>
            </a:r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  <a:tabLst/>
              <a:defRPr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this, we hope to model “critical” features in greater detail (increased granularity).  The richer semantics will provide increased reasoning capability via a web service.  These services is (or, will be) designed to provide machine-aided discovery of tools and data to Earth scientists of all backgrounds and levels.</a:t>
            </a: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None/>
            </a:pPr>
            <a:endParaRPr lang="en-US" sz="12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None/>
            </a:pPr>
            <a:r>
              <a:rPr lang="en-US" sz="1200" dirty="0" err="1" smtClean="0">
                <a:latin typeface="Helvetica Neue"/>
                <a:ea typeface="Georgia"/>
                <a:cs typeface="Georgia"/>
                <a:sym typeface="Georgia"/>
              </a:rPr>
              <a:t>visualise</a:t>
            </a:r>
            <a:r>
              <a:rPr lang="en-US" sz="1200" dirty="0" smtClean="0">
                <a:latin typeface="Helvetica Neue"/>
                <a:ea typeface="Georgia"/>
                <a:cs typeface="Georgia"/>
                <a:sym typeface="Georgia"/>
              </a:rPr>
              <a:t> (next slide)</a:t>
            </a:r>
            <a:endParaRPr lang="en-US" sz="1200" dirty="0" smtClean="0">
              <a:latin typeface="Helvetica Neue"/>
              <a:ea typeface="Georgia"/>
              <a:cs typeface="Georgia"/>
              <a:sym typeface="Georgia"/>
            </a:endParaRPr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Swath == irregular</a:t>
            </a:r>
            <a:r>
              <a:rPr lang="en-US" baseline="0" dirty="0" smtClean="0"/>
              <a:t> grid structure; can panoply plot all irregular grids, or is this a f of data format (or some other variable)</a:t>
            </a:r>
          </a:p>
          <a:p>
            <a:endParaRPr lang="en-US" dirty="0" smtClean="0"/>
          </a:p>
          <a:p>
            <a:r>
              <a:rPr lang="en-US" dirty="0" smtClean="0"/>
              <a:t>Statement</a:t>
            </a:r>
            <a:r>
              <a:rPr lang="en-US" dirty="0" smtClean="0"/>
              <a:t>: AIRS2010.08.11.095.L2 is a data set.</a:t>
            </a:r>
          </a:p>
          <a:p>
            <a:r>
              <a:rPr lang="en-US" dirty="0" smtClean="0"/>
              <a:t>Statement: AIRS…  grid structure is a Swath.</a:t>
            </a:r>
          </a:p>
          <a:p>
            <a:r>
              <a:rPr lang="en-US" dirty="0" smtClean="0"/>
              <a:t>Statement: AIRS… data format is HDF4.</a:t>
            </a:r>
          </a:p>
          <a:p>
            <a:r>
              <a:rPr lang="en-US" dirty="0" smtClean="0"/>
              <a:t>Statement: Panoply can plot AIRS2010.08.11.095.L2 linearly</a:t>
            </a:r>
          </a:p>
          <a:p>
            <a:endParaRPr lang="en-US" dirty="0" smtClean="0"/>
          </a:p>
          <a:p>
            <a:r>
              <a:rPr lang="en-US" dirty="0" smtClean="0"/>
              <a:t>Q: If we see a lot of assertions like these, can we generalize them to say that Panoply can visualize *any* swath data in HDF format as a line plot?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108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Helvetica Neue"/>
              </a:rPr>
              <a:t>Be more descriptive here (from Soren)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what is the </a:t>
            </a:r>
            <a:r>
              <a:rPr lang="en-GB" dirty="0" err="1" smtClean="0"/>
              <a:t>incompatiblity</a:t>
            </a:r>
            <a:r>
              <a:rPr lang="en-GB" dirty="0" smtClean="0"/>
              <a:t>?</a:t>
            </a:r>
            <a:endParaRPr dirty="0"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TitleAnd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 rot="5400000">
            <a:off x="6670676" y="3127377"/>
            <a:ext cx="8559798" cy="296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152" algn="l" rtl="0">
              <a:spcBef>
                <a:spcPts val="0"/>
              </a:spcBef>
              <a:spcAft>
                <a:spcPts val="0"/>
              </a:spcAft>
              <a:defRPr/>
            </a:lvl6pPr>
            <a:lvl7pPr marL="914307" algn="l" rtl="0">
              <a:spcBef>
                <a:spcPts val="0"/>
              </a:spcBef>
              <a:spcAft>
                <a:spcPts val="0"/>
              </a:spcAft>
              <a:defRPr/>
            </a:lvl7pPr>
            <a:lvl8pPr marL="1371460" algn="l" rtl="0">
              <a:spcBef>
                <a:spcPts val="0"/>
              </a:spcBef>
              <a:spcAft>
                <a:spcPts val="0"/>
              </a:spcAft>
              <a:defRPr/>
            </a:lvl8pPr>
            <a:lvl9pPr marL="182861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 rot="5400000">
            <a:off x="663576" y="238127"/>
            <a:ext cx="8559798" cy="8743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674" indent="76225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1pPr>
            <a:lvl2pPr marL="660332" indent="12768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2pPr>
            <a:lvl3pPr marL="1104786" indent="-25285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3pPr>
            <a:lvl4pPr marL="1549242" indent="-56991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4pPr>
            <a:lvl5pPr marL="1993695" indent="-56944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5pPr>
            <a:lvl6pPr marL="2450849" indent="-56899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6pPr>
            <a:lvl7pPr marL="2908004" indent="-56854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7pPr>
            <a:lvl8pPr marL="3365155" indent="-56805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8pPr>
            <a:lvl9pPr marL="3822309" indent="-56758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9536853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2788053" y="4334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0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13004799" cy="357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08078" y="9090359"/>
            <a:ext cx="12562637" cy="4402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950719" y="4009812"/>
            <a:ext cx="9103360" cy="2492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460"/>
              </a:spcBef>
              <a:buClr>
                <a:schemeClr val="accent1"/>
              </a:buClr>
              <a:buFont typeface="Georgia"/>
              <a:buNone/>
              <a:defRPr/>
            </a:lvl1pPr>
            <a:lvl2pPr marL="650164" marR="0" indent="-2463" algn="ctr" rtl="0">
              <a:spcBef>
                <a:spcPts val="620"/>
              </a:spcBef>
              <a:buClr>
                <a:schemeClr val="accent2"/>
              </a:buClr>
              <a:buFont typeface="Georgia"/>
              <a:buNone/>
              <a:defRPr/>
            </a:lvl2pPr>
            <a:lvl3pPr marL="1300326" marR="0" indent="-4925" algn="ctr" rtl="0">
              <a:spcBef>
                <a:spcPts val="560"/>
              </a:spcBef>
              <a:buClr>
                <a:schemeClr val="accent3"/>
              </a:buClr>
              <a:buFont typeface="Georgia"/>
              <a:buNone/>
              <a:defRPr/>
            </a:lvl3pPr>
            <a:lvl4pPr marL="1950490" marR="0" indent="-7390" algn="ctr" rtl="0">
              <a:spcBef>
                <a:spcPts val="560"/>
              </a:spcBef>
              <a:buClr>
                <a:schemeClr val="accent4"/>
              </a:buClr>
              <a:buFont typeface="Georgia"/>
              <a:buNone/>
              <a:defRPr/>
            </a:lvl4pPr>
            <a:lvl5pPr marL="2600653" marR="0" indent="-9853" algn="ctr" rtl="0">
              <a:spcBef>
                <a:spcPts val="520"/>
              </a:spcBef>
              <a:buClr>
                <a:schemeClr val="accent5"/>
              </a:buClr>
              <a:buFont typeface="Georgia"/>
              <a:buNone/>
              <a:defRPr/>
            </a:lvl5pPr>
            <a:lvl6pPr marL="3250816" marR="0" indent="-12315" algn="ctr" rtl="0">
              <a:spcBef>
                <a:spcPts val="520"/>
              </a:spcBef>
              <a:buClr>
                <a:schemeClr val="accent6"/>
              </a:buClr>
              <a:buFont typeface="Georgia"/>
              <a:buNone/>
              <a:defRPr/>
            </a:lvl6pPr>
            <a:lvl7pPr marL="3900981" marR="0" indent="-2080" algn="ctr" rtl="0">
              <a:spcBef>
                <a:spcPts val="460"/>
              </a:spcBef>
              <a:buClr>
                <a:srgbClr val="B85740"/>
              </a:buClr>
              <a:buFont typeface="Georgia"/>
              <a:buNone/>
              <a:defRPr/>
            </a:lvl7pPr>
            <a:lvl8pPr marL="4551142" marR="0" indent="-4541" algn="ctr" rtl="0">
              <a:spcBef>
                <a:spcPts val="460"/>
              </a:spcBef>
              <a:buClr>
                <a:srgbClr val="7B6C62"/>
              </a:buClr>
              <a:buFont typeface="Georgia"/>
              <a:buNone/>
              <a:defRPr/>
            </a:lvl8pPr>
            <a:lvl9pPr marL="5201307" marR="0" indent="-7006" algn="ctr" rtl="0">
              <a:spcBef>
                <a:spcPts val="400"/>
              </a:spcBef>
              <a:buClr>
                <a:srgbClr val="B49E0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33493" y="9117650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221083" y="3441937"/>
            <a:ext cx="12562637" cy="0"/>
          </a:xfrm>
          <a:prstGeom prst="straightConnector1">
            <a:avLst/>
          </a:prstGeom>
          <a:noFill/>
          <a:ln w="11425" cap="flat">
            <a:solidFill>
              <a:srgbClr val="7B98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2" name="Shape 72"/>
          <p:cNvSpPr/>
          <p:nvPr/>
        </p:nvSpPr>
        <p:spPr>
          <a:xfrm>
            <a:off x="216747" y="216747"/>
            <a:ext cx="12562637" cy="9311436"/>
          </a:xfrm>
          <a:prstGeom prst="rect">
            <a:avLst/>
          </a:prstGeom>
          <a:noFill/>
          <a:ln w="9525" cap="flat">
            <a:solidFill>
              <a:srgbClr val="7B98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6068907" y="3008444"/>
            <a:ext cx="866986" cy="866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6203291" y="3142827"/>
            <a:ext cx="598220" cy="5982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177280" y="3128107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975359" y="541866"/>
            <a:ext cx="11054080" cy="2492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buClr>
                <a:schemeClr val="accent1"/>
              </a:buClr>
              <a:buFont typeface="Georgia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29160" y="325119"/>
            <a:ext cx="12137812" cy="1079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33493" y="9117650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203289" y="1459730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29158" y="2171801"/>
            <a:ext cx="12094463" cy="65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90098" indent="-184993" algn="l" rtl="0">
              <a:spcBef>
                <a:spcPts val="760"/>
              </a:spcBef>
              <a:buClr>
                <a:schemeClr val="accent1"/>
              </a:buClr>
              <a:buFont typeface="Georgia"/>
              <a:buChar char="●"/>
              <a:defRPr/>
            </a:lvl1pPr>
            <a:lvl2pPr marL="780196" indent="-261401" algn="l" rtl="0">
              <a:spcBef>
                <a:spcPts val="620"/>
              </a:spcBef>
              <a:buClr>
                <a:schemeClr val="accent2"/>
              </a:buClr>
              <a:buFont typeface="Georgia"/>
              <a:buChar char="○"/>
              <a:defRPr/>
            </a:lvl2pPr>
            <a:lvl3pPr marL="1170294" indent="-198743" algn="l" rtl="0">
              <a:spcBef>
                <a:spcPts val="560"/>
              </a:spcBef>
              <a:buClr>
                <a:schemeClr val="accent3"/>
              </a:buClr>
              <a:buFont typeface="Georgia"/>
              <a:buChar char="•"/>
              <a:defRPr/>
            </a:lvl3pPr>
            <a:lvl4pPr marL="1560392" indent="-204031" algn="l" rtl="0">
              <a:spcBef>
                <a:spcPts val="560"/>
              </a:spcBef>
              <a:buClr>
                <a:schemeClr val="accent4"/>
              </a:buClr>
              <a:buFont typeface="Georgia"/>
              <a:buChar char="•"/>
              <a:defRPr/>
            </a:lvl4pPr>
            <a:lvl5pPr marL="1950490" indent="-172490" algn="l" rtl="0">
              <a:spcBef>
                <a:spcPts val="520"/>
              </a:spcBef>
              <a:buClr>
                <a:schemeClr val="accent5"/>
              </a:buClr>
              <a:buFont typeface="Georgia"/>
              <a:buChar char="•"/>
              <a:defRPr/>
            </a:lvl5pPr>
            <a:lvl6pPr marL="2340587" indent="-138407" algn="l" rtl="0">
              <a:spcBef>
                <a:spcPts val="520"/>
              </a:spcBef>
              <a:buClr>
                <a:schemeClr val="accent6"/>
              </a:buClr>
              <a:buFont typeface="Georgia"/>
              <a:buChar char="●"/>
              <a:defRPr/>
            </a:lvl6pPr>
            <a:lvl7pPr marL="2730685" indent="-135439" algn="l" rtl="0">
              <a:spcBef>
                <a:spcPts val="460"/>
              </a:spcBef>
              <a:buClr>
                <a:srgbClr val="B85740"/>
              </a:buClr>
              <a:buFont typeface="Georgia"/>
              <a:buChar char="•"/>
              <a:defRPr/>
            </a:lvl7pPr>
            <a:lvl8pPr marL="2990751" indent="-114200" algn="l" rtl="0">
              <a:spcBef>
                <a:spcPts val="460"/>
              </a:spcBef>
              <a:buClr>
                <a:srgbClr val="7B6C62"/>
              </a:buClr>
              <a:buFont typeface="Georgia"/>
              <a:buChar char="•"/>
              <a:defRPr/>
            </a:lvl8pPr>
            <a:lvl9pPr marL="3380849" indent="-155049" algn="l" rtl="0">
              <a:spcBef>
                <a:spcPts val="400"/>
              </a:spcBef>
              <a:buClr>
                <a:srgbClr val="B49E02"/>
              </a:buClr>
              <a:buFont typeface="Georgia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9536853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2788053" y="27092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216747" y="3251200"/>
            <a:ext cx="12562637" cy="4334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221083" y="202456"/>
            <a:ext cx="12562637" cy="304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946206" y="3901442"/>
            <a:ext cx="9216246" cy="2379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/>
            </a:lvl2pPr>
            <a:lvl3pPr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/>
            </a:lvl3pPr>
            <a:lvl4pPr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/>
            </a:lvl4pPr>
            <a:lvl5pPr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>
            <a:off x="208078" y="9090359"/>
            <a:ext cx="12562637" cy="4402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216747" y="216747"/>
            <a:ext cx="12562637" cy="9311436"/>
          </a:xfrm>
          <a:prstGeom prst="rect">
            <a:avLst/>
          </a:prstGeom>
          <a:noFill/>
          <a:ln w="9525" cap="flat">
            <a:solidFill>
              <a:srgbClr val="7B98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433493" y="9117650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216747" y="3467946"/>
            <a:ext cx="12562637" cy="0"/>
          </a:xfrm>
          <a:prstGeom prst="straightConnector1">
            <a:avLst/>
          </a:prstGeom>
          <a:noFill/>
          <a:ln w="11425" cap="flat">
            <a:solidFill>
              <a:srgbClr val="7B98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6" name="Shape 96"/>
          <p:cNvSpPr/>
          <p:nvPr/>
        </p:nvSpPr>
        <p:spPr>
          <a:xfrm>
            <a:off x="6068907" y="3008444"/>
            <a:ext cx="866986" cy="866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203291" y="3142827"/>
            <a:ext cx="598220" cy="5982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177280" y="3128107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027290" y="758612"/>
            <a:ext cx="11054080" cy="2167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29160" y="325119"/>
            <a:ext cx="12137812" cy="1079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7B9899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8236374" y="9116364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433493" y="9117650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6177280" y="1479358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cxnSp>
        <p:nvCxnSpPr>
          <p:cNvPr id="105" name="Shape 105"/>
          <p:cNvCxnSpPr/>
          <p:nvPr/>
        </p:nvCxnSpPr>
        <p:spPr>
          <a:xfrm rot="10800000" flipH="1">
            <a:off x="6489714" y="2240930"/>
            <a:ext cx="12687" cy="685448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29158" y="1950719"/>
            <a:ext cx="5743787" cy="6658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6827520" y="1950719"/>
            <a:ext cx="5743787" cy="6658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bg>
      <p:bgPr>
        <a:solidFill>
          <a:schemeClr val="l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hape 109"/>
          <p:cNvCxnSpPr/>
          <p:nvPr/>
        </p:nvCxnSpPr>
        <p:spPr>
          <a:xfrm rot="10800000">
            <a:off x="6502400" y="3129280"/>
            <a:ext cx="0" cy="5956198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0" name="Shape 110"/>
          <p:cNvSpPr/>
          <p:nvPr/>
        </p:nvSpPr>
        <p:spPr>
          <a:xfrm>
            <a:off x="0" y="0"/>
            <a:ext cx="13004799" cy="20590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0" y="9536853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0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2788053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216747" y="1950719"/>
            <a:ext cx="12562637" cy="130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207535" y="9090354"/>
            <a:ext cx="12562637" cy="442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29158" y="2167466"/>
            <a:ext cx="5746044" cy="1042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buFont typeface="Georgia"/>
              <a:buNone/>
              <a:defRPr/>
            </a:lvl2pPr>
            <a:lvl3pPr rtl="0">
              <a:spcBef>
                <a:spcPts val="0"/>
              </a:spcBef>
              <a:buFont typeface="Georgia"/>
              <a:buNone/>
              <a:defRPr/>
            </a:lvl3pPr>
            <a:lvl4pPr rtl="0">
              <a:spcBef>
                <a:spcPts val="0"/>
              </a:spcBef>
              <a:buFont typeface="Georgia"/>
              <a:buNone/>
              <a:defRPr/>
            </a:lvl4pPr>
            <a:lvl5pPr rtl="0">
              <a:spcBef>
                <a:spcPts val="0"/>
              </a:spcBef>
              <a:buFont typeface="Georg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6814338" y="2167466"/>
            <a:ext cx="5748301" cy="1040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rtl="0">
              <a:spcBef>
                <a:spcPts val="0"/>
              </a:spcBef>
              <a:buFont typeface="Georgia"/>
              <a:buNone/>
              <a:defRPr/>
            </a:lvl2pPr>
            <a:lvl3pPr rtl="0">
              <a:spcBef>
                <a:spcPts val="0"/>
              </a:spcBef>
              <a:buFont typeface="Georgia"/>
              <a:buNone/>
              <a:defRPr/>
            </a:lvl3pPr>
            <a:lvl4pPr rtl="0">
              <a:spcBef>
                <a:spcPts val="0"/>
              </a:spcBef>
              <a:buFont typeface="Georgia"/>
              <a:buNone/>
              <a:defRPr/>
            </a:lvl4pPr>
            <a:lvl5pPr rtl="0">
              <a:spcBef>
                <a:spcPts val="0"/>
              </a:spcBef>
              <a:buFont typeface="Georg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433493" y="9116364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20" name="Shape 120"/>
          <p:cNvCxnSpPr/>
          <p:nvPr/>
        </p:nvCxnSpPr>
        <p:spPr>
          <a:xfrm>
            <a:off x="216747" y="1820672"/>
            <a:ext cx="12562637" cy="0"/>
          </a:xfrm>
          <a:prstGeom prst="straightConnector1">
            <a:avLst/>
          </a:prstGeom>
          <a:noFill/>
          <a:ln w="11425" cap="flat">
            <a:solidFill>
              <a:srgbClr val="7B98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1" name="Shape 121"/>
          <p:cNvSpPr/>
          <p:nvPr/>
        </p:nvSpPr>
        <p:spPr>
          <a:xfrm>
            <a:off x="216747" y="221083"/>
            <a:ext cx="12562637" cy="9311436"/>
          </a:xfrm>
          <a:prstGeom prst="rect">
            <a:avLst/>
          </a:prstGeom>
          <a:noFill/>
          <a:ln w="9525" cap="flat">
            <a:solidFill>
              <a:srgbClr val="7B98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429158" y="3514855"/>
            <a:ext cx="5748121" cy="54306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90098" indent="-184993" algn="l" rtl="0">
              <a:spcBef>
                <a:spcPts val="760"/>
              </a:spcBef>
              <a:buClr>
                <a:schemeClr val="accent1"/>
              </a:buClr>
              <a:buFont typeface="Georgia"/>
              <a:buChar char="●"/>
              <a:defRPr/>
            </a:lvl1pPr>
            <a:lvl2pPr marL="780196" indent="-261401" algn="l" rtl="0">
              <a:spcBef>
                <a:spcPts val="620"/>
              </a:spcBef>
              <a:buClr>
                <a:schemeClr val="accent2"/>
              </a:buClr>
              <a:buFont typeface="Georgia"/>
              <a:buChar char="○"/>
              <a:defRPr/>
            </a:lvl2pPr>
            <a:lvl3pPr marL="1170294" indent="-198743" algn="l" rtl="0">
              <a:spcBef>
                <a:spcPts val="560"/>
              </a:spcBef>
              <a:buClr>
                <a:schemeClr val="accent3"/>
              </a:buClr>
              <a:buFont typeface="Georgia"/>
              <a:buChar char="•"/>
              <a:defRPr/>
            </a:lvl3pPr>
            <a:lvl4pPr marL="1560392" indent="-204031" algn="l" rtl="0">
              <a:spcBef>
                <a:spcPts val="560"/>
              </a:spcBef>
              <a:buClr>
                <a:schemeClr val="accent4"/>
              </a:buClr>
              <a:buFont typeface="Georgia"/>
              <a:buChar char="•"/>
              <a:defRPr/>
            </a:lvl4pPr>
            <a:lvl5pPr marL="1950490" indent="-172490" algn="l" rtl="0">
              <a:spcBef>
                <a:spcPts val="520"/>
              </a:spcBef>
              <a:buClr>
                <a:schemeClr val="accent5"/>
              </a:buClr>
              <a:buFont typeface="Georgia"/>
              <a:buChar char="•"/>
              <a:defRPr/>
            </a:lvl5pPr>
            <a:lvl6pPr marL="2340587" indent="-138407" algn="l" rtl="0">
              <a:spcBef>
                <a:spcPts val="520"/>
              </a:spcBef>
              <a:buClr>
                <a:schemeClr val="accent6"/>
              </a:buClr>
              <a:buFont typeface="Georgia"/>
              <a:buChar char="●"/>
              <a:defRPr/>
            </a:lvl6pPr>
            <a:lvl7pPr marL="2730685" indent="-135439" algn="l" rtl="0">
              <a:spcBef>
                <a:spcPts val="460"/>
              </a:spcBef>
              <a:buClr>
                <a:srgbClr val="B85740"/>
              </a:buClr>
              <a:buFont typeface="Georgia"/>
              <a:buChar char="•"/>
              <a:defRPr/>
            </a:lvl7pPr>
            <a:lvl8pPr marL="2990751" indent="-114200" algn="l" rtl="0">
              <a:spcBef>
                <a:spcPts val="460"/>
              </a:spcBef>
              <a:buClr>
                <a:srgbClr val="7B6C62"/>
              </a:buClr>
              <a:buFont typeface="Georgia"/>
              <a:buChar char="•"/>
              <a:defRPr/>
            </a:lvl8pPr>
            <a:lvl9pPr marL="3380849" indent="-155049" algn="l" rtl="0">
              <a:spcBef>
                <a:spcPts val="400"/>
              </a:spcBef>
              <a:buClr>
                <a:srgbClr val="B49E02"/>
              </a:buClr>
              <a:buFont typeface="Georgia"/>
              <a:buChar char="•"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"/>
          </p:nvPr>
        </p:nvSpPr>
        <p:spPr>
          <a:xfrm>
            <a:off x="6827520" y="3514855"/>
            <a:ext cx="5743787" cy="5436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90098" indent="-184993" algn="l" rtl="0">
              <a:spcBef>
                <a:spcPts val="760"/>
              </a:spcBef>
              <a:buClr>
                <a:schemeClr val="accent1"/>
              </a:buClr>
              <a:buFont typeface="Georgia"/>
              <a:buChar char="●"/>
              <a:defRPr/>
            </a:lvl1pPr>
            <a:lvl2pPr marL="780196" indent="-261401" algn="l" rtl="0">
              <a:spcBef>
                <a:spcPts val="620"/>
              </a:spcBef>
              <a:buClr>
                <a:schemeClr val="accent2"/>
              </a:buClr>
              <a:buFont typeface="Georgia"/>
              <a:buChar char="○"/>
              <a:defRPr/>
            </a:lvl2pPr>
            <a:lvl3pPr marL="1170294" indent="-198743" algn="l" rtl="0">
              <a:spcBef>
                <a:spcPts val="560"/>
              </a:spcBef>
              <a:buClr>
                <a:schemeClr val="accent3"/>
              </a:buClr>
              <a:buFont typeface="Georgia"/>
              <a:buChar char="•"/>
              <a:defRPr/>
            </a:lvl3pPr>
            <a:lvl4pPr marL="1560392" indent="-204031" algn="l" rtl="0">
              <a:spcBef>
                <a:spcPts val="560"/>
              </a:spcBef>
              <a:buClr>
                <a:schemeClr val="accent4"/>
              </a:buClr>
              <a:buFont typeface="Georgia"/>
              <a:buChar char="•"/>
              <a:defRPr/>
            </a:lvl4pPr>
            <a:lvl5pPr marL="1950490" indent="-172490" algn="l" rtl="0">
              <a:spcBef>
                <a:spcPts val="520"/>
              </a:spcBef>
              <a:buClr>
                <a:schemeClr val="accent5"/>
              </a:buClr>
              <a:buFont typeface="Georgia"/>
              <a:buChar char="•"/>
              <a:defRPr/>
            </a:lvl5pPr>
            <a:lvl6pPr marL="2340587" indent="-138407" algn="l" rtl="0">
              <a:spcBef>
                <a:spcPts val="520"/>
              </a:spcBef>
              <a:buClr>
                <a:schemeClr val="accent6"/>
              </a:buClr>
              <a:buFont typeface="Georgia"/>
              <a:buChar char="●"/>
              <a:defRPr/>
            </a:lvl6pPr>
            <a:lvl7pPr marL="2730685" indent="-135439" algn="l" rtl="0">
              <a:spcBef>
                <a:spcPts val="460"/>
              </a:spcBef>
              <a:buClr>
                <a:srgbClr val="B85740"/>
              </a:buClr>
              <a:buFont typeface="Georgia"/>
              <a:buChar char="•"/>
              <a:defRPr/>
            </a:lvl7pPr>
            <a:lvl8pPr marL="2990751" indent="-114200" algn="l" rtl="0">
              <a:spcBef>
                <a:spcPts val="460"/>
              </a:spcBef>
              <a:buClr>
                <a:srgbClr val="7B6C62"/>
              </a:buClr>
              <a:buFont typeface="Georgia"/>
              <a:buChar char="•"/>
              <a:defRPr/>
            </a:lvl8pPr>
            <a:lvl9pPr marL="3380849" indent="-155049" algn="l" rtl="0">
              <a:spcBef>
                <a:spcPts val="400"/>
              </a:spcBef>
              <a:buClr>
                <a:srgbClr val="B49E02"/>
              </a:buClr>
              <a:buFont typeface="Georgia"/>
              <a:buChar char="•"/>
              <a:defRPr/>
            </a:lvl9pPr>
          </a:lstStyle>
          <a:p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6068907" y="1359695"/>
            <a:ext cx="866986" cy="866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6203291" y="1494078"/>
            <a:ext cx="598220" cy="5982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177280" y="1482548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29160" y="325119"/>
            <a:ext cx="12137812" cy="1079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7B9899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29160" y="325119"/>
            <a:ext cx="12137812" cy="1079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7B9899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433493" y="9117650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177280" y="1473450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16747" y="216746"/>
            <a:ext cx="12562637" cy="433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0" y="9536853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12788053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0"/>
            <a:ext cx="13004799" cy="169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0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216746" y="866987"/>
            <a:ext cx="3901440" cy="8344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541866" y="1300479"/>
            <a:ext cx="3359573" cy="1408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541866" y="2817708"/>
            <a:ext cx="3359573" cy="58950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1422"/>
              </a:spcAft>
              <a:buClr>
                <a:srgbClr val="FFFFFF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buFont typeface="Georgia"/>
              <a:buNone/>
              <a:defRPr/>
            </a:lvl2pPr>
            <a:lvl3pPr rtl="0">
              <a:spcBef>
                <a:spcPts val="0"/>
              </a:spcBef>
              <a:buFont typeface="Georgia"/>
              <a:buNone/>
              <a:defRPr/>
            </a:lvl3pPr>
            <a:lvl4pPr rtl="0">
              <a:spcBef>
                <a:spcPts val="0"/>
              </a:spcBef>
              <a:buFont typeface="Georgia"/>
              <a:buNone/>
              <a:defRPr/>
            </a:lvl4pPr>
            <a:lvl5pPr rtl="0">
              <a:spcBef>
                <a:spcPts val="0"/>
              </a:spcBef>
              <a:buFont typeface="Georg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216747" y="216747"/>
            <a:ext cx="12562637" cy="9311436"/>
          </a:xfrm>
          <a:prstGeom prst="rect">
            <a:avLst/>
          </a:prstGeom>
          <a:noFill/>
          <a:ln w="9525" cap="flat">
            <a:solidFill>
              <a:srgbClr val="7B98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216747" y="758612"/>
            <a:ext cx="12562637" cy="0"/>
          </a:xfrm>
          <a:prstGeom prst="straightConnector1">
            <a:avLst/>
          </a:prstGeom>
          <a:noFill/>
          <a:ln w="11425" cap="flat">
            <a:solidFill>
              <a:srgbClr val="7B98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4443307" y="975359"/>
            <a:ext cx="8019626" cy="7694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90098" indent="-184993" algn="l" rtl="0">
              <a:spcBef>
                <a:spcPts val="760"/>
              </a:spcBef>
              <a:buClr>
                <a:schemeClr val="accent1"/>
              </a:buClr>
              <a:buFont typeface="Georgia"/>
              <a:buChar char="●"/>
              <a:defRPr/>
            </a:lvl1pPr>
            <a:lvl2pPr marL="780196" indent="-261401" algn="l" rtl="0">
              <a:spcBef>
                <a:spcPts val="620"/>
              </a:spcBef>
              <a:buClr>
                <a:schemeClr val="accent2"/>
              </a:buClr>
              <a:buFont typeface="Georgia"/>
              <a:buChar char="○"/>
              <a:defRPr/>
            </a:lvl2pPr>
            <a:lvl3pPr marL="1170294" indent="-198743" algn="l" rtl="0">
              <a:spcBef>
                <a:spcPts val="560"/>
              </a:spcBef>
              <a:buClr>
                <a:schemeClr val="accent3"/>
              </a:buClr>
              <a:buFont typeface="Georgia"/>
              <a:buChar char="•"/>
              <a:defRPr/>
            </a:lvl3pPr>
            <a:lvl4pPr marL="1560392" indent="-204031" algn="l" rtl="0">
              <a:spcBef>
                <a:spcPts val="560"/>
              </a:spcBef>
              <a:buClr>
                <a:schemeClr val="accent4"/>
              </a:buClr>
              <a:buFont typeface="Georgia"/>
              <a:buChar char="•"/>
              <a:defRPr/>
            </a:lvl4pPr>
            <a:lvl5pPr marL="1950490" indent="-172490" algn="l" rtl="0">
              <a:spcBef>
                <a:spcPts val="520"/>
              </a:spcBef>
              <a:buClr>
                <a:schemeClr val="accent5"/>
              </a:buClr>
              <a:buFont typeface="Georgia"/>
              <a:buChar char="•"/>
              <a:defRPr/>
            </a:lvl5pPr>
            <a:lvl6pPr marL="2340587" indent="-138407" algn="l" rtl="0">
              <a:spcBef>
                <a:spcPts val="520"/>
              </a:spcBef>
              <a:buClr>
                <a:schemeClr val="accent6"/>
              </a:buClr>
              <a:buFont typeface="Georgia"/>
              <a:buChar char="●"/>
              <a:defRPr/>
            </a:lvl6pPr>
            <a:lvl7pPr marL="2730685" indent="-135439" algn="l" rtl="0">
              <a:spcBef>
                <a:spcPts val="460"/>
              </a:spcBef>
              <a:buClr>
                <a:srgbClr val="B85740"/>
              </a:buClr>
              <a:buFont typeface="Georgia"/>
              <a:buChar char="•"/>
              <a:defRPr/>
            </a:lvl7pPr>
            <a:lvl8pPr marL="2990751" indent="-114200" algn="l" rtl="0">
              <a:spcBef>
                <a:spcPts val="460"/>
              </a:spcBef>
              <a:buClr>
                <a:srgbClr val="7B6C62"/>
              </a:buClr>
              <a:buFont typeface="Georgia"/>
              <a:buChar char="•"/>
              <a:defRPr/>
            </a:lvl8pPr>
            <a:lvl9pPr marL="3380849" indent="-155049" algn="l" rtl="0">
              <a:spcBef>
                <a:spcPts val="400"/>
              </a:spcBef>
              <a:buClr>
                <a:srgbClr val="B49E02"/>
              </a:buClr>
              <a:buFont typeface="Georgia"/>
              <a:buChar char="•"/>
              <a:defRPr/>
            </a:lvl9pPr>
          </a:lstStyle>
          <a:p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842348" y="325119"/>
            <a:ext cx="866986" cy="866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976731" y="459502"/>
            <a:ext cx="598220" cy="5982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950719" y="444785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212412" y="9085707"/>
            <a:ext cx="12562637" cy="4402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29158" y="9117650"/>
            <a:ext cx="4811776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Shape 162"/>
          <p:cNvCxnSpPr/>
          <p:nvPr/>
        </p:nvCxnSpPr>
        <p:spPr>
          <a:xfrm>
            <a:off x="216747" y="758612"/>
            <a:ext cx="12562637" cy="0"/>
          </a:xfrm>
          <a:prstGeom prst="straightConnector1">
            <a:avLst/>
          </a:prstGeom>
          <a:noFill/>
          <a:ln w="11425" cap="flat">
            <a:solidFill>
              <a:srgbClr val="7B98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3" name="Shape 163"/>
          <p:cNvSpPr/>
          <p:nvPr/>
        </p:nvSpPr>
        <p:spPr>
          <a:xfrm>
            <a:off x="0" y="9536853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2788053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0" y="0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0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16747" y="216746"/>
            <a:ext cx="12562637" cy="4291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216746" y="866987"/>
            <a:ext cx="3901440" cy="8344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216747" y="221083"/>
            <a:ext cx="12562637" cy="9311436"/>
          </a:xfrm>
          <a:prstGeom prst="rect">
            <a:avLst/>
          </a:prstGeom>
          <a:noFill/>
          <a:ln w="9525" cap="flat">
            <a:solidFill>
              <a:srgbClr val="7B98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842348" y="325119"/>
            <a:ext cx="866986" cy="866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1976731" y="459502"/>
            <a:ext cx="598220" cy="5982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1950719" y="444785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267200" y="7152639"/>
            <a:ext cx="8344747" cy="17339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pic" idx="2"/>
          </p:nvPr>
        </p:nvSpPr>
        <p:spPr>
          <a:xfrm>
            <a:off x="4267200" y="866987"/>
            <a:ext cx="8344747" cy="6068907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41868" y="1408853"/>
            <a:ext cx="3467947" cy="7477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1422"/>
              </a:spcAft>
              <a:buClr>
                <a:srgbClr val="FFFFFF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212412" y="9085707"/>
            <a:ext cx="12562637" cy="4402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8232039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429158" y="9117650"/>
            <a:ext cx="5097881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29160" y="325119"/>
            <a:ext cx="12137812" cy="1079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7B9899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 rot="5400000">
            <a:off x="3227359" y="-630732"/>
            <a:ext cx="6541414" cy="12137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90098" indent="-184993" algn="l" rtl="0">
              <a:spcBef>
                <a:spcPts val="760"/>
              </a:spcBef>
              <a:buClr>
                <a:schemeClr val="accent1"/>
              </a:buClr>
              <a:buFont typeface="Georgia"/>
              <a:buChar char="●"/>
              <a:defRPr/>
            </a:lvl1pPr>
            <a:lvl2pPr marL="780196" indent="-261401" algn="l" rtl="0">
              <a:spcBef>
                <a:spcPts val="620"/>
              </a:spcBef>
              <a:buClr>
                <a:schemeClr val="accent2"/>
              </a:buClr>
              <a:buFont typeface="Georgia"/>
              <a:buChar char="○"/>
              <a:defRPr/>
            </a:lvl2pPr>
            <a:lvl3pPr marL="1170294" indent="-198743" algn="l" rtl="0">
              <a:spcBef>
                <a:spcPts val="560"/>
              </a:spcBef>
              <a:buClr>
                <a:schemeClr val="accent3"/>
              </a:buClr>
              <a:buFont typeface="Georgia"/>
              <a:buChar char="•"/>
              <a:defRPr/>
            </a:lvl3pPr>
            <a:lvl4pPr marL="1560392" indent="-204031" algn="l" rtl="0">
              <a:spcBef>
                <a:spcPts val="560"/>
              </a:spcBef>
              <a:buClr>
                <a:schemeClr val="accent4"/>
              </a:buClr>
              <a:buFont typeface="Georgia"/>
              <a:buChar char="•"/>
              <a:defRPr/>
            </a:lvl4pPr>
            <a:lvl5pPr marL="1950490" indent="-172490" algn="l" rtl="0">
              <a:spcBef>
                <a:spcPts val="520"/>
              </a:spcBef>
              <a:buClr>
                <a:schemeClr val="accent5"/>
              </a:buClr>
              <a:buFont typeface="Georgia"/>
              <a:buChar char="•"/>
              <a:defRPr/>
            </a:lvl5pPr>
            <a:lvl6pPr marL="2340587" indent="-138407" algn="l" rtl="0">
              <a:spcBef>
                <a:spcPts val="520"/>
              </a:spcBef>
              <a:buClr>
                <a:schemeClr val="accent6"/>
              </a:buClr>
              <a:buFont typeface="Georgia"/>
              <a:buChar char="●"/>
              <a:defRPr/>
            </a:lvl6pPr>
            <a:lvl7pPr marL="2730685" indent="-135439" algn="l" rtl="0">
              <a:spcBef>
                <a:spcPts val="460"/>
              </a:spcBef>
              <a:buClr>
                <a:srgbClr val="B85740"/>
              </a:buClr>
              <a:buFont typeface="Georgia"/>
              <a:buChar char="•"/>
              <a:defRPr/>
            </a:lvl7pPr>
            <a:lvl8pPr marL="2990751" indent="-114200" algn="l" rtl="0">
              <a:spcBef>
                <a:spcPts val="460"/>
              </a:spcBef>
              <a:buClr>
                <a:srgbClr val="7B6C62"/>
              </a:buClr>
              <a:buFont typeface="Georgia"/>
              <a:buChar char="•"/>
              <a:defRPr/>
            </a:lvl8pPr>
            <a:lvl9pPr marL="3380849" indent="-155049" algn="l" rtl="0">
              <a:spcBef>
                <a:spcPts val="400"/>
              </a:spcBef>
              <a:buClr>
                <a:srgbClr val="B49E02"/>
              </a:buClr>
              <a:buFont typeface="Georgia"/>
              <a:buChar char="•"/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33493" y="9117650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6177280" y="1479358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9536853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9970346" y="0"/>
            <a:ext cx="3034453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0" y="0"/>
            <a:ext cx="13004799" cy="2210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0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208078" y="9090359"/>
            <a:ext cx="12562637" cy="4402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16747" y="221083"/>
            <a:ext cx="12562637" cy="9311436"/>
          </a:xfrm>
          <a:prstGeom prst="rect">
            <a:avLst/>
          </a:prstGeom>
          <a:noFill/>
          <a:ln w="9525" cap="flat">
            <a:solidFill>
              <a:srgbClr val="7B98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Shape 192"/>
          <p:cNvCxnSpPr/>
          <p:nvPr/>
        </p:nvCxnSpPr>
        <p:spPr>
          <a:xfrm rot="5400000">
            <a:off x="5719945" y="4662221"/>
            <a:ext cx="8882278" cy="0"/>
          </a:xfrm>
          <a:prstGeom prst="straightConnector1">
            <a:avLst/>
          </a:prstGeom>
          <a:noFill/>
          <a:ln w="9525" cap="flat">
            <a:solidFill>
              <a:srgbClr val="7B98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/>
          <p:nvPr/>
        </p:nvSpPr>
        <p:spPr>
          <a:xfrm>
            <a:off x="9727589" y="4161085"/>
            <a:ext cx="866986" cy="866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9861972" y="4295467"/>
            <a:ext cx="598220" cy="5982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9835964" y="4280750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 rot="5400000">
            <a:off x="953908" y="-86922"/>
            <a:ext cx="8279276" cy="93201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90098" indent="-184993" algn="l" rtl="0">
              <a:spcBef>
                <a:spcPts val="760"/>
              </a:spcBef>
              <a:buClr>
                <a:schemeClr val="accent1"/>
              </a:buClr>
              <a:buFont typeface="Georgia"/>
              <a:buChar char="●"/>
              <a:defRPr/>
            </a:lvl1pPr>
            <a:lvl2pPr marL="780196" indent="-261401" algn="l" rtl="0">
              <a:spcBef>
                <a:spcPts val="620"/>
              </a:spcBef>
              <a:buClr>
                <a:schemeClr val="accent2"/>
              </a:buClr>
              <a:buFont typeface="Georgia"/>
              <a:buChar char="○"/>
              <a:defRPr/>
            </a:lvl2pPr>
            <a:lvl3pPr marL="1170294" indent="-198743" algn="l" rtl="0">
              <a:spcBef>
                <a:spcPts val="560"/>
              </a:spcBef>
              <a:buClr>
                <a:schemeClr val="accent3"/>
              </a:buClr>
              <a:buFont typeface="Georgia"/>
              <a:buChar char="•"/>
              <a:defRPr/>
            </a:lvl3pPr>
            <a:lvl4pPr marL="1560392" indent="-204031" algn="l" rtl="0">
              <a:spcBef>
                <a:spcPts val="560"/>
              </a:spcBef>
              <a:buClr>
                <a:schemeClr val="accent4"/>
              </a:buClr>
              <a:buFont typeface="Georgia"/>
              <a:buChar char="•"/>
              <a:defRPr/>
            </a:lvl4pPr>
            <a:lvl5pPr marL="1950490" indent="-172490" algn="l" rtl="0">
              <a:spcBef>
                <a:spcPts val="520"/>
              </a:spcBef>
              <a:buClr>
                <a:schemeClr val="accent5"/>
              </a:buClr>
              <a:buFont typeface="Georgia"/>
              <a:buChar char="•"/>
              <a:defRPr/>
            </a:lvl5pPr>
            <a:lvl6pPr marL="2340587" indent="-138407" algn="l" rtl="0">
              <a:spcBef>
                <a:spcPts val="520"/>
              </a:spcBef>
              <a:buClr>
                <a:schemeClr val="accent6"/>
              </a:buClr>
              <a:buFont typeface="Georgia"/>
              <a:buChar char="●"/>
              <a:defRPr/>
            </a:lvl6pPr>
            <a:lvl7pPr marL="2730685" indent="-135439" algn="l" rtl="0">
              <a:spcBef>
                <a:spcPts val="460"/>
              </a:spcBef>
              <a:buClr>
                <a:srgbClr val="B85740"/>
              </a:buClr>
              <a:buFont typeface="Georgia"/>
              <a:buChar char="•"/>
              <a:defRPr/>
            </a:lvl7pPr>
            <a:lvl8pPr marL="2990751" indent="-114200" algn="l" rtl="0">
              <a:spcBef>
                <a:spcPts val="460"/>
              </a:spcBef>
              <a:buClr>
                <a:srgbClr val="7B6C62"/>
              </a:buClr>
              <a:buFont typeface="Georgia"/>
              <a:buChar char="•"/>
              <a:defRPr/>
            </a:lvl8pPr>
            <a:lvl9pPr marL="3380849" indent="-155049" algn="l" rtl="0">
              <a:spcBef>
                <a:spcPts val="400"/>
              </a:spcBef>
              <a:buClr>
                <a:srgbClr val="B49E02"/>
              </a:buClr>
              <a:buFont typeface="Georgia"/>
              <a:buChar char="•"/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433493" y="9117650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 rot="5400000">
            <a:off x="7380676" y="3565036"/>
            <a:ext cx="8322169" cy="2059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7B9899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Tx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71502" y="330200"/>
            <a:ext cx="11861798" cy="1397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152" algn="l" rtl="0">
              <a:spcBef>
                <a:spcPts val="0"/>
              </a:spcBef>
              <a:spcAft>
                <a:spcPts val="0"/>
              </a:spcAft>
              <a:defRPr/>
            </a:lvl6pPr>
            <a:lvl7pPr marL="914307" algn="l" rtl="0">
              <a:spcBef>
                <a:spcPts val="0"/>
              </a:spcBef>
              <a:spcAft>
                <a:spcPts val="0"/>
              </a:spcAft>
              <a:defRPr/>
            </a:lvl7pPr>
            <a:lvl8pPr marL="1371460" algn="l" rtl="0">
              <a:spcBef>
                <a:spcPts val="0"/>
              </a:spcBef>
              <a:spcAft>
                <a:spcPts val="0"/>
              </a:spcAft>
              <a:defRPr/>
            </a:lvl8pPr>
            <a:lvl9pPr marL="182861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 rot="5400000">
            <a:off x="3219449" y="-323848"/>
            <a:ext cx="6565898" cy="11861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674" indent="76225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1pPr>
            <a:lvl2pPr marL="660332" indent="12768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2pPr>
            <a:lvl3pPr marL="1104786" indent="-25285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3pPr>
            <a:lvl4pPr marL="1549242" indent="-56991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4pPr>
            <a:lvl5pPr marL="1993695" indent="-56944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5pPr>
            <a:lvl6pPr marL="2450849" indent="-56899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6pPr>
            <a:lvl7pPr marL="2908004" indent="-56854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7pPr>
            <a:lvl8pPr marL="3365155" indent="-56805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8pPr>
            <a:lvl9pPr marL="3822309" indent="-56758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2549526" y="7634289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152" indent="-12651" rtl="0">
              <a:spcBef>
                <a:spcPts val="0"/>
              </a:spcBef>
              <a:buFont typeface="Helvetica Neue"/>
              <a:buNone/>
              <a:defRPr/>
            </a:lvl2pPr>
            <a:lvl3pPr marL="914307" indent="-12606" rtl="0">
              <a:spcBef>
                <a:spcPts val="0"/>
              </a:spcBef>
              <a:buFont typeface="Helvetica Neue"/>
              <a:buNone/>
              <a:defRPr/>
            </a:lvl3pPr>
            <a:lvl4pPr marL="1371460" indent="-12559" rtl="0">
              <a:spcBef>
                <a:spcPts val="0"/>
              </a:spcBef>
              <a:buFont typeface="Helvetica Neue"/>
              <a:buNone/>
              <a:defRPr/>
            </a:lvl4pPr>
            <a:lvl5pPr marL="1828612" indent="-12512" rtl="0">
              <a:spcBef>
                <a:spcPts val="0"/>
              </a:spcBef>
              <a:buFont typeface="Helvetica Neue"/>
              <a:buNone/>
              <a:defRPr/>
            </a:lvl5pPr>
            <a:lvl6pPr marL="2285767" indent="-12467" rtl="0">
              <a:spcBef>
                <a:spcPts val="0"/>
              </a:spcBef>
              <a:buFont typeface="Helvetica Neue"/>
              <a:buNone/>
              <a:defRPr/>
            </a:lvl6pPr>
            <a:lvl7pPr marL="2742919" indent="-12419" rtl="0">
              <a:spcBef>
                <a:spcPts val="0"/>
              </a:spcBef>
              <a:buFont typeface="Helvetica Neue"/>
              <a:buNone/>
              <a:defRPr/>
            </a:lvl7pPr>
            <a:lvl8pPr marL="3200072" indent="-12371" rtl="0">
              <a:spcBef>
                <a:spcPts val="0"/>
              </a:spcBef>
              <a:buFont typeface="Helvetica Neue"/>
              <a:buNone/>
              <a:defRPr/>
            </a:lvl8pPr>
            <a:lvl9pPr marL="3657226" indent="-12325" rtl="0">
              <a:spcBef>
                <a:spcPts val="0"/>
              </a:spcBef>
              <a:buFont typeface="Helvetica Neue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Tx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50875" y="388938"/>
            <a:ext cx="4278311" cy="1652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5084764" y="388936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1" cy="6670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152" indent="-12651" rtl="0">
              <a:spcBef>
                <a:spcPts val="0"/>
              </a:spcBef>
              <a:buFont typeface="Helvetica Neue"/>
              <a:buNone/>
              <a:defRPr/>
            </a:lvl2pPr>
            <a:lvl3pPr marL="914307" indent="-12606" rtl="0">
              <a:spcBef>
                <a:spcPts val="0"/>
              </a:spcBef>
              <a:buFont typeface="Helvetica Neue"/>
              <a:buNone/>
              <a:defRPr/>
            </a:lvl3pPr>
            <a:lvl4pPr marL="1371460" indent="-12559" rtl="0">
              <a:spcBef>
                <a:spcPts val="0"/>
              </a:spcBef>
              <a:buFont typeface="Helvetica Neue"/>
              <a:buNone/>
              <a:defRPr/>
            </a:lvl4pPr>
            <a:lvl5pPr marL="1828612" indent="-12512" rtl="0">
              <a:spcBef>
                <a:spcPts val="0"/>
              </a:spcBef>
              <a:buFont typeface="Helvetica Neue"/>
              <a:buNone/>
              <a:defRPr/>
            </a:lvl5pPr>
            <a:lvl6pPr marL="2285767" indent="-12467" rtl="0">
              <a:spcBef>
                <a:spcPts val="0"/>
              </a:spcBef>
              <a:buFont typeface="Helvetica Neue"/>
              <a:buNone/>
              <a:defRPr/>
            </a:lvl6pPr>
            <a:lvl7pPr marL="2742919" indent="-12419" rtl="0">
              <a:spcBef>
                <a:spcPts val="0"/>
              </a:spcBef>
              <a:buFont typeface="Helvetica Neue"/>
              <a:buNone/>
              <a:defRPr/>
            </a:lvl7pPr>
            <a:lvl8pPr marL="3200072" indent="-12371" rtl="0">
              <a:spcBef>
                <a:spcPts val="0"/>
              </a:spcBef>
              <a:buFont typeface="Helvetica Neue"/>
              <a:buNone/>
              <a:defRPr/>
            </a:lvl8pPr>
            <a:lvl9pPr marL="3657226" indent="-12325" rtl="0">
              <a:spcBef>
                <a:spcPts val="0"/>
              </a:spcBef>
              <a:buFont typeface="Helvetica Neue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71502" y="330200"/>
            <a:ext cx="11861798" cy="1397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152" algn="l" rtl="0">
              <a:spcBef>
                <a:spcPts val="0"/>
              </a:spcBef>
              <a:spcAft>
                <a:spcPts val="0"/>
              </a:spcAft>
              <a:defRPr/>
            </a:lvl6pPr>
            <a:lvl7pPr marL="914307" algn="l" rtl="0">
              <a:spcBef>
                <a:spcPts val="0"/>
              </a:spcBef>
              <a:spcAft>
                <a:spcPts val="0"/>
              </a:spcAft>
              <a:defRPr/>
            </a:lvl7pPr>
            <a:lvl8pPr marL="1371460" algn="l" rtl="0">
              <a:spcBef>
                <a:spcPts val="0"/>
              </a:spcBef>
              <a:spcAft>
                <a:spcPts val="0"/>
              </a:spcAft>
              <a:defRPr/>
            </a:lvl8pPr>
            <a:lvl9pPr marL="182861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TxTwoObj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50875" y="390527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50875" y="2182814"/>
            <a:ext cx="5745161" cy="909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152" indent="-12651" rtl="0">
              <a:spcBef>
                <a:spcPts val="0"/>
              </a:spcBef>
              <a:buFont typeface="Helvetica Neue"/>
              <a:buNone/>
              <a:defRPr/>
            </a:lvl2pPr>
            <a:lvl3pPr marL="914307" indent="-12606" rtl="0">
              <a:spcBef>
                <a:spcPts val="0"/>
              </a:spcBef>
              <a:buFont typeface="Helvetica Neue"/>
              <a:buNone/>
              <a:defRPr/>
            </a:lvl3pPr>
            <a:lvl4pPr marL="1371460" indent="-12559" rtl="0">
              <a:spcBef>
                <a:spcPts val="0"/>
              </a:spcBef>
              <a:buFont typeface="Helvetica Neue"/>
              <a:buNone/>
              <a:defRPr/>
            </a:lvl4pPr>
            <a:lvl5pPr marL="1828612" indent="-12512" rtl="0">
              <a:spcBef>
                <a:spcPts val="0"/>
              </a:spcBef>
              <a:buFont typeface="Helvetica Neue"/>
              <a:buNone/>
              <a:defRPr/>
            </a:lvl5pPr>
            <a:lvl6pPr marL="2285767" indent="-12467" rtl="0">
              <a:spcBef>
                <a:spcPts val="0"/>
              </a:spcBef>
              <a:buFont typeface="Helvetica Neue"/>
              <a:buNone/>
              <a:defRPr/>
            </a:lvl6pPr>
            <a:lvl7pPr marL="2742919" indent="-12419" rtl="0">
              <a:spcBef>
                <a:spcPts val="0"/>
              </a:spcBef>
              <a:buFont typeface="Helvetica Neue"/>
              <a:buNone/>
              <a:defRPr/>
            </a:lvl7pPr>
            <a:lvl8pPr marL="3200072" indent="-12371" rtl="0">
              <a:spcBef>
                <a:spcPts val="0"/>
              </a:spcBef>
              <a:buFont typeface="Helvetica Neue"/>
              <a:buNone/>
              <a:defRPr/>
            </a:lvl8pPr>
            <a:lvl9pPr marL="3657226" indent="-12325" rtl="0">
              <a:spcBef>
                <a:spcPts val="0"/>
              </a:spcBef>
              <a:buFont typeface="Helvetica Neue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1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6605589" y="2182814"/>
            <a:ext cx="5748335" cy="909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152" indent="-12651" rtl="0">
              <a:spcBef>
                <a:spcPts val="0"/>
              </a:spcBef>
              <a:buFont typeface="Helvetica Neue"/>
              <a:buNone/>
              <a:defRPr/>
            </a:lvl2pPr>
            <a:lvl3pPr marL="914307" indent="-12606" rtl="0">
              <a:spcBef>
                <a:spcPts val="0"/>
              </a:spcBef>
              <a:buFont typeface="Helvetica Neue"/>
              <a:buNone/>
              <a:defRPr/>
            </a:lvl3pPr>
            <a:lvl4pPr marL="1371460" indent="-12559" rtl="0">
              <a:spcBef>
                <a:spcPts val="0"/>
              </a:spcBef>
              <a:buFont typeface="Helvetica Neue"/>
              <a:buNone/>
              <a:defRPr/>
            </a:lvl4pPr>
            <a:lvl5pPr marL="1828612" indent="-12512" rtl="0">
              <a:spcBef>
                <a:spcPts val="0"/>
              </a:spcBef>
              <a:buFont typeface="Helvetica Neue"/>
              <a:buNone/>
              <a:defRPr/>
            </a:lvl5pPr>
            <a:lvl6pPr marL="2285767" indent="-12467" rtl="0">
              <a:spcBef>
                <a:spcPts val="0"/>
              </a:spcBef>
              <a:buFont typeface="Helvetica Neue"/>
              <a:buNone/>
              <a:defRPr/>
            </a:lvl6pPr>
            <a:lvl7pPr marL="2742919" indent="-12419" rtl="0">
              <a:spcBef>
                <a:spcPts val="0"/>
              </a:spcBef>
              <a:buFont typeface="Helvetica Neue"/>
              <a:buNone/>
              <a:defRPr/>
            </a:lvl7pPr>
            <a:lvl8pPr marL="3200072" indent="-12371" rtl="0">
              <a:spcBef>
                <a:spcPts val="0"/>
              </a:spcBef>
              <a:buFont typeface="Helvetica Neue"/>
              <a:buNone/>
              <a:defRPr/>
            </a:lvl8pPr>
            <a:lvl9pPr marL="3657226" indent="-12325" rtl="0">
              <a:spcBef>
                <a:spcPts val="0"/>
              </a:spcBef>
              <a:buFont typeface="Helvetica Neue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6605589" y="3092450"/>
            <a:ext cx="5748335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Head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27112" y="6267451"/>
            <a:ext cx="11053761" cy="1936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27112" y="4133853"/>
            <a:ext cx="11053761" cy="2133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152" indent="-12651" rtl="0">
              <a:spcBef>
                <a:spcPts val="0"/>
              </a:spcBef>
              <a:buFont typeface="Helvetica Neue"/>
              <a:buNone/>
              <a:defRPr/>
            </a:lvl2pPr>
            <a:lvl3pPr marL="914307" indent="-12606" rtl="0">
              <a:spcBef>
                <a:spcPts val="0"/>
              </a:spcBef>
              <a:buFont typeface="Helvetica Neue"/>
              <a:buNone/>
              <a:defRPr/>
            </a:lvl3pPr>
            <a:lvl4pPr marL="1371460" indent="-12559" rtl="0">
              <a:spcBef>
                <a:spcPts val="0"/>
              </a:spcBef>
              <a:buFont typeface="Helvetica Neue"/>
              <a:buNone/>
              <a:defRPr/>
            </a:lvl4pPr>
            <a:lvl5pPr marL="1828612" indent="-12512" rtl="0">
              <a:spcBef>
                <a:spcPts val="0"/>
              </a:spcBef>
              <a:buFont typeface="Helvetica Neue"/>
              <a:buNone/>
              <a:defRPr/>
            </a:lvl5pPr>
            <a:lvl6pPr marL="2285767" indent="-12467" rtl="0">
              <a:spcBef>
                <a:spcPts val="0"/>
              </a:spcBef>
              <a:buFont typeface="Helvetica Neue"/>
              <a:buNone/>
              <a:defRPr/>
            </a:lvl6pPr>
            <a:lvl7pPr marL="2742919" indent="-12419" rtl="0">
              <a:spcBef>
                <a:spcPts val="0"/>
              </a:spcBef>
              <a:buFont typeface="Helvetica Neue"/>
              <a:buNone/>
              <a:defRPr/>
            </a:lvl7pPr>
            <a:lvl8pPr marL="3200072" indent="-12371" rtl="0">
              <a:spcBef>
                <a:spcPts val="0"/>
              </a:spcBef>
              <a:buFont typeface="Helvetica Neue"/>
              <a:buNone/>
              <a:defRPr/>
            </a:lvl8pPr>
            <a:lvl9pPr marL="3657226" indent="-12325" rtl="0">
              <a:spcBef>
                <a:spcPts val="0"/>
              </a:spcBef>
              <a:buFont typeface="Helvetica Neue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974725" y="3030540"/>
            <a:ext cx="11055350" cy="2090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152" marR="0" indent="-12651" algn="l" rtl="0">
              <a:spcBef>
                <a:spcPts val="0"/>
              </a:spcBef>
              <a:spcAft>
                <a:spcPts val="0"/>
              </a:spcAft>
              <a:defRPr/>
            </a:lvl6pPr>
            <a:lvl7pPr marL="914307" marR="0" indent="-12606" algn="l" rtl="0">
              <a:spcBef>
                <a:spcPts val="0"/>
              </a:spcBef>
              <a:spcAft>
                <a:spcPts val="0"/>
              </a:spcAft>
              <a:defRPr/>
            </a:lvl7pPr>
            <a:lvl8pPr marL="1371460" marR="0" indent="-12559" algn="l" rtl="0">
              <a:spcBef>
                <a:spcPts val="0"/>
              </a:spcBef>
              <a:spcAft>
                <a:spcPts val="0"/>
              </a:spcAft>
              <a:defRPr/>
            </a:lvl8pPr>
            <a:lvl9pPr marL="1828612" marR="0" indent="-1251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951038" y="5527676"/>
            <a:ext cx="9102725" cy="2492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1pPr>
            <a:lvl2pPr marL="457152" marR="0" indent="-1265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2pPr>
            <a:lvl3pPr marL="914307" marR="0" indent="-1260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3pPr>
            <a:lvl4pPr marL="1371460" marR="0" indent="-1255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4pPr>
            <a:lvl5pPr marL="1828612" marR="0" indent="-1251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5pPr>
            <a:lvl6pPr marL="2285767" marR="0" indent="-1246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6pPr>
            <a:lvl7pPr marL="2742919" marR="0" indent="-124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7pPr>
            <a:lvl8pPr marL="3200072" marR="0" indent="-1237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8pPr>
            <a:lvl9pPr marL="3657226" marR="0" indent="-1232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71502" y="330200"/>
            <a:ext cx="11861798" cy="1397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75359" y="1950719"/>
            <a:ext cx="11054080" cy="6719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indent="762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1pPr>
            <a:lvl2pPr marL="660400" marR="0" indent="127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2pPr>
            <a:lvl3pPr marL="1104900" marR="0" indent="-254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3pPr>
            <a:lvl4pPr marL="1549400" marR="0" indent="-508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4pPr>
            <a:lvl5pPr marL="1993900" marR="0" indent="-508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5pPr>
            <a:lvl6pPr marL="2451100" marR="0" indent="-508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6pPr>
            <a:lvl7pPr marL="2908300" marR="0" indent="-508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7pPr>
            <a:lvl8pPr marL="3365500" marR="0" indent="-508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8pPr>
            <a:lvl9pPr marL="3822700" marR="0" indent="-508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975359" y="8886613"/>
            <a:ext cx="2709332" cy="650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443307" y="8886613"/>
            <a:ext cx="4118186" cy="650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9320107" y="8886613"/>
            <a:ext cx="2709332" cy="650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71502" y="330200"/>
            <a:ext cx="11861798" cy="1397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647700" y="1968500"/>
            <a:ext cx="11709400" cy="0"/>
          </a:xfrm>
          <a:prstGeom prst="straightConnector1">
            <a:avLst/>
          </a:prstGeom>
          <a:noFill/>
          <a:ln w="12700" cap="rnd">
            <a:solidFill>
              <a:srgbClr val="88888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71502" y="2324100"/>
            <a:ext cx="11861798" cy="656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indent="76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1pPr>
            <a:lvl2pPr marL="660400" marR="0" indent="12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2pPr>
            <a:lvl3pPr marL="1104900" marR="0" indent="-25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3pPr>
            <a:lvl4pPr marL="1549400" marR="0" indent="-50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4pPr>
            <a:lvl5pPr marL="1993900" marR="0" indent="-50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5pPr>
            <a:lvl6pPr marL="2451100" marR="0" indent="-50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6pPr>
            <a:lvl7pPr marL="2908300" marR="0" indent="-50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7pPr>
            <a:lvl8pPr marL="3365500" marR="0" indent="-50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8pPr>
            <a:lvl9pPr marL="3822700" marR="0" indent="-50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920129" y="330201"/>
            <a:ext cx="2513169" cy="15633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9536853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0" y="3"/>
            <a:ext cx="13004799" cy="19816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12788053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212412" y="9085707"/>
            <a:ext cx="12562637" cy="4402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33493" y="9117650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16747" y="221083"/>
            <a:ext cx="12562637" cy="9311436"/>
          </a:xfrm>
          <a:prstGeom prst="rect">
            <a:avLst/>
          </a:prstGeom>
          <a:noFill/>
          <a:ln w="9525" cap="flat">
            <a:solidFill>
              <a:srgbClr val="7B98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216747" y="1815811"/>
            <a:ext cx="12562637" cy="0"/>
          </a:xfrm>
          <a:prstGeom prst="straightConnector1">
            <a:avLst/>
          </a:prstGeom>
          <a:noFill/>
          <a:ln w="9525" cap="flat">
            <a:solidFill>
              <a:srgbClr val="7B98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6" name="Shape 56"/>
          <p:cNvSpPr/>
          <p:nvPr/>
        </p:nvSpPr>
        <p:spPr>
          <a:xfrm>
            <a:off x="6068907" y="1359695"/>
            <a:ext cx="866986" cy="866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6203291" y="1494078"/>
            <a:ext cx="598220" cy="5982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177280" y="1479358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29160" y="325119"/>
            <a:ext cx="12137812" cy="1079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buClr>
                <a:srgbClr val="7B9899"/>
              </a:buClr>
              <a:buFont typeface="Georgia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29160" y="2167466"/>
            <a:ext cx="12137812" cy="65414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90098" marR="0" indent="-184993" algn="l" rtl="0">
              <a:spcBef>
                <a:spcPts val="760"/>
              </a:spcBef>
              <a:buClr>
                <a:schemeClr val="accent1"/>
              </a:buClr>
              <a:buFont typeface="Georgia"/>
              <a:buChar char="●"/>
              <a:defRPr/>
            </a:lvl1pPr>
            <a:lvl2pPr marL="780196" marR="0" indent="-261401" algn="l" rtl="0">
              <a:spcBef>
                <a:spcPts val="620"/>
              </a:spcBef>
              <a:buClr>
                <a:schemeClr val="accent2"/>
              </a:buClr>
              <a:buFont typeface="Georgia"/>
              <a:buChar char="○"/>
              <a:defRPr/>
            </a:lvl2pPr>
            <a:lvl3pPr marL="1170294" marR="0" indent="-198743" algn="l" rtl="0">
              <a:spcBef>
                <a:spcPts val="560"/>
              </a:spcBef>
              <a:buClr>
                <a:schemeClr val="accent3"/>
              </a:buClr>
              <a:buFont typeface="Georgia"/>
              <a:buChar char="•"/>
              <a:defRPr/>
            </a:lvl3pPr>
            <a:lvl4pPr marL="1560392" marR="0" indent="-204031" algn="l" rtl="0">
              <a:spcBef>
                <a:spcPts val="560"/>
              </a:spcBef>
              <a:buClr>
                <a:schemeClr val="accent4"/>
              </a:buClr>
              <a:buFont typeface="Georgia"/>
              <a:buChar char="•"/>
              <a:defRPr/>
            </a:lvl4pPr>
            <a:lvl5pPr marL="1950490" marR="0" indent="-172490" algn="l" rtl="0">
              <a:spcBef>
                <a:spcPts val="520"/>
              </a:spcBef>
              <a:buClr>
                <a:schemeClr val="accent5"/>
              </a:buClr>
              <a:buFont typeface="Georgia"/>
              <a:buChar char="•"/>
              <a:defRPr/>
            </a:lvl5pPr>
            <a:lvl6pPr marL="2340587" marR="0" indent="-138407" algn="l" rtl="0">
              <a:spcBef>
                <a:spcPts val="520"/>
              </a:spcBef>
              <a:buClr>
                <a:schemeClr val="accent6"/>
              </a:buClr>
              <a:buFont typeface="Georgia"/>
              <a:buChar char="●"/>
              <a:defRPr/>
            </a:lvl6pPr>
            <a:lvl7pPr marL="2730685" marR="0" indent="-135439" algn="l" rtl="0">
              <a:spcBef>
                <a:spcPts val="460"/>
              </a:spcBef>
              <a:buClr>
                <a:srgbClr val="B85740"/>
              </a:buClr>
              <a:buFont typeface="Georgia"/>
              <a:buChar char="•"/>
              <a:defRPr/>
            </a:lvl7pPr>
            <a:lvl8pPr marL="2990751" marR="0" indent="-114200" algn="l" rtl="0">
              <a:spcBef>
                <a:spcPts val="460"/>
              </a:spcBef>
              <a:buClr>
                <a:srgbClr val="7B6C62"/>
              </a:buClr>
              <a:buFont typeface="Georgia"/>
              <a:buChar char="•"/>
              <a:defRPr/>
            </a:lvl8pPr>
            <a:lvl9pPr marL="3380849" marR="0" indent="-155049" algn="l" rtl="0">
              <a:spcBef>
                <a:spcPts val="400"/>
              </a:spcBef>
              <a:buClr>
                <a:srgbClr val="B49E02"/>
              </a:buClr>
              <a:buFont typeface="Georgia"/>
              <a:buChar char="•"/>
              <a:defRPr/>
            </a:lvl9pPr>
          </a:lstStyle>
          <a:p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1500" y="7717017"/>
            <a:ext cx="2513169" cy="15633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4" r:id="rId7"/>
    <p:sldLayoutId id="2147483665" r:id="rId8"/>
    <p:sldLayoutId id="2147483666" r:id="rId9"/>
    <p:sldLayoutId id="2147483667" r:id="rId10"/>
  </p:sldLayoutIdLst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match.esipfed.org/index.php" TargetMode="External"/><Relationship Id="rId7" Type="http://schemas.openxmlformats.org/officeDocument/2006/relationships/hyperlink" Target="http://wiki.esipfed.org/index.php/ToolMatc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ESIPFed/toolmatch-ontology" TargetMode="External"/><Relationship Id="rId5" Type="http://schemas.openxmlformats.org/officeDocument/2006/relationships/hyperlink" Target="https://github.com/ESIPFed/Toolmatch" TargetMode="External"/><Relationship Id="rId4" Type="http://schemas.openxmlformats.org/officeDocument/2006/relationships/hyperlink" Target="mailto:esipfed.org@ESIPF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558802" y="2442741"/>
            <a:ext cx="11861798" cy="2281659"/>
          </a:xfrm>
          <a:prstGeom prst="rect">
            <a:avLst/>
          </a:prstGeom>
          <a:noFill/>
          <a:ln>
            <a:noFill/>
          </a:ln>
        </p:spPr>
        <p:txBody>
          <a:bodyPr lIns="50775" tIns="50775" rIns="50775" bIns="507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sz="4800" b="0" i="0" u="none" strike="noStrike" cap="none" baseline="0" dirty="0" err="1" smtClean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  <a:t>ToolMatch</a:t>
            </a:r>
            <a:r>
              <a:rPr lang="en-US" sz="4800" b="0" i="0" u="none" strike="noStrike" cap="none" baseline="0" dirty="0" smtClean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  <a:t> Sprint:</a:t>
            </a:r>
            <a:r>
              <a:rPr lang="en-US" sz="4800" dirty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  <a:t/>
            </a:r>
            <a:br>
              <a:rPr lang="en-US" sz="4800" dirty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</a:br>
            <a:r>
              <a:rPr lang="en-US" sz="4800" b="0" i="0" u="none" strike="noStrike" cap="none" dirty="0" smtClean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  <a:t>be part of the </a:t>
            </a:r>
            <a:r>
              <a:rPr lang="en-US" sz="4800" b="0" i="0" u="none" strike="noStrike" cap="none" dirty="0" err="1" smtClean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  <a:t>geoinformation</a:t>
            </a:r>
            <a:r>
              <a:rPr lang="en-US" sz="4800" b="0" i="0" u="none" strike="noStrike" cap="none" dirty="0" smtClean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  <a:t> </a:t>
            </a:r>
            <a:r>
              <a:rPr lang="en-US" sz="4800" b="0" i="0" u="none" strike="noStrike" cap="none" dirty="0" err="1" smtClean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  <a:t>blueshift</a:t>
            </a:r>
            <a:r>
              <a:rPr lang="en-US" sz="4800" b="0" i="0" u="none" strike="noStrike" cap="none" dirty="0" smtClean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  <a:t>!</a:t>
            </a:r>
            <a:endParaRPr lang="en-US" sz="4800" b="0" i="0" u="none" strike="noStrike" cap="none" baseline="0" dirty="0">
              <a:solidFill>
                <a:srgbClr val="7B9899"/>
              </a:solidFill>
              <a:latin typeface="Helvetica Neue"/>
              <a:ea typeface="Georgia"/>
              <a:cs typeface="Georgia"/>
              <a:sym typeface="Georgia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584200" y="5105400"/>
            <a:ext cx="11861798" cy="2743201"/>
          </a:xfrm>
          <a:prstGeom prst="rect">
            <a:avLst/>
          </a:prstGeom>
          <a:noFill/>
          <a:ln>
            <a:noFill/>
          </a:ln>
        </p:spPr>
        <p:txBody>
          <a:bodyPr lIns="50775" tIns="50775" rIns="50775" bIns="507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2800" b="1" i="1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[A </a:t>
            </a:r>
            <a:r>
              <a:rPr lang="en-US" sz="2800" b="1" i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sprint </a:t>
            </a:r>
            <a:r>
              <a:rPr lang="en-US" sz="2800" b="1" i="1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 knowledge elicitation]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000" b="1" i="1" dirty="0" smtClean="0">
                <a:latin typeface="Helvetica Neue"/>
                <a:ea typeface="Helvetica Neue"/>
                <a:cs typeface="Helvetica Neue"/>
                <a:sym typeface="Helvetica Neue"/>
              </a:rPr>
              <a:t>Summer Meeting 2016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000" b="1" i="1" dirty="0" smtClean="0">
                <a:latin typeface="Helvetica Neue"/>
                <a:ea typeface="Helvetica Neue"/>
                <a:cs typeface="Helvetica Neue"/>
                <a:sym typeface="Helvetica Neue"/>
              </a:rPr>
              <a:t>Thursday, July 21st</a:t>
            </a:r>
            <a:endParaRPr sz="28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>
              <a:spcBef>
                <a:spcPts val="560"/>
              </a:spcBef>
              <a:buSzPct val="25000"/>
              <a:buNone/>
            </a:pPr>
            <a:endParaRPr lang="en-US" sz="280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>
              <a:spcBef>
                <a:spcPts val="560"/>
              </a:spcBef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ers: Nancy,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Beth, Chris, Soren, and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Brandon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48" descr="tw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340" y="463277"/>
            <a:ext cx="2241535" cy="112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344" y="571977"/>
            <a:ext cx="3124200" cy="78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020" y="571977"/>
            <a:ext cx="1938528" cy="875819"/>
          </a:xfrm>
          <a:prstGeom prst="rect">
            <a:avLst/>
          </a:prstGeom>
        </p:spPr>
      </p:pic>
      <p:pic>
        <p:nvPicPr>
          <p:cNvPr id="1026" name="Picture 2" descr="C:\6research\Dropbox\toolmatch\NASA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429738"/>
            <a:ext cx="1394322" cy="11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6research\Dropbox\toolmatch\Roni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63" y="722505"/>
            <a:ext cx="20478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RPI_red_heade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9820" y="1915831"/>
            <a:ext cx="3171302" cy="736195"/>
          </a:xfrm>
          <a:prstGeom prst="rect">
            <a:avLst/>
          </a:prstGeom>
        </p:spPr>
      </p:pic>
      <p:pic>
        <p:nvPicPr>
          <p:cNvPr id="1028" name="Picture 4" descr="C:\6research\Dropbox\toolmatch\LinguaLogic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9" y="1967459"/>
            <a:ext cx="242887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51725" y="413700"/>
            <a:ext cx="9924000" cy="1415100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statements:</a:t>
            </a:r>
            <a:b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</a:t>
            </a:r>
            <a:endParaRPr lang="en-US" sz="4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5000" y="2514600"/>
            <a:ext cx="11811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3200" dirty="0" smtClean="0">
                <a:latin typeface="Helvetica Neue"/>
              </a:rPr>
              <a:t>HDF-EOSS is a data format</a:t>
            </a:r>
          </a:p>
          <a:p>
            <a:pPr latinLnBrk="1"/>
            <a:endParaRPr lang="en-US" sz="3200" dirty="0" smtClean="0">
              <a:latin typeface="Helvetica Neue"/>
            </a:endParaRPr>
          </a:p>
          <a:p>
            <a:pPr latinLnBrk="1"/>
            <a:r>
              <a:rPr lang="en-US" sz="3200" dirty="0" smtClean="0">
                <a:latin typeface="Helvetica Neue"/>
              </a:rPr>
              <a:t>NetCDF4Classic is a data format</a:t>
            </a:r>
          </a:p>
          <a:p>
            <a:pPr latinLnBrk="1"/>
            <a:endParaRPr lang="en-US" sz="3200" dirty="0" smtClean="0">
              <a:latin typeface="Helvetica Neue"/>
            </a:endParaRPr>
          </a:p>
          <a:p>
            <a:pPr latinLnBrk="1"/>
            <a:r>
              <a:rPr lang="en-US" sz="3200" dirty="0" err="1" smtClean="0">
                <a:latin typeface="Helvetica Neue"/>
              </a:rPr>
              <a:t>GeoTIFF</a:t>
            </a:r>
            <a:r>
              <a:rPr lang="en-US" sz="3200" dirty="0" smtClean="0">
                <a:latin typeface="Helvetica Neue"/>
              </a:rPr>
              <a:t> </a:t>
            </a:r>
            <a:r>
              <a:rPr lang="en-US" sz="3200" dirty="0">
                <a:latin typeface="Helvetica Neue"/>
              </a:rPr>
              <a:t>is a data format for image files</a:t>
            </a:r>
          </a:p>
          <a:p>
            <a:pPr latinLnBrk="1"/>
            <a:endParaRPr lang="en-US" sz="3200" dirty="0">
              <a:latin typeface="Helvetica Neue"/>
            </a:endParaRPr>
          </a:p>
          <a:p>
            <a:pPr latinLnBrk="1"/>
            <a:r>
              <a:rPr lang="en-US" sz="3200" dirty="0">
                <a:latin typeface="Helvetica Neue"/>
              </a:rPr>
              <a:t>Panoply could not serialize SEG-Y files</a:t>
            </a:r>
          </a:p>
          <a:p>
            <a:endParaRPr lang="en-GB" sz="3200" dirty="0" smtClean="0">
              <a:latin typeface="Helvetica Neue"/>
            </a:endParaRPr>
          </a:p>
          <a:p>
            <a:r>
              <a:rPr lang="en-US" sz="3200" dirty="0" err="1">
                <a:latin typeface="Helvetica Neue"/>
              </a:rPr>
              <a:t>PyDAP</a:t>
            </a:r>
            <a:r>
              <a:rPr lang="en-US" sz="3200" dirty="0">
                <a:latin typeface="Helvetica Neue"/>
              </a:rPr>
              <a:t> is a Data Server </a:t>
            </a:r>
          </a:p>
          <a:p>
            <a:endParaRPr lang="en-GB" sz="3200" dirty="0">
              <a:latin typeface="Helvetica Neue"/>
            </a:endParaRPr>
          </a:p>
          <a:p>
            <a:r>
              <a:rPr lang="en-GB" sz="3200" dirty="0" smtClean="0">
                <a:latin typeface="Helvetica Neue"/>
              </a:rPr>
              <a:t>web mapping service (WMS) is a data access protocol</a:t>
            </a:r>
          </a:p>
          <a:p>
            <a:endParaRPr lang="en-GB" sz="3200" dirty="0">
              <a:latin typeface="Helvetica Neue"/>
            </a:endParaRPr>
          </a:p>
          <a:p>
            <a:r>
              <a:rPr lang="en-GB" sz="3200" dirty="0" smtClean="0">
                <a:latin typeface="Helvetica Neue"/>
              </a:rPr>
              <a:t>an animated map is a type of visualization</a:t>
            </a:r>
            <a:endParaRPr lang="en-GB" sz="3200" dirty="0">
              <a:latin typeface="Helvetica Neue"/>
            </a:endParaRPr>
          </a:p>
          <a:p>
            <a:pPr latinLnBrk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816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650875" y="228601"/>
            <a:ext cx="11703000" cy="17876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3600" i="1" dirty="0"/>
              <a:t>Panoply</a:t>
            </a:r>
            <a:r>
              <a:rPr lang="en-US" sz="3600" dirty="0"/>
              <a:t>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can visualize swath data via </a:t>
            </a:r>
            <a:r>
              <a:rPr lang="en-US" sz="3600" dirty="0" err="1" smtClean="0"/>
              <a:t>OPeNDAP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as a “map”</a:t>
            </a:r>
            <a:endParaRPr lang="en-US" sz="3600" dirty="0"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550" y="2088275"/>
            <a:ext cx="8024001" cy="748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3207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50875" y="304801"/>
            <a:ext cx="11703000" cy="160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3600" i="1" dirty="0" err="1"/>
              <a:t>HDFView</a:t>
            </a:r>
            <a:r>
              <a:rPr lang="en-US" sz="3600" dirty="0"/>
              <a:t>: 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can visualize swath </a:t>
            </a:r>
            <a:r>
              <a:rPr lang="en-US" sz="3600" dirty="0"/>
              <a:t>d</a:t>
            </a:r>
            <a:r>
              <a:rPr lang="en-US" sz="3600" dirty="0" smtClean="0"/>
              <a:t>ata  HDF format</a:t>
            </a:r>
            <a:br>
              <a:rPr lang="en-US" sz="3600" dirty="0" smtClean="0"/>
            </a:br>
            <a:r>
              <a:rPr lang="en-US" sz="3600" dirty="0" smtClean="0"/>
              <a:t>as Line </a:t>
            </a:r>
            <a:r>
              <a:rPr lang="en-US" sz="3600" dirty="0"/>
              <a:t>Plots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320" y="2362200"/>
            <a:ext cx="9067800" cy="723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7705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51725" y="413700"/>
            <a:ext cx="9924000" cy="1415100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statements:</a:t>
            </a:r>
            <a:b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specific</a:t>
            </a:r>
            <a:endParaRPr lang="en-US" sz="4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5000" y="2514600"/>
            <a:ext cx="1181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3200" dirty="0" smtClean="0">
                <a:latin typeface="Helvetica Neue"/>
              </a:rPr>
              <a:t>R could not serialize a complex array with null values derived </a:t>
            </a:r>
          </a:p>
          <a:p>
            <a:pPr latinLnBrk="1"/>
            <a:r>
              <a:rPr lang="en-US" sz="3200" dirty="0" smtClean="0">
                <a:latin typeface="Helvetica Neue"/>
              </a:rPr>
              <a:t>from an OMI level 3 data file</a:t>
            </a:r>
          </a:p>
          <a:p>
            <a:pPr latinLnBrk="1"/>
            <a:endParaRPr lang="en-US" sz="3200" dirty="0" smtClean="0">
              <a:latin typeface="Helvetica Neue"/>
            </a:endParaRPr>
          </a:p>
          <a:p>
            <a:pPr latinLnBrk="1"/>
            <a:r>
              <a:rPr lang="en-US" sz="3200" dirty="0" smtClean="0">
                <a:latin typeface="Helvetica Neue"/>
              </a:rPr>
              <a:t>QGIS can read in HDF5 files – if the header is configured </a:t>
            </a:r>
          </a:p>
          <a:p>
            <a:pPr latinLnBrk="1"/>
            <a:r>
              <a:rPr lang="en-US" sz="3200" dirty="0" smtClean="0">
                <a:latin typeface="Helvetica Neue"/>
              </a:rPr>
              <a:t>without a depth </a:t>
            </a:r>
            <a:r>
              <a:rPr lang="en-US" sz="3200" dirty="0" smtClean="0">
                <a:latin typeface="Helvetica Neue"/>
              </a:rPr>
              <a:t>value, </a:t>
            </a:r>
            <a:r>
              <a:rPr lang="en-US" sz="3200" dirty="0" smtClean="0">
                <a:latin typeface="Helvetica Neue"/>
              </a:rPr>
              <a:t>and any special characters are removed</a:t>
            </a:r>
            <a:r>
              <a:rPr lang="en-US" sz="3200" dirty="0" smtClean="0">
                <a:latin typeface="Helvetica Neue"/>
              </a:rPr>
              <a:t>.</a:t>
            </a:r>
          </a:p>
          <a:p>
            <a:pPr latinLnBrk="1"/>
            <a:endParaRPr lang="en-US" sz="3200" dirty="0">
              <a:latin typeface="Helvetica Neue"/>
            </a:endParaRPr>
          </a:p>
          <a:p>
            <a:pPr latinLnBrk="1"/>
            <a:r>
              <a:rPr lang="en-US" sz="3200" dirty="0" smtClean="0">
                <a:latin typeface="Helvetica Neue"/>
              </a:rPr>
              <a:t>I was able to get IDV to </a:t>
            </a:r>
            <a:r>
              <a:rPr lang="en-US" sz="3200" dirty="0" smtClean="0">
                <a:latin typeface="Helvetica Neue"/>
              </a:rPr>
              <a:t>serialize a SEG-Y file, but the depth and time values were inverted.</a:t>
            </a:r>
            <a:endParaRPr lang="en-US" sz="3200" dirty="0">
              <a:latin typeface="Helvetica Neue"/>
            </a:endParaRPr>
          </a:p>
          <a:p>
            <a:pPr latinLnBrk="1"/>
            <a:endParaRPr lang="en-US" sz="3200" dirty="0" smtClean="0">
              <a:latin typeface="Helvetica Neue"/>
            </a:endParaRPr>
          </a:p>
          <a:p>
            <a:endParaRPr lang="en-GB" sz="3200" dirty="0" smtClean="0">
              <a:latin typeface="Helvetica Neue"/>
            </a:endParaRPr>
          </a:p>
          <a:p>
            <a:endParaRPr lang="en-GB" sz="32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516133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51725" y="151125"/>
            <a:ext cx="9924000" cy="1415100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discuss!</a:t>
            </a:r>
            <a:endParaRPr lang="en-US" sz="4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5000" y="2514600"/>
            <a:ext cx="11811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3200" dirty="0" smtClean="0">
                <a:latin typeface="Helvetica Neue"/>
              </a:rPr>
              <a:t>Please discuss your experiences, both positive and negative</a:t>
            </a:r>
          </a:p>
          <a:p>
            <a:pPr latinLnBrk="1"/>
            <a:endParaRPr lang="en-US" sz="3200" dirty="0">
              <a:latin typeface="Helvetica Neue"/>
            </a:endParaRPr>
          </a:p>
          <a:p>
            <a:r>
              <a:rPr lang="en-GB" sz="3200" dirty="0" smtClean="0">
                <a:latin typeface="Helvetica Neue"/>
              </a:rPr>
              <a:t>Please do also add your experiences to the </a:t>
            </a:r>
            <a:r>
              <a:rPr lang="en-GB" sz="3200" dirty="0" err="1" smtClean="0">
                <a:latin typeface="Helvetica Neue"/>
              </a:rPr>
              <a:t>titanpad</a:t>
            </a:r>
            <a:r>
              <a:rPr lang="en-GB" sz="3200" dirty="0" smtClean="0">
                <a:latin typeface="Helvetica Neue"/>
              </a:rPr>
              <a:t> as you have time (not just this afternoon).</a:t>
            </a:r>
          </a:p>
          <a:p>
            <a:endParaRPr lang="en-GB" sz="3200" dirty="0" smtClean="0">
              <a:latin typeface="Helvetica Neue"/>
            </a:endParaRPr>
          </a:p>
          <a:p>
            <a:r>
              <a:rPr lang="en-GB" sz="6000" b="1" dirty="0" smtClean="0">
                <a:latin typeface="Helvetica Neue"/>
              </a:rPr>
              <a:t>titanpad.com/nmagt9H23e</a:t>
            </a:r>
          </a:p>
          <a:p>
            <a:endParaRPr lang="en-GB" sz="3200" dirty="0">
              <a:latin typeface="Helvetica Neue"/>
            </a:endParaRPr>
          </a:p>
          <a:p>
            <a:r>
              <a:rPr lang="en-GB" sz="3200" dirty="0" smtClean="0">
                <a:latin typeface="Helvetica Neue"/>
              </a:rPr>
              <a:t>Please be as explicit, and descriptive, as possible!  </a:t>
            </a:r>
          </a:p>
          <a:p>
            <a:endParaRPr lang="en-GB" sz="3200" dirty="0">
              <a:latin typeface="Helvetica Neue"/>
            </a:endParaRPr>
          </a:p>
          <a:p>
            <a:r>
              <a:rPr lang="en-GB" sz="3200" dirty="0" smtClean="0">
                <a:latin typeface="Helvetica Neue"/>
              </a:rPr>
              <a:t>Share the link with your colleagues!</a:t>
            </a:r>
          </a:p>
          <a:p>
            <a:pPr latinLnBrk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473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571502" y="330200"/>
            <a:ext cx="11861700" cy="1397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 dirty="0"/>
              <a:t>Questions?</a:t>
            </a:r>
          </a:p>
        </p:txBody>
      </p: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649" y="2573562"/>
            <a:ext cx="9432049" cy="6288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 smtClean="0"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 smtClean="0"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 smtClean="0"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 smtClean="0"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 smtClean="0"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 smtClean="0"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 smtClean="0"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 smtClean="0"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650875" y="390527"/>
            <a:ext cx="11703000" cy="1625699"/>
          </a:xfrm>
          <a:prstGeom prst="rect">
            <a:avLst/>
          </a:prstGeom>
          <a:noFill/>
          <a:ln>
            <a:noFill/>
          </a:ln>
        </p:spPr>
        <p:txBody>
          <a:bodyPr lIns="50775" tIns="50775" rIns="50775" bIns="50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you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1" name="Shape 381"/>
          <p:cNvCxnSpPr/>
          <p:nvPr/>
        </p:nvCxnSpPr>
        <p:spPr>
          <a:xfrm>
            <a:off x="939800" y="8991600"/>
            <a:ext cx="11125200" cy="1587"/>
          </a:xfrm>
          <a:prstGeom prst="straightConnector1">
            <a:avLst/>
          </a:prstGeom>
          <a:noFill/>
          <a:ln w="254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3" name="Shape 383"/>
          <p:cNvSpPr txBox="1"/>
          <p:nvPr/>
        </p:nvSpPr>
        <p:spPr>
          <a:xfrm>
            <a:off x="754100" y="3124200"/>
            <a:ext cx="11310900" cy="44927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0" i="0" u="none" strike="noStrike" cap="none" baseline="0" dirty="0" smtClean="0">
              <a:solidFill>
                <a:srgbClr val="000000"/>
              </a:solidFill>
              <a:latin typeface="Helvetica Neue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dirty="0" smtClean="0">
                <a:latin typeface="Helvetica Neue"/>
              </a:rPr>
              <a:t>Current </a:t>
            </a:r>
            <a:r>
              <a:rPr lang="en-US" sz="2400" b="0" i="0" u="none" strike="noStrike" cap="none" baseline="0" dirty="0" err="1" smtClean="0">
                <a:solidFill>
                  <a:srgbClr val="000000"/>
                </a:solidFill>
                <a:latin typeface="Helvetica Neue"/>
                <a:sym typeface="Arial"/>
              </a:rPr>
              <a:t>ToolMatch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Helvetica Neue"/>
                <a:sym typeface="Arial"/>
              </a:rPr>
              <a:t> Service web site:  </a:t>
            </a:r>
            <a:endParaRPr sz="2400" b="0" i="0" u="none" strike="noStrike" cap="none" baseline="0" dirty="0">
              <a:solidFill>
                <a:srgbClr val="000000"/>
              </a:solidFill>
              <a:latin typeface="Helvetica Neue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2400" u="sng" dirty="0" smtClean="0">
                <a:solidFill>
                  <a:schemeClr val="hlink"/>
                </a:solidFill>
                <a:latin typeface="Helvetica Neue"/>
                <a:ea typeface="Georgia"/>
                <a:cs typeface="Georgia"/>
                <a:sym typeface="Georgia"/>
                <a:hlinkClick r:id="rId3"/>
              </a:rPr>
              <a:t>http://toolmatch.esipfed.org/index.php</a:t>
            </a:r>
            <a:r>
              <a:rPr lang="en-US" sz="2400" u="sng" dirty="0" smtClean="0">
                <a:solidFill>
                  <a:schemeClr val="hlink"/>
                </a:solidFill>
                <a:latin typeface="Helvetica Neue"/>
                <a:ea typeface="Georgia"/>
                <a:cs typeface="Georgia"/>
                <a:sym typeface="Georgia"/>
              </a:rPr>
              <a:t> 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Helvetica Neue"/>
              <a:ea typeface="Georgia"/>
              <a:cs typeface="Georgia"/>
              <a:sym typeface="Georgia"/>
              <a:hlinkClick r:id="rId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endParaRPr lang="en-US" sz="2400" b="0" i="0" u="none" strike="noStrike" cap="none" baseline="0" dirty="0" smtClean="0">
              <a:solidFill>
                <a:srgbClr val="000000"/>
              </a:solidFill>
              <a:latin typeface="Helvetica Neue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2400" b="0" i="0" u="none" strike="noStrike" cap="none" baseline="0" dirty="0" err="1" smtClean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ToolMatch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on </a:t>
            </a:r>
            <a:r>
              <a:rPr lang="en-US" sz="2400" b="0" i="0" u="none" strike="noStrike" cap="none" baseline="0" dirty="0" err="1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github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:  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Helvetica Neue"/>
                <a:ea typeface="Georgia"/>
                <a:cs typeface="Georgia"/>
                <a:sym typeface="Georgia"/>
                <a:hlinkClick r:id="rId5"/>
              </a:rPr>
              <a:t>https://</a:t>
            </a:r>
            <a:r>
              <a:rPr lang="en-US" sz="2400" b="0" i="0" u="sng" strike="noStrike" cap="none" baseline="0" dirty="0" smtClean="0">
                <a:solidFill>
                  <a:schemeClr val="hlink"/>
                </a:solidFill>
                <a:latin typeface="Helvetica Neue"/>
                <a:ea typeface="Georgia"/>
                <a:cs typeface="Georgia"/>
                <a:sym typeface="Georgia"/>
                <a:hlinkClick r:id="rId5"/>
              </a:rPr>
              <a:t>github.com/ESIPFed/Toolmatch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Helvetica Neue"/>
              <a:ea typeface="Georgia"/>
              <a:cs typeface="Georgia"/>
              <a:sym typeface="Georgia"/>
              <a:hlinkClick r:id="rId5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US" sz="2400" b="0" i="0" u="none" strike="noStrike" cap="none" baseline="0" dirty="0" err="1" smtClean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ToolMatch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 ontology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 on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github</a:t>
            </a:r>
            <a:r>
              <a:rPr lang="en-US" sz="2400" dirty="0">
                <a:latin typeface="Helvetica Neue"/>
                <a:ea typeface="Georgia"/>
                <a:cs typeface="Georgia"/>
                <a:sym typeface="Georgia"/>
              </a:rPr>
              <a:t>: </a:t>
            </a:r>
            <a:r>
              <a:rPr lang="en-US" sz="2400" dirty="0">
                <a:latin typeface="Helvetica Neue"/>
                <a:ea typeface="Georgia"/>
                <a:cs typeface="Georgia"/>
                <a:sym typeface="Georgia"/>
                <a:hlinkClick r:id="rId6"/>
              </a:rPr>
              <a:t>https://</a:t>
            </a:r>
            <a:r>
              <a:rPr lang="en-US" sz="2400" dirty="0" smtClean="0">
                <a:latin typeface="Helvetica Neue"/>
                <a:ea typeface="Georgia"/>
                <a:cs typeface="Georgia"/>
                <a:sym typeface="Georgia"/>
                <a:hlinkClick r:id="rId6"/>
              </a:rPr>
              <a:t>github.com/ESIPFed/toolmatch-ontology</a:t>
            </a:r>
            <a:endParaRPr lang="en-US" sz="24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endParaRPr lang="en-US" sz="2400" b="0" i="0" u="none" strike="noStrike" cap="none" baseline="0" dirty="0" smtClean="0">
              <a:solidFill>
                <a:srgbClr val="000000"/>
              </a:solidFill>
              <a:latin typeface="Helvetica Neue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ESIP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ToolMatch wiki page: 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Helvetica Neue"/>
                <a:ea typeface="Georgia"/>
                <a:cs typeface="Georgia"/>
                <a:sym typeface="Georgia"/>
                <a:hlinkClick r:id="rId7"/>
              </a:rPr>
              <a:t>http://</a:t>
            </a:r>
            <a:r>
              <a:rPr lang="en-US" sz="2400" b="0" i="0" u="sng" strike="noStrike" cap="none" baseline="0" dirty="0" smtClean="0">
                <a:solidFill>
                  <a:schemeClr val="hlink"/>
                </a:solidFill>
                <a:latin typeface="Helvetica Neue"/>
                <a:ea typeface="Georgia"/>
                <a:cs typeface="Georgia"/>
                <a:sym typeface="Georgia"/>
                <a:hlinkClick r:id="rId7"/>
              </a:rPr>
              <a:t>wiki.esipfed.org/index.php/ToolMatch</a:t>
            </a:r>
          </a:p>
          <a:p>
            <a:pPr>
              <a:buClr>
                <a:srgbClr val="000000"/>
              </a:buClr>
              <a:buSzPct val="25000"/>
            </a:pPr>
            <a:endParaRPr lang="en-US" sz="24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400" dirty="0" smtClean="0">
                <a:latin typeface="Helvetica Neue"/>
                <a:ea typeface="Georgia"/>
                <a:cs typeface="Georgia"/>
                <a:sym typeface="Georgia"/>
              </a:rPr>
              <a:t>ESIP </a:t>
            </a:r>
            <a:r>
              <a:rPr lang="en-US" sz="2400" dirty="0">
                <a:latin typeface="Helvetica Neue"/>
                <a:ea typeface="Georgia"/>
                <a:cs typeface="Georgia"/>
                <a:sym typeface="Georgia"/>
              </a:rPr>
              <a:t>on the Web:  </a:t>
            </a:r>
            <a:r>
              <a:rPr lang="en-US" sz="2400" u="sng" dirty="0" err="1" smtClean="0">
                <a:solidFill>
                  <a:schemeClr val="hlink"/>
                </a:solidFill>
                <a:latin typeface="Helvetica Neue"/>
                <a:ea typeface="Georgia"/>
                <a:cs typeface="Georgia"/>
                <a:sym typeface="Georgia"/>
              </a:rPr>
              <a:t>esipfed.org@ESIPFed</a:t>
            </a:r>
            <a:endParaRPr lang="en-US" sz="2400" u="sng" dirty="0">
              <a:solidFill>
                <a:schemeClr val="hlink"/>
              </a:solidFill>
              <a:latin typeface="Helvetica Neue"/>
              <a:ea typeface="Georgia"/>
              <a:cs typeface="Georgia"/>
              <a:sym typeface="Georgia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50875" y="2182814"/>
            <a:ext cx="5745299" cy="9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>
                <a:latin typeface="Helvetica Neue"/>
              </a:rPr>
              <a:t>Follow Our Progress!</a:t>
            </a:r>
          </a:p>
        </p:txBody>
      </p:sp>
    </p:spTree>
    <p:extLst>
      <p:ext uri="{BB962C8B-B14F-4D97-AF65-F5344CB8AC3E}">
        <p14:creationId xmlns:p14="http://schemas.microsoft.com/office/powerpoint/2010/main" val="24004880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50875" y="390527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ToolMatch</a:t>
            </a: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extremely brief history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366"/>
          <p:cNvSpPr txBox="1">
            <a:spLocks noGrp="1"/>
          </p:cNvSpPr>
          <p:nvPr>
            <p:ph type="body" idx="1"/>
          </p:nvPr>
        </p:nvSpPr>
        <p:spPr>
          <a:xfrm>
            <a:off x="939800" y="1905000"/>
            <a:ext cx="11054100" cy="67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3600" dirty="0" smtClean="0">
                <a:latin typeface="Helvetica Neue"/>
                <a:ea typeface="Georgia"/>
                <a:cs typeface="Georgia"/>
                <a:sym typeface="Georgia"/>
              </a:rPr>
              <a:t>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Initially spawned as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an ESIP </a:t>
            </a:r>
            <a:r>
              <a:rPr lang="en-US" sz="3200" dirty="0">
                <a:latin typeface="Helvetica Neue"/>
                <a:ea typeface="Georgia"/>
                <a:cs typeface="Georgia"/>
                <a:sym typeface="Georgia"/>
              </a:rPr>
              <a:t>Funding Friday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proposal</a:t>
            </a:r>
          </a:p>
          <a:p>
            <a:pPr marL="457200" indent="-457200"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>
              <a:latin typeface="Helvetica Neue"/>
              <a:ea typeface="Georgia"/>
              <a:cs typeface="Georgia"/>
              <a:sym typeface="Georgia"/>
            </a:endParaRPr>
          </a:p>
          <a:p>
            <a:pPr marL="457200" indent="-457200"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moved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to ESIP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Products &amp; Services Testbed Funding</a:t>
            </a:r>
          </a:p>
          <a:p>
            <a:pPr marL="457200" indent="-457200"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>
              <a:latin typeface="Helvetica Neue"/>
              <a:ea typeface="Georgia"/>
              <a:cs typeface="Georgia"/>
              <a:sym typeface="Georgia"/>
            </a:endParaRPr>
          </a:p>
          <a:p>
            <a:pPr marL="457200" indent="-457200"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Many contributors through the life of the project:</a:t>
            </a:r>
          </a:p>
          <a:p>
            <a:pPr marL="914352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Matthew </a:t>
            </a:r>
            <a:r>
              <a:rPr lang="en-US" sz="2800" dirty="0" err="1" smtClean="0">
                <a:latin typeface="Helvetica Neue"/>
                <a:ea typeface="Georgia"/>
                <a:cs typeface="Georgia"/>
                <a:sym typeface="Georgia"/>
              </a:rPr>
              <a:t>Ferritto</a:t>
            </a: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 (initial proposal)</a:t>
            </a:r>
          </a:p>
          <a:p>
            <a:pPr marL="914352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/>
                <a:ea typeface="Georgia"/>
                <a:cs typeface="Georgia"/>
                <a:sym typeface="Georgia"/>
              </a:rPr>
              <a:t>Nancy </a:t>
            </a:r>
            <a:r>
              <a:rPr lang="en-US" sz="2800" dirty="0" err="1" smtClean="0">
                <a:latin typeface="Helvetica Neue"/>
                <a:ea typeface="Georgia"/>
                <a:cs typeface="Georgia"/>
                <a:sym typeface="Georgia"/>
              </a:rPr>
              <a:t>Hoebelheinrich</a:t>
            </a:r>
            <a:endParaRPr lang="en-US" sz="28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914352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Chris </a:t>
            </a:r>
            <a:r>
              <a:rPr lang="en-US" sz="2800" dirty="0" err="1" smtClean="0">
                <a:latin typeface="Helvetica Neue"/>
                <a:ea typeface="Georgia"/>
                <a:cs typeface="Georgia"/>
                <a:sym typeface="Georgia"/>
              </a:rPr>
              <a:t>Lynnes</a:t>
            </a:r>
            <a:endParaRPr lang="en-US" sz="28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914352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Helvetica Neue"/>
                <a:ea typeface="Georgia"/>
                <a:cs typeface="Georgia"/>
                <a:sym typeface="Georgia"/>
              </a:rPr>
              <a:t>Anirudh</a:t>
            </a: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 </a:t>
            </a:r>
            <a:r>
              <a:rPr lang="en-US" sz="2800" dirty="0" err="1" smtClean="0">
                <a:latin typeface="Helvetica Neue"/>
                <a:ea typeface="Georgia"/>
                <a:cs typeface="Georgia"/>
                <a:sym typeface="Georgia"/>
              </a:rPr>
              <a:t>Prabhu</a:t>
            </a:r>
            <a:endParaRPr lang="en-US" sz="28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914352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Patrick West</a:t>
            </a:r>
          </a:p>
          <a:p>
            <a:pPr marL="914352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brandon whitehead</a:t>
            </a:r>
          </a:p>
          <a:p>
            <a:pPr marL="914352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Soren </a:t>
            </a: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Scott</a:t>
            </a:r>
          </a:p>
          <a:p>
            <a:pPr marL="914352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Beth </a:t>
            </a:r>
            <a:r>
              <a:rPr lang="en-US" sz="2800" dirty="0" err="1" smtClean="0">
                <a:latin typeface="Helvetica Neue"/>
                <a:ea typeface="Georgia"/>
                <a:cs typeface="Georgia"/>
                <a:sym typeface="Georgia"/>
              </a:rPr>
              <a:t>Huffer</a:t>
            </a:r>
            <a:endParaRPr lang="en-US" sz="2800" dirty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 smtClean="0">
              <a:latin typeface="Helvetica Neue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357764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ToolMatch</a:t>
            </a:r>
            <a: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extremely brief history</a:t>
            </a:r>
            <a:endParaRPr lang="en-GB" sz="4400" dirty="0"/>
          </a:p>
        </p:txBody>
      </p:sp>
      <p:sp>
        <p:nvSpPr>
          <p:cNvPr id="9" name="Rectangle 8"/>
          <p:cNvSpPr/>
          <p:nvPr/>
        </p:nvSpPr>
        <p:spPr>
          <a:xfrm>
            <a:off x="587188" y="4410119"/>
            <a:ext cx="4114800" cy="1981200"/>
          </a:xfrm>
          <a:prstGeom prst="rect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Airs Level 2 Standard Retrieval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cxnSp>
        <p:nvCxnSpPr>
          <p:cNvPr id="13" name="Straight Arrow Connector 12"/>
          <p:cNvCxnSpPr>
            <a:stCxn id="32" idx="1"/>
            <a:endCxn id="9" idx="3"/>
          </p:cNvCxnSpPr>
          <p:nvPr/>
        </p:nvCxnSpPr>
        <p:spPr>
          <a:xfrm flipH="1">
            <a:off x="4701988" y="3505200"/>
            <a:ext cx="3977579" cy="1895519"/>
          </a:xfrm>
          <a:prstGeom prst="straightConnector1">
            <a:avLst/>
          </a:prstGeom>
          <a:ln w="635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56202" y="3668129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9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7178" y="5668801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Helvetica Neue"/>
              </a:rPr>
              <a:t>is not compatible</a:t>
            </a:r>
            <a:endParaRPr lang="en-GB" sz="3200" dirty="0">
              <a:latin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37178" y="5076717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Helvetica Neue"/>
              </a:rPr>
              <a:t>is compatible</a:t>
            </a:r>
            <a:endParaRPr lang="en-GB" sz="3200" dirty="0">
              <a:latin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5779" y="6298913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Helvetica Neue"/>
              </a:rPr>
              <a:t>is compatible if…</a:t>
            </a:r>
            <a:endParaRPr lang="en-GB" sz="3200" dirty="0">
              <a:latin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1325" y="7492425"/>
            <a:ext cx="606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Helvetica Neue"/>
              </a:rPr>
              <a:t>is compatible with a script that…</a:t>
            </a:r>
            <a:endParaRPr lang="en-GB" sz="3200" dirty="0">
              <a:latin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325" y="6907650"/>
            <a:ext cx="3669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Helvetica Neue"/>
              </a:rPr>
              <a:t>is compatible but…</a:t>
            </a:r>
            <a:endParaRPr lang="en-GB" sz="3200" dirty="0">
              <a:latin typeface="Helvetica Neue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79567" y="2743199"/>
            <a:ext cx="3144880" cy="1524001"/>
          </a:xfrm>
          <a:prstGeom prst="rect">
            <a:avLst/>
          </a:prstGeom>
          <a:solidFill>
            <a:srgbClr val="FF9933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Ferret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2946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  <p:bldP spid="21" grpId="0"/>
      <p:bldP spid="22" grpId="0"/>
      <p:bldP spid="23" grpId="0"/>
      <p:bldP spid="24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ToolMatch</a:t>
            </a:r>
            <a: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extremely brief history</a:t>
            </a:r>
            <a:endParaRPr lang="en-GB" sz="4400" dirty="0"/>
          </a:p>
        </p:txBody>
      </p:sp>
      <p:sp>
        <p:nvSpPr>
          <p:cNvPr id="9" name="Rectangle 8"/>
          <p:cNvSpPr/>
          <p:nvPr/>
        </p:nvSpPr>
        <p:spPr>
          <a:xfrm>
            <a:off x="587188" y="4410119"/>
            <a:ext cx="4114800" cy="1981200"/>
          </a:xfrm>
          <a:prstGeom prst="rect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Airs Level 2 Standard Retrieval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cxnSp>
        <p:nvCxnSpPr>
          <p:cNvPr id="13" name="Straight Arrow Connector 12"/>
          <p:cNvCxnSpPr>
            <a:stCxn id="32" idx="1"/>
            <a:endCxn id="9" idx="3"/>
          </p:cNvCxnSpPr>
          <p:nvPr/>
        </p:nvCxnSpPr>
        <p:spPr>
          <a:xfrm flipH="1">
            <a:off x="4701988" y="3505200"/>
            <a:ext cx="3977579" cy="1895519"/>
          </a:xfrm>
          <a:prstGeom prst="straightConnector1">
            <a:avLst/>
          </a:prstGeom>
          <a:ln w="635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56202" y="3668129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9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79567" y="2743199"/>
            <a:ext cx="3144880" cy="1524001"/>
          </a:xfrm>
          <a:prstGeom prst="rect">
            <a:avLst/>
          </a:prstGeom>
          <a:solidFill>
            <a:srgbClr val="FF9933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Ferret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79567" y="4638718"/>
            <a:ext cx="3144880" cy="1524001"/>
          </a:xfrm>
          <a:prstGeom prst="rect">
            <a:avLst/>
          </a:prstGeom>
          <a:solidFill>
            <a:srgbClr val="FF9933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QGIS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79567" y="6477000"/>
            <a:ext cx="3144880" cy="1524001"/>
          </a:xfrm>
          <a:prstGeom prst="rect">
            <a:avLst/>
          </a:prstGeom>
          <a:solidFill>
            <a:srgbClr val="FF9933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Panoply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cxnSp>
        <p:nvCxnSpPr>
          <p:cNvPr id="15" name="Straight Arrow Connector 14"/>
          <p:cNvCxnSpPr>
            <a:stCxn id="12" idx="1"/>
            <a:endCxn id="9" idx="3"/>
          </p:cNvCxnSpPr>
          <p:nvPr/>
        </p:nvCxnSpPr>
        <p:spPr>
          <a:xfrm flipH="1">
            <a:off x="4701988" y="5400719"/>
            <a:ext cx="3977579" cy="0"/>
          </a:xfrm>
          <a:prstGeom prst="straightConnector1">
            <a:avLst/>
          </a:prstGeom>
          <a:ln w="635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  <a:endCxn id="9" idx="3"/>
          </p:cNvCxnSpPr>
          <p:nvPr/>
        </p:nvCxnSpPr>
        <p:spPr>
          <a:xfrm flipH="1" flipV="1">
            <a:off x="4701988" y="5400719"/>
            <a:ext cx="3977579" cy="1838282"/>
          </a:xfrm>
          <a:prstGeom prst="straightConnector1">
            <a:avLst/>
          </a:prstGeom>
          <a:ln w="635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3058" y="4663531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9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61346" y="5535030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9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ToolMatch</a:t>
            </a:r>
            <a: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extremely brief history</a:t>
            </a:r>
            <a:endParaRPr lang="en-GB" sz="4400" dirty="0"/>
          </a:p>
        </p:txBody>
      </p:sp>
      <p:sp>
        <p:nvSpPr>
          <p:cNvPr id="9" name="Rectangle 8"/>
          <p:cNvSpPr/>
          <p:nvPr/>
        </p:nvSpPr>
        <p:spPr>
          <a:xfrm>
            <a:off x="7874000" y="2514600"/>
            <a:ext cx="4114800" cy="1981200"/>
          </a:xfrm>
          <a:prstGeom prst="rect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Airs Level 2 Standard Retrieval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1028" name="Picture 4" descr="C:\6research\Dropbox\toolmatch\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495800"/>
            <a:ext cx="25400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939800" y="4343400"/>
            <a:ext cx="2997200" cy="2362200"/>
          </a:xfrm>
          <a:prstGeom prst="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>
            <a:stCxn id="9" idx="1"/>
            <a:endCxn id="15" idx="3"/>
          </p:cNvCxnSpPr>
          <p:nvPr/>
        </p:nvCxnSpPr>
        <p:spPr>
          <a:xfrm flipH="1">
            <a:off x="3937000" y="3505200"/>
            <a:ext cx="3937000" cy="2019300"/>
          </a:xfrm>
          <a:prstGeom prst="straightConnector1">
            <a:avLst/>
          </a:prstGeom>
          <a:ln w="635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08365" y="4724400"/>
            <a:ext cx="4114800" cy="1981200"/>
          </a:xfrm>
          <a:prstGeom prst="rect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SEG-Y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74000" y="6934200"/>
            <a:ext cx="4114800" cy="1981200"/>
          </a:xfrm>
          <a:prstGeom prst="rect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Shapefile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cxnSp>
        <p:nvCxnSpPr>
          <p:cNvPr id="19" name="Straight Arrow Connector 18"/>
          <p:cNvCxnSpPr>
            <a:stCxn id="14" idx="1"/>
            <a:endCxn id="15" idx="3"/>
          </p:cNvCxnSpPr>
          <p:nvPr/>
        </p:nvCxnSpPr>
        <p:spPr>
          <a:xfrm flipH="1" flipV="1">
            <a:off x="3937000" y="5524500"/>
            <a:ext cx="3971365" cy="190500"/>
          </a:xfrm>
          <a:prstGeom prst="straightConnector1">
            <a:avLst/>
          </a:prstGeom>
          <a:ln w="635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  <a:endCxn id="15" idx="3"/>
          </p:cNvCxnSpPr>
          <p:nvPr/>
        </p:nvCxnSpPr>
        <p:spPr>
          <a:xfrm flipH="1" flipV="1">
            <a:off x="3937000" y="5524500"/>
            <a:ext cx="3937000" cy="2400300"/>
          </a:xfrm>
          <a:prstGeom prst="straightConnector1">
            <a:avLst/>
          </a:prstGeom>
          <a:ln w="635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1757" y="3730020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9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45200" y="4876800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9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1982" y="5939820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9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50875" y="390527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ToolMatch</a:t>
            </a: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 forward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366"/>
          <p:cNvSpPr txBox="1">
            <a:spLocks noGrp="1"/>
          </p:cNvSpPr>
          <p:nvPr>
            <p:ph type="body" idx="1"/>
          </p:nvPr>
        </p:nvSpPr>
        <p:spPr>
          <a:xfrm>
            <a:off x="975359" y="1988769"/>
            <a:ext cx="11054100" cy="67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Interesting, and useful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.</a:t>
            </a: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3200" dirty="0">
                <a:latin typeface="Helvetica Neue"/>
                <a:ea typeface="Georgia"/>
                <a:cs typeface="Georgia"/>
                <a:sym typeface="Georgia"/>
              </a:rPr>
              <a:t>Data collection content requires a deeper description than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general matching</a:t>
            </a:r>
            <a:endParaRPr lang="en-US" sz="32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How might adding tool “capabilities” affect the utility of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this type of service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?</a:t>
            </a: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example:	given data set X, which tool(s) are 			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		available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that will support the creation (and/or 		viewing) of a </a:t>
            </a:r>
            <a:r>
              <a:rPr lang="en-US" sz="3200" dirty="0" err="1" smtClean="0">
                <a:latin typeface="Helvetica Neue"/>
                <a:ea typeface="Georgia"/>
                <a:cs typeface="Georgia"/>
                <a:sym typeface="Georgia"/>
              </a:rPr>
              <a:t>Hovmoller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 diagram?</a:t>
            </a:r>
          </a:p>
        </p:txBody>
      </p:sp>
    </p:spTree>
    <p:extLst>
      <p:ext uri="{BB962C8B-B14F-4D97-AF65-F5344CB8AC3E}">
        <p14:creationId xmlns:p14="http://schemas.microsoft.com/office/powerpoint/2010/main" val="40383342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50875" y="390527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ToolMatch</a:t>
            </a: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 forward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366"/>
          <p:cNvSpPr txBox="1">
            <a:spLocks noGrp="1"/>
          </p:cNvSpPr>
          <p:nvPr>
            <p:ph type="body" idx="1"/>
          </p:nvPr>
        </p:nvSpPr>
        <p:spPr>
          <a:xfrm>
            <a:off x="975359" y="1988769"/>
            <a:ext cx="11054100" cy="67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Going a bit further…</a:t>
            </a: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How might increasing the level of detail </a:t>
            </a:r>
            <a:r>
              <a:rPr lang="en-US" sz="3200" dirty="0" smtClean="0">
                <a:solidFill>
                  <a:srgbClr val="FF0000"/>
                </a:solidFill>
                <a:latin typeface="Helvetica Neue"/>
                <a:ea typeface="Georgia"/>
                <a:cs typeface="Georgia"/>
                <a:sym typeface="Georgia"/>
              </a:rPr>
              <a:t>(i.e. richer semantic descriptions)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afford advanced reasoning capabilities?</a:t>
            </a:r>
            <a:endParaRPr lang="en-US" sz="3200" dirty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example:	which tool(s) will allow me to create an animated map of atmospheric H</a:t>
            </a:r>
            <a:r>
              <a:rPr lang="en-US" sz="3200" baseline="-25000" dirty="0" smtClean="0">
                <a:latin typeface="Helvetica Neue"/>
                <a:ea typeface="Georgia"/>
                <a:cs typeface="Georgia"/>
                <a:sym typeface="Georgia"/>
              </a:rPr>
              <a:t>2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0 by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combin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ing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data from weather stations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and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 imagery from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multiple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satellites available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via </a:t>
            </a:r>
            <a:r>
              <a:rPr lang="en-US" sz="3200" dirty="0" err="1" smtClean="0">
                <a:latin typeface="Helvetica Neue"/>
                <a:ea typeface="Georgia"/>
                <a:cs typeface="Georgia"/>
                <a:sym typeface="Georgia"/>
              </a:rPr>
              <a:t>OPeNDAP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 and THREADS?</a:t>
            </a:r>
          </a:p>
        </p:txBody>
      </p:sp>
    </p:spTree>
    <p:extLst>
      <p:ext uri="{BB962C8B-B14F-4D97-AF65-F5344CB8AC3E}">
        <p14:creationId xmlns:p14="http://schemas.microsoft.com/office/powerpoint/2010/main" val="7909425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3158" y="2362200"/>
            <a:ext cx="1990460" cy="903026"/>
          </a:xfrm>
          <a:prstGeom prst="rect">
            <a:avLst/>
          </a:prstGeom>
          <a:solidFill>
            <a:srgbClr val="0070C0">
              <a:alpha val="37000"/>
            </a:srgbClr>
          </a:solidFill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Visualization Tool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gular Pentagon 5"/>
          <p:cNvSpPr/>
          <p:nvPr/>
        </p:nvSpPr>
        <p:spPr>
          <a:xfrm>
            <a:off x="848644" y="6871237"/>
            <a:ext cx="2174761" cy="903026"/>
          </a:xfrm>
          <a:prstGeom prst="pentagon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000" dirty="0" smtClean="0"/>
              <a:t>Panoply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6" idx="0"/>
            <a:endCxn id="4" idx="2"/>
          </p:cNvCxnSpPr>
          <p:nvPr/>
        </p:nvCxnSpPr>
        <p:spPr>
          <a:xfrm flipH="1" flipV="1">
            <a:off x="1858388" y="3265226"/>
            <a:ext cx="77637" cy="3606011"/>
          </a:xfrm>
          <a:prstGeom prst="straightConnector1">
            <a:avLst/>
          </a:prstGeom>
          <a:ln w="38100" cmpd="sng">
            <a:solidFill>
              <a:schemeClr val="bg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88910" y="4132907"/>
            <a:ext cx="1032090" cy="43909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/>
              <a:t>Is A</a:t>
            </a:r>
            <a:endParaRPr lang="en-US" sz="2000" dirty="0"/>
          </a:p>
        </p:txBody>
      </p:sp>
      <p:sp>
        <p:nvSpPr>
          <p:cNvPr id="11" name="Regular Pentagon 10"/>
          <p:cNvSpPr/>
          <p:nvPr/>
        </p:nvSpPr>
        <p:spPr>
          <a:xfrm>
            <a:off x="4978400" y="5146948"/>
            <a:ext cx="2825141" cy="1711052"/>
          </a:xfrm>
          <a:prstGeom prst="pentagon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000" dirty="0" smtClean="0"/>
              <a:t>AIRS.2010.08.11.095.L2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9869748" y="2345383"/>
            <a:ext cx="1990460" cy="903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Swath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0055957">
            <a:off x="7190098" y="4060656"/>
            <a:ext cx="3453010" cy="43909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/>
              <a:t>has </a:t>
            </a:r>
            <a:r>
              <a:rPr lang="en-US" sz="2000" dirty="0" smtClean="0"/>
              <a:t>Data Structure</a:t>
            </a:r>
            <a:endParaRPr lang="en-US" sz="2000" dirty="0"/>
          </a:p>
        </p:txBody>
      </p:sp>
      <p:cxnSp>
        <p:nvCxnSpPr>
          <p:cNvPr id="22" name="Straight Arrow Connector 21"/>
          <p:cNvCxnSpPr>
            <a:stCxn id="6" idx="5"/>
            <a:endCxn id="11" idx="1"/>
          </p:cNvCxnSpPr>
          <p:nvPr/>
        </p:nvCxnSpPr>
        <p:spPr>
          <a:xfrm flipV="1">
            <a:off x="3023403" y="5800510"/>
            <a:ext cx="1955000" cy="141565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418671">
            <a:off x="2950215" y="6150786"/>
            <a:ext cx="1820042" cy="43909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/>
              <a:t>linearly Plots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068614" y="8324179"/>
            <a:ext cx="8263712" cy="56220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59400" y="2345383"/>
            <a:ext cx="1990460" cy="903026"/>
          </a:xfrm>
          <a:prstGeom prst="rect">
            <a:avLst/>
          </a:prstGeom>
          <a:noFill/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 Collection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11" idx="0"/>
            <a:endCxn id="29" idx="2"/>
          </p:cNvCxnSpPr>
          <p:nvPr/>
        </p:nvCxnSpPr>
        <p:spPr>
          <a:xfrm flipH="1" flipV="1">
            <a:off x="6354630" y="3248409"/>
            <a:ext cx="36341" cy="1898539"/>
          </a:xfrm>
          <a:prstGeom prst="straightConnector1">
            <a:avLst/>
          </a:prstGeom>
          <a:ln w="38100" cmpd="sng">
            <a:solidFill>
              <a:schemeClr val="bg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98910" y="3978131"/>
            <a:ext cx="1032090" cy="43909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/>
              <a:t>Is 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 rot="1691884">
            <a:off x="8132751" y="6146963"/>
            <a:ext cx="2459421" cy="43909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/>
              <a:t>has Data Format</a:t>
            </a:r>
            <a:endParaRPr lang="en-US" sz="2000" dirty="0"/>
          </a:p>
        </p:txBody>
      </p:sp>
      <p:cxnSp>
        <p:nvCxnSpPr>
          <p:cNvPr id="43" name="Straight Arrow Connector 42"/>
          <p:cNvCxnSpPr>
            <a:stCxn id="11" idx="0"/>
            <a:endCxn id="17" idx="2"/>
          </p:cNvCxnSpPr>
          <p:nvPr/>
        </p:nvCxnSpPr>
        <p:spPr>
          <a:xfrm flipV="1">
            <a:off x="6390971" y="3248409"/>
            <a:ext cx="4474007" cy="1898539"/>
          </a:xfrm>
          <a:prstGeom prst="straightConnector1">
            <a:avLst/>
          </a:prstGeom>
          <a:ln w="38100" cmpd="sng">
            <a:solidFill>
              <a:schemeClr val="bg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5"/>
          </p:cNvCxnSpPr>
          <p:nvPr/>
        </p:nvCxnSpPr>
        <p:spPr>
          <a:xfrm>
            <a:off x="7803538" y="5800510"/>
            <a:ext cx="2692837" cy="1368825"/>
          </a:xfrm>
          <a:prstGeom prst="straightConnector1">
            <a:avLst/>
          </a:prstGeom>
          <a:ln w="38100" cmpd="sng">
            <a:solidFill>
              <a:schemeClr val="bg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4" idx="0"/>
            <a:endCxn id="17" idx="2"/>
          </p:cNvCxnSpPr>
          <p:nvPr/>
        </p:nvCxnSpPr>
        <p:spPr>
          <a:xfrm flipH="1" flipV="1">
            <a:off x="10864978" y="3248409"/>
            <a:ext cx="626627" cy="35152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1"/>
            <a:endCxn id="29" idx="3"/>
          </p:cNvCxnSpPr>
          <p:nvPr/>
        </p:nvCxnSpPr>
        <p:spPr>
          <a:xfrm flipH="1">
            <a:off x="7349860" y="2796896"/>
            <a:ext cx="251988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5"/>
          </p:cNvCxnSpPr>
          <p:nvPr/>
        </p:nvCxnSpPr>
        <p:spPr>
          <a:xfrm flipV="1">
            <a:off x="3023403" y="7169335"/>
            <a:ext cx="7472972" cy="46826"/>
          </a:xfrm>
          <a:prstGeom prst="straightConnector1">
            <a:avLst/>
          </a:prstGeom>
          <a:ln w="38100" cmpd="sng">
            <a:solidFill>
              <a:schemeClr val="bg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78400" y="7208971"/>
            <a:ext cx="2828660" cy="43909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/>
              <a:t>supports File Format</a:t>
            </a:r>
            <a:endParaRPr lang="en-US" sz="2000" dirty="0"/>
          </a:p>
        </p:txBody>
      </p:sp>
      <p:sp>
        <p:nvSpPr>
          <p:cNvPr id="84" name="Regular Pentagon 83"/>
          <p:cNvSpPr/>
          <p:nvPr/>
        </p:nvSpPr>
        <p:spPr>
          <a:xfrm>
            <a:off x="10404224" y="6763661"/>
            <a:ext cx="2174761" cy="903026"/>
          </a:xfrm>
          <a:prstGeom prst="pentagon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000" dirty="0" smtClean="0"/>
              <a:t>HDF4</a:t>
            </a:r>
            <a:endParaRPr lang="en-US" sz="2000" dirty="0"/>
          </a:p>
        </p:txBody>
      </p:sp>
      <p:cxnSp>
        <p:nvCxnSpPr>
          <p:cNvPr id="86" name="Straight Arrow Connector 85"/>
          <p:cNvCxnSpPr>
            <a:stCxn id="6" idx="0"/>
            <a:endCxn id="17" idx="1"/>
          </p:cNvCxnSpPr>
          <p:nvPr/>
        </p:nvCxnSpPr>
        <p:spPr>
          <a:xfrm flipV="1">
            <a:off x="1936025" y="2796896"/>
            <a:ext cx="7933723" cy="40743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Shape 217"/>
          <p:cNvSpPr txBox="1">
            <a:spLocks/>
          </p:cNvSpPr>
          <p:nvPr/>
        </p:nvSpPr>
        <p:spPr>
          <a:xfrm>
            <a:off x="650875" y="390527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152" marR="0" indent="-12651" algn="l" rtl="0">
              <a:spcBef>
                <a:spcPts val="0"/>
              </a:spcBef>
              <a:spcAft>
                <a:spcPts val="0"/>
              </a:spcAft>
              <a:defRPr/>
            </a:lvl6pPr>
            <a:lvl7pPr marL="914307" marR="0" indent="-12606" algn="l" rtl="0">
              <a:spcBef>
                <a:spcPts val="0"/>
              </a:spcBef>
              <a:spcAft>
                <a:spcPts val="0"/>
              </a:spcAft>
              <a:defRPr/>
            </a:lvl7pPr>
            <a:lvl8pPr marL="1371460" marR="0" indent="-12559" algn="l" rtl="0">
              <a:spcBef>
                <a:spcPts val="0"/>
              </a:spcBef>
              <a:spcAft>
                <a:spcPts val="0"/>
              </a:spcAft>
              <a:defRPr/>
            </a:lvl8pPr>
            <a:lvl9pPr marL="1828612" marR="0" indent="-1251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440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ToolMatch</a:t>
            </a: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 forward</a:t>
            </a:r>
            <a:endParaRPr lang="en-US" sz="4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167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  <p:bldP spid="11" grpId="0" animBg="1"/>
      <p:bldP spid="17" grpId="0" animBg="1"/>
      <p:bldP spid="21" grpId="0"/>
      <p:bldP spid="26" grpId="0"/>
      <p:bldP spid="29" grpId="0" animBg="1"/>
      <p:bldP spid="41" grpId="0"/>
      <p:bldP spid="42" grpId="0"/>
      <p:bldP spid="83" grpId="0"/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51725" y="151125"/>
            <a:ext cx="9924000" cy="1415100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so…</a:t>
            </a:r>
            <a:b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this sprint about?</a:t>
            </a:r>
            <a:endParaRPr lang="en-US" sz="4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5000" y="2514600"/>
            <a:ext cx="11811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3200" dirty="0" smtClean="0">
                <a:latin typeface="Helvetica Neue"/>
              </a:rPr>
              <a:t>Sharing statements </a:t>
            </a:r>
            <a:r>
              <a:rPr lang="en-US" sz="3200" dirty="0" smtClean="0">
                <a:latin typeface="Helvetica Neue"/>
              </a:rPr>
              <a:t>about </a:t>
            </a:r>
            <a:r>
              <a:rPr lang="en-US" sz="3200" dirty="0" smtClean="0">
                <a:latin typeface="Helvetica Neue"/>
              </a:rPr>
              <a:t>experiences!</a:t>
            </a:r>
            <a:endParaRPr lang="en-US" sz="3200" dirty="0" smtClean="0">
              <a:latin typeface="Helvetica Neue"/>
            </a:endParaRPr>
          </a:p>
          <a:p>
            <a:pPr latinLnBrk="1"/>
            <a:endParaRPr lang="en-US" sz="3200" dirty="0"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Helvetica Neue"/>
              </a:rPr>
              <a:t>What </a:t>
            </a:r>
            <a:r>
              <a:rPr lang="en-GB" sz="3200" dirty="0">
                <a:latin typeface="Helvetica Neue"/>
              </a:rPr>
              <a:t> </a:t>
            </a:r>
            <a:r>
              <a:rPr lang="en-GB" sz="3200" dirty="0" smtClean="0">
                <a:latin typeface="Helvetica Neue"/>
              </a:rPr>
              <a:t>collection of entities – data formats, data collections, tools, </a:t>
            </a:r>
            <a:r>
              <a:rPr lang="en-GB" sz="3200" dirty="0" smtClean="0">
                <a:latin typeface="Helvetica Neue"/>
              </a:rPr>
              <a:t>visualizations, </a:t>
            </a:r>
            <a:r>
              <a:rPr lang="en-GB" sz="3200" dirty="0" err="1" smtClean="0">
                <a:latin typeface="Helvetica Neue"/>
              </a:rPr>
              <a:t>filetypes</a:t>
            </a:r>
            <a:r>
              <a:rPr lang="en-GB" sz="3200" dirty="0" smtClean="0">
                <a:latin typeface="Helvetica Neue"/>
              </a:rPr>
              <a:t>, etc. – have you worked with?</a:t>
            </a:r>
          </a:p>
          <a:p>
            <a:r>
              <a:rPr lang="en-GB" sz="3200" dirty="0" smtClean="0">
                <a:latin typeface="Helvetica Neue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Helvetica Neue"/>
              </a:rPr>
              <a:t>What has worked?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Helvetica Neue"/>
              </a:rPr>
              <a:t>What has worked </a:t>
            </a:r>
            <a:r>
              <a:rPr lang="en-GB" sz="3200" i="1" dirty="0" smtClean="0">
                <a:latin typeface="Helvetica Neue"/>
              </a:rPr>
              <a:t>well</a:t>
            </a:r>
            <a:r>
              <a:rPr lang="en-GB" sz="3200" dirty="0">
                <a:latin typeface="Helvetica Neue"/>
              </a:rPr>
              <a:t>?</a:t>
            </a:r>
            <a:endParaRPr lang="en-GB" sz="3200" dirty="0" smtClean="0"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Helvetica Neue"/>
              </a:rPr>
              <a:t>What</a:t>
            </a:r>
            <a:r>
              <a:rPr lang="en-GB" sz="3200" dirty="0">
                <a:latin typeface="Helvetica Neue"/>
              </a:rPr>
              <a:t>, despite your best efforts, did not?</a:t>
            </a:r>
          </a:p>
          <a:p>
            <a:endParaRPr lang="en-GB" sz="3200" dirty="0"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 Neue"/>
              </a:rPr>
              <a:t>What has been unclear?  </a:t>
            </a:r>
          </a:p>
          <a:p>
            <a:pPr lvl="8"/>
            <a:r>
              <a:rPr lang="en-GB" sz="3200" dirty="0">
                <a:latin typeface="Helvetica Neue"/>
              </a:rPr>
              <a:t>	</a:t>
            </a:r>
            <a:r>
              <a:rPr lang="en-GB" sz="3200" dirty="0" smtClean="0">
                <a:latin typeface="Helvetica Neue"/>
              </a:rPr>
              <a:t>	- it </a:t>
            </a:r>
            <a:r>
              <a:rPr lang="en-GB" sz="3200" i="1" dirty="0" smtClean="0">
                <a:latin typeface="Helvetica Neue"/>
              </a:rPr>
              <a:t>might </a:t>
            </a:r>
            <a:r>
              <a:rPr lang="en-GB" sz="3200" dirty="0" smtClean="0">
                <a:latin typeface="Helvetica Neue"/>
              </a:rPr>
              <a:t> have worked if…</a:t>
            </a:r>
          </a:p>
          <a:p>
            <a:pPr lvl="8"/>
            <a:r>
              <a:rPr lang="en-GB" sz="3200" dirty="0">
                <a:latin typeface="Helvetica Neue"/>
              </a:rPr>
              <a:t>	</a:t>
            </a:r>
            <a:r>
              <a:rPr lang="en-GB" sz="3200" dirty="0" smtClean="0">
                <a:latin typeface="Helvetica Neue"/>
              </a:rPr>
              <a:t>	- according to the documentation it should work, but…</a:t>
            </a:r>
            <a:endParaRPr lang="en-GB" sz="3200" dirty="0">
              <a:latin typeface="Helvetica Neue"/>
            </a:endParaRPr>
          </a:p>
          <a:p>
            <a:endParaRPr lang="en-GB" sz="3200" dirty="0">
              <a:latin typeface="Helvetica Neue"/>
            </a:endParaRPr>
          </a:p>
          <a:p>
            <a:pPr latinLnBrk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02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FBFBF"/>
      </a:accent1>
      <a:accent2>
        <a:srgbClr val="333399"/>
      </a:accent2>
      <a:accent3>
        <a:srgbClr val="FFFFFF"/>
      </a:accent3>
      <a:accent4>
        <a:srgbClr val="BFBFBF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12579</TotalTime>
  <Words>843</Words>
  <Application>Microsoft Office PowerPoint</Application>
  <PresentationFormat>Custom</PresentationFormat>
  <Paragraphs>210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Custom Theme</vt:lpstr>
      <vt:lpstr>Civic</vt:lpstr>
      <vt:lpstr>ToolMatch Sprint: be part of the geoinformation blueshift!</vt:lpstr>
      <vt:lpstr>ToolMatch:  an extremely brief history</vt:lpstr>
      <vt:lpstr>ToolMatch:  an extremely brief history</vt:lpstr>
      <vt:lpstr>ToolMatch:  an extremely brief history</vt:lpstr>
      <vt:lpstr>ToolMatch:  an extremely brief history</vt:lpstr>
      <vt:lpstr>ToolMatch:  fast forward</vt:lpstr>
      <vt:lpstr>ToolMatch:  fast forward</vt:lpstr>
      <vt:lpstr>PowerPoint Presentation</vt:lpstr>
      <vt:lpstr>so… what is this sprint about?</vt:lpstr>
      <vt:lpstr>example statements: simple</vt:lpstr>
      <vt:lpstr>Panoply:  can visualize swath data via OPeNDAP as a “map”</vt:lpstr>
      <vt:lpstr>HDFView:   can visualize swath data  HDF format as Line Plots</vt:lpstr>
      <vt:lpstr>example statements: specific</vt:lpstr>
      <vt:lpstr> discuss!</vt:lpstr>
      <vt:lpstr>Questions?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ToolMatch Service:  Keeping it Simple</dc:title>
  <dc:creator>nhoebel</dc:creator>
  <cp:lastModifiedBy>brandon</cp:lastModifiedBy>
  <cp:revision>158</cp:revision>
  <dcterms:modified xsi:type="dcterms:W3CDTF">2016-07-21T11:46:54Z</dcterms:modified>
</cp:coreProperties>
</file>