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62" r:id="rId2"/>
    <p:sldId id="285" r:id="rId3"/>
    <p:sldId id="297" r:id="rId4"/>
    <p:sldId id="282" r:id="rId5"/>
    <p:sldId id="286" r:id="rId6"/>
    <p:sldId id="324" r:id="rId7"/>
    <p:sldId id="323" r:id="rId8"/>
    <p:sldId id="325" r:id="rId9"/>
    <p:sldId id="326" r:id="rId10"/>
    <p:sldId id="327" r:id="rId11"/>
    <p:sldId id="328" r:id="rId12"/>
    <p:sldId id="329" r:id="rId13"/>
    <p:sldId id="283" r:id="rId14"/>
    <p:sldId id="333" r:id="rId15"/>
    <p:sldId id="334" r:id="rId16"/>
    <p:sldId id="335" r:id="rId17"/>
    <p:sldId id="336" r:id="rId18"/>
    <p:sldId id="281" r:id="rId19"/>
    <p:sldId id="296" r:id="rId20"/>
    <p:sldId id="299" r:id="rId21"/>
    <p:sldId id="331" r:id="rId22"/>
    <p:sldId id="332" r:id="rId23"/>
    <p:sldId id="338" r:id="rId24"/>
    <p:sldId id="339" r:id="rId25"/>
    <p:sldId id="314" r:id="rId26"/>
    <p:sldId id="316" r:id="rId27"/>
    <p:sldId id="330" r:id="rId28"/>
    <p:sldId id="337" r:id="rId29"/>
    <p:sldId id="340" r:id="rId30"/>
    <p:sldId id="279"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4" userDrawn="1">
          <p15:clr>
            <a:srgbClr val="A4A3A4"/>
          </p15:clr>
        </p15:guide>
        <p15:guide id="2" pos="3727" userDrawn="1">
          <p15:clr>
            <a:srgbClr val="A4A3A4"/>
          </p15:clr>
        </p15:guide>
        <p15:guide id="3" pos="7038" userDrawn="1">
          <p15:clr>
            <a:srgbClr val="A4A3A4"/>
          </p15:clr>
        </p15:guide>
        <p15:guide id="4" pos="2978" userDrawn="1">
          <p15:clr>
            <a:srgbClr val="A4A3A4"/>
          </p15:clr>
        </p15:guide>
        <p15:guide id="5" orient="horz" pos="2840" userDrawn="1">
          <p15:clr>
            <a:srgbClr val="A4A3A4"/>
          </p15:clr>
        </p15:guide>
        <p15:guide id="7" pos="1118" userDrawn="1">
          <p15:clr>
            <a:srgbClr val="A4A3A4"/>
          </p15:clr>
        </p15:guide>
        <p15:guide id="8" pos="7673" userDrawn="1">
          <p15:clr>
            <a:srgbClr val="A4A3A4"/>
          </p15:clr>
        </p15:guide>
        <p15:guide id="9" pos="6947" userDrawn="1">
          <p15:clr>
            <a:srgbClr val="A4A3A4"/>
          </p15:clr>
        </p15:guide>
        <p15:guide id="10" orient="horz" pos="3657" userDrawn="1">
          <p15:clr>
            <a:srgbClr val="A4A3A4"/>
          </p15:clr>
        </p15:guide>
        <p15:guide id="11" orient="horz" pos="1661" userDrawn="1">
          <p15:clr>
            <a:srgbClr val="A4A3A4"/>
          </p15:clr>
        </p15:guide>
        <p15:guide id="12" pos="3931" userDrawn="1">
          <p15:clr>
            <a:srgbClr val="A4A3A4"/>
          </p15:clr>
        </p15:guide>
        <p15:guide id="13" pos="6584" userDrawn="1">
          <p15:clr>
            <a:srgbClr val="A4A3A4"/>
          </p15:clr>
        </p15:guide>
        <p15:guide id="14" pos="6834" userDrawn="1">
          <p15:clr>
            <a:srgbClr val="A4A3A4"/>
          </p15:clr>
        </p15:guide>
        <p15:guide id="15" pos="257" userDrawn="1">
          <p15:clr>
            <a:srgbClr val="A4A3A4"/>
          </p15:clr>
        </p15:guide>
        <p15:guide id="16" orient="horz" pos="2183" userDrawn="1">
          <p15:clr>
            <a:srgbClr val="A4A3A4"/>
          </p15:clr>
        </p15:guide>
        <p15:guide id="17" pos="2819" userDrawn="1">
          <p15:clr>
            <a:srgbClr val="A4A3A4"/>
          </p15:clr>
        </p15:guide>
        <p15:guide id="18" pos="2366" userDrawn="1">
          <p15:clr>
            <a:srgbClr val="A4A3A4"/>
          </p15:clr>
        </p15:guide>
        <p15:guide id="19" orient="horz" pos="270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91532"/>
    <a:srgbClr val="2C265B"/>
    <a:srgbClr val="ED7472"/>
    <a:srgbClr val="171430"/>
    <a:srgbClr val="3142A5"/>
    <a:srgbClr val="1D193C"/>
    <a:srgbClr val="FDE346"/>
    <a:srgbClr val="9DE057"/>
    <a:srgbClr val="4ACFBB"/>
    <a:srgbClr val="3CC3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4660"/>
  </p:normalViewPr>
  <p:slideViewPr>
    <p:cSldViewPr snapToGrid="0" showGuides="1">
      <p:cViewPr varScale="1">
        <p:scale>
          <a:sx n="84" d="100"/>
          <a:sy n="84" d="100"/>
        </p:scale>
        <p:origin x="418" y="72"/>
      </p:cViewPr>
      <p:guideLst>
        <p:guide orient="horz" pos="414"/>
        <p:guide pos="3727"/>
        <p:guide pos="7038"/>
        <p:guide pos="2978"/>
        <p:guide orient="horz" pos="2840"/>
        <p:guide pos="1118"/>
        <p:guide pos="7673"/>
        <p:guide pos="6947"/>
        <p:guide orient="horz" pos="3657"/>
        <p:guide orient="horz" pos="1661"/>
        <p:guide pos="3931"/>
        <p:guide pos="6584"/>
        <p:guide pos="6834"/>
        <p:guide pos="257"/>
        <p:guide orient="horz" pos="2183"/>
        <p:guide pos="2819"/>
        <p:guide pos="2366"/>
        <p:guide orient="horz" pos="270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27D7AA-A4F3-40AA-B5F8-3DA8ADDA6D46}" type="datetimeFigureOut">
              <a:rPr lang="zh-CN" altLang="en-US" smtClean="0"/>
              <a:t>2020/8/22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CABC9E-B243-4202-B32E-1EFDF7CF230C}" type="slidenum">
              <a:rPr lang="zh-CN" altLang="en-US" smtClean="0"/>
              <a:t>‹#›</a:t>
            </a:fld>
            <a:endParaRPr lang="zh-CN" altLang="en-US"/>
          </a:p>
        </p:txBody>
      </p:sp>
    </p:spTree>
    <p:extLst>
      <p:ext uri="{BB962C8B-B14F-4D97-AF65-F5344CB8AC3E}">
        <p14:creationId xmlns:p14="http://schemas.microsoft.com/office/powerpoint/2010/main" val="3956032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CE2FDA0B-B606-4963-964B-3739952E977C}" type="datetimeFigureOut">
              <a:rPr lang="zh-CN" altLang="en-US" smtClean="0"/>
              <a:t>2020/8/22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565583-F769-4DCF-85AD-AA1E42FBD74A}" type="slidenum">
              <a:rPr lang="zh-CN" altLang="en-US" smtClean="0"/>
              <a:t>‹#›</a:t>
            </a:fld>
            <a:endParaRPr lang="zh-CN" altLang="en-US"/>
          </a:p>
        </p:txBody>
      </p:sp>
    </p:spTree>
    <p:extLst>
      <p:ext uri="{BB962C8B-B14F-4D97-AF65-F5344CB8AC3E}">
        <p14:creationId xmlns:p14="http://schemas.microsoft.com/office/powerpoint/2010/main" val="2856467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E2FDA0B-B606-4963-964B-3739952E977C}" type="datetimeFigureOut">
              <a:rPr lang="zh-CN" altLang="en-US" smtClean="0"/>
              <a:t>2020/8/22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565583-F769-4DCF-85AD-AA1E42FBD74A}" type="slidenum">
              <a:rPr lang="zh-CN" altLang="en-US" smtClean="0"/>
              <a:t>‹#›</a:t>
            </a:fld>
            <a:endParaRPr lang="zh-CN" altLang="en-US"/>
          </a:p>
        </p:txBody>
      </p:sp>
    </p:spTree>
    <p:extLst>
      <p:ext uri="{BB962C8B-B14F-4D97-AF65-F5344CB8AC3E}">
        <p14:creationId xmlns:p14="http://schemas.microsoft.com/office/powerpoint/2010/main" val="30861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E2FDA0B-B606-4963-964B-3739952E977C}" type="datetimeFigureOut">
              <a:rPr lang="zh-CN" altLang="en-US" smtClean="0"/>
              <a:t>2020/8/22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565583-F769-4DCF-85AD-AA1E42FBD74A}" type="slidenum">
              <a:rPr lang="zh-CN" altLang="en-US" smtClean="0"/>
              <a:t>‹#›</a:t>
            </a:fld>
            <a:endParaRPr lang="zh-CN" altLang="en-US"/>
          </a:p>
        </p:txBody>
      </p:sp>
    </p:spTree>
    <p:extLst>
      <p:ext uri="{BB962C8B-B14F-4D97-AF65-F5344CB8AC3E}">
        <p14:creationId xmlns:p14="http://schemas.microsoft.com/office/powerpoint/2010/main" val="1511315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E2FDA0B-B606-4963-964B-3739952E977C}" type="datetimeFigureOut">
              <a:rPr lang="zh-CN" altLang="en-US" smtClean="0"/>
              <a:t>2020/8/22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565583-F769-4DCF-85AD-AA1E42FBD74A}" type="slidenum">
              <a:rPr lang="zh-CN" altLang="en-US" smtClean="0"/>
              <a:t>‹#›</a:t>
            </a:fld>
            <a:endParaRPr lang="zh-CN" altLang="en-US"/>
          </a:p>
        </p:txBody>
      </p:sp>
    </p:spTree>
    <p:extLst>
      <p:ext uri="{BB962C8B-B14F-4D97-AF65-F5344CB8AC3E}">
        <p14:creationId xmlns:p14="http://schemas.microsoft.com/office/powerpoint/2010/main" val="647299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CE2FDA0B-B606-4963-964B-3739952E977C}" type="datetimeFigureOut">
              <a:rPr lang="zh-CN" altLang="en-US" smtClean="0"/>
              <a:t>2020/8/22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565583-F769-4DCF-85AD-AA1E42FBD74A}" type="slidenum">
              <a:rPr lang="zh-CN" altLang="en-US" smtClean="0"/>
              <a:t>‹#›</a:t>
            </a:fld>
            <a:endParaRPr lang="zh-CN" altLang="en-US"/>
          </a:p>
        </p:txBody>
      </p:sp>
    </p:spTree>
    <p:extLst>
      <p:ext uri="{BB962C8B-B14F-4D97-AF65-F5344CB8AC3E}">
        <p14:creationId xmlns:p14="http://schemas.microsoft.com/office/powerpoint/2010/main" val="2202667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CE2FDA0B-B606-4963-964B-3739952E977C}" type="datetimeFigureOut">
              <a:rPr lang="zh-CN" altLang="en-US" smtClean="0"/>
              <a:t>2020/8/22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2565583-F769-4DCF-85AD-AA1E42FBD74A}" type="slidenum">
              <a:rPr lang="zh-CN" altLang="en-US" smtClean="0"/>
              <a:t>‹#›</a:t>
            </a:fld>
            <a:endParaRPr lang="zh-CN" altLang="en-US"/>
          </a:p>
        </p:txBody>
      </p:sp>
    </p:spTree>
    <p:extLst>
      <p:ext uri="{BB962C8B-B14F-4D97-AF65-F5344CB8AC3E}">
        <p14:creationId xmlns:p14="http://schemas.microsoft.com/office/powerpoint/2010/main" val="187220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CE2FDA0B-B606-4963-964B-3739952E977C}" type="datetimeFigureOut">
              <a:rPr lang="zh-CN" altLang="en-US" smtClean="0"/>
              <a:t>2020/8/22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2565583-F769-4DCF-85AD-AA1E42FBD74A}" type="slidenum">
              <a:rPr lang="zh-CN" altLang="en-US" smtClean="0"/>
              <a:t>‹#›</a:t>
            </a:fld>
            <a:endParaRPr lang="zh-CN" altLang="en-US"/>
          </a:p>
        </p:txBody>
      </p:sp>
    </p:spTree>
    <p:extLst>
      <p:ext uri="{BB962C8B-B14F-4D97-AF65-F5344CB8AC3E}">
        <p14:creationId xmlns:p14="http://schemas.microsoft.com/office/powerpoint/2010/main" val="3356693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E2FDA0B-B606-4963-964B-3739952E977C}" type="datetimeFigureOut">
              <a:rPr lang="zh-CN" altLang="en-US" smtClean="0"/>
              <a:t>2020/8/22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2565583-F769-4DCF-85AD-AA1E42FBD74A}" type="slidenum">
              <a:rPr lang="zh-CN" altLang="en-US" smtClean="0"/>
              <a:t>‹#›</a:t>
            </a:fld>
            <a:endParaRPr lang="zh-CN" altLang="en-US"/>
          </a:p>
        </p:txBody>
      </p:sp>
    </p:spTree>
    <p:extLst>
      <p:ext uri="{BB962C8B-B14F-4D97-AF65-F5344CB8AC3E}">
        <p14:creationId xmlns:p14="http://schemas.microsoft.com/office/powerpoint/2010/main" val="1259752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背景">
    <p:spTree>
      <p:nvGrpSpPr>
        <p:cNvPr id="1" name=""/>
        <p:cNvGrpSpPr/>
        <p:nvPr/>
      </p:nvGrpSpPr>
      <p:grpSpPr>
        <a:xfrm>
          <a:off x="0" y="0"/>
          <a:ext cx="0" cy="0"/>
          <a:chOff x="0" y="0"/>
          <a:chExt cx="0" cy="0"/>
        </a:xfrm>
      </p:grpSpPr>
      <p:sp>
        <p:nvSpPr>
          <p:cNvPr id="5" name="矩形 4"/>
          <p:cNvSpPr/>
          <p:nvPr userDrawn="1"/>
        </p:nvSpPr>
        <p:spPr>
          <a:xfrm>
            <a:off x="0" y="0"/>
            <a:ext cx="12191999" cy="6858000"/>
          </a:xfrm>
          <a:prstGeom prst="rect">
            <a:avLst/>
          </a:prstGeom>
          <a:gradFill flip="none" rotWithShape="1">
            <a:gsLst>
              <a:gs pos="0">
                <a:srgbClr val="100E21"/>
              </a:gs>
              <a:gs pos="100000">
                <a:srgbClr val="100E21">
                  <a:lumMod val="81000"/>
                  <a:lumOff val="19000"/>
                </a:srgbClr>
              </a:gs>
            </a:gsLst>
            <a:lin ang="4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330332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CE2FDA0B-B606-4963-964B-3739952E977C}" type="datetimeFigureOut">
              <a:rPr lang="zh-CN" altLang="en-US" smtClean="0"/>
              <a:t>2020/8/22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2565583-F769-4DCF-85AD-AA1E42FBD74A}" type="slidenum">
              <a:rPr lang="zh-CN" altLang="en-US" smtClean="0"/>
              <a:t>‹#›</a:t>
            </a:fld>
            <a:endParaRPr lang="zh-CN" altLang="en-US"/>
          </a:p>
        </p:txBody>
      </p:sp>
    </p:spTree>
    <p:extLst>
      <p:ext uri="{BB962C8B-B14F-4D97-AF65-F5344CB8AC3E}">
        <p14:creationId xmlns:p14="http://schemas.microsoft.com/office/powerpoint/2010/main" val="2953063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CE2FDA0B-B606-4963-964B-3739952E977C}" type="datetimeFigureOut">
              <a:rPr lang="zh-CN" altLang="en-US" smtClean="0"/>
              <a:t>2020/8/22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2565583-F769-4DCF-85AD-AA1E42FBD74A}" type="slidenum">
              <a:rPr lang="zh-CN" altLang="en-US" smtClean="0"/>
              <a:t>‹#›</a:t>
            </a:fld>
            <a:endParaRPr lang="zh-CN" altLang="en-US"/>
          </a:p>
        </p:txBody>
      </p:sp>
    </p:spTree>
    <p:extLst>
      <p:ext uri="{BB962C8B-B14F-4D97-AF65-F5344CB8AC3E}">
        <p14:creationId xmlns:p14="http://schemas.microsoft.com/office/powerpoint/2010/main" val="218634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2FDA0B-B606-4963-964B-3739952E977C}" type="datetimeFigureOut">
              <a:rPr lang="zh-CN" altLang="en-US" smtClean="0"/>
              <a:t>2020/8/22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565583-F769-4DCF-85AD-AA1E42FBD74A}" type="slidenum">
              <a:rPr lang="zh-CN" altLang="en-US" smtClean="0"/>
              <a:t>‹#›</a:t>
            </a:fld>
            <a:endParaRPr lang="zh-CN" altLang="en-US"/>
          </a:p>
        </p:txBody>
      </p:sp>
    </p:spTree>
    <p:extLst>
      <p:ext uri="{BB962C8B-B14F-4D97-AF65-F5344CB8AC3E}">
        <p14:creationId xmlns:p14="http://schemas.microsoft.com/office/powerpoint/2010/main" val="21866966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30.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矩形 21"/>
          <p:cNvSpPr/>
          <p:nvPr/>
        </p:nvSpPr>
        <p:spPr>
          <a:xfrm>
            <a:off x="1" y="0"/>
            <a:ext cx="12191999" cy="6867001"/>
          </a:xfrm>
          <a:prstGeom prst="rect">
            <a:avLst/>
          </a:prstGeom>
          <a:gradFill>
            <a:gsLst>
              <a:gs pos="75000">
                <a:srgbClr val="191533">
                  <a:alpha val="69000"/>
                </a:srgbClr>
              </a:gs>
              <a:gs pos="50000">
                <a:srgbClr val="191533">
                  <a:alpha val="50000"/>
                </a:srgbClr>
              </a:gs>
              <a:gs pos="0">
                <a:srgbClr val="191533">
                  <a:alpha val="0"/>
                </a:srgbClr>
              </a:gs>
              <a:gs pos="100000">
                <a:srgbClr val="191533"/>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p:cNvSpPr/>
          <p:nvPr/>
        </p:nvSpPr>
        <p:spPr>
          <a:xfrm>
            <a:off x="0" y="120150"/>
            <a:ext cx="12192000" cy="4376904"/>
          </a:xfrm>
          <a:prstGeom prst="rect">
            <a:avLst/>
          </a:prstGeom>
          <a:gradFill>
            <a:gsLst>
              <a:gs pos="0">
                <a:schemeClr val="tx1">
                  <a:alpha val="22000"/>
                </a:schemeClr>
              </a:gs>
              <a:gs pos="100000">
                <a:schemeClr val="tx1">
                  <a:alpha val="21000"/>
                  <a:lumMod val="91000"/>
                  <a:lumOff val="9000"/>
                </a:schemeClr>
              </a:gs>
            </a:gsLst>
            <a:lin ang="4800000" scaled="0"/>
          </a:gradFill>
          <a:ln>
            <a:noFill/>
          </a:ln>
          <a:effectLst>
            <a:outerShdw blurRad="342900" dist="76200" dir="5400000" sx="102000" sy="102000" algn="t" rotWithShape="0">
              <a:prstClr val="black">
                <a:alpha val="9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438919" y="3937162"/>
            <a:ext cx="2657081" cy="58982"/>
          </a:xfrm>
          <a:prstGeom prst="rect">
            <a:avLst/>
          </a:prstGeom>
          <a:solidFill>
            <a:srgbClr val="2E3D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6096000" y="3937162"/>
            <a:ext cx="2657081" cy="58982"/>
          </a:xfrm>
          <a:prstGeom prst="rect">
            <a:avLst/>
          </a:prstGeom>
          <a:solidFill>
            <a:srgbClr val="1B2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3603856" y="2436011"/>
            <a:ext cx="4984286" cy="1314228"/>
          </a:xfrm>
          <a:prstGeom prst="roundRect">
            <a:avLst>
              <a:gd name="adj" fmla="val 50000"/>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dirty="0">
                <a:latin typeface="微软雅黑 Light" panose="020B0502040204020203" pitchFamily="34" charset="-122"/>
                <a:ea typeface="微软雅黑 Light" panose="020B0502040204020203" pitchFamily="34" charset="-122"/>
              </a:rPr>
              <a:t>暑期学习成果汇报</a:t>
            </a:r>
          </a:p>
        </p:txBody>
      </p:sp>
      <p:cxnSp>
        <p:nvCxnSpPr>
          <p:cNvPr id="23" name="直接连接符 22"/>
          <p:cNvCxnSpPr>
            <a:cxnSpLocks/>
          </p:cNvCxnSpPr>
          <p:nvPr/>
        </p:nvCxnSpPr>
        <p:spPr>
          <a:xfrm>
            <a:off x="4733277" y="5531231"/>
            <a:ext cx="2725445" cy="0"/>
          </a:xfrm>
          <a:prstGeom prst="line">
            <a:avLst/>
          </a:prstGeom>
          <a:ln>
            <a:solidFill>
              <a:schemeClr val="bg1">
                <a:lumMod val="95000"/>
                <a:alpha val="38000"/>
              </a:schemeClr>
            </a:solidFill>
          </a:ln>
        </p:spPr>
        <p:style>
          <a:lnRef idx="1">
            <a:schemeClr val="accent1"/>
          </a:lnRef>
          <a:fillRef idx="0">
            <a:schemeClr val="accent1"/>
          </a:fillRef>
          <a:effectRef idx="0">
            <a:schemeClr val="accent1"/>
          </a:effectRef>
          <a:fontRef idx="minor">
            <a:schemeClr val="tx1"/>
          </a:fontRef>
        </p:style>
      </p:cxnSp>
      <p:grpSp>
        <p:nvGrpSpPr>
          <p:cNvPr id="25" name="组合 24"/>
          <p:cNvGrpSpPr/>
          <p:nvPr/>
        </p:nvGrpSpPr>
        <p:grpSpPr>
          <a:xfrm>
            <a:off x="4904270" y="4966730"/>
            <a:ext cx="476865" cy="476865"/>
            <a:chOff x="2782645" y="3165552"/>
            <a:chExt cx="476865" cy="476865"/>
          </a:xfrm>
        </p:grpSpPr>
        <p:grpSp>
          <p:nvGrpSpPr>
            <p:cNvPr id="10" name="组合 9"/>
            <p:cNvGrpSpPr/>
            <p:nvPr/>
          </p:nvGrpSpPr>
          <p:grpSpPr>
            <a:xfrm>
              <a:off x="2923254" y="3266029"/>
              <a:ext cx="195645" cy="275911"/>
              <a:chOff x="3398838" y="2268537"/>
              <a:chExt cx="433388" cy="611188"/>
            </a:xfrm>
            <a:noFill/>
          </p:grpSpPr>
          <p:sp>
            <p:nvSpPr>
              <p:cNvPr id="11" name="Freeform 1045"/>
              <p:cNvSpPr>
                <a:spLocks/>
              </p:cNvSpPr>
              <p:nvPr/>
            </p:nvSpPr>
            <p:spPr bwMode="auto">
              <a:xfrm>
                <a:off x="3398838" y="2543175"/>
                <a:ext cx="433388" cy="336550"/>
              </a:xfrm>
              <a:custGeom>
                <a:avLst/>
                <a:gdLst>
                  <a:gd name="T0" fmla="*/ 136 w 136"/>
                  <a:gd name="T1" fmla="*/ 69 h 106"/>
                  <a:gd name="T2" fmla="*/ 0 w 136"/>
                  <a:gd name="T3" fmla="*/ 69 h 106"/>
                  <a:gd name="T4" fmla="*/ 68 w 136"/>
                  <a:gd name="T5" fmla="*/ 0 h 106"/>
                  <a:gd name="T6" fmla="*/ 136 w 136"/>
                  <a:gd name="T7" fmla="*/ 69 h 106"/>
                </a:gdLst>
                <a:ahLst/>
                <a:cxnLst>
                  <a:cxn ang="0">
                    <a:pos x="T0" y="T1"/>
                  </a:cxn>
                  <a:cxn ang="0">
                    <a:pos x="T2" y="T3"/>
                  </a:cxn>
                  <a:cxn ang="0">
                    <a:pos x="T4" y="T5"/>
                  </a:cxn>
                  <a:cxn ang="0">
                    <a:pos x="T6" y="T7"/>
                  </a:cxn>
                </a:cxnLst>
                <a:rect l="0" t="0" r="r" b="b"/>
                <a:pathLst>
                  <a:path w="136" h="106">
                    <a:moveTo>
                      <a:pt x="136" y="69"/>
                    </a:moveTo>
                    <a:cubicBezTo>
                      <a:pt x="136" y="106"/>
                      <a:pt x="0" y="106"/>
                      <a:pt x="0" y="69"/>
                    </a:cubicBezTo>
                    <a:cubicBezTo>
                      <a:pt x="0" y="31"/>
                      <a:pt x="30" y="0"/>
                      <a:pt x="68" y="0"/>
                    </a:cubicBezTo>
                    <a:cubicBezTo>
                      <a:pt x="106" y="0"/>
                      <a:pt x="136" y="31"/>
                      <a:pt x="136" y="69"/>
                    </a:cubicBezTo>
                    <a:close/>
                  </a:path>
                </a:pathLst>
              </a:custGeom>
              <a:grpFill/>
              <a:ln w="12700" cap="flat">
                <a:solidFill>
                  <a:schemeClr val="bg1">
                    <a:lumMod val="95000"/>
                    <a:alpha val="34000"/>
                  </a:schemeClr>
                </a:solidFill>
                <a:prstDash val="solid"/>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12" name="Oval 1046"/>
              <p:cNvSpPr>
                <a:spLocks noChangeArrowheads="1"/>
              </p:cNvSpPr>
              <p:nvPr/>
            </p:nvSpPr>
            <p:spPr bwMode="auto">
              <a:xfrm>
                <a:off x="3497263" y="2268537"/>
                <a:ext cx="234950" cy="234950"/>
              </a:xfrm>
              <a:prstGeom prst="ellipse">
                <a:avLst/>
              </a:prstGeom>
              <a:grpFill/>
              <a:ln w="12700" cap="flat">
                <a:solidFill>
                  <a:schemeClr val="bg1">
                    <a:lumMod val="95000"/>
                    <a:alpha val="34000"/>
                  </a:schemeClr>
                </a:solidFill>
                <a:prstDash val="solid"/>
                <a:round/>
                <a:headEnd/>
                <a:tailEnd/>
              </a:ln>
              <a:extLst/>
            </p:spPr>
            <p:txBody>
              <a:bodyPr vert="horz" wrap="square" lIns="91440" tIns="45720" rIns="91440" bIns="45720" numCol="1" anchor="t" anchorCtr="0" compatLnSpc="1">
                <a:prstTxWarp prst="textNoShape">
                  <a:avLst/>
                </a:prstTxWarp>
              </a:bodyPr>
              <a:lstStyle/>
              <a:p>
                <a:endParaRPr lang="zh-CN" altLang="en-US"/>
              </a:p>
            </p:txBody>
          </p:sp>
        </p:grpSp>
        <p:sp>
          <p:nvSpPr>
            <p:cNvPr id="18" name="椭圆 17"/>
            <p:cNvSpPr/>
            <p:nvPr/>
          </p:nvSpPr>
          <p:spPr>
            <a:xfrm>
              <a:off x="2782645" y="3165552"/>
              <a:ext cx="476865" cy="476865"/>
            </a:xfrm>
            <a:prstGeom prst="ellipse">
              <a:avLst/>
            </a:prstGeom>
            <a:noFill/>
            <a:ln>
              <a:solidFill>
                <a:schemeClr val="bg1">
                  <a:lumMod val="95000"/>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文本框 29"/>
          <p:cNvSpPr txBox="1"/>
          <p:nvPr/>
        </p:nvSpPr>
        <p:spPr>
          <a:xfrm>
            <a:off x="5425565" y="5006522"/>
            <a:ext cx="1882188" cy="369332"/>
          </a:xfrm>
          <a:prstGeom prst="rect">
            <a:avLst/>
          </a:prstGeom>
          <a:noFill/>
        </p:spPr>
        <p:txBody>
          <a:bodyPr wrap="square" rtlCol="0">
            <a:spAutoFit/>
          </a:bodyPr>
          <a:lstStyle/>
          <a:p>
            <a:pPr algn="ctr"/>
            <a:r>
              <a:rPr lang="zh-CN" altLang="en-US" dirty="0">
                <a:solidFill>
                  <a:schemeClr val="bg1"/>
                </a:solidFill>
                <a:latin typeface="微软雅黑 Light" panose="020B0502040204020203" pitchFamily="34" charset="-122"/>
                <a:ea typeface="微软雅黑 Light" panose="020B0502040204020203" pitchFamily="34" charset="-122"/>
              </a:rPr>
              <a:t>汇报人：朱奕晟</a:t>
            </a:r>
          </a:p>
        </p:txBody>
      </p:sp>
    </p:spTree>
    <p:extLst>
      <p:ext uri="{BB962C8B-B14F-4D97-AF65-F5344CB8AC3E}">
        <p14:creationId xmlns:p14="http://schemas.microsoft.com/office/powerpoint/2010/main" val="7078897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2476" y="4863866"/>
            <a:ext cx="12192000" cy="2016294"/>
            <a:chOff x="12476" y="4863866"/>
            <a:chExt cx="12192000" cy="2016294"/>
          </a:xfrm>
        </p:grpSpPr>
        <p:sp>
          <p:nvSpPr>
            <p:cNvPr id="2" name="任意多边形 1"/>
            <p:cNvSpPr/>
            <p:nvPr/>
          </p:nvSpPr>
          <p:spPr>
            <a:xfrm>
              <a:off x="12476" y="4863866"/>
              <a:ext cx="12192000" cy="2016294"/>
            </a:xfrm>
            <a:custGeom>
              <a:avLst/>
              <a:gdLst>
                <a:gd name="connsiteX0" fmla="*/ 12192000 w 12192000"/>
                <a:gd name="connsiteY0" fmla="*/ 0 h 2016294"/>
                <a:gd name="connsiteX1" fmla="*/ 12192000 w 12192000"/>
                <a:gd name="connsiteY1" fmla="*/ 2016294 h 2016294"/>
                <a:gd name="connsiteX2" fmla="*/ 0 w 12192000"/>
                <a:gd name="connsiteY2" fmla="*/ 2016294 h 2016294"/>
                <a:gd name="connsiteX3" fmla="*/ 0 w 12192000"/>
                <a:gd name="connsiteY3" fmla="*/ 2006281 h 2016294"/>
                <a:gd name="connsiteX4" fmla="*/ 263708 w 12192000"/>
                <a:gd name="connsiteY4" fmla="*/ 2003914 h 2016294"/>
                <a:gd name="connsiteX5" fmla="*/ 12104647 w 12192000"/>
                <a:gd name="connsiteY5" fmla="*/ 101701 h 2016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2016294">
                  <a:moveTo>
                    <a:pt x="12192000" y="0"/>
                  </a:moveTo>
                  <a:lnTo>
                    <a:pt x="12192000" y="2016294"/>
                  </a:lnTo>
                  <a:lnTo>
                    <a:pt x="0" y="2016294"/>
                  </a:lnTo>
                  <a:lnTo>
                    <a:pt x="0" y="2006281"/>
                  </a:lnTo>
                  <a:lnTo>
                    <a:pt x="263708" y="2003914"/>
                  </a:lnTo>
                  <a:cubicBezTo>
                    <a:pt x="6161267" y="1897494"/>
                    <a:pt x="10936182" y="1116311"/>
                    <a:pt x="12104647" y="101701"/>
                  </a:cubicBezTo>
                  <a:close/>
                </a:path>
              </a:pathLst>
            </a:custGeom>
            <a:gradFill flip="none" rotWithShape="1">
              <a:gsLst>
                <a:gs pos="0">
                  <a:srgbClr val="0E122C"/>
                </a:gs>
                <a:gs pos="100000">
                  <a:srgbClr val="2E3D9A"/>
                </a:gs>
              </a:gsLst>
              <a:lin ang="4800000" scaled="0"/>
              <a:tileRect/>
            </a:gradFill>
            <a:ln>
              <a:noFill/>
            </a:ln>
            <a:effectLst>
              <a:outerShdw blurRad="635000" dist="101600" dir="135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圆角矩形 2"/>
            <p:cNvSpPr/>
            <p:nvPr/>
          </p:nvSpPr>
          <p:spPr>
            <a:xfrm>
              <a:off x="10703500" y="6011044"/>
              <a:ext cx="1200693" cy="501388"/>
            </a:xfrm>
            <a:prstGeom prst="roundRect">
              <a:avLst>
                <a:gd name="adj" fmla="val 50000"/>
              </a:avLst>
            </a:prstGeom>
            <a:noFill/>
            <a:ln w="9525">
              <a:gradFill flip="none" rotWithShape="1">
                <a:gsLst>
                  <a:gs pos="0">
                    <a:srgbClr val="1CA986"/>
                  </a:gs>
                  <a:gs pos="100000">
                    <a:srgbClr val="50D4C2"/>
                  </a:gs>
                </a:gsLst>
                <a:lin ang="4800000" scaled="0"/>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4" name="文本框 3"/>
            <p:cNvSpPr txBox="1"/>
            <p:nvPr/>
          </p:nvSpPr>
          <p:spPr>
            <a:xfrm>
              <a:off x="10719977" y="6088535"/>
              <a:ext cx="1167740" cy="338554"/>
            </a:xfrm>
            <a:prstGeom prst="rect">
              <a:avLst/>
            </a:prstGeom>
            <a:noFill/>
            <a:ln>
              <a:noFill/>
            </a:ln>
          </p:spPr>
          <p:txBody>
            <a:bodyPr wrap="square" rtlCol="0">
              <a:spAutoFit/>
            </a:bodyPr>
            <a:lstStyle/>
            <a:p>
              <a:pPr algn="ctr"/>
              <a:r>
                <a:rPr lang="en-US" altLang="zh-CN" sz="1600" dirty="0">
                  <a:gradFill>
                    <a:gsLst>
                      <a:gs pos="0">
                        <a:srgbClr val="1CA986"/>
                      </a:gs>
                      <a:gs pos="100000">
                        <a:srgbClr val="50D4C2"/>
                      </a:gs>
                    </a:gsLst>
                    <a:lin ang="5400000" scaled="1"/>
                  </a:gradFill>
                  <a:latin typeface="微软雅黑 Light" panose="020B0502040204020203" pitchFamily="34" charset="-122"/>
                  <a:ea typeface="微软雅黑 Light" panose="020B0502040204020203" pitchFamily="34" charset="-122"/>
                </a:rPr>
                <a:t>Part one</a:t>
              </a:r>
              <a:endParaRPr lang="zh-CN" altLang="en-US" sz="1600" dirty="0">
                <a:gradFill>
                  <a:gsLst>
                    <a:gs pos="0">
                      <a:srgbClr val="1CA986"/>
                    </a:gs>
                    <a:gs pos="100000">
                      <a:srgbClr val="50D4C2"/>
                    </a:gs>
                  </a:gsLst>
                  <a:lin ang="5400000" scaled="1"/>
                </a:gradFill>
                <a:latin typeface="微软雅黑 Light" panose="020B0502040204020203" pitchFamily="34" charset="-122"/>
                <a:ea typeface="微软雅黑 Light" panose="020B0502040204020203" pitchFamily="34" charset="-122"/>
              </a:endParaRPr>
            </a:p>
          </p:txBody>
        </p:sp>
      </p:grpSp>
      <p:grpSp>
        <p:nvGrpSpPr>
          <p:cNvPr id="34" name="组合 33"/>
          <p:cNvGrpSpPr/>
          <p:nvPr/>
        </p:nvGrpSpPr>
        <p:grpSpPr>
          <a:xfrm>
            <a:off x="254882" y="-2645"/>
            <a:ext cx="542940" cy="563684"/>
            <a:chOff x="254882" y="-2645"/>
            <a:chExt cx="542940" cy="563684"/>
          </a:xfrm>
        </p:grpSpPr>
        <p:sp>
          <p:nvSpPr>
            <p:cNvPr id="35" name="矩形 34"/>
            <p:cNvSpPr/>
            <p:nvPr/>
          </p:nvSpPr>
          <p:spPr>
            <a:xfrm>
              <a:off x="254882" y="-2645"/>
              <a:ext cx="542940" cy="561039"/>
            </a:xfrm>
            <a:prstGeom prst="rect">
              <a:avLst/>
            </a:prstGeom>
            <a:gradFill flip="none" rotWithShape="1">
              <a:gsLst>
                <a:gs pos="9000">
                  <a:srgbClr val="FDE345">
                    <a:lumMod val="86000"/>
                  </a:srgbClr>
                </a:gs>
                <a:gs pos="100000">
                  <a:srgbClr val="FDE345">
                    <a:lumMod val="95000"/>
                    <a:lumOff val="5000"/>
                  </a:srgbClr>
                </a:gs>
              </a:gsLst>
              <a:lin ang="4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8" name="矩形 37"/>
            <p:cNvSpPr/>
            <p:nvPr/>
          </p:nvSpPr>
          <p:spPr>
            <a:xfrm>
              <a:off x="254882" y="0"/>
              <a:ext cx="542940" cy="5610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tx1"/>
                  </a:solidFill>
                  <a:latin typeface="微软雅黑" panose="020B0503020204020204" pitchFamily="34" charset="-122"/>
                  <a:ea typeface="微软雅黑" panose="020B0503020204020204" pitchFamily="34" charset="-122"/>
                </a:rPr>
                <a:t>1</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grpSp>
      <p:sp>
        <p:nvSpPr>
          <p:cNvPr id="42" name="文本框 41">
            <a:extLst>
              <a:ext uri="{FF2B5EF4-FFF2-40B4-BE49-F238E27FC236}">
                <a16:creationId xmlns:a16="http://schemas.microsoft.com/office/drawing/2014/main" id="{EC210225-DEC7-4E0A-96A5-F820E9223E47}"/>
              </a:ext>
            </a:extLst>
          </p:cNvPr>
          <p:cNvSpPr txBox="1"/>
          <p:nvPr/>
        </p:nvSpPr>
        <p:spPr>
          <a:xfrm>
            <a:off x="304372" y="15643"/>
            <a:ext cx="4533624" cy="523220"/>
          </a:xfrm>
          <a:prstGeom prst="rect">
            <a:avLst/>
          </a:prstGeom>
          <a:noFill/>
        </p:spPr>
        <p:txBody>
          <a:bodyPr wrap="square" rtlCol="0">
            <a:spAutoFit/>
          </a:bodyPr>
          <a:lstStyle/>
          <a:p>
            <a:pPr algn="ctr"/>
            <a:r>
              <a:rPr lang="zh-CN" altLang="en-US" sz="2800" dirty="0">
                <a:solidFill>
                  <a:schemeClr val="bg1"/>
                </a:solidFill>
                <a:latin typeface="微软雅黑 Light" panose="020B0502040204020203" pitchFamily="34" charset="-122"/>
                <a:ea typeface="微软雅黑 Light" panose="020B0502040204020203" pitchFamily="34" charset="-122"/>
              </a:rPr>
              <a:t>第一章重点知识总结</a:t>
            </a:r>
          </a:p>
        </p:txBody>
      </p:sp>
      <p:sp>
        <p:nvSpPr>
          <p:cNvPr id="43" name="矩形 42">
            <a:extLst>
              <a:ext uri="{FF2B5EF4-FFF2-40B4-BE49-F238E27FC236}">
                <a16:creationId xmlns:a16="http://schemas.microsoft.com/office/drawing/2014/main" id="{C729FFDC-5969-4A04-9F17-DE10E1311683}"/>
              </a:ext>
            </a:extLst>
          </p:cNvPr>
          <p:cNvSpPr/>
          <p:nvPr/>
        </p:nvSpPr>
        <p:spPr>
          <a:xfrm>
            <a:off x="897609" y="482113"/>
            <a:ext cx="5365750" cy="338554"/>
          </a:xfrm>
          <a:prstGeom prst="rect">
            <a:avLst/>
          </a:prstGeom>
        </p:spPr>
        <p:txBody>
          <a:bodyPr wrap="square">
            <a:spAutoFit/>
          </a:bodyPr>
          <a:lstStyle/>
          <a:p>
            <a:pPr lvl="0" algn="just"/>
            <a:r>
              <a:rPr lang="zh-CN" altLang="en-US" sz="1600" dirty="0">
                <a:solidFill>
                  <a:schemeClr val="bg1"/>
                </a:solidFill>
                <a:latin typeface="微软雅黑 Light" panose="020B0502040204020203" pitchFamily="34" charset="-122"/>
                <a:ea typeface="微软雅黑 Light" panose="020B0502040204020203" pitchFamily="34" charset="-122"/>
              </a:rPr>
              <a:t>统计学习方法概论</a:t>
            </a:r>
            <a:endParaRPr lang="zh-HK" altLang="zh-HK" sz="1600" dirty="0">
              <a:solidFill>
                <a:schemeClr val="bg1"/>
              </a:solidFill>
              <a:latin typeface="微软雅黑 Light" panose="020B0502040204020203" pitchFamily="34" charset="-122"/>
              <a:ea typeface="微软雅黑 Light" panose="020B0502040204020203" pitchFamily="34" charset="-122"/>
            </a:endParaRPr>
          </a:p>
        </p:txBody>
      </p:sp>
      <p:pic>
        <p:nvPicPr>
          <p:cNvPr id="15" name="图片占位符 2">
            <a:extLst>
              <a:ext uri="{FF2B5EF4-FFF2-40B4-BE49-F238E27FC236}">
                <a16:creationId xmlns:a16="http://schemas.microsoft.com/office/drawing/2014/main" id="{2E25477B-99DA-4849-BF5A-70881B73B445}"/>
              </a:ext>
            </a:extLst>
          </p:cNvPr>
          <p:cNvPicPr>
            <a:picLocks noChangeAspect="1"/>
          </p:cNvPicPr>
          <p:nvPr/>
        </p:nvPicPr>
        <p:blipFill>
          <a:blip r:embed="rId2">
            <a:extLst>
              <a:ext uri="{28A0092B-C50C-407E-A947-70E740481C1C}">
                <a14:useLocalDpi xmlns:a14="http://schemas.microsoft.com/office/drawing/2010/main" val="0"/>
              </a:ext>
            </a:extLst>
          </a:blip>
          <a:srcRect t="927" b="927"/>
          <a:stretch>
            <a:fillRect/>
          </a:stretch>
        </p:blipFill>
        <p:spPr>
          <a:xfrm>
            <a:off x="5410956" y="1840943"/>
            <a:ext cx="5807450" cy="3529650"/>
          </a:xfrm>
          <a:prstGeom prst="rect">
            <a:avLst/>
          </a:prstGeom>
        </p:spPr>
      </p:pic>
      <mc:AlternateContent xmlns:mc="http://schemas.openxmlformats.org/markup-compatibility/2006" xmlns:a14="http://schemas.microsoft.com/office/drawing/2010/main">
        <mc:Choice Requires="a14">
          <p:sp>
            <p:nvSpPr>
              <p:cNvPr id="17" name="内容占位符 6">
                <a:extLst>
                  <a:ext uri="{FF2B5EF4-FFF2-40B4-BE49-F238E27FC236}">
                    <a16:creationId xmlns:a16="http://schemas.microsoft.com/office/drawing/2014/main" id="{065EE0D6-4BD5-42B8-94DE-AED57AC86E79}"/>
                  </a:ext>
                </a:extLst>
              </p:cNvPr>
              <p:cNvSpPr txBox="1">
                <a:spLocks/>
              </p:cNvSpPr>
              <p:nvPr/>
            </p:nvSpPr>
            <p:spPr>
              <a:xfrm>
                <a:off x="727998" y="1605605"/>
                <a:ext cx="4397375" cy="4000326"/>
              </a:xfrm>
              <a:prstGeom prst="rect">
                <a:avLst/>
              </a:prstGeom>
            </p:spPr>
            <p:txBody>
              <a:bodyPr wrap="square">
                <a:spAutoFit/>
              </a:bodyPr>
              <a:lstStyle>
                <a:lvl1pPr marL="0" indent="0" algn="l" defTabSz="914400" rtl="0" eaLnBrk="1" latinLnBrk="0" hangingPunct="1">
                  <a:lnSpc>
                    <a:spcPct val="120000"/>
                  </a:lnSpc>
                  <a:spcBef>
                    <a:spcPts val="1000"/>
                  </a:spcBef>
                  <a:buFontTx/>
                  <a:buNone/>
                  <a:defRPr sz="2000" kern="0" spc="300" baseline="0">
                    <a:solidFill>
                      <a:schemeClr val="bg1"/>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120000"/>
                  </a:lnSpc>
                  <a:spcBef>
                    <a:spcPts val="500"/>
                  </a:spcBef>
                  <a:buFontTx/>
                  <a:buNone/>
                  <a:defRPr sz="2000" kern="0" spc="300" baseline="0">
                    <a:solidFill>
                      <a:schemeClr val="bg1"/>
                    </a:solidFill>
                    <a:latin typeface="微软雅黑" panose="020B0503020204020204" pitchFamily="34" charset="-122"/>
                    <a:ea typeface="微软雅黑" panose="020B0503020204020204" pitchFamily="34" charset="-122"/>
                    <a:cs typeface="+mn-cs"/>
                  </a:defRPr>
                </a:lvl2pPr>
                <a:lvl3pPr marL="914400" indent="0" algn="l" defTabSz="914400" rtl="0" eaLnBrk="1" latinLnBrk="0" hangingPunct="1">
                  <a:lnSpc>
                    <a:spcPct val="120000"/>
                  </a:lnSpc>
                  <a:spcBef>
                    <a:spcPts val="500"/>
                  </a:spcBef>
                  <a:buFontTx/>
                  <a:buNone/>
                  <a:defRPr sz="2000" kern="0" spc="300" baseline="0">
                    <a:solidFill>
                      <a:schemeClr val="bg1"/>
                    </a:solidFill>
                    <a:latin typeface="微软雅黑" panose="020B0503020204020204" pitchFamily="34" charset="-122"/>
                    <a:ea typeface="微软雅黑" panose="020B0503020204020204" pitchFamily="34" charset="-122"/>
                    <a:cs typeface="+mn-cs"/>
                  </a:defRPr>
                </a:lvl3pPr>
                <a:lvl4pPr marL="1371600" indent="0" algn="l" defTabSz="914400" rtl="0" eaLnBrk="1" latinLnBrk="0" hangingPunct="1">
                  <a:lnSpc>
                    <a:spcPct val="120000"/>
                  </a:lnSpc>
                  <a:spcBef>
                    <a:spcPts val="500"/>
                  </a:spcBef>
                  <a:buFontTx/>
                  <a:buNone/>
                  <a:defRPr sz="2000" kern="0" spc="300" baseline="0">
                    <a:solidFill>
                      <a:schemeClr val="bg1"/>
                    </a:solidFill>
                    <a:latin typeface="微软雅黑" panose="020B0503020204020204" pitchFamily="34" charset="-122"/>
                    <a:ea typeface="微软雅黑" panose="020B0503020204020204" pitchFamily="34" charset="-122"/>
                    <a:cs typeface="+mn-cs"/>
                  </a:defRPr>
                </a:lvl4pPr>
                <a:lvl5pPr marL="1828800" indent="0" algn="l" defTabSz="914400" rtl="0" eaLnBrk="1" latinLnBrk="0" hangingPunct="1">
                  <a:lnSpc>
                    <a:spcPct val="120000"/>
                  </a:lnSpc>
                  <a:spcBef>
                    <a:spcPts val="500"/>
                  </a:spcBef>
                  <a:buFontTx/>
                  <a:buNone/>
                  <a:defRPr sz="2000" kern="0" spc="300" baseline="0">
                    <a:solidFill>
                      <a:schemeClr val="bg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0" lang="zh-CN" altLang="en-US"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策略：</a:t>
                </a:r>
                <a:endParaRPr kumimoji="0" lang="en-US" altLang="zh-CN"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20000"/>
                  </a:lnSpc>
                  <a:spcBef>
                    <a:spcPts val="1000"/>
                  </a:spcBef>
                  <a:spcAft>
                    <a:spcPts val="0"/>
                  </a:spcAft>
                  <a:buClrTx/>
                  <a:buSzTx/>
                  <a:buFontTx/>
                  <a:buNone/>
                  <a:tabLst/>
                  <a:defRPr/>
                </a:pPr>
                <a:r>
                  <a:rPr kumimoji="0" lang="zh-CN" altLang="en-US"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经验风险最小化：</a:t>
                </a:r>
                <a:endParaRPr kumimoji="0" lang="en-US" altLang="zh-CN"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20000"/>
                  </a:lnSpc>
                  <a:spcBef>
                    <a:spcPts val="1000"/>
                  </a:spcBef>
                  <a:spcAft>
                    <a:spcPts val="0"/>
                  </a:spcAft>
                  <a:buClrTx/>
                  <a:buSzTx/>
                  <a:buFontTx/>
                  <a:buNone/>
                  <a:tabLst/>
                  <a:defRPr/>
                </a:pPr>
                <a14:m>
                  <m:oMathPara xmlns:m="http://schemas.openxmlformats.org/officeDocument/2006/math">
                    <m:oMathParaPr>
                      <m:jc m:val="centerGroup"/>
                    </m:oMathParaPr>
                    <m:oMath xmlns:m="http://schemas.openxmlformats.org/officeDocument/2006/math">
                      <m:limLow>
                        <m:limLowPr>
                          <m:ctrlPr>
                            <a:rPr kumimoji="0" lang="en-US" altLang="zh-CN" sz="2000" b="0" i="1" u="none" strike="noStrike" kern="0" cap="none" spc="300" normalizeH="0" baseline="0" noProof="0" dirty="0" smtClean="0">
                              <a:ln>
                                <a:noFill/>
                              </a:ln>
                              <a:solidFill>
                                <a:sysClr val="window" lastClr="FFFFFF"/>
                              </a:solidFill>
                              <a:effectLst/>
                              <a:uLnTx/>
                              <a:uFillTx/>
                              <a:latin typeface="Cambria Math" panose="02040503050406030204" pitchFamily="18" charset="0"/>
                              <a:cs typeface="+mn-cs"/>
                            </a:rPr>
                          </m:ctrlPr>
                        </m:limLowPr>
                        <m:e>
                          <m:r>
                            <m:rPr>
                              <m:sty m:val="p"/>
                            </m:rPr>
                            <a:rPr kumimoji="0" lang="en-US" altLang="zh-CN" sz="2000" b="0" i="0" u="none" strike="noStrike" kern="0" cap="none" spc="300" normalizeH="0" baseline="0" noProof="0" dirty="0" smtClean="0">
                              <a:ln>
                                <a:noFill/>
                              </a:ln>
                              <a:solidFill>
                                <a:sysClr val="window" lastClr="FFFFFF"/>
                              </a:solidFill>
                              <a:effectLst/>
                              <a:uLnTx/>
                              <a:uFillTx/>
                              <a:latin typeface="Cambria Math" panose="02040503050406030204" pitchFamily="18" charset="0"/>
                              <a:cs typeface="+mn-cs"/>
                            </a:rPr>
                            <m:t>min</m:t>
                          </m:r>
                        </m:e>
                        <m:lim>
                          <m:r>
                            <a:rPr kumimoji="0" lang="en-US" altLang="zh-CN" sz="2000" b="0" i="1" u="none" strike="noStrike" kern="0" cap="none" spc="300" normalizeH="0" baseline="0" noProof="0" dirty="0" smtClean="0">
                              <a:ln>
                                <a:noFill/>
                              </a:ln>
                              <a:solidFill>
                                <a:sysClr val="window" lastClr="FFFFFF"/>
                              </a:solidFill>
                              <a:effectLst/>
                              <a:uLnTx/>
                              <a:uFillTx/>
                              <a:latin typeface="Cambria Math" panose="02040503050406030204" pitchFamily="18" charset="0"/>
                              <a:cs typeface="+mn-cs"/>
                            </a:rPr>
                            <m:t>𝑓</m:t>
                          </m:r>
                          <m:r>
                            <a:rPr kumimoji="0" lang="en-US" altLang="zh-CN" sz="2000" b="0" i="0" u="none" strike="noStrike" kern="0" cap="none" spc="300" normalizeH="0" baseline="0" noProof="0" dirty="0" smtClean="0">
                              <a:ln>
                                <a:noFill/>
                              </a:ln>
                              <a:solidFill>
                                <a:sysClr val="window" lastClr="FFFFFF"/>
                              </a:solidFill>
                              <a:effectLst/>
                              <a:uLnTx/>
                              <a:uFillTx/>
                              <a:latin typeface="Cambria Math" panose="02040503050406030204" pitchFamily="18" charset="0"/>
                              <a:cs typeface="+mn-cs"/>
                            </a:rPr>
                            <m:t>∈</m:t>
                          </m:r>
                          <m:r>
                            <a:rPr kumimoji="0" lang="en-US" altLang="zh-CN" sz="2000" b="0" i="1" u="none" strike="noStrike" kern="0" cap="none" spc="300" normalizeH="0" baseline="0" noProof="0" dirty="0" smtClean="0">
                              <a:ln>
                                <a:noFill/>
                              </a:ln>
                              <a:solidFill>
                                <a:sysClr val="window" lastClr="FFFFFF"/>
                              </a:solidFill>
                              <a:effectLst/>
                              <a:uLnTx/>
                              <a:uFillTx/>
                              <a:latin typeface="Cambria Math" panose="02040503050406030204" pitchFamily="18" charset="0"/>
                              <a:cs typeface="+mn-cs"/>
                            </a:rPr>
                            <m:t>𝐹</m:t>
                          </m:r>
                        </m:lim>
                      </m:limLow>
                      <m:f>
                        <m:fPr>
                          <m:ctrlPr>
                            <a:rPr kumimoji="0" lang="en-US" altLang="zh-CN" sz="2000" b="0" i="1" u="none" strike="noStrike" kern="0" cap="none" spc="300" normalizeH="0" baseline="0" noProof="0" dirty="0" smtClean="0">
                              <a:ln>
                                <a:noFill/>
                              </a:ln>
                              <a:solidFill>
                                <a:sysClr val="window" lastClr="FFFFFF"/>
                              </a:solidFill>
                              <a:effectLst/>
                              <a:uLnTx/>
                              <a:uFillTx/>
                              <a:latin typeface="Cambria Math" panose="02040503050406030204" pitchFamily="18" charset="0"/>
                              <a:cs typeface="+mn-cs"/>
                            </a:rPr>
                          </m:ctrlPr>
                        </m:fPr>
                        <m:num>
                          <m:r>
                            <a:rPr kumimoji="0" lang="en-US" altLang="zh-CN" sz="2000" b="0" i="0" u="none" strike="noStrike" kern="0" cap="none" spc="300" normalizeH="0" baseline="0" noProof="0" dirty="0" smtClean="0">
                              <a:ln>
                                <a:noFill/>
                              </a:ln>
                              <a:solidFill>
                                <a:sysClr val="window" lastClr="FFFFFF"/>
                              </a:solidFill>
                              <a:effectLst/>
                              <a:uLnTx/>
                              <a:uFillTx/>
                              <a:latin typeface="Cambria Math" panose="02040503050406030204" pitchFamily="18" charset="0"/>
                              <a:cs typeface="+mn-cs"/>
                            </a:rPr>
                            <m:t>1</m:t>
                          </m:r>
                        </m:num>
                        <m:den>
                          <m:r>
                            <a:rPr kumimoji="0" lang="en-US" altLang="zh-CN" sz="2000" b="0" i="1" u="none" strike="noStrike" kern="0" cap="none" spc="300" normalizeH="0" baseline="0" noProof="0" dirty="0" smtClean="0">
                              <a:ln>
                                <a:noFill/>
                              </a:ln>
                              <a:solidFill>
                                <a:sysClr val="window" lastClr="FFFFFF"/>
                              </a:solidFill>
                              <a:effectLst/>
                              <a:uLnTx/>
                              <a:uFillTx/>
                              <a:latin typeface="Cambria Math" panose="02040503050406030204" pitchFamily="18" charset="0"/>
                              <a:cs typeface="+mn-cs"/>
                            </a:rPr>
                            <m:t>𝑁</m:t>
                          </m:r>
                        </m:den>
                      </m:f>
                      <m:nary>
                        <m:naryPr>
                          <m:chr m:val="∑"/>
                          <m:limLoc m:val="undOvr"/>
                          <m:grow m:val="on"/>
                          <m:ctrlPr>
                            <a:rPr kumimoji="0" lang="en-US" altLang="zh-CN" sz="2000" b="0" i="1" u="none" strike="noStrike" kern="0" cap="none" spc="300" normalizeH="0" baseline="0" noProof="0" dirty="0" smtClean="0">
                              <a:ln>
                                <a:noFill/>
                              </a:ln>
                              <a:solidFill>
                                <a:sysClr val="window" lastClr="FFFFFF"/>
                              </a:solidFill>
                              <a:effectLst/>
                              <a:uLnTx/>
                              <a:uFillTx/>
                              <a:latin typeface="Cambria Math" panose="02040503050406030204" pitchFamily="18" charset="0"/>
                              <a:cs typeface="+mn-cs"/>
                            </a:rPr>
                          </m:ctrlPr>
                        </m:naryPr>
                        <m:sub>
                          <m:r>
                            <a:rPr kumimoji="0" lang="en-US" altLang="zh-CN" sz="2000" b="0" i="1" u="none" strike="noStrike" kern="0" cap="none" spc="300" normalizeH="0" baseline="0" noProof="0" dirty="0" smtClean="0">
                              <a:ln>
                                <a:noFill/>
                              </a:ln>
                              <a:solidFill>
                                <a:sysClr val="window" lastClr="FFFFFF"/>
                              </a:solidFill>
                              <a:effectLst/>
                              <a:uLnTx/>
                              <a:uFillTx/>
                              <a:latin typeface="Cambria Math" panose="02040503050406030204" pitchFamily="18" charset="0"/>
                              <a:cs typeface="+mn-cs"/>
                            </a:rPr>
                            <m:t>𝑖</m:t>
                          </m:r>
                          <m:r>
                            <a:rPr kumimoji="0" lang="en-US" altLang="zh-CN" sz="2000" b="0" i="0" u="none" strike="noStrike" kern="0" cap="none" spc="300" normalizeH="0" baseline="0" noProof="0" dirty="0" smtClean="0">
                              <a:ln>
                                <a:noFill/>
                              </a:ln>
                              <a:solidFill>
                                <a:sysClr val="window" lastClr="FFFFFF"/>
                              </a:solidFill>
                              <a:effectLst/>
                              <a:uLnTx/>
                              <a:uFillTx/>
                              <a:latin typeface="Cambria Math" panose="02040503050406030204" pitchFamily="18" charset="0"/>
                              <a:cs typeface="+mn-cs"/>
                            </a:rPr>
                            <m:t>=1</m:t>
                          </m:r>
                        </m:sub>
                        <m:sup>
                          <m:r>
                            <a:rPr kumimoji="0" lang="en-US" altLang="zh-CN" sz="2000" b="0" i="1" u="none" strike="noStrike" kern="0" cap="none" spc="300" normalizeH="0" baseline="0" noProof="0" dirty="0" smtClean="0">
                              <a:ln>
                                <a:noFill/>
                              </a:ln>
                              <a:solidFill>
                                <a:sysClr val="window" lastClr="FFFFFF"/>
                              </a:solidFill>
                              <a:effectLst/>
                              <a:uLnTx/>
                              <a:uFillTx/>
                              <a:latin typeface="Cambria Math" panose="02040503050406030204" pitchFamily="18" charset="0"/>
                              <a:cs typeface="+mn-cs"/>
                            </a:rPr>
                            <m:t>𝑁</m:t>
                          </m:r>
                        </m:sup>
                        <m:e>
                          <m:r>
                            <a:rPr kumimoji="0" lang="en-US" altLang="zh-CN" sz="2000" b="0" i="1" u="none" strike="noStrike" kern="0" cap="none" spc="300" normalizeH="0" baseline="0" noProof="0" dirty="0" smtClean="0">
                              <a:ln>
                                <a:noFill/>
                              </a:ln>
                              <a:solidFill>
                                <a:sysClr val="window" lastClr="FFFFFF"/>
                              </a:solidFill>
                              <a:effectLst/>
                              <a:uLnTx/>
                              <a:uFillTx/>
                              <a:latin typeface="Cambria Math" panose="02040503050406030204" pitchFamily="18" charset="0"/>
                              <a:cs typeface="+mn-cs"/>
                            </a:rPr>
                            <m:t>𝐿</m:t>
                          </m:r>
                          <m:d>
                            <m:dPr>
                              <m:ctrlPr>
                                <a:rPr kumimoji="0" lang="en-US" altLang="zh-CN" sz="2000" b="0" i="1" u="none" strike="noStrike" kern="0" cap="none" spc="300" normalizeH="0" baseline="0" noProof="0" dirty="0" smtClean="0">
                                  <a:ln>
                                    <a:noFill/>
                                  </a:ln>
                                  <a:solidFill>
                                    <a:sysClr val="window" lastClr="FFFFFF"/>
                                  </a:solidFill>
                                  <a:effectLst/>
                                  <a:uLnTx/>
                                  <a:uFillTx/>
                                  <a:latin typeface="Cambria Math" panose="02040503050406030204" pitchFamily="18" charset="0"/>
                                  <a:cs typeface="+mn-cs"/>
                                </a:rPr>
                              </m:ctrlPr>
                            </m:dPr>
                            <m:e>
                              <m:sSub>
                                <m:sSubPr>
                                  <m:ctrlPr>
                                    <a:rPr kumimoji="0" lang="en-US" altLang="zh-CN" sz="2000" b="0" i="1" u="none" strike="noStrike" kern="0" cap="none" spc="300" normalizeH="0" baseline="0" noProof="0" dirty="0" smtClean="0">
                                      <a:ln>
                                        <a:noFill/>
                                      </a:ln>
                                      <a:solidFill>
                                        <a:sysClr val="window" lastClr="FFFFFF"/>
                                      </a:solidFill>
                                      <a:effectLst/>
                                      <a:uLnTx/>
                                      <a:uFillTx/>
                                      <a:latin typeface="Cambria Math" panose="02040503050406030204" pitchFamily="18" charset="0"/>
                                      <a:cs typeface="+mn-cs"/>
                                    </a:rPr>
                                  </m:ctrlPr>
                                </m:sSubPr>
                                <m:e>
                                  <m:r>
                                    <a:rPr kumimoji="0" lang="en-US" altLang="zh-CN" sz="2000" b="0" i="1" u="none" strike="noStrike" kern="0" cap="none" spc="300" normalizeH="0" baseline="0" noProof="0" dirty="0" smtClean="0">
                                      <a:ln>
                                        <a:noFill/>
                                      </a:ln>
                                      <a:solidFill>
                                        <a:sysClr val="window" lastClr="FFFFFF"/>
                                      </a:solidFill>
                                      <a:effectLst/>
                                      <a:uLnTx/>
                                      <a:uFillTx/>
                                      <a:latin typeface="Cambria Math" panose="02040503050406030204" pitchFamily="18" charset="0"/>
                                      <a:cs typeface="+mn-cs"/>
                                    </a:rPr>
                                    <m:t>𝑦</m:t>
                                  </m:r>
                                </m:e>
                                <m:sub>
                                  <m:r>
                                    <a:rPr kumimoji="0" lang="en-US" altLang="zh-CN" sz="2000" b="0" i="1" u="none" strike="noStrike" kern="0" cap="none" spc="300" normalizeH="0" baseline="0" noProof="0" dirty="0" smtClean="0">
                                      <a:ln>
                                        <a:noFill/>
                                      </a:ln>
                                      <a:solidFill>
                                        <a:sysClr val="window" lastClr="FFFFFF"/>
                                      </a:solidFill>
                                      <a:effectLst/>
                                      <a:uLnTx/>
                                      <a:uFillTx/>
                                      <a:latin typeface="Cambria Math" panose="02040503050406030204" pitchFamily="18" charset="0"/>
                                      <a:cs typeface="+mn-cs"/>
                                    </a:rPr>
                                    <m:t>𝑖</m:t>
                                  </m:r>
                                </m:sub>
                              </m:sSub>
                              <m:r>
                                <a:rPr kumimoji="0" lang="en-US" altLang="zh-CN" sz="2000" b="0" i="0" u="none" strike="noStrike" kern="0" cap="none" spc="300" normalizeH="0" baseline="0" noProof="0" dirty="0" smtClean="0">
                                  <a:ln>
                                    <a:noFill/>
                                  </a:ln>
                                  <a:solidFill>
                                    <a:sysClr val="window" lastClr="FFFFFF"/>
                                  </a:solidFill>
                                  <a:effectLst/>
                                  <a:uLnTx/>
                                  <a:uFillTx/>
                                  <a:latin typeface="Cambria Math" panose="02040503050406030204" pitchFamily="18" charset="0"/>
                                  <a:cs typeface="+mn-cs"/>
                                </a:rPr>
                                <m:t>,</m:t>
                              </m:r>
                              <m:r>
                                <a:rPr kumimoji="0" lang="en-US" altLang="zh-CN" sz="2000" b="0" i="1" u="none" strike="noStrike" kern="0" cap="none" spc="300" normalizeH="0" baseline="0" noProof="0" dirty="0" smtClean="0">
                                  <a:ln>
                                    <a:noFill/>
                                  </a:ln>
                                  <a:solidFill>
                                    <a:sysClr val="window" lastClr="FFFFFF"/>
                                  </a:solidFill>
                                  <a:effectLst/>
                                  <a:uLnTx/>
                                  <a:uFillTx/>
                                  <a:latin typeface="Cambria Math" panose="02040503050406030204" pitchFamily="18" charset="0"/>
                                  <a:cs typeface="+mn-cs"/>
                                </a:rPr>
                                <m:t>𝑓</m:t>
                              </m:r>
                              <m:d>
                                <m:dPr>
                                  <m:ctrlPr>
                                    <a:rPr kumimoji="0" lang="en-US" altLang="zh-CN" sz="2000" b="0" i="1" u="none" strike="noStrike" kern="0" cap="none" spc="300" normalizeH="0" baseline="0" noProof="0" dirty="0" smtClean="0">
                                      <a:ln>
                                        <a:noFill/>
                                      </a:ln>
                                      <a:solidFill>
                                        <a:sysClr val="window" lastClr="FFFFFF"/>
                                      </a:solidFill>
                                      <a:effectLst/>
                                      <a:uLnTx/>
                                      <a:uFillTx/>
                                      <a:latin typeface="Cambria Math" panose="02040503050406030204" pitchFamily="18" charset="0"/>
                                      <a:cs typeface="+mn-cs"/>
                                    </a:rPr>
                                  </m:ctrlPr>
                                </m:dPr>
                                <m:e>
                                  <m:sSub>
                                    <m:sSubPr>
                                      <m:ctrlPr>
                                        <a:rPr kumimoji="0" lang="en-US" altLang="zh-CN" sz="2000" b="0" i="1" u="none" strike="noStrike" kern="0" cap="none" spc="300" normalizeH="0" baseline="0" noProof="0" dirty="0" smtClean="0">
                                          <a:ln>
                                            <a:noFill/>
                                          </a:ln>
                                          <a:solidFill>
                                            <a:sysClr val="window" lastClr="FFFFFF"/>
                                          </a:solidFill>
                                          <a:effectLst/>
                                          <a:uLnTx/>
                                          <a:uFillTx/>
                                          <a:latin typeface="Cambria Math" panose="02040503050406030204" pitchFamily="18" charset="0"/>
                                          <a:cs typeface="+mn-cs"/>
                                        </a:rPr>
                                      </m:ctrlPr>
                                    </m:sSubPr>
                                    <m:e>
                                      <m:r>
                                        <a:rPr kumimoji="0" lang="en-US" altLang="zh-CN" sz="2000" b="0" i="1" u="none" strike="noStrike" kern="0" cap="none" spc="300" normalizeH="0" baseline="0" noProof="0" dirty="0" smtClean="0">
                                          <a:ln>
                                            <a:noFill/>
                                          </a:ln>
                                          <a:solidFill>
                                            <a:sysClr val="window" lastClr="FFFFFF"/>
                                          </a:solidFill>
                                          <a:effectLst/>
                                          <a:uLnTx/>
                                          <a:uFillTx/>
                                          <a:latin typeface="Cambria Math" panose="02040503050406030204" pitchFamily="18" charset="0"/>
                                          <a:cs typeface="+mn-cs"/>
                                        </a:rPr>
                                        <m:t>𝑥</m:t>
                                      </m:r>
                                    </m:e>
                                    <m:sub>
                                      <m:r>
                                        <a:rPr kumimoji="0" lang="en-US" altLang="zh-CN" sz="2000" b="0" i="1" u="none" strike="noStrike" kern="0" cap="none" spc="300" normalizeH="0" baseline="0" noProof="0" dirty="0" smtClean="0">
                                          <a:ln>
                                            <a:noFill/>
                                          </a:ln>
                                          <a:solidFill>
                                            <a:sysClr val="window" lastClr="FFFFFF"/>
                                          </a:solidFill>
                                          <a:effectLst/>
                                          <a:uLnTx/>
                                          <a:uFillTx/>
                                          <a:latin typeface="Cambria Math" panose="02040503050406030204" pitchFamily="18" charset="0"/>
                                          <a:cs typeface="+mn-cs"/>
                                        </a:rPr>
                                        <m:t>𝑖</m:t>
                                      </m:r>
                                    </m:sub>
                                  </m:sSub>
                                </m:e>
                              </m:d>
                            </m:e>
                          </m:d>
                        </m:e>
                      </m:nary>
                    </m:oMath>
                  </m:oMathPara>
                </a14:m>
                <a:endParaRPr kumimoji="0" lang="en-US" altLang="zh-CN"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20000"/>
                  </a:lnSpc>
                  <a:spcBef>
                    <a:spcPts val="1000"/>
                  </a:spcBef>
                  <a:spcAft>
                    <a:spcPts val="0"/>
                  </a:spcAft>
                  <a:buClrTx/>
                  <a:buSzTx/>
                  <a:buFontTx/>
                  <a:buNone/>
                  <a:tabLst/>
                  <a:defRPr/>
                </a:pPr>
                <a:r>
                  <a:rPr kumimoji="0" lang="zh-CN" altLang="en-US"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结构风险最小化</a:t>
                </a:r>
                <a:endParaRPr kumimoji="0" lang="en-US" altLang="zh-CN"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20000"/>
                  </a:lnSpc>
                  <a:spcBef>
                    <a:spcPts val="1000"/>
                  </a:spcBef>
                  <a:spcAft>
                    <a:spcPts val="0"/>
                  </a:spcAft>
                  <a:buClrTx/>
                  <a:buSzTx/>
                  <a:buFontTx/>
                  <a:buNone/>
                  <a:tabLst/>
                  <a:defRPr/>
                </a:pPr>
                <a14:m>
                  <m:oMathPara xmlns:m="http://schemas.openxmlformats.org/officeDocument/2006/math">
                    <m:oMathParaPr>
                      <m:jc m:val="centerGroup"/>
                    </m:oMathParaPr>
                    <m:oMath xmlns:m="http://schemas.openxmlformats.org/officeDocument/2006/math">
                      <m:limLow>
                        <m:limLowPr>
                          <m:ctrlPr>
                            <a:rPr kumimoji="0" lang="en-US" altLang="zh-CN" sz="2000" b="0" i="1" u="none" strike="noStrike" kern="0" cap="none" spc="300" normalizeH="0" baseline="0" noProof="0" dirty="0">
                              <a:ln>
                                <a:noFill/>
                              </a:ln>
                              <a:solidFill>
                                <a:sysClr val="window" lastClr="FFFFFF"/>
                              </a:solidFill>
                              <a:effectLst/>
                              <a:uLnTx/>
                              <a:uFillTx/>
                              <a:latin typeface="Cambria Math" panose="02040503050406030204" pitchFamily="18" charset="0"/>
                              <a:cs typeface="+mn-cs"/>
                            </a:rPr>
                          </m:ctrlPr>
                        </m:limLowPr>
                        <m:e>
                          <m:r>
                            <m:rPr>
                              <m:sty m:val="p"/>
                            </m:rPr>
                            <a:rPr kumimoji="0" lang="en-US" altLang="zh-CN" sz="2000" b="0" i="0" u="none" strike="noStrike" kern="0" cap="none" spc="300" normalizeH="0" baseline="0" noProof="0" dirty="0">
                              <a:ln>
                                <a:noFill/>
                              </a:ln>
                              <a:solidFill>
                                <a:sysClr val="window" lastClr="FFFFFF"/>
                              </a:solidFill>
                              <a:effectLst/>
                              <a:uLnTx/>
                              <a:uFillTx/>
                              <a:latin typeface="Cambria Math" panose="02040503050406030204" pitchFamily="18" charset="0"/>
                              <a:cs typeface="+mn-cs"/>
                            </a:rPr>
                            <m:t>min</m:t>
                          </m:r>
                        </m:e>
                        <m:lim>
                          <m:r>
                            <a:rPr kumimoji="0" lang="en-US" altLang="zh-CN" sz="2000" b="0" i="1" u="none" strike="noStrike" kern="0" cap="none" spc="300" normalizeH="0" baseline="0" noProof="0" dirty="0">
                              <a:ln>
                                <a:noFill/>
                              </a:ln>
                              <a:solidFill>
                                <a:sysClr val="window" lastClr="FFFFFF"/>
                              </a:solidFill>
                              <a:effectLst/>
                              <a:uLnTx/>
                              <a:uFillTx/>
                              <a:latin typeface="Cambria Math" panose="02040503050406030204" pitchFamily="18" charset="0"/>
                              <a:cs typeface="+mn-cs"/>
                            </a:rPr>
                            <m:t>𝑓</m:t>
                          </m:r>
                          <m:r>
                            <a:rPr kumimoji="0" lang="en-US" altLang="zh-CN" sz="2000" b="0" i="0" u="none" strike="noStrike" kern="0" cap="none" spc="300" normalizeH="0" baseline="0" noProof="0" dirty="0">
                              <a:ln>
                                <a:noFill/>
                              </a:ln>
                              <a:solidFill>
                                <a:sysClr val="window" lastClr="FFFFFF"/>
                              </a:solidFill>
                              <a:effectLst/>
                              <a:uLnTx/>
                              <a:uFillTx/>
                              <a:latin typeface="Cambria Math" panose="02040503050406030204" pitchFamily="18" charset="0"/>
                              <a:cs typeface="+mn-cs"/>
                            </a:rPr>
                            <m:t>∈</m:t>
                          </m:r>
                          <m:r>
                            <a:rPr kumimoji="0" lang="en-US" altLang="zh-CN" sz="2000" b="0" i="1" u="none" strike="noStrike" kern="0" cap="none" spc="300" normalizeH="0" baseline="0" noProof="0" dirty="0">
                              <a:ln>
                                <a:noFill/>
                              </a:ln>
                              <a:solidFill>
                                <a:sysClr val="window" lastClr="FFFFFF"/>
                              </a:solidFill>
                              <a:effectLst/>
                              <a:uLnTx/>
                              <a:uFillTx/>
                              <a:latin typeface="Cambria Math" panose="02040503050406030204" pitchFamily="18" charset="0"/>
                              <a:cs typeface="+mn-cs"/>
                            </a:rPr>
                            <m:t>𝐹</m:t>
                          </m:r>
                        </m:lim>
                      </m:limLow>
                      <m:f>
                        <m:fPr>
                          <m:ctrlPr>
                            <a:rPr kumimoji="0" lang="en-US" altLang="zh-CN" sz="2000" b="0" i="1" u="none" strike="noStrike" kern="0" cap="none" spc="300" normalizeH="0" baseline="0" noProof="0" dirty="0">
                              <a:ln>
                                <a:noFill/>
                              </a:ln>
                              <a:solidFill>
                                <a:sysClr val="window" lastClr="FFFFFF"/>
                              </a:solidFill>
                              <a:effectLst/>
                              <a:uLnTx/>
                              <a:uFillTx/>
                              <a:latin typeface="Cambria Math" panose="02040503050406030204" pitchFamily="18" charset="0"/>
                              <a:cs typeface="+mn-cs"/>
                            </a:rPr>
                          </m:ctrlPr>
                        </m:fPr>
                        <m:num>
                          <m:r>
                            <a:rPr kumimoji="0" lang="en-US" altLang="zh-CN" sz="2000" b="0" i="0" u="none" strike="noStrike" kern="0" cap="none" spc="300" normalizeH="0" baseline="0" noProof="0" dirty="0">
                              <a:ln>
                                <a:noFill/>
                              </a:ln>
                              <a:solidFill>
                                <a:sysClr val="window" lastClr="FFFFFF"/>
                              </a:solidFill>
                              <a:effectLst/>
                              <a:uLnTx/>
                              <a:uFillTx/>
                              <a:latin typeface="Cambria Math" panose="02040503050406030204" pitchFamily="18" charset="0"/>
                              <a:cs typeface="+mn-cs"/>
                            </a:rPr>
                            <m:t>1</m:t>
                          </m:r>
                        </m:num>
                        <m:den>
                          <m:r>
                            <a:rPr kumimoji="0" lang="en-US" altLang="zh-CN" sz="2000" b="0" i="1" u="none" strike="noStrike" kern="0" cap="none" spc="300" normalizeH="0" baseline="0" noProof="0" dirty="0">
                              <a:ln>
                                <a:noFill/>
                              </a:ln>
                              <a:solidFill>
                                <a:sysClr val="window" lastClr="FFFFFF"/>
                              </a:solidFill>
                              <a:effectLst/>
                              <a:uLnTx/>
                              <a:uFillTx/>
                              <a:latin typeface="Cambria Math" panose="02040503050406030204" pitchFamily="18" charset="0"/>
                              <a:cs typeface="+mn-cs"/>
                            </a:rPr>
                            <m:t>𝑁</m:t>
                          </m:r>
                        </m:den>
                      </m:f>
                      <m:nary>
                        <m:naryPr>
                          <m:chr m:val="∑"/>
                          <m:limLoc m:val="undOvr"/>
                          <m:grow m:val="on"/>
                          <m:ctrlPr>
                            <a:rPr kumimoji="0" lang="en-US" altLang="zh-CN" sz="2000" b="0" i="1" u="none" strike="noStrike" kern="0" cap="none" spc="300" normalizeH="0" baseline="0" noProof="0" dirty="0">
                              <a:ln>
                                <a:noFill/>
                              </a:ln>
                              <a:solidFill>
                                <a:sysClr val="window" lastClr="FFFFFF"/>
                              </a:solidFill>
                              <a:effectLst/>
                              <a:uLnTx/>
                              <a:uFillTx/>
                              <a:latin typeface="Cambria Math" panose="02040503050406030204" pitchFamily="18" charset="0"/>
                              <a:cs typeface="+mn-cs"/>
                            </a:rPr>
                          </m:ctrlPr>
                        </m:naryPr>
                        <m:sub>
                          <m:r>
                            <a:rPr kumimoji="0" lang="en-US" altLang="zh-CN" sz="2000" b="0" i="1" u="none" strike="noStrike" kern="0" cap="none" spc="300" normalizeH="0" baseline="0" noProof="0" dirty="0">
                              <a:ln>
                                <a:noFill/>
                              </a:ln>
                              <a:solidFill>
                                <a:sysClr val="window" lastClr="FFFFFF"/>
                              </a:solidFill>
                              <a:effectLst/>
                              <a:uLnTx/>
                              <a:uFillTx/>
                              <a:latin typeface="Cambria Math" panose="02040503050406030204" pitchFamily="18" charset="0"/>
                              <a:cs typeface="+mn-cs"/>
                            </a:rPr>
                            <m:t>𝑖</m:t>
                          </m:r>
                          <m:r>
                            <a:rPr kumimoji="0" lang="en-US" altLang="zh-CN" sz="2000" b="0" i="0" u="none" strike="noStrike" kern="0" cap="none" spc="300" normalizeH="0" baseline="0" noProof="0" dirty="0">
                              <a:ln>
                                <a:noFill/>
                              </a:ln>
                              <a:solidFill>
                                <a:sysClr val="window" lastClr="FFFFFF"/>
                              </a:solidFill>
                              <a:effectLst/>
                              <a:uLnTx/>
                              <a:uFillTx/>
                              <a:latin typeface="Cambria Math" panose="02040503050406030204" pitchFamily="18" charset="0"/>
                              <a:cs typeface="+mn-cs"/>
                            </a:rPr>
                            <m:t>=1</m:t>
                          </m:r>
                        </m:sub>
                        <m:sup>
                          <m:r>
                            <a:rPr kumimoji="0" lang="en-US" altLang="zh-CN" sz="2000" b="0" i="1" u="none" strike="noStrike" kern="0" cap="none" spc="300" normalizeH="0" baseline="0" noProof="0" dirty="0">
                              <a:ln>
                                <a:noFill/>
                              </a:ln>
                              <a:solidFill>
                                <a:sysClr val="window" lastClr="FFFFFF"/>
                              </a:solidFill>
                              <a:effectLst/>
                              <a:uLnTx/>
                              <a:uFillTx/>
                              <a:latin typeface="Cambria Math" panose="02040503050406030204" pitchFamily="18" charset="0"/>
                              <a:cs typeface="+mn-cs"/>
                            </a:rPr>
                            <m:t>𝑁</m:t>
                          </m:r>
                        </m:sup>
                        <m:e>
                          <m:r>
                            <a:rPr kumimoji="0" lang="en-US" altLang="zh-CN" sz="2000" b="0" i="1" u="none" strike="noStrike" kern="0" cap="none" spc="300" normalizeH="0" baseline="0" noProof="0" dirty="0">
                              <a:ln>
                                <a:noFill/>
                              </a:ln>
                              <a:solidFill>
                                <a:sysClr val="window" lastClr="FFFFFF"/>
                              </a:solidFill>
                              <a:effectLst/>
                              <a:uLnTx/>
                              <a:uFillTx/>
                              <a:latin typeface="Cambria Math" panose="02040503050406030204" pitchFamily="18" charset="0"/>
                              <a:cs typeface="+mn-cs"/>
                            </a:rPr>
                            <m:t>𝐿</m:t>
                          </m:r>
                          <m:d>
                            <m:dPr>
                              <m:ctrlPr>
                                <a:rPr kumimoji="0" lang="en-US" altLang="zh-CN" sz="2000" b="0" i="1" u="none" strike="noStrike" kern="0" cap="none" spc="300" normalizeH="0" baseline="0" noProof="0" dirty="0">
                                  <a:ln>
                                    <a:noFill/>
                                  </a:ln>
                                  <a:solidFill>
                                    <a:sysClr val="window" lastClr="FFFFFF"/>
                                  </a:solidFill>
                                  <a:effectLst/>
                                  <a:uLnTx/>
                                  <a:uFillTx/>
                                  <a:latin typeface="Cambria Math" panose="02040503050406030204" pitchFamily="18" charset="0"/>
                                  <a:cs typeface="+mn-cs"/>
                                </a:rPr>
                              </m:ctrlPr>
                            </m:dPr>
                            <m:e>
                              <m:sSub>
                                <m:sSubPr>
                                  <m:ctrlPr>
                                    <a:rPr kumimoji="0" lang="en-US" altLang="zh-CN" sz="2000" b="0" i="1" u="none" strike="noStrike" kern="0" cap="none" spc="300" normalizeH="0" baseline="0" noProof="0" dirty="0">
                                      <a:ln>
                                        <a:noFill/>
                                      </a:ln>
                                      <a:solidFill>
                                        <a:sysClr val="window" lastClr="FFFFFF"/>
                                      </a:solidFill>
                                      <a:effectLst/>
                                      <a:uLnTx/>
                                      <a:uFillTx/>
                                      <a:latin typeface="Cambria Math" panose="02040503050406030204" pitchFamily="18" charset="0"/>
                                      <a:cs typeface="+mn-cs"/>
                                    </a:rPr>
                                  </m:ctrlPr>
                                </m:sSubPr>
                                <m:e>
                                  <m:r>
                                    <a:rPr kumimoji="0" lang="en-US" altLang="zh-CN" sz="2000" b="0" i="1" u="none" strike="noStrike" kern="0" cap="none" spc="300" normalizeH="0" baseline="0" noProof="0" dirty="0">
                                      <a:ln>
                                        <a:noFill/>
                                      </a:ln>
                                      <a:solidFill>
                                        <a:sysClr val="window" lastClr="FFFFFF"/>
                                      </a:solidFill>
                                      <a:effectLst/>
                                      <a:uLnTx/>
                                      <a:uFillTx/>
                                      <a:latin typeface="Cambria Math" panose="02040503050406030204" pitchFamily="18" charset="0"/>
                                      <a:cs typeface="+mn-cs"/>
                                    </a:rPr>
                                    <m:t>𝑦</m:t>
                                  </m:r>
                                </m:e>
                                <m:sub>
                                  <m:r>
                                    <a:rPr kumimoji="0" lang="en-US" altLang="zh-CN" sz="2000" b="0" i="1" u="none" strike="noStrike" kern="0" cap="none" spc="300" normalizeH="0" baseline="0" noProof="0" dirty="0">
                                      <a:ln>
                                        <a:noFill/>
                                      </a:ln>
                                      <a:solidFill>
                                        <a:sysClr val="window" lastClr="FFFFFF"/>
                                      </a:solidFill>
                                      <a:effectLst/>
                                      <a:uLnTx/>
                                      <a:uFillTx/>
                                      <a:latin typeface="Cambria Math" panose="02040503050406030204" pitchFamily="18" charset="0"/>
                                      <a:cs typeface="+mn-cs"/>
                                    </a:rPr>
                                    <m:t>𝑖</m:t>
                                  </m:r>
                                </m:sub>
                              </m:sSub>
                              <m:r>
                                <a:rPr kumimoji="0" lang="en-US" altLang="zh-CN" sz="2000" b="0" i="0" u="none" strike="noStrike" kern="0" cap="none" spc="300" normalizeH="0" baseline="0" noProof="0" dirty="0">
                                  <a:ln>
                                    <a:noFill/>
                                  </a:ln>
                                  <a:solidFill>
                                    <a:sysClr val="window" lastClr="FFFFFF"/>
                                  </a:solidFill>
                                  <a:effectLst/>
                                  <a:uLnTx/>
                                  <a:uFillTx/>
                                  <a:latin typeface="Cambria Math" panose="02040503050406030204" pitchFamily="18" charset="0"/>
                                  <a:cs typeface="+mn-cs"/>
                                </a:rPr>
                                <m:t>,</m:t>
                              </m:r>
                              <m:r>
                                <a:rPr kumimoji="0" lang="en-US" altLang="zh-CN" sz="2000" b="0" i="1" u="none" strike="noStrike" kern="0" cap="none" spc="300" normalizeH="0" baseline="0" noProof="0" dirty="0">
                                  <a:ln>
                                    <a:noFill/>
                                  </a:ln>
                                  <a:solidFill>
                                    <a:sysClr val="window" lastClr="FFFFFF"/>
                                  </a:solidFill>
                                  <a:effectLst/>
                                  <a:uLnTx/>
                                  <a:uFillTx/>
                                  <a:latin typeface="Cambria Math" panose="02040503050406030204" pitchFamily="18" charset="0"/>
                                  <a:cs typeface="+mn-cs"/>
                                </a:rPr>
                                <m:t>𝑓</m:t>
                              </m:r>
                              <m:d>
                                <m:dPr>
                                  <m:ctrlPr>
                                    <a:rPr kumimoji="0" lang="en-US" altLang="zh-CN" sz="2000" b="0" i="1" u="none" strike="noStrike" kern="0" cap="none" spc="300" normalizeH="0" baseline="0" noProof="0" dirty="0">
                                      <a:ln>
                                        <a:noFill/>
                                      </a:ln>
                                      <a:solidFill>
                                        <a:sysClr val="window" lastClr="FFFFFF"/>
                                      </a:solidFill>
                                      <a:effectLst/>
                                      <a:uLnTx/>
                                      <a:uFillTx/>
                                      <a:latin typeface="Cambria Math" panose="02040503050406030204" pitchFamily="18" charset="0"/>
                                      <a:cs typeface="+mn-cs"/>
                                    </a:rPr>
                                  </m:ctrlPr>
                                </m:dPr>
                                <m:e>
                                  <m:sSub>
                                    <m:sSubPr>
                                      <m:ctrlPr>
                                        <a:rPr kumimoji="0" lang="en-US" altLang="zh-CN" sz="2000" b="0" i="1" u="none" strike="noStrike" kern="0" cap="none" spc="300" normalizeH="0" baseline="0" noProof="0" dirty="0">
                                          <a:ln>
                                            <a:noFill/>
                                          </a:ln>
                                          <a:solidFill>
                                            <a:sysClr val="window" lastClr="FFFFFF"/>
                                          </a:solidFill>
                                          <a:effectLst/>
                                          <a:uLnTx/>
                                          <a:uFillTx/>
                                          <a:latin typeface="Cambria Math" panose="02040503050406030204" pitchFamily="18" charset="0"/>
                                          <a:cs typeface="+mn-cs"/>
                                        </a:rPr>
                                      </m:ctrlPr>
                                    </m:sSubPr>
                                    <m:e>
                                      <m:r>
                                        <a:rPr kumimoji="0" lang="en-US" altLang="zh-CN" sz="2000" b="0" i="1" u="none" strike="noStrike" kern="0" cap="none" spc="300" normalizeH="0" baseline="0" noProof="0" dirty="0">
                                          <a:ln>
                                            <a:noFill/>
                                          </a:ln>
                                          <a:solidFill>
                                            <a:sysClr val="window" lastClr="FFFFFF"/>
                                          </a:solidFill>
                                          <a:effectLst/>
                                          <a:uLnTx/>
                                          <a:uFillTx/>
                                          <a:latin typeface="Cambria Math" panose="02040503050406030204" pitchFamily="18" charset="0"/>
                                          <a:cs typeface="+mn-cs"/>
                                        </a:rPr>
                                        <m:t>𝑥</m:t>
                                      </m:r>
                                    </m:e>
                                    <m:sub>
                                      <m:r>
                                        <a:rPr kumimoji="0" lang="en-US" altLang="zh-CN" sz="2000" b="0" i="1" u="none" strike="noStrike" kern="0" cap="none" spc="300" normalizeH="0" baseline="0" noProof="0" dirty="0">
                                          <a:ln>
                                            <a:noFill/>
                                          </a:ln>
                                          <a:solidFill>
                                            <a:sysClr val="window" lastClr="FFFFFF"/>
                                          </a:solidFill>
                                          <a:effectLst/>
                                          <a:uLnTx/>
                                          <a:uFillTx/>
                                          <a:latin typeface="Cambria Math" panose="02040503050406030204" pitchFamily="18" charset="0"/>
                                          <a:cs typeface="+mn-cs"/>
                                        </a:rPr>
                                        <m:t>𝑖</m:t>
                                      </m:r>
                                    </m:sub>
                                  </m:sSub>
                                </m:e>
                              </m:d>
                            </m:e>
                          </m:d>
                        </m:e>
                      </m:nary>
                      <m:r>
                        <a:rPr kumimoji="0" lang="en-US" altLang="zh-CN" sz="2000" b="0" i="0" u="none" strike="noStrike" kern="0" cap="none" spc="300" normalizeH="0" baseline="0" noProof="0" dirty="0" smtClean="0">
                          <a:ln>
                            <a:noFill/>
                          </a:ln>
                          <a:solidFill>
                            <a:sysClr val="window" lastClr="FFFFFF"/>
                          </a:solidFill>
                          <a:effectLst/>
                          <a:uLnTx/>
                          <a:uFillTx/>
                          <a:latin typeface="Cambria Math" panose="02040503050406030204" pitchFamily="18" charset="0"/>
                          <a:cs typeface="+mn-cs"/>
                        </a:rPr>
                        <m:t>+</m:t>
                      </m:r>
                      <m:r>
                        <a:rPr kumimoji="0" lang="en-US" altLang="zh-CN" sz="2000" b="0" i="1" u="none" strike="noStrike" kern="0" cap="none" spc="300" normalizeH="0" baseline="0" noProof="0" dirty="0" smtClean="0">
                          <a:ln>
                            <a:noFill/>
                          </a:ln>
                          <a:solidFill>
                            <a:sysClr val="window" lastClr="FFFFFF"/>
                          </a:solidFill>
                          <a:effectLst/>
                          <a:uLnTx/>
                          <a:uFillTx/>
                          <a:latin typeface="Cambria Math" panose="02040503050406030204" pitchFamily="18" charset="0"/>
                          <a:cs typeface="+mn-cs"/>
                        </a:rPr>
                        <m:t>𝜆</m:t>
                      </m:r>
                      <m:r>
                        <a:rPr kumimoji="0" lang="en-US" altLang="zh-CN" sz="2000" b="0" i="1" u="none" strike="noStrike" kern="0" cap="none" spc="300" normalizeH="0" baseline="0" noProof="0" dirty="0" smtClean="0">
                          <a:ln>
                            <a:noFill/>
                          </a:ln>
                          <a:solidFill>
                            <a:sysClr val="window" lastClr="FFFFFF"/>
                          </a:solidFill>
                          <a:effectLst/>
                          <a:uLnTx/>
                          <a:uFillTx/>
                          <a:latin typeface="Cambria Math" panose="02040503050406030204" pitchFamily="18" charset="0"/>
                          <a:cs typeface="+mn-cs"/>
                        </a:rPr>
                        <m:t>𝐽</m:t>
                      </m:r>
                      <m:d>
                        <m:dPr>
                          <m:ctrlPr>
                            <a:rPr kumimoji="0" lang="en-US" altLang="zh-CN" sz="2000" b="0" i="1" u="none" strike="noStrike" kern="0" cap="none" spc="300" normalizeH="0" baseline="0" noProof="0" dirty="0" smtClean="0">
                              <a:ln>
                                <a:noFill/>
                              </a:ln>
                              <a:solidFill>
                                <a:sysClr val="window" lastClr="FFFFFF"/>
                              </a:solidFill>
                              <a:effectLst/>
                              <a:uLnTx/>
                              <a:uFillTx/>
                              <a:latin typeface="Cambria Math" panose="02040503050406030204" pitchFamily="18" charset="0"/>
                              <a:cs typeface="+mn-cs"/>
                            </a:rPr>
                          </m:ctrlPr>
                        </m:dPr>
                        <m:e>
                          <m:r>
                            <a:rPr kumimoji="0" lang="en-US" altLang="zh-CN" sz="2000" b="0" i="1" u="none" strike="noStrike" kern="0" cap="none" spc="300" normalizeH="0" baseline="0" noProof="0" dirty="0" smtClean="0">
                              <a:ln>
                                <a:noFill/>
                              </a:ln>
                              <a:solidFill>
                                <a:sysClr val="window" lastClr="FFFFFF"/>
                              </a:solidFill>
                              <a:effectLst/>
                              <a:uLnTx/>
                              <a:uFillTx/>
                              <a:latin typeface="Cambria Math" panose="02040503050406030204" pitchFamily="18" charset="0"/>
                              <a:cs typeface="+mn-cs"/>
                            </a:rPr>
                            <m:t>𝑓</m:t>
                          </m:r>
                        </m:e>
                      </m:d>
                    </m:oMath>
                  </m:oMathPara>
                </a14:m>
                <a:endParaRPr kumimoji="0" lang="en-US" altLang="zh-CN"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20000"/>
                  </a:lnSpc>
                  <a:spcBef>
                    <a:spcPts val="1000"/>
                  </a:spcBef>
                  <a:spcAft>
                    <a:spcPts val="0"/>
                  </a:spcAft>
                  <a:buClrTx/>
                  <a:buSzTx/>
                  <a:buFontTx/>
                  <a:buNone/>
                  <a:tabLst/>
                  <a:defRPr/>
                </a:pPr>
                <a:endParaRPr kumimoji="0" lang="en-US" altLang="zh-CN"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p:txBody>
          </p:sp>
        </mc:Choice>
        <mc:Fallback xmlns="">
          <p:sp>
            <p:nvSpPr>
              <p:cNvPr id="17" name="内容占位符 6">
                <a:extLst>
                  <a:ext uri="{FF2B5EF4-FFF2-40B4-BE49-F238E27FC236}">
                    <a16:creationId xmlns:a16="http://schemas.microsoft.com/office/drawing/2014/main" id="{065EE0D6-4BD5-42B8-94DE-AED57AC86E79}"/>
                  </a:ext>
                </a:extLst>
              </p:cNvPr>
              <p:cNvSpPr txBox="1">
                <a:spLocks noRot="1" noChangeAspect="1" noMove="1" noResize="1" noEditPoints="1" noAdjustHandles="1" noChangeArrowheads="1" noChangeShapeType="1" noTextEdit="1"/>
              </p:cNvSpPr>
              <p:nvPr/>
            </p:nvSpPr>
            <p:spPr>
              <a:xfrm>
                <a:off x="727998" y="1605605"/>
                <a:ext cx="4397375" cy="4000326"/>
              </a:xfrm>
              <a:prstGeom prst="rect">
                <a:avLst/>
              </a:prstGeom>
              <a:blipFill>
                <a:blip r:embed="rId3"/>
                <a:stretch>
                  <a:fillRect l="-138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00191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2476" y="4863866"/>
            <a:ext cx="12192000" cy="2016294"/>
            <a:chOff x="12476" y="4863866"/>
            <a:chExt cx="12192000" cy="2016294"/>
          </a:xfrm>
        </p:grpSpPr>
        <p:sp>
          <p:nvSpPr>
            <p:cNvPr id="2" name="任意多边形 1"/>
            <p:cNvSpPr/>
            <p:nvPr/>
          </p:nvSpPr>
          <p:spPr>
            <a:xfrm>
              <a:off x="12476" y="4863866"/>
              <a:ext cx="12192000" cy="2016294"/>
            </a:xfrm>
            <a:custGeom>
              <a:avLst/>
              <a:gdLst>
                <a:gd name="connsiteX0" fmla="*/ 12192000 w 12192000"/>
                <a:gd name="connsiteY0" fmla="*/ 0 h 2016294"/>
                <a:gd name="connsiteX1" fmla="*/ 12192000 w 12192000"/>
                <a:gd name="connsiteY1" fmla="*/ 2016294 h 2016294"/>
                <a:gd name="connsiteX2" fmla="*/ 0 w 12192000"/>
                <a:gd name="connsiteY2" fmla="*/ 2016294 h 2016294"/>
                <a:gd name="connsiteX3" fmla="*/ 0 w 12192000"/>
                <a:gd name="connsiteY3" fmla="*/ 2006281 h 2016294"/>
                <a:gd name="connsiteX4" fmla="*/ 263708 w 12192000"/>
                <a:gd name="connsiteY4" fmla="*/ 2003914 h 2016294"/>
                <a:gd name="connsiteX5" fmla="*/ 12104647 w 12192000"/>
                <a:gd name="connsiteY5" fmla="*/ 101701 h 2016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2016294">
                  <a:moveTo>
                    <a:pt x="12192000" y="0"/>
                  </a:moveTo>
                  <a:lnTo>
                    <a:pt x="12192000" y="2016294"/>
                  </a:lnTo>
                  <a:lnTo>
                    <a:pt x="0" y="2016294"/>
                  </a:lnTo>
                  <a:lnTo>
                    <a:pt x="0" y="2006281"/>
                  </a:lnTo>
                  <a:lnTo>
                    <a:pt x="263708" y="2003914"/>
                  </a:lnTo>
                  <a:cubicBezTo>
                    <a:pt x="6161267" y="1897494"/>
                    <a:pt x="10936182" y="1116311"/>
                    <a:pt x="12104647" y="101701"/>
                  </a:cubicBezTo>
                  <a:close/>
                </a:path>
              </a:pathLst>
            </a:custGeom>
            <a:gradFill flip="none" rotWithShape="1">
              <a:gsLst>
                <a:gs pos="0">
                  <a:srgbClr val="0E122C"/>
                </a:gs>
                <a:gs pos="100000">
                  <a:srgbClr val="2E3D9A"/>
                </a:gs>
              </a:gsLst>
              <a:lin ang="4800000" scaled="0"/>
              <a:tileRect/>
            </a:gradFill>
            <a:ln>
              <a:noFill/>
            </a:ln>
            <a:effectLst>
              <a:outerShdw blurRad="635000" dist="101600" dir="135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圆角矩形 2"/>
            <p:cNvSpPr/>
            <p:nvPr/>
          </p:nvSpPr>
          <p:spPr>
            <a:xfrm>
              <a:off x="10703500" y="6011044"/>
              <a:ext cx="1200693" cy="501388"/>
            </a:xfrm>
            <a:prstGeom prst="roundRect">
              <a:avLst>
                <a:gd name="adj" fmla="val 50000"/>
              </a:avLst>
            </a:prstGeom>
            <a:noFill/>
            <a:ln w="9525">
              <a:gradFill flip="none" rotWithShape="1">
                <a:gsLst>
                  <a:gs pos="0">
                    <a:srgbClr val="1CA986"/>
                  </a:gs>
                  <a:gs pos="100000">
                    <a:srgbClr val="50D4C2"/>
                  </a:gs>
                </a:gsLst>
                <a:lin ang="4800000" scaled="0"/>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4" name="文本框 3"/>
            <p:cNvSpPr txBox="1"/>
            <p:nvPr/>
          </p:nvSpPr>
          <p:spPr>
            <a:xfrm>
              <a:off x="10719977" y="6088535"/>
              <a:ext cx="1167740" cy="338554"/>
            </a:xfrm>
            <a:prstGeom prst="rect">
              <a:avLst/>
            </a:prstGeom>
            <a:noFill/>
            <a:ln>
              <a:noFill/>
            </a:ln>
          </p:spPr>
          <p:txBody>
            <a:bodyPr wrap="square" rtlCol="0">
              <a:spAutoFit/>
            </a:bodyPr>
            <a:lstStyle/>
            <a:p>
              <a:pPr algn="ctr"/>
              <a:r>
                <a:rPr lang="en-US" altLang="zh-CN" sz="1600" dirty="0">
                  <a:gradFill>
                    <a:gsLst>
                      <a:gs pos="0">
                        <a:srgbClr val="1CA986"/>
                      </a:gs>
                      <a:gs pos="100000">
                        <a:srgbClr val="50D4C2"/>
                      </a:gs>
                    </a:gsLst>
                    <a:lin ang="5400000" scaled="1"/>
                  </a:gradFill>
                  <a:latin typeface="微软雅黑 Light" panose="020B0502040204020203" pitchFamily="34" charset="-122"/>
                  <a:ea typeface="微软雅黑 Light" panose="020B0502040204020203" pitchFamily="34" charset="-122"/>
                </a:rPr>
                <a:t>Part one</a:t>
              </a:r>
              <a:endParaRPr lang="zh-CN" altLang="en-US" sz="1600" dirty="0">
                <a:gradFill>
                  <a:gsLst>
                    <a:gs pos="0">
                      <a:srgbClr val="1CA986"/>
                    </a:gs>
                    <a:gs pos="100000">
                      <a:srgbClr val="50D4C2"/>
                    </a:gs>
                  </a:gsLst>
                  <a:lin ang="5400000" scaled="1"/>
                </a:gradFill>
                <a:latin typeface="微软雅黑 Light" panose="020B0502040204020203" pitchFamily="34" charset="-122"/>
                <a:ea typeface="微软雅黑 Light" panose="020B0502040204020203" pitchFamily="34" charset="-122"/>
              </a:endParaRPr>
            </a:p>
          </p:txBody>
        </p:sp>
      </p:grpSp>
      <p:grpSp>
        <p:nvGrpSpPr>
          <p:cNvPr id="34" name="组合 33"/>
          <p:cNvGrpSpPr/>
          <p:nvPr/>
        </p:nvGrpSpPr>
        <p:grpSpPr>
          <a:xfrm>
            <a:off x="254882" y="-2645"/>
            <a:ext cx="542940" cy="563684"/>
            <a:chOff x="254882" y="-2645"/>
            <a:chExt cx="542940" cy="563684"/>
          </a:xfrm>
        </p:grpSpPr>
        <p:sp>
          <p:nvSpPr>
            <p:cNvPr id="35" name="矩形 34"/>
            <p:cNvSpPr/>
            <p:nvPr/>
          </p:nvSpPr>
          <p:spPr>
            <a:xfrm>
              <a:off x="254882" y="-2645"/>
              <a:ext cx="542940" cy="561039"/>
            </a:xfrm>
            <a:prstGeom prst="rect">
              <a:avLst/>
            </a:prstGeom>
            <a:gradFill flip="none" rotWithShape="1">
              <a:gsLst>
                <a:gs pos="9000">
                  <a:srgbClr val="FDE345">
                    <a:lumMod val="86000"/>
                  </a:srgbClr>
                </a:gs>
                <a:gs pos="100000">
                  <a:srgbClr val="FDE345">
                    <a:lumMod val="95000"/>
                    <a:lumOff val="5000"/>
                  </a:srgbClr>
                </a:gs>
              </a:gsLst>
              <a:lin ang="4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8" name="矩形 37"/>
            <p:cNvSpPr/>
            <p:nvPr/>
          </p:nvSpPr>
          <p:spPr>
            <a:xfrm>
              <a:off x="254882" y="0"/>
              <a:ext cx="542940" cy="5610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tx1"/>
                  </a:solidFill>
                  <a:latin typeface="微软雅黑" panose="020B0503020204020204" pitchFamily="34" charset="-122"/>
                  <a:ea typeface="微软雅黑" panose="020B0503020204020204" pitchFamily="34" charset="-122"/>
                </a:rPr>
                <a:t>1</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grpSp>
      <p:sp>
        <p:nvSpPr>
          <p:cNvPr id="42" name="文本框 41">
            <a:extLst>
              <a:ext uri="{FF2B5EF4-FFF2-40B4-BE49-F238E27FC236}">
                <a16:creationId xmlns:a16="http://schemas.microsoft.com/office/drawing/2014/main" id="{EC210225-DEC7-4E0A-96A5-F820E9223E47}"/>
              </a:ext>
            </a:extLst>
          </p:cNvPr>
          <p:cNvSpPr txBox="1"/>
          <p:nvPr/>
        </p:nvSpPr>
        <p:spPr>
          <a:xfrm>
            <a:off x="304372" y="15643"/>
            <a:ext cx="4533624" cy="523220"/>
          </a:xfrm>
          <a:prstGeom prst="rect">
            <a:avLst/>
          </a:prstGeom>
          <a:noFill/>
        </p:spPr>
        <p:txBody>
          <a:bodyPr wrap="square" rtlCol="0">
            <a:spAutoFit/>
          </a:bodyPr>
          <a:lstStyle/>
          <a:p>
            <a:pPr algn="ctr"/>
            <a:r>
              <a:rPr lang="zh-CN" altLang="en-US" sz="2800" dirty="0">
                <a:solidFill>
                  <a:schemeClr val="bg1"/>
                </a:solidFill>
                <a:latin typeface="微软雅黑 Light" panose="020B0502040204020203" pitchFamily="34" charset="-122"/>
                <a:ea typeface="微软雅黑 Light" panose="020B0502040204020203" pitchFamily="34" charset="-122"/>
              </a:rPr>
              <a:t>第一章重点知识总结</a:t>
            </a:r>
          </a:p>
        </p:txBody>
      </p:sp>
      <p:sp>
        <p:nvSpPr>
          <p:cNvPr id="43" name="矩形 42">
            <a:extLst>
              <a:ext uri="{FF2B5EF4-FFF2-40B4-BE49-F238E27FC236}">
                <a16:creationId xmlns:a16="http://schemas.microsoft.com/office/drawing/2014/main" id="{C729FFDC-5969-4A04-9F17-DE10E1311683}"/>
              </a:ext>
            </a:extLst>
          </p:cNvPr>
          <p:cNvSpPr/>
          <p:nvPr/>
        </p:nvSpPr>
        <p:spPr>
          <a:xfrm>
            <a:off x="897609" y="482113"/>
            <a:ext cx="5365750" cy="338554"/>
          </a:xfrm>
          <a:prstGeom prst="rect">
            <a:avLst/>
          </a:prstGeom>
        </p:spPr>
        <p:txBody>
          <a:bodyPr wrap="square">
            <a:spAutoFit/>
          </a:bodyPr>
          <a:lstStyle/>
          <a:p>
            <a:pPr lvl="0" algn="just"/>
            <a:r>
              <a:rPr lang="zh-CN" altLang="en-US" sz="1600" dirty="0">
                <a:solidFill>
                  <a:schemeClr val="bg1"/>
                </a:solidFill>
                <a:latin typeface="微软雅黑 Light" panose="020B0502040204020203" pitchFamily="34" charset="-122"/>
                <a:ea typeface="微软雅黑 Light" panose="020B0502040204020203" pitchFamily="34" charset="-122"/>
              </a:rPr>
              <a:t>统计学习方法概论</a:t>
            </a:r>
            <a:endParaRPr lang="zh-HK" altLang="zh-HK" sz="1600" dirty="0">
              <a:solidFill>
                <a:schemeClr val="bg1"/>
              </a:solidFill>
              <a:latin typeface="微软雅黑 Light" panose="020B0502040204020203" pitchFamily="34" charset="-122"/>
              <a:ea typeface="微软雅黑 Light" panose="020B0502040204020203" pitchFamily="34" charset="-122"/>
            </a:endParaRPr>
          </a:p>
        </p:txBody>
      </p:sp>
      <p:pic>
        <p:nvPicPr>
          <p:cNvPr id="15" name="图片占位符 2">
            <a:extLst>
              <a:ext uri="{FF2B5EF4-FFF2-40B4-BE49-F238E27FC236}">
                <a16:creationId xmlns:a16="http://schemas.microsoft.com/office/drawing/2014/main" id="{2E25477B-99DA-4849-BF5A-70881B73B445}"/>
              </a:ext>
            </a:extLst>
          </p:cNvPr>
          <p:cNvPicPr>
            <a:picLocks noChangeAspect="1"/>
          </p:cNvPicPr>
          <p:nvPr/>
        </p:nvPicPr>
        <p:blipFill>
          <a:blip r:embed="rId2">
            <a:extLst>
              <a:ext uri="{28A0092B-C50C-407E-A947-70E740481C1C}">
                <a14:useLocalDpi xmlns:a14="http://schemas.microsoft.com/office/drawing/2010/main" val="0"/>
              </a:ext>
            </a:extLst>
          </a:blip>
          <a:srcRect t="927" b="927"/>
          <a:stretch>
            <a:fillRect/>
          </a:stretch>
        </p:blipFill>
        <p:spPr>
          <a:xfrm>
            <a:off x="5410956" y="1840943"/>
            <a:ext cx="5807450" cy="3529650"/>
          </a:xfrm>
          <a:prstGeom prst="rect">
            <a:avLst/>
          </a:prstGeom>
        </p:spPr>
      </p:pic>
      <mc:AlternateContent xmlns:mc="http://schemas.openxmlformats.org/markup-compatibility/2006" xmlns:a14="http://schemas.microsoft.com/office/drawing/2010/main">
        <mc:Choice Requires="a14">
          <p:sp>
            <p:nvSpPr>
              <p:cNvPr id="18" name="内容占位符 6">
                <a:extLst>
                  <a:ext uri="{FF2B5EF4-FFF2-40B4-BE49-F238E27FC236}">
                    <a16:creationId xmlns:a16="http://schemas.microsoft.com/office/drawing/2014/main" id="{BED7C847-6E5F-416E-81AF-011F3FE3AA5B}"/>
                  </a:ext>
                </a:extLst>
              </p:cNvPr>
              <p:cNvSpPr txBox="1">
                <a:spLocks/>
              </p:cNvSpPr>
              <p:nvPr/>
            </p:nvSpPr>
            <p:spPr>
              <a:xfrm>
                <a:off x="479423" y="1840943"/>
                <a:ext cx="4397375" cy="3589316"/>
              </a:xfrm>
              <a:prstGeom prst="rect">
                <a:avLst/>
              </a:prstGeom>
            </p:spPr>
            <p:txBody>
              <a:bodyPr wrap="square">
                <a:spAutoFit/>
              </a:bodyPr>
              <a:lstStyle>
                <a:lvl1pPr marL="0" indent="0" algn="l" defTabSz="914400" rtl="0" eaLnBrk="1" latinLnBrk="0" hangingPunct="1">
                  <a:lnSpc>
                    <a:spcPct val="120000"/>
                  </a:lnSpc>
                  <a:spcBef>
                    <a:spcPts val="1000"/>
                  </a:spcBef>
                  <a:buFontTx/>
                  <a:buNone/>
                  <a:defRPr sz="2000" kern="0" spc="300" baseline="0">
                    <a:solidFill>
                      <a:schemeClr val="bg1"/>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120000"/>
                  </a:lnSpc>
                  <a:spcBef>
                    <a:spcPts val="500"/>
                  </a:spcBef>
                  <a:buFontTx/>
                  <a:buNone/>
                  <a:defRPr sz="2000" kern="0" spc="300" baseline="0">
                    <a:solidFill>
                      <a:schemeClr val="bg1"/>
                    </a:solidFill>
                    <a:latin typeface="微软雅黑" panose="020B0503020204020204" pitchFamily="34" charset="-122"/>
                    <a:ea typeface="微软雅黑" panose="020B0503020204020204" pitchFamily="34" charset="-122"/>
                    <a:cs typeface="+mn-cs"/>
                  </a:defRPr>
                </a:lvl2pPr>
                <a:lvl3pPr marL="914400" indent="0" algn="l" defTabSz="914400" rtl="0" eaLnBrk="1" latinLnBrk="0" hangingPunct="1">
                  <a:lnSpc>
                    <a:spcPct val="120000"/>
                  </a:lnSpc>
                  <a:spcBef>
                    <a:spcPts val="500"/>
                  </a:spcBef>
                  <a:buFontTx/>
                  <a:buNone/>
                  <a:defRPr sz="2000" kern="0" spc="300" baseline="0">
                    <a:solidFill>
                      <a:schemeClr val="bg1"/>
                    </a:solidFill>
                    <a:latin typeface="微软雅黑" panose="020B0503020204020204" pitchFamily="34" charset="-122"/>
                    <a:ea typeface="微软雅黑" panose="020B0503020204020204" pitchFamily="34" charset="-122"/>
                    <a:cs typeface="+mn-cs"/>
                  </a:defRPr>
                </a:lvl3pPr>
                <a:lvl4pPr marL="1371600" indent="0" algn="l" defTabSz="914400" rtl="0" eaLnBrk="1" latinLnBrk="0" hangingPunct="1">
                  <a:lnSpc>
                    <a:spcPct val="120000"/>
                  </a:lnSpc>
                  <a:spcBef>
                    <a:spcPts val="500"/>
                  </a:spcBef>
                  <a:buFontTx/>
                  <a:buNone/>
                  <a:defRPr sz="2000" kern="0" spc="300" baseline="0">
                    <a:solidFill>
                      <a:schemeClr val="bg1"/>
                    </a:solidFill>
                    <a:latin typeface="微软雅黑" panose="020B0503020204020204" pitchFamily="34" charset="-122"/>
                    <a:ea typeface="微软雅黑" panose="020B0503020204020204" pitchFamily="34" charset="-122"/>
                    <a:cs typeface="+mn-cs"/>
                  </a:defRPr>
                </a:lvl4pPr>
                <a:lvl5pPr marL="1828800" indent="0" algn="l" defTabSz="914400" rtl="0" eaLnBrk="1" latinLnBrk="0" hangingPunct="1">
                  <a:lnSpc>
                    <a:spcPct val="120000"/>
                  </a:lnSpc>
                  <a:spcBef>
                    <a:spcPts val="500"/>
                  </a:spcBef>
                  <a:buFontTx/>
                  <a:buNone/>
                  <a:defRPr sz="2000" kern="0" spc="300" baseline="0">
                    <a:solidFill>
                      <a:schemeClr val="bg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0" lang="zh-CN" altLang="en-US"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训练</a:t>
                </a:r>
                <a14:m>
                  <m:oMath xmlns:m="http://schemas.openxmlformats.org/officeDocument/2006/math">
                    <m:r>
                      <a:rPr kumimoji="0" lang="zh-CN" altLang="en-US" sz="2000" b="0" i="1" u="none" strike="noStrike" kern="0" cap="none" spc="300" normalizeH="0" baseline="0" noProof="0" dirty="0">
                        <a:ln>
                          <a:noFill/>
                        </a:ln>
                        <a:solidFill>
                          <a:sysClr val="window" lastClr="FFFFFF"/>
                        </a:solidFill>
                        <a:effectLst/>
                        <a:uLnTx/>
                        <a:uFillTx/>
                        <a:latin typeface="Cambria Math" panose="02040503050406030204" pitchFamily="18" charset="0"/>
                        <a:cs typeface="+mn-cs"/>
                      </a:rPr>
                      <m:t>误差</m:t>
                    </m:r>
                  </m:oMath>
                </a14:m>
                <a:endParaRPr kumimoji="0" lang="en-US" altLang="zh-CN" sz="2000" b="0" i="1" u="none" strike="noStrike" kern="0" cap="none" spc="300" normalizeH="0" baseline="0" noProof="0" dirty="0">
                  <a:ln>
                    <a:noFill/>
                  </a:ln>
                  <a:solidFill>
                    <a:sysClr val="window" lastClr="FFFFFF"/>
                  </a:solidFill>
                  <a:effectLst/>
                  <a:uLnTx/>
                  <a:uFillTx/>
                  <a:latin typeface="Cambria Math" panose="02040503050406030204" pitchFamily="18" charset="0"/>
                  <a:ea typeface="微软雅黑" panose="020B0503020204020204" pitchFamily="34" charset="-122"/>
                  <a:cs typeface="+mn-cs"/>
                </a:endParaRPr>
              </a:p>
              <a:p>
                <a:pPr marL="0" marR="0" lvl="0" indent="0" algn="l" defTabSz="914400" rtl="0" eaLnBrk="1" fontAlgn="auto" latinLnBrk="0" hangingPunct="1">
                  <a:lnSpc>
                    <a:spcPct val="120000"/>
                  </a:lnSpc>
                  <a:spcBef>
                    <a:spcPts val="100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kumimoji="0" lang="en-US" altLang="zh-CN"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ctrlPr>
                        </m:fPr>
                        <m:num>
                          <m:r>
                            <a:rPr kumimoji="0" lang="en-US" altLang="zh-CN"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1</m:t>
                          </m:r>
                        </m:num>
                        <m:den>
                          <m:r>
                            <a:rPr kumimoji="0" lang="en-US" altLang="zh-CN"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𝑁</m:t>
                          </m:r>
                        </m:den>
                      </m:f>
                      <m:nary>
                        <m:naryPr>
                          <m:chr m:val="∑"/>
                          <m:limLoc m:val="undOvr"/>
                          <m:grow m:val="on"/>
                          <m:ctrlPr>
                            <a:rPr kumimoji="0" lang="en-US" altLang="zh-CN"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ctrlPr>
                        </m:naryPr>
                        <m:sub>
                          <m:r>
                            <a:rPr kumimoji="0" lang="en-US" altLang="zh-CN"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𝑖</m:t>
                          </m:r>
                          <m:r>
                            <a:rPr kumimoji="0" lang="en-US" altLang="zh-CN"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=1</m:t>
                          </m:r>
                        </m:sub>
                        <m:sup>
                          <m:r>
                            <a:rPr kumimoji="0" lang="en-US" altLang="zh-CN"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𝑁</m:t>
                          </m:r>
                        </m:sup>
                        <m:e>
                          <m:r>
                            <a:rPr kumimoji="0" lang="en-US" altLang="zh-CN"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𝐿</m:t>
                          </m:r>
                          <m:d>
                            <m:dPr>
                              <m:ctrlPr>
                                <a:rPr kumimoji="0" lang="en-US" altLang="zh-CN"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ctrlPr>
                            </m:dPr>
                            <m:e>
                              <m:sSub>
                                <m:sSubPr>
                                  <m:ctrlPr>
                                    <a:rPr kumimoji="0" lang="en-US" altLang="zh-CN"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ctrlPr>
                                </m:sSubPr>
                                <m:e>
                                  <m:r>
                                    <a:rPr kumimoji="0" lang="en-US" altLang="zh-CN"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𝑦</m:t>
                                  </m:r>
                                </m:e>
                                <m:sub>
                                  <m:r>
                                    <a:rPr kumimoji="0" lang="en-US" altLang="zh-CN"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𝑖</m:t>
                                  </m:r>
                                </m:sub>
                              </m:sSub>
                              <m:r>
                                <a:rPr kumimoji="0" lang="en-US" altLang="zh-CN"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m:t>
                              </m:r>
                              <m:acc>
                                <m:accPr>
                                  <m:chr m:val="̂"/>
                                  <m:ctrlPr>
                                    <a:rPr kumimoji="0" lang="en-US" altLang="zh-CN"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ctrlPr>
                                </m:accPr>
                                <m:e>
                                  <m:r>
                                    <a:rPr kumimoji="0" lang="en-US" altLang="zh-CN"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𝑓</m:t>
                                  </m:r>
                                </m:e>
                              </m:acc>
                              <m:d>
                                <m:dPr>
                                  <m:ctrlPr>
                                    <a:rPr kumimoji="0" lang="en-US" altLang="zh-CN"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ctrlPr>
                                </m:dPr>
                                <m:e>
                                  <m:sSub>
                                    <m:sSubPr>
                                      <m:ctrlPr>
                                        <a:rPr kumimoji="0" lang="en-US" altLang="zh-CN"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ctrlPr>
                                    </m:sSubPr>
                                    <m:e>
                                      <m:r>
                                        <a:rPr kumimoji="0" lang="en-US" altLang="zh-CN"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𝑥</m:t>
                                      </m:r>
                                    </m:e>
                                    <m:sub>
                                      <m:r>
                                        <a:rPr kumimoji="0" lang="en-US" altLang="zh-CN"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𝑖</m:t>
                                      </m:r>
                                    </m:sub>
                                  </m:sSub>
                                </m:e>
                              </m:d>
                            </m:e>
                          </m:d>
                        </m:e>
                      </m:nary>
                    </m:oMath>
                  </m:oMathPara>
                </a14:m>
                <a:endParaRPr kumimoji="0" lang="en-US" altLang="zh-CN"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20000"/>
                  </a:lnSpc>
                  <a:spcBef>
                    <a:spcPts val="1000"/>
                  </a:spcBef>
                  <a:spcAft>
                    <a:spcPts val="0"/>
                  </a:spcAft>
                  <a:buClrTx/>
                  <a:buSzTx/>
                  <a:buFontTx/>
                  <a:buNone/>
                  <a:tabLst/>
                  <a:defRPr/>
                </a:pPr>
                <a:endParaRPr kumimoji="0" lang="en-US" altLang="zh-CN"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20000"/>
                  </a:lnSpc>
                  <a:spcBef>
                    <a:spcPts val="1000"/>
                  </a:spcBef>
                  <a:spcAft>
                    <a:spcPts val="0"/>
                  </a:spcAft>
                  <a:buClrTx/>
                  <a:buSzTx/>
                  <a:buFontTx/>
                  <a:buNone/>
                  <a:tabLst/>
                  <a:defRPr/>
                </a:pPr>
                <a:r>
                  <a:rPr kumimoji="0" lang="zh-CN" altLang="en-US"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测试误差</a:t>
                </a:r>
                <a:endParaRPr kumimoji="0" lang="en-US" altLang="zh-CN"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20000"/>
                  </a:lnSpc>
                  <a:spcBef>
                    <a:spcPts val="100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kumimoji="0" lang="en-US" altLang="zh-CN"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ctrlPr>
                        </m:fPr>
                        <m:num>
                          <m:r>
                            <a:rPr kumimoji="0" lang="en-US" altLang="zh-CN"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1</m:t>
                          </m:r>
                        </m:num>
                        <m:den>
                          <m:sSup>
                            <m:sSupPr>
                              <m:ctrlPr>
                                <a:rPr kumimoji="0" lang="en-US" altLang="zh-CN"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ctrlPr>
                            </m:sSupPr>
                            <m:e>
                              <m:r>
                                <a:rPr kumimoji="0" lang="en-US" altLang="zh-CN"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𝑁</m:t>
                              </m:r>
                            </m:e>
                            <m:sup>
                              <m:r>
                                <a:rPr kumimoji="0" lang="en-US" altLang="zh-CN"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m:t>
                              </m:r>
                            </m:sup>
                          </m:sSup>
                        </m:den>
                      </m:f>
                      <m:nary>
                        <m:naryPr>
                          <m:chr m:val="∑"/>
                          <m:limLoc m:val="undOvr"/>
                          <m:grow m:val="on"/>
                          <m:ctrlPr>
                            <a:rPr kumimoji="0" lang="en-US" altLang="zh-CN"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ctrlPr>
                        </m:naryPr>
                        <m:sub>
                          <m:r>
                            <a:rPr kumimoji="0" lang="en-US" altLang="zh-CN"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𝑖</m:t>
                          </m:r>
                          <m:r>
                            <a:rPr kumimoji="0" lang="en-US" altLang="zh-CN"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=1</m:t>
                          </m:r>
                        </m:sub>
                        <m:sup>
                          <m:sSup>
                            <m:sSupPr>
                              <m:ctrlPr>
                                <a:rPr kumimoji="0" lang="en-US" altLang="zh-CN"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ctrlPr>
                            </m:sSupPr>
                            <m:e>
                              <m:r>
                                <a:rPr kumimoji="0" lang="en-US" altLang="zh-CN"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𝑁</m:t>
                              </m:r>
                            </m:e>
                            <m:sup>
                              <m:r>
                                <a:rPr kumimoji="0" lang="en-US" altLang="zh-CN"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m:t>
                              </m:r>
                            </m:sup>
                          </m:sSup>
                        </m:sup>
                        <m:e>
                          <m:r>
                            <a:rPr kumimoji="0" lang="en-US" altLang="zh-CN"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𝐿</m:t>
                          </m:r>
                          <m:d>
                            <m:dPr>
                              <m:ctrlPr>
                                <a:rPr kumimoji="0" lang="en-US" altLang="zh-CN"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ctrlPr>
                            </m:dPr>
                            <m:e>
                              <m:sSub>
                                <m:sSubPr>
                                  <m:ctrlPr>
                                    <a:rPr kumimoji="0" lang="en-US" altLang="zh-CN"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ctrlPr>
                                </m:sSubPr>
                                <m:e>
                                  <m:r>
                                    <a:rPr kumimoji="0" lang="en-US" altLang="zh-CN"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𝑦</m:t>
                                  </m:r>
                                </m:e>
                                <m:sub>
                                  <m:r>
                                    <a:rPr kumimoji="0" lang="en-US" altLang="zh-CN"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𝑖</m:t>
                                  </m:r>
                                </m:sub>
                              </m:sSub>
                              <m:r>
                                <a:rPr kumimoji="0" lang="en-US" altLang="zh-CN"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m:t>
                              </m:r>
                              <m:acc>
                                <m:accPr>
                                  <m:chr m:val="̂"/>
                                  <m:ctrlPr>
                                    <a:rPr kumimoji="0" lang="en-US" altLang="zh-CN"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ctrlPr>
                                </m:accPr>
                                <m:e>
                                  <m:r>
                                    <a:rPr kumimoji="0" lang="en-US" altLang="zh-CN"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𝑓</m:t>
                                  </m:r>
                                </m:e>
                              </m:acc>
                              <m:d>
                                <m:dPr>
                                  <m:ctrlPr>
                                    <a:rPr kumimoji="0" lang="en-US" altLang="zh-CN"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ctrlPr>
                                </m:dPr>
                                <m:e>
                                  <m:sSub>
                                    <m:sSubPr>
                                      <m:ctrlPr>
                                        <a:rPr kumimoji="0" lang="en-US" altLang="zh-CN"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ctrlPr>
                                    </m:sSubPr>
                                    <m:e>
                                      <m:r>
                                        <a:rPr kumimoji="0" lang="en-US" altLang="zh-CN"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𝑥</m:t>
                                      </m:r>
                                    </m:e>
                                    <m:sub>
                                      <m:r>
                                        <a:rPr kumimoji="0" lang="en-US" altLang="zh-CN"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𝑖</m:t>
                                      </m:r>
                                    </m:sub>
                                  </m:sSub>
                                </m:e>
                              </m:d>
                            </m:e>
                          </m:d>
                        </m:e>
                      </m:nary>
                    </m:oMath>
                  </m:oMathPara>
                </a14:m>
                <a:endParaRPr kumimoji="0" lang="en-US" altLang="zh-CN"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p:txBody>
          </p:sp>
        </mc:Choice>
        <mc:Fallback xmlns="">
          <p:sp>
            <p:nvSpPr>
              <p:cNvPr id="18" name="内容占位符 6">
                <a:extLst>
                  <a:ext uri="{FF2B5EF4-FFF2-40B4-BE49-F238E27FC236}">
                    <a16:creationId xmlns:a16="http://schemas.microsoft.com/office/drawing/2014/main" id="{BED7C847-6E5F-416E-81AF-011F3FE3AA5B}"/>
                  </a:ext>
                </a:extLst>
              </p:cNvPr>
              <p:cNvSpPr txBox="1">
                <a:spLocks noRot="1" noChangeAspect="1" noMove="1" noResize="1" noEditPoints="1" noAdjustHandles="1" noChangeArrowheads="1" noChangeShapeType="1" noTextEdit="1"/>
              </p:cNvSpPr>
              <p:nvPr/>
            </p:nvSpPr>
            <p:spPr>
              <a:xfrm>
                <a:off x="479423" y="1840943"/>
                <a:ext cx="4397375" cy="3589316"/>
              </a:xfrm>
              <a:prstGeom prst="rect">
                <a:avLst/>
              </a:prstGeom>
              <a:blipFill>
                <a:blip r:embed="rId3"/>
                <a:stretch>
                  <a:fillRect l="-1526" t="-170"/>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B7018F3A-A03D-416A-BF81-6CF13167E9C7}"/>
              </a:ext>
            </a:extLst>
          </p:cNvPr>
          <p:cNvSpPr txBox="1"/>
          <p:nvPr/>
        </p:nvSpPr>
        <p:spPr>
          <a:xfrm>
            <a:off x="479423" y="5970543"/>
            <a:ext cx="1338828" cy="369332"/>
          </a:xfrm>
          <a:prstGeom prst="rect">
            <a:avLst/>
          </a:prstGeom>
          <a:noFill/>
        </p:spPr>
        <p:txBody>
          <a:bodyPr wrap="none" rtlCol="0">
            <a:spAutoFit/>
          </a:bodyPr>
          <a:lstStyle/>
          <a:p>
            <a:r>
              <a:rPr lang="zh-CN" altLang="en-US" dirty="0">
                <a:solidFill>
                  <a:schemeClr val="bg1"/>
                </a:solidFill>
              </a:rPr>
              <a:t>过拟合问题</a:t>
            </a:r>
          </a:p>
        </p:txBody>
      </p:sp>
    </p:spTree>
    <p:extLst>
      <p:ext uri="{BB962C8B-B14F-4D97-AF65-F5344CB8AC3E}">
        <p14:creationId xmlns:p14="http://schemas.microsoft.com/office/powerpoint/2010/main" val="304317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2476" y="4863866"/>
            <a:ext cx="12192000" cy="2016294"/>
            <a:chOff x="12476" y="4863866"/>
            <a:chExt cx="12192000" cy="2016294"/>
          </a:xfrm>
        </p:grpSpPr>
        <p:sp>
          <p:nvSpPr>
            <p:cNvPr id="2" name="任意多边形 1"/>
            <p:cNvSpPr/>
            <p:nvPr/>
          </p:nvSpPr>
          <p:spPr>
            <a:xfrm>
              <a:off x="12476" y="4863866"/>
              <a:ext cx="12192000" cy="2016294"/>
            </a:xfrm>
            <a:custGeom>
              <a:avLst/>
              <a:gdLst>
                <a:gd name="connsiteX0" fmla="*/ 12192000 w 12192000"/>
                <a:gd name="connsiteY0" fmla="*/ 0 h 2016294"/>
                <a:gd name="connsiteX1" fmla="*/ 12192000 w 12192000"/>
                <a:gd name="connsiteY1" fmla="*/ 2016294 h 2016294"/>
                <a:gd name="connsiteX2" fmla="*/ 0 w 12192000"/>
                <a:gd name="connsiteY2" fmla="*/ 2016294 h 2016294"/>
                <a:gd name="connsiteX3" fmla="*/ 0 w 12192000"/>
                <a:gd name="connsiteY3" fmla="*/ 2006281 h 2016294"/>
                <a:gd name="connsiteX4" fmla="*/ 263708 w 12192000"/>
                <a:gd name="connsiteY4" fmla="*/ 2003914 h 2016294"/>
                <a:gd name="connsiteX5" fmla="*/ 12104647 w 12192000"/>
                <a:gd name="connsiteY5" fmla="*/ 101701 h 2016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2016294">
                  <a:moveTo>
                    <a:pt x="12192000" y="0"/>
                  </a:moveTo>
                  <a:lnTo>
                    <a:pt x="12192000" y="2016294"/>
                  </a:lnTo>
                  <a:lnTo>
                    <a:pt x="0" y="2016294"/>
                  </a:lnTo>
                  <a:lnTo>
                    <a:pt x="0" y="2006281"/>
                  </a:lnTo>
                  <a:lnTo>
                    <a:pt x="263708" y="2003914"/>
                  </a:lnTo>
                  <a:cubicBezTo>
                    <a:pt x="6161267" y="1897494"/>
                    <a:pt x="10936182" y="1116311"/>
                    <a:pt x="12104647" y="101701"/>
                  </a:cubicBezTo>
                  <a:close/>
                </a:path>
              </a:pathLst>
            </a:custGeom>
            <a:gradFill flip="none" rotWithShape="1">
              <a:gsLst>
                <a:gs pos="0">
                  <a:srgbClr val="0E122C"/>
                </a:gs>
                <a:gs pos="100000">
                  <a:srgbClr val="2E3D9A"/>
                </a:gs>
              </a:gsLst>
              <a:lin ang="4800000" scaled="0"/>
              <a:tileRect/>
            </a:gradFill>
            <a:ln>
              <a:noFill/>
            </a:ln>
            <a:effectLst>
              <a:outerShdw blurRad="635000" dist="101600" dir="135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圆角矩形 2"/>
            <p:cNvSpPr/>
            <p:nvPr/>
          </p:nvSpPr>
          <p:spPr>
            <a:xfrm>
              <a:off x="10703500" y="6011044"/>
              <a:ext cx="1200693" cy="501388"/>
            </a:xfrm>
            <a:prstGeom prst="roundRect">
              <a:avLst>
                <a:gd name="adj" fmla="val 50000"/>
              </a:avLst>
            </a:prstGeom>
            <a:noFill/>
            <a:ln w="9525">
              <a:gradFill flip="none" rotWithShape="1">
                <a:gsLst>
                  <a:gs pos="0">
                    <a:srgbClr val="1CA986"/>
                  </a:gs>
                  <a:gs pos="100000">
                    <a:srgbClr val="50D4C2"/>
                  </a:gs>
                </a:gsLst>
                <a:lin ang="4800000" scaled="0"/>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4" name="文本框 3"/>
            <p:cNvSpPr txBox="1"/>
            <p:nvPr/>
          </p:nvSpPr>
          <p:spPr>
            <a:xfrm>
              <a:off x="10719977" y="6088535"/>
              <a:ext cx="1167740" cy="338554"/>
            </a:xfrm>
            <a:prstGeom prst="rect">
              <a:avLst/>
            </a:prstGeom>
            <a:noFill/>
            <a:ln>
              <a:noFill/>
            </a:ln>
          </p:spPr>
          <p:txBody>
            <a:bodyPr wrap="square" rtlCol="0">
              <a:spAutoFit/>
            </a:bodyPr>
            <a:lstStyle/>
            <a:p>
              <a:pPr algn="ctr"/>
              <a:r>
                <a:rPr lang="en-US" altLang="zh-CN" sz="1600" dirty="0">
                  <a:gradFill>
                    <a:gsLst>
                      <a:gs pos="0">
                        <a:srgbClr val="1CA986"/>
                      </a:gs>
                      <a:gs pos="100000">
                        <a:srgbClr val="50D4C2"/>
                      </a:gs>
                    </a:gsLst>
                    <a:lin ang="5400000" scaled="1"/>
                  </a:gradFill>
                  <a:latin typeface="微软雅黑 Light" panose="020B0502040204020203" pitchFamily="34" charset="-122"/>
                  <a:ea typeface="微软雅黑 Light" panose="020B0502040204020203" pitchFamily="34" charset="-122"/>
                </a:rPr>
                <a:t>Part one</a:t>
              </a:r>
              <a:endParaRPr lang="zh-CN" altLang="en-US" sz="1600" dirty="0">
                <a:gradFill>
                  <a:gsLst>
                    <a:gs pos="0">
                      <a:srgbClr val="1CA986"/>
                    </a:gs>
                    <a:gs pos="100000">
                      <a:srgbClr val="50D4C2"/>
                    </a:gs>
                  </a:gsLst>
                  <a:lin ang="5400000" scaled="1"/>
                </a:gradFill>
                <a:latin typeface="微软雅黑 Light" panose="020B0502040204020203" pitchFamily="34" charset="-122"/>
                <a:ea typeface="微软雅黑 Light" panose="020B0502040204020203" pitchFamily="34" charset="-122"/>
              </a:endParaRPr>
            </a:p>
          </p:txBody>
        </p:sp>
      </p:grpSp>
      <p:grpSp>
        <p:nvGrpSpPr>
          <p:cNvPr id="34" name="组合 33"/>
          <p:cNvGrpSpPr/>
          <p:nvPr/>
        </p:nvGrpSpPr>
        <p:grpSpPr>
          <a:xfrm>
            <a:off x="254882" y="-2645"/>
            <a:ext cx="542940" cy="563684"/>
            <a:chOff x="254882" y="-2645"/>
            <a:chExt cx="542940" cy="563684"/>
          </a:xfrm>
        </p:grpSpPr>
        <p:sp>
          <p:nvSpPr>
            <p:cNvPr id="35" name="矩形 34"/>
            <p:cNvSpPr/>
            <p:nvPr/>
          </p:nvSpPr>
          <p:spPr>
            <a:xfrm>
              <a:off x="254882" y="-2645"/>
              <a:ext cx="542940" cy="561039"/>
            </a:xfrm>
            <a:prstGeom prst="rect">
              <a:avLst/>
            </a:prstGeom>
            <a:gradFill flip="none" rotWithShape="1">
              <a:gsLst>
                <a:gs pos="9000">
                  <a:srgbClr val="FDE345">
                    <a:lumMod val="86000"/>
                  </a:srgbClr>
                </a:gs>
                <a:gs pos="100000">
                  <a:srgbClr val="FDE345">
                    <a:lumMod val="95000"/>
                    <a:lumOff val="5000"/>
                  </a:srgbClr>
                </a:gs>
              </a:gsLst>
              <a:lin ang="4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8" name="矩形 37"/>
            <p:cNvSpPr/>
            <p:nvPr/>
          </p:nvSpPr>
          <p:spPr>
            <a:xfrm>
              <a:off x="254882" y="0"/>
              <a:ext cx="542940" cy="5610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tx1"/>
                  </a:solidFill>
                  <a:latin typeface="微软雅黑" panose="020B0503020204020204" pitchFamily="34" charset="-122"/>
                  <a:ea typeface="微软雅黑" panose="020B0503020204020204" pitchFamily="34" charset="-122"/>
                </a:rPr>
                <a:t>1</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grpSp>
      <p:sp>
        <p:nvSpPr>
          <p:cNvPr id="42" name="文本框 41">
            <a:extLst>
              <a:ext uri="{FF2B5EF4-FFF2-40B4-BE49-F238E27FC236}">
                <a16:creationId xmlns:a16="http://schemas.microsoft.com/office/drawing/2014/main" id="{EC210225-DEC7-4E0A-96A5-F820E9223E47}"/>
              </a:ext>
            </a:extLst>
          </p:cNvPr>
          <p:cNvSpPr txBox="1"/>
          <p:nvPr/>
        </p:nvSpPr>
        <p:spPr>
          <a:xfrm>
            <a:off x="304372" y="15643"/>
            <a:ext cx="4533624" cy="523220"/>
          </a:xfrm>
          <a:prstGeom prst="rect">
            <a:avLst/>
          </a:prstGeom>
          <a:noFill/>
        </p:spPr>
        <p:txBody>
          <a:bodyPr wrap="square" rtlCol="0">
            <a:spAutoFit/>
          </a:bodyPr>
          <a:lstStyle/>
          <a:p>
            <a:pPr algn="ctr"/>
            <a:r>
              <a:rPr lang="zh-CN" altLang="en-US" sz="2800" dirty="0">
                <a:solidFill>
                  <a:schemeClr val="bg1"/>
                </a:solidFill>
                <a:latin typeface="微软雅黑 Light" panose="020B0502040204020203" pitchFamily="34" charset="-122"/>
                <a:ea typeface="微软雅黑 Light" panose="020B0502040204020203" pitchFamily="34" charset="-122"/>
              </a:rPr>
              <a:t>第一章重点知识总结</a:t>
            </a:r>
          </a:p>
        </p:txBody>
      </p:sp>
      <p:sp>
        <p:nvSpPr>
          <p:cNvPr id="43" name="矩形 42">
            <a:extLst>
              <a:ext uri="{FF2B5EF4-FFF2-40B4-BE49-F238E27FC236}">
                <a16:creationId xmlns:a16="http://schemas.microsoft.com/office/drawing/2014/main" id="{C729FFDC-5969-4A04-9F17-DE10E1311683}"/>
              </a:ext>
            </a:extLst>
          </p:cNvPr>
          <p:cNvSpPr/>
          <p:nvPr/>
        </p:nvSpPr>
        <p:spPr>
          <a:xfrm>
            <a:off x="897609" y="482113"/>
            <a:ext cx="5365750" cy="338554"/>
          </a:xfrm>
          <a:prstGeom prst="rect">
            <a:avLst/>
          </a:prstGeom>
        </p:spPr>
        <p:txBody>
          <a:bodyPr wrap="square">
            <a:spAutoFit/>
          </a:bodyPr>
          <a:lstStyle/>
          <a:p>
            <a:pPr lvl="0" algn="just"/>
            <a:r>
              <a:rPr lang="zh-CN" altLang="en-US" sz="1600" dirty="0">
                <a:solidFill>
                  <a:schemeClr val="bg1"/>
                </a:solidFill>
                <a:latin typeface="微软雅黑 Light" panose="020B0502040204020203" pitchFamily="34" charset="-122"/>
                <a:ea typeface="微软雅黑 Light" panose="020B0502040204020203" pitchFamily="34" charset="-122"/>
              </a:rPr>
              <a:t>统计学习方法概论</a:t>
            </a:r>
            <a:endParaRPr lang="zh-HK" altLang="zh-HK" sz="1600" dirty="0">
              <a:solidFill>
                <a:schemeClr val="bg1"/>
              </a:solidFill>
              <a:latin typeface="微软雅黑 Light" panose="020B0502040204020203" pitchFamily="34" charset="-122"/>
              <a:ea typeface="微软雅黑 Light" panose="020B0502040204020203" pitchFamily="34" charset="-122"/>
            </a:endParaRPr>
          </a:p>
        </p:txBody>
      </p:sp>
      <mc:AlternateContent xmlns:mc="http://schemas.openxmlformats.org/markup-compatibility/2006" xmlns:a14="http://schemas.microsoft.com/office/drawing/2010/main">
        <mc:Choice Requires="a14">
          <p:sp>
            <p:nvSpPr>
              <p:cNvPr id="17" name="内容占位符 6">
                <a:extLst>
                  <a:ext uri="{FF2B5EF4-FFF2-40B4-BE49-F238E27FC236}">
                    <a16:creationId xmlns:a16="http://schemas.microsoft.com/office/drawing/2014/main" id="{7744C946-5F38-487F-AB10-3E69F783FEFE}"/>
                  </a:ext>
                </a:extLst>
              </p:cNvPr>
              <p:cNvSpPr txBox="1">
                <a:spLocks/>
              </p:cNvSpPr>
              <p:nvPr/>
            </p:nvSpPr>
            <p:spPr>
              <a:xfrm>
                <a:off x="594833" y="1193398"/>
                <a:ext cx="4397375" cy="929550"/>
              </a:xfrm>
              <a:prstGeom prst="rect">
                <a:avLst/>
              </a:prstGeom>
            </p:spPr>
            <p:txBody>
              <a:bodyPr wrap="square">
                <a:spAutoFit/>
              </a:bodyPr>
              <a:lstStyle>
                <a:lvl1pPr marL="0" indent="0" algn="l" defTabSz="914400" rtl="0" eaLnBrk="1" latinLnBrk="0" hangingPunct="1">
                  <a:lnSpc>
                    <a:spcPct val="120000"/>
                  </a:lnSpc>
                  <a:spcBef>
                    <a:spcPts val="1000"/>
                  </a:spcBef>
                  <a:buFontTx/>
                  <a:buNone/>
                  <a:defRPr sz="2000" kern="0" spc="300" baseline="0">
                    <a:solidFill>
                      <a:schemeClr val="bg1"/>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120000"/>
                  </a:lnSpc>
                  <a:spcBef>
                    <a:spcPts val="500"/>
                  </a:spcBef>
                  <a:buFontTx/>
                  <a:buNone/>
                  <a:defRPr sz="2000" kern="0" spc="300" baseline="0">
                    <a:solidFill>
                      <a:schemeClr val="bg1"/>
                    </a:solidFill>
                    <a:latin typeface="微软雅黑" panose="020B0503020204020204" pitchFamily="34" charset="-122"/>
                    <a:ea typeface="微软雅黑" panose="020B0503020204020204" pitchFamily="34" charset="-122"/>
                    <a:cs typeface="+mn-cs"/>
                  </a:defRPr>
                </a:lvl2pPr>
                <a:lvl3pPr marL="914400" indent="0" algn="l" defTabSz="914400" rtl="0" eaLnBrk="1" latinLnBrk="0" hangingPunct="1">
                  <a:lnSpc>
                    <a:spcPct val="120000"/>
                  </a:lnSpc>
                  <a:spcBef>
                    <a:spcPts val="500"/>
                  </a:spcBef>
                  <a:buFontTx/>
                  <a:buNone/>
                  <a:defRPr sz="2000" kern="0" spc="300" baseline="0">
                    <a:solidFill>
                      <a:schemeClr val="bg1"/>
                    </a:solidFill>
                    <a:latin typeface="微软雅黑" panose="020B0503020204020204" pitchFamily="34" charset="-122"/>
                    <a:ea typeface="微软雅黑" panose="020B0503020204020204" pitchFamily="34" charset="-122"/>
                    <a:cs typeface="+mn-cs"/>
                  </a:defRPr>
                </a:lvl3pPr>
                <a:lvl4pPr marL="1371600" indent="0" algn="l" defTabSz="914400" rtl="0" eaLnBrk="1" latinLnBrk="0" hangingPunct="1">
                  <a:lnSpc>
                    <a:spcPct val="120000"/>
                  </a:lnSpc>
                  <a:spcBef>
                    <a:spcPts val="500"/>
                  </a:spcBef>
                  <a:buFontTx/>
                  <a:buNone/>
                  <a:defRPr sz="2000" kern="0" spc="300" baseline="0">
                    <a:solidFill>
                      <a:schemeClr val="bg1"/>
                    </a:solidFill>
                    <a:latin typeface="微软雅黑" panose="020B0503020204020204" pitchFamily="34" charset="-122"/>
                    <a:ea typeface="微软雅黑" panose="020B0503020204020204" pitchFamily="34" charset="-122"/>
                    <a:cs typeface="+mn-cs"/>
                  </a:defRPr>
                </a:lvl4pPr>
                <a:lvl5pPr marL="1828800" indent="0" algn="l" defTabSz="914400" rtl="0" eaLnBrk="1" latinLnBrk="0" hangingPunct="1">
                  <a:lnSpc>
                    <a:spcPct val="120000"/>
                  </a:lnSpc>
                  <a:spcBef>
                    <a:spcPts val="500"/>
                  </a:spcBef>
                  <a:buFontTx/>
                  <a:buNone/>
                  <a:defRPr sz="2000" kern="0" spc="300" baseline="0">
                    <a:solidFill>
                      <a:schemeClr val="bg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0" lang="zh-CN" altLang="en-US"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多项式</a:t>
                </a:r>
                <a14:m>
                  <m:oMath xmlns:m="http://schemas.openxmlformats.org/officeDocument/2006/math">
                    <m:r>
                      <a:rPr kumimoji="0" lang="zh-CN" altLang="en-US" sz="2000" b="0" i="1" u="none" strike="noStrike" kern="0" cap="none" spc="300" normalizeH="0" baseline="0" noProof="0" dirty="0">
                        <a:ln>
                          <a:noFill/>
                        </a:ln>
                        <a:solidFill>
                          <a:sysClr val="window" lastClr="FFFFFF"/>
                        </a:solidFill>
                        <a:effectLst/>
                        <a:uLnTx/>
                        <a:uFillTx/>
                        <a:latin typeface="Cambria Math" panose="02040503050406030204" pitchFamily="18" charset="0"/>
                        <a:cs typeface="+mn-cs"/>
                      </a:rPr>
                      <m:t>拟合</m:t>
                    </m:r>
                  </m:oMath>
                </a14:m>
                <a:r>
                  <a:rPr kumimoji="0" lang="zh-CN" altLang="en-US"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问题</a:t>
                </a:r>
                <a:endParaRPr kumimoji="0" lang="en-US" altLang="zh-CN"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20000"/>
                  </a:lnSpc>
                  <a:spcBef>
                    <a:spcPts val="1000"/>
                  </a:spcBef>
                  <a:spcAft>
                    <a:spcPts val="0"/>
                  </a:spcAft>
                  <a:buClrTx/>
                  <a:buSzTx/>
                  <a:buFontTx/>
                  <a:buNone/>
                  <a:tabLst/>
                  <a:defRPr/>
                </a:pPr>
                <a:endParaRPr kumimoji="0" lang="en-US" altLang="zh-CN"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p:txBody>
          </p:sp>
        </mc:Choice>
        <mc:Fallback xmlns="">
          <p:sp>
            <p:nvSpPr>
              <p:cNvPr id="17" name="内容占位符 6">
                <a:extLst>
                  <a:ext uri="{FF2B5EF4-FFF2-40B4-BE49-F238E27FC236}">
                    <a16:creationId xmlns:a16="http://schemas.microsoft.com/office/drawing/2014/main" id="{7744C946-5F38-487F-AB10-3E69F783FEFE}"/>
                  </a:ext>
                </a:extLst>
              </p:cNvPr>
              <p:cNvSpPr txBox="1">
                <a:spLocks noRot="1" noChangeAspect="1" noMove="1" noResize="1" noEditPoints="1" noAdjustHandles="1" noChangeArrowheads="1" noChangeShapeType="1" noTextEdit="1"/>
              </p:cNvSpPr>
              <p:nvPr/>
            </p:nvSpPr>
            <p:spPr>
              <a:xfrm>
                <a:off x="594833" y="1193398"/>
                <a:ext cx="4397375" cy="929550"/>
              </a:xfrm>
              <a:prstGeom prst="rect">
                <a:avLst/>
              </a:prstGeom>
              <a:blipFill>
                <a:blip r:embed="rId2"/>
                <a:stretch>
                  <a:fillRect l="-1526" t="-658"/>
                </a:stretch>
              </a:blipFill>
            </p:spPr>
            <p:txBody>
              <a:bodyPr/>
              <a:lstStyle/>
              <a:p>
                <a:r>
                  <a:rPr lang="zh-CN" altLang="en-US">
                    <a:noFill/>
                  </a:rPr>
                  <a:t> </a:t>
                </a:r>
              </a:p>
            </p:txBody>
          </p:sp>
        </mc:Fallback>
      </mc:AlternateContent>
      <p:pic>
        <p:nvPicPr>
          <p:cNvPr id="19" name="图片 18">
            <a:extLst>
              <a:ext uri="{FF2B5EF4-FFF2-40B4-BE49-F238E27FC236}">
                <a16:creationId xmlns:a16="http://schemas.microsoft.com/office/drawing/2014/main" id="{3122C3FA-5ACA-413E-8B1A-6413735ECE06}"/>
              </a:ext>
            </a:extLst>
          </p:cNvPr>
          <p:cNvPicPr>
            <a:picLocks noChangeAspect="1"/>
          </p:cNvPicPr>
          <p:nvPr/>
        </p:nvPicPr>
        <p:blipFill>
          <a:blip r:embed="rId3"/>
          <a:stretch>
            <a:fillRect/>
          </a:stretch>
        </p:blipFill>
        <p:spPr>
          <a:xfrm>
            <a:off x="6263359" y="464492"/>
            <a:ext cx="3889710" cy="2850747"/>
          </a:xfrm>
          <a:prstGeom prst="rect">
            <a:avLst/>
          </a:prstGeom>
        </p:spPr>
      </p:pic>
      <mc:AlternateContent xmlns:mc="http://schemas.openxmlformats.org/markup-compatibility/2006" xmlns:a14="http://schemas.microsoft.com/office/drawing/2010/main">
        <mc:Choice Requires="a14">
          <p:sp>
            <p:nvSpPr>
              <p:cNvPr id="22" name="内容占位符 6">
                <a:extLst>
                  <a:ext uri="{FF2B5EF4-FFF2-40B4-BE49-F238E27FC236}">
                    <a16:creationId xmlns:a16="http://schemas.microsoft.com/office/drawing/2014/main" id="{B4876DB2-8C23-4825-AE5E-560149E45BC5}"/>
                  </a:ext>
                </a:extLst>
              </p:cNvPr>
              <p:cNvSpPr txBox="1">
                <a:spLocks/>
              </p:cNvSpPr>
              <p:nvPr/>
            </p:nvSpPr>
            <p:spPr>
              <a:xfrm>
                <a:off x="594833" y="2657113"/>
                <a:ext cx="4397375" cy="2466381"/>
              </a:xfrm>
              <a:prstGeom prst="rect">
                <a:avLst/>
              </a:prstGeom>
            </p:spPr>
            <p:txBody>
              <a:bodyPr wrap="square">
                <a:spAutoFit/>
              </a:bodyPr>
              <a:lstStyle>
                <a:lvl1pPr marL="0" indent="0" algn="l" defTabSz="914400" rtl="0" eaLnBrk="1" latinLnBrk="0" hangingPunct="1">
                  <a:lnSpc>
                    <a:spcPct val="120000"/>
                  </a:lnSpc>
                  <a:spcBef>
                    <a:spcPts val="1000"/>
                  </a:spcBef>
                  <a:buFontTx/>
                  <a:buNone/>
                  <a:defRPr sz="2000" kern="0" spc="300" baseline="0">
                    <a:solidFill>
                      <a:schemeClr val="bg1"/>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120000"/>
                  </a:lnSpc>
                  <a:spcBef>
                    <a:spcPts val="500"/>
                  </a:spcBef>
                  <a:buFontTx/>
                  <a:buNone/>
                  <a:defRPr sz="2000" kern="0" spc="300" baseline="0">
                    <a:solidFill>
                      <a:schemeClr val="bg1"/>
                    </a:solidFill>
                    <a:latin typeface="微软雅黑" panose="020B0503020204020204" pitchFamily="34" charset="-122"/>
                    <a:ea typeface="微软雅黑" panose="020B0503020204020204" pitchFamily="34" charset="-122"/>
                    <a:cs typeface="+mn-cs"/>
                  </a:defRPr>
                </a:lvl2pPr>
                <a:lvl3pPr marL="914400" indent="0" algn="l" defTabSz="914400" rtl="0" eaLnBrk="1" latinLnBrk="0" hangingPunct="1">
                  <a:lnSpc>
                    <a:spcPct val="120000"/>
                  </a:lnSpc>
                  <a:spcBef>
                    <a:spcPts val="500"/>
                  </a:spcBef>
                  <a:buFontTx/>
                  <a:buNone/>
                  <a:defRPr sz="2000" kern="0" spc="300" baseline="0">
                    <a:solidFill>
                      <a:schemeClr val="bg1"/>
                    </a:solidFill>
                    <a:latin typeface="微软雅黑" panose="020B0503020204020204" pitchFamily="34" charset="-122"/>
                    <a:ea typeface="微软雅黑" panose="020B0503020204020204" pitchFamily="34" charset="-122"/>
                    <a:cs typeface="+mn-cs"/>
                  </a:defRPr>
                </a:lvl3pPr>
                <a:lvl4pPr marL="1371600" indent="0" algn="l" defTabSz="914400" rtl="0" eaLnBrk="1" latinLnBrk="0" hangingPunct="1">
                  <a:lnSpc>
                    <a:spcPct val="120000"/>
                  </a:lnSpc>
                  <a:spcBef>
                    <a:spcPts val="500"/>
                  </a:spcBef>
                  <a:buFontTx/>
                  <a:buNone/>
                  <a:defRPr sz="2000" kern="0" spc="300" baseline="0">
                    <a:solidFill>
                      <a:schemeClr val="bg1"/>
                    </a:solidFill>
                    <a:latin typeface="微软雅黑" panose="020B0503020204020204" pitchFamily="34" charset="-122"/>
                    <a:ea typeface="微软雅黑" panose="020B0503020204020204" pitchFamily="34" charset="-122"/>
                    <a:cs typeface="+mn-cs"/>
                  </a:defRPr>
                </a:lvl4pPr>
                <a:lvl5pPr marL="1828800" indent="0" algn="l" defTabSz="914400" rtl="0" eaLnBrk="1" latinLnBrk="0" hangingPunct="1">
                  <a:lnSpc>
                    <a:spcPct val="120000"/>
                  </a:lnSpc>
                  <a:spcBef>
                    <a:spcPts val="500"/>
                  </a:spcBef>
                  <a:buFontTx/>
                  <a:buNone/>
                  <a:defRPr sz="2000" kern="0" spc="300" baseline="0">
                    <a:solidFill>
                      <a:schemeClr val="bg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0" lang="zh-CN" altLang="en-US"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最小化</a:t>
                </a:r>
                <a14:m>
                  <m:oMath xmlns:m="http://schemas.openxmlformats.org/officeDocument/2006/math">
                    <m:r>
                      <a:rPr kumimoji="0" lang="zh-CN" altLang="en-US" sz="2000" b="0" i="1" u="none" strike="noStrike" kern="0" cap="none" spc="300" normalizeH="0" baseline="0" noProof="0" dirty="0">
                        <a:ln>
                          <a:noFill/>
                        </a:ln>
                        <a:solidFill>
                          <a:sysClr val="window" lastClr="FFFFFF"/>
                        </a:solidFill>
                        <a:effectLst/>
                        <a:uLnTx/>
                        <a:uFillTx/>
                        <a:latin typeface="Cambria Math" panose="02040503050406030204" pitchFamily="18" charset="0"/>
                        <a:cs typeface="+mn-cs"/>
                      </a:rPr>
                      <m:t>结构</m:t>
                    </m:r>
                    <m:r>
                      <a:rPr kumimoji="0" lang="zh-CN" altLang="en-US" sz="2000" b="0" i="1" u="none" strike="noStrike" kern="0" cap="none" spc="300" normalizeH="0" baseline="0" noProof="0" dirty="0" smtClean="0">
                        <a:ln>
                          <a:noFill/>
                        </a:ln>
                        <a:solidFill>
                          <a:sysClr val="window" lastClr="FFFFFF"/>
                        </a:solidFill>
                        <a:effectLst/>
                        <a:uLnTx/>
                        <a:uFillTx/>
                        <a:latin typeface="Cambria Math" panose="02040503050406030204" pitchFamily="18" charset="0"/>
                        <a:cs typeface="+mn-cs"/>
                      </a:rPr>
                      <m:t>风险</m:t>
                    </m:r>
                  </m:oMath>
                </a14:m>
                <a:endParaRPr kumimoji="0" lang="en-US" altLang="zh-CN" sz="2000" b="0" i="1" u="none" strike="noStrike" kern="0" cap="none" spc="300" normalizeH="0" baseline="0" noProof="0" dirty="0">
                  <a:ln>
                    <a:noFill/>
                  </a:ln>
                  <a:solidFill>
                    <a:sysClr val="window" lastClr="FFFFFF"/>
                  </a:solidFill>
                  <a:effectLst/>
                  <a:uLnTx/>
                  <a:uFillTx/>
                  <a:latin typeface="Cambria Math" panose="02040503050406030204" pitchFamily="18" charset="0"/>
                  <a:ea typeface="微软雅黑" panose="020B0503020204020204" pitchFamily="34" charset="-122"/>
                  <a:cs typeface="+mn-cs"/>
                </a:endParaRPr>
              </a:p>
              <a:p>
                <a:pPr marL="0" marR="0" lvl="0" indent="0" algn="l" defTabSz="914400" rtl="0" eaLnBrk="1" fontAlgn="auto" latinLnBrk="0" hangingPunct="1">
                  <a:lnSpc>
                    <a:spcPct val="120000"/>
                  </a:lnSpc>
                  <a:spcBef>
                    <a:spcPts val="100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kumimoji="0" lang="en-US" altLang="zh-CN" sz="2000" b="0" i="1" u="none" strike="noStrike" kern="0" cap="none" spc="300" normalizeH="0" baseline="0" noProof="0" dirty="0">
                              <a:ln>
                                <a:noFill/>
                              </a:ln>
                              <a:solidFill>
                                <a:sysClr val="window" lastClr="FFFFFF"/>
                              </a:solidFill>
                              <a:effectLst/>
                              <a:uLnTx/>
                              <a:uFillTx/>
                              <a:latin typeface="Cambria Math" panose="02040503050406030204" pitchFamily="18" charset="0"/>
                              <a:cs typeface="+mn-cs"/>
                            </a:rPr>
                          </m:ctrlPr>
                        </m:fPr>
                        <m:num>
                          <m:r>
                            <a:rPr kumimoji="0" lang="en-US" altLang="zh-CN" sz="2000" b="0" i="0" u="none" strike="noStrike" kern="0" cap="none" spc="300" normalizeH="0" baseline="0" noProof="0" dirty="0">
                              <a:ln>
                                <a:noFill/>
                              </a:ln>
                              <a:solidFill>
                                <a:sysClr val="window" lastClr="FFFFFF"/>
                              </a:solidFill>
                              <a:effectLst/>
                              <a:uLnTx/>
                              <a:uFillTx/>
                              <a:latin typeface="Cambria Math" panose="02040503050406030204" pitchFamily="18" charset="0"/>
                              <a:cs typeface="+mn-cs"/>
                            </a:rPr>
                            <m:t>1</m:t>
                          </m:r>
                        </m:num>
                        <m:den>
                          <m:r>
                            <a:rPr kumimoji="0" lang="en-US" altLang="zh-CN" sz="2000" b="0" i="1" u="none" strike="noStrike" kern="0" cap="none" spc="300" normalizeH="0" baseline="0" noProof="0" dirty="0">
                              <a:ln>
                                <a:noFill/>
                              </a:ln>
                              <a:solidFill>
                                <a:sysClr val="window" lastClr="FFFFFF"/>
                              </a:solidFill>
                              <a:effectLst/>
                              <a:uLnTx/>
                              <a:uFillTx/>
                              <a:latin typeface="Cambria Math" panose="02040503050406030204" pitchFamily="18" charset="0"/>
                              <a:cs typeface="+mn-cs"/>
                            </a:rPr>
                            <m:t>𝑁</m:t>
                          </m:r>
                        </m:den>
                      </m:f>
                      <m:nary>
                        <m:naryPr>
                          <m:chr m:val="∑"/>
                          <m:limLoc m:val="undOvr"/>
                          <m:grow m:val="on"/>
                          <m:ctrlPr>
                            <a:rPr kumimoji="0" lang="en-US" altLang="zh-CN" sz="2000" b="0" i="1" u="none" strike="noStrike" kern="0" cap="none" spc="300" normalizeH="0" baseline="0" noProof="0" dirty="0">
                              <a:ln>
                                <a:noFill/>
                              </a:ln>
                              <a:solidFill>
                                <a:sysClr val="window" lastClr="FFFFFF"/>
                              </a:solidFill>
                              <a:effectLst/>
                              <a:uLnTx/>
                              <a:uFillTx/>
                              <a:latin typeface="Cambria Math" panose="02040503050406030204" pitchFamily="18" charset="0"/>
                              <a:cs typeface="+mn-cs"/>
                            </a:rPr>
                          </m:ctrlPr>
                        </m:naryPr>
                        <m:sub>
                          <m:r>
                            <a:rPr kumimoji="0" lang="en-US" altLang="zh-CN" sz="2000" b="0" i="1" u="none" strike="noStrike" kern="0" cap="none" spc="300" normalizeH="0" baseline="0" noProof="0" dirty="0">
                              <a:ln>
                                <a:noFill/>
                              </a:ln>
                              <a:solidFill>
                                <a:sysClr val="window" lastClr="FFFFFF"/>
                              </a:solidFill>
                              <a:effectLst/>
                              <a:uLnTx/>
                              <a:uFillTx/>
                              <a:latin typeface="Cambria Math" panose="02040503050406030204" pitchFamily="18" charset="0"/>
                              <a:cs typeface="+mn-cs"/>
                            </a:rPr>
                            <m:t>𝑖</m:t>
                          </m:r>
                          <m:r>
                            <a:rPr kumimoji="0" lang="en-US" altLang="zh-CN" sz="2000" b="0" i="0" u="none" strike="noStrike" kern="0" cap="none" spc="300" normalizeH="0" baseline="0" noProof="0" dirty="0">
                              <a:ln>
                                <a:noFill/>
                              </a:ln>
                              <a:solidFill>
                                <a:sysClr val="window" lastClr="FFFFFF"/>
                              </a:solidFill>
                              <a:effectLst/>
                              <a:uLnTx/>
                              <a:uFillTx/>
                              <a:latin typeface="Cambria Math" panose="02040503050406030204" pitchFamily="18" charset="0"/>
                              <a:cs typeface="+mn-cs"/>
                            </a:rPr>
                            <m:t>=1</m:t>
                          </m:r>
                        </m:sub>
                        <m:sup>
                          <m:r>
                            <a:rPr kumimoji="0" lang="en-US" altLang="zh-CN" sz="2000" b="0" i="1" u="none" strike="noStrike" kern="0" cap="none" spc="300" normalizeH="0" baseline="0" noProof="0" dirty="0">
                              <a:ln>
                                <a:noFill/>
                              </a:ln>
                              <a:solidFill>
                                <a:sysClr val="window" lastClr="FFFFFF"/>
                              </a:solidFill>
                              <a:effectLst/>
                              <a:uLnTx/>
                              <a:uFillTx/>
                              <a:latin typeface="Cambria Math" panose="02040503050406030204" pitchFamily="18" charset="0"/>
                              <a:cs typeface="+mn-cs"/>
                            </a:rPr>
                            <m:t>𝑁</m:t>
                          </m:r>
                        </m:sup>
                        <m:e>
                          <m:r>
                            <a:rPr kumimoji="0" lang="en-US" altLang="zh-CN" sz="2000" b="0" i="1" u="none" strike="noStrike" kern="0" cap="none" spc="300" normalizeH="0" baseline="0" noProof="0" dirty="0">
                              <a:ln>
                                <a:noFill/>
                              </a:ln>
                              <a:solidFill>
                                <a:sysClr val="window" lastClr="FFFFFF"/>
                              </a:solidFill>
                              <a:effectLst/>
                              <a:uLnTx/>
                              <a:uFillTx/>
                              <a:latin typeface="Cambria Math" panose="02040503050406030204" pitchFamily="18" charset="0"/>
                              <a:cs typeface="+mn-cs"/>
                            </a:rPr>
                            <m:t>𝐿</m:t>
                          </m:r>
                          <m:d>
                            <m:dPr>
                              <m:ctrlPr>
                                <a:rPr kumimoji="0" lang="en-US" altLang="zh-CN" sz="2000" b="0" i="1" u="none" strike="noStrike" kern="0" cap="none" spc="300" normalizeH="0" baseline="0" noProof="0" dirty="0">
                                  <a:ln>
                                    <a:noFill/>
                                  </a:ln>
                                  <a:solidFill>
                                    <a:sysClr val="window" lastClr="FFFFFF"/>
                                  </a:solidFill>
                                  <a:effectLst/>
                                  <a:uLnTx/>
                                  <a:uFillTx/>
                                  <a:latin typeface="Cambria Math" panose="02040503050406030204" pitchFamily="18" charset="0"/>
                                  <a:cs typeface="+mn-cs"/>
                                </a:rPr>
                              </m:ctrlPr>
                            </m:dPr>
                            <m:e>
                              <m:sSub>
                                <m:sSubPr>
                                  <m:ctrlPr>
                                    <a:rPr kumimoji="0" lang="en-US" altLang="zh-CN" sz="2000" b="0" i="1" u="none" strike="noStrike" kern="0" cap="none" spc="300" normalizeH="0" baseline="0" noProof="0" dirty="0">
                                      <a:ln>
                                        <a:noFill/>
                                      </a:ln>
                                      <a:solidFill>
                                        <a:sysClr val="window" lastClr="FFFFFF"/>
                                      </a:solidFill>
                                      <a:effectLst/>
                                      <a:uLnTx/>
                                      <a:uFillTx/>
                                      <a:latin typeface="Cambria Math" panose="02040503050406030204" pitchFamily="18" charset="0"/>
                                      <a:cs typeface="+mn-cs"/>
                                    </a:rPr>
                                  </m:ctrlPr>
                                </m:sSubPr>
                                <m:e>
                                  <m:r>
                                    <a:rPr kumimoji="0" lang="en-US" altLang="zh-CN" sz="2000" b="0" i="1" u="none" strike="noStrike" kern="0" cap="none" spc="300" normalizeH="0" baseline="0" noProof="0" dirty="0">
                                      <a:ln>
                                        <a:noFill/>
                                      </a:ln>
                                      <a:solidFill>
                                        <a:sysClr val="window" lastClr="FFFFFF"/>
                                      </a:solidFill>
                                      <a:effectLst/>
                                      <a:uLnTx/>
                                      <a:uFillTx/>
                                      <a:latin typeface="Cambria Math" panose="02040503050406030204" pitchFamily="18" charset="0"/>
                                      <a:cs typeface="+mn-cs"/>
                                    </a:rPr>
                                    <m:t>𝑦</m:t>
                                  </m:r>
                                </m:e>
                                <m:sub>
                                  <m:r>
                                    <a:rPr kumimoji="0" lang="en-US" altLang="zh-CN" sz="2000" b="0" i="1" u="none" strike="noStrike" kern="0" cap="none" spc="300" normalizeH="0" baseline="0" noProof="0" dirty="0">
                                      <a:ln>
                                        <a:noFill/>
                                      </a:ln>
                                      <a:solidFill>
                                        <a:sysClr val="window" lastClr="FFFFFF"/>
                                      </a:solidFill>
                                      <a:effectLst/>
                                      <a:uLnTx/>
                                      <a:uFillTx/>
                                      <a:latin typeface="Cambria Math" panose="02040503050406030204" pitchFamily="18" charset="0"/>
                                      <a:cs typeface="+mn-cs"/>
                                    </a:rPr>
                                    <m:t>𝑖</m:t>
                                  </m:r>
                                </m:sub>
                              </m:sSub>
                              <m:r>
                                <a:rPr kumimoji="0" lang="en-US" altLang="zh-CN" sz="2000" b="0" i="0" u="none" strike="noStrike" kern="0" cap="none" spc="300" normalizeH="0" baseline="0" noProof="0" dirty="0">
                                  <a:ln>
                                    <a:noFill/>
                                  </a:ln>
                                  <a:solidFill>
                                    <a:sysClr val="window" lastClr="FFFFFF"/>
                                  </a:solidFill>
                                  <a:effectLst/>
                                  <a:uLnTx/>
                                  <a:uFillTx/>
                                  <a:latin typeface="Cambria Math" panose="02040503050406030204" pitchFamily="18" charset="0"/>
                                  <a:cs typeface="+mn-cs"/>
                                </a:rPr>
                                <m:t>,</m:t>
                              </m:r>
                              <m:r>
                                <a:rPr kumimoji="0" lang="en-US" altLang="zh-CN" sz="2000" b="0" i="1" u="none" strike="noStrike" kern="0" cap="none" spc="300" normalizeH="0" baseline="0" noProof="0" dirty="0">
                                  <a:ln>
                                    <a:noFill/>
                                  </a:ln>
                                  <a:solidFill>
                                    <a:sysClr val="window" lastClr="FFFFFF"/>
                                  </a:solidFill>
                                  <a:effectLst/>
                                  <a:uLnTx/>
                                  <a:uFillTx/>
                                  <a:latin typeface="Cambria Math" panose="02040503050406030204" pitchFamily="18" charset="0"/>
                                  <a:cs typeface="+mn-cs"/>
                                </a:rPr>
                                <m:t>𝑓</m:t>
                              </m:r>
                              <m:d>
                                <m:dPr>
                                  <m:ctrlPr>
                                    <a:rPr kumimoji="0" lang="en-US" altLang="zh-CN" sz="2000" b="0" i="1" u="none" strike="noStrike" kern="0" cap="none" spc="300" normalizeH="0" baseline="0" noProof="0" dirty="0">
                                      <a:ln>
                                        <a:noFill/>
                                      </a:ln>
                                      <a:solidFill>
                                        <a:sysClr val="window" lastClr="FFFFFF"/>
                                      </a:solidFill>
                                      <a:effectLst/>
                                      <a:uLnTx/>
                                      <a:uFillTx/>
                                      <a:latin typeface="Cambria Math" panose="02040503050406030204" pitchFamily="18" charset="0"/>
                                      <a:cs typeface="+mn-cs"/>
                                    </a:rPr>
                                  </m:ctrlPr>
                                </m:dPr>
                                <m:e>
                                  <m:sSub>
                                    <m:sSubPr>
                                      <m:ctrlPr>
                                        <a:rPr kumimoji="0" lang="en-US" altLang="zh-CN" sz="2000" b="0" i="1" u="none" strike="noStrike" kern="0" cap="none" spc="300" normalizeH="0" baseline="0" noProof="0" dirty="0">
                                          <a:ln>
                                            <a:noFill/>
                                          </a:ln>
                                          <a:solidFill>
                                            <a:sysClr val="window" lastClr="FFFFFF"/>
                                          </a:solidFill>
                                          <a:effectLst/>
                                          <a:uLnTx/>
                                          <a:uFillTx/>
                                          <a:latin typeface="Cambria Math" panose="02040503050406030204" pitchFamily="18" charset="0"/>
                                          <a:cs typeface="+mn-cs"/>
                                        </a:rPr>
                                      </m:ctrlPr>
                                    </m:sSubPr>
                                    <m:e>
                                      <m:r>
                                        <a:rPr kumimoji="0" lang="en-US" altLang="zh-CN" sz="2000" b="0" i="1" u="none" strike="noStrike" kern="0" cap="none" spc="300" normalizeH="0" baseline="0" noProof="0" dirty="0">
                                          <a:ln>
                                            <a:noFill/>
                                          </a:ln>
                                          <a:solidFill>
                                            <a:sysClr val="window" lastClr="FFFFFF"/>
                                          </a:solidFill>
                                          <a:effectLst/>
                                          <a:uLnTx/>
                                          <a:uFillTx/>
                                          <a:latin typeface="Cambria Math" panose="02040503050406030204" pitchFamily="18" charset="0"/>
                                          <a:cs typeface="+mn-cs"/>
                                        </a:rPr>
                                        <m:t>𝑥</m:t>
                                      </m:r>
                                    </m:e>
                                    <m:sub>
                                      <m:r>
                                        <a:rPr kumimoji="0" lang="en-US" altLang="zh-CN" sz="2000" b="0" i="1" u="none" strike="noStrike" kern="0" cap="none" spc="300" normalizeH="0" baseline="0" noProof="0" dirty="0">
                                          <a:ln>
                                            <a:noFill/>
                                          </a:ln>
                                          <a:solidFill>
                                            <a:sysClr val="window" lastClr="FFFFFF"/>
                                          </a:solidFill>
                                          <a:effectLst/>
                                          <a:uLnTx/>
                                          <a:uFillTx/>
                                          <a:latin typeface="Cambria Math" panose="02040503050406030204" pitchFamily="18" charset="0"/>
                                          <a:cs typeface="+mn-cs"/>
                                        </a:rPr>
                                        <m:t>𝑖</m:t>
                                      </m:r>
                                    </m:sub>
                                  </m:sSub>
                                </m:e>
                              </m:d>
                            </m:e>
                          </m:d>
                        </m:e>
                      </m:nary>
                      <m:r>
                        <a:rPr kumimoji="0" lang="en-US" altLang="zh-CN" sz="2000" b="0" i="0" u="none" strike="noStrike" kern="0" cap="none" spc="300" normalizeH="0" baseline="0" noProof="0" dirty="0">
                          <a:ln>
                            <a:noFill/>
                          </a:ln>
                          <a:solidFill>
                            <a:sysClr val="window" lastClr="FFFFFF"/>
                          </a:solidFill>
                          <a:effectLst/>
                          <a:uLnTx/>
                          <a:uFillTx/>
                          <a:latin typeface="Cambria Math" panose="02040503050406030204" pitchFamily="18" charset="0"/>
                          <a:cs typeface="+mn-cs"/>
                        </a:rPr>
                        <m:t>+</m:t>
                      </m:r>
                      <m:r>
                        <a:rPr kumimoji="0" lang="en-US" altLang="zh-CN" sz="2000" b="0" i="1" u="none" strike="noStrike" kern="0" cap="none" spc="300" normalizeH="0" baseline="0" noProof="0" dirty="0">
                          <a:ln>
                            <a:noFill/>
                          </a:ln>
                          <a:solidFill>
                            <a:sysClr val="window" lastClr="FFFFFF"/>
                          </a:solidFill>
                          <a:effectLst/>
                          <a:uLnTx/>
                          <a:uFillTx/>
                          <a:latin typeface="Cambria Math" panose="02040503050406030204" pitchFamily="18" charset="0"/>
                          <a:cs typeface="+mn-cs"/>
                        </a:rPr>
                        <m:t>𝜆</m:t>
                      </m:r>
                      <m:r>
                        <a:rPr kumimoji="0" lang="en-US" altLang="zh-CN" sz="2000" b="0" i="1" u="none" strike="noStrike" kern="0" cap="none" spc="300" normalizeH="0" baseline="0" noProof="0" dirty="0">
                          <a:ln>
                            <a:noFill/>
                          </a:ln>
                          <a:solidFill>
                            <a:sysClr val="window" lastClr="FFFFFF"/>
                          </a:solidFill>
                          <a:effectLst/>
                          <a:uLnTx/>
                          <a:uFillTx/>
                          <a:latin typeface="Cambria Math" panose="02040503050406030204" pitchFamily="18" charset="0"/>
                          <a:cs typeface="+mn-cs"/>
                        </a:rPr>
                        <m:t>𝐽</m:t>
                      </m:r>
                      <m:d>
                        <m:dPr>
                          <m:ctrlPr>
                            <a:rPr kumimoji="0" lang="en-US" altLang="zh-CN" sz="2000" b="0" i="1" u="none" strike="noStrike" kern="0" cap="none" spc="300" normalizeH="0" baseline="0" noProof="0" dirty="0">
                              <a:ln>
                                <a:noFill/>
                              </a:ln>
                              <a:solidFill>
                                <a:sysClr val="window" lastClr="FFFFFF"/>
                              </a:solidFill>
                              <a:effectLst/>
                              <a:uLnTx/>
                              <a:uFillTx/>
                              <a:latin typeface="Cambria Math" panose="02040503050406030204" pitchFamily="18" charset="0"/>
                              <a:cs typeface="+mn-cs"/>
                            </a:rPr>
                          </m:ctrlPr>
                        </m:dPr>
                        <m:e>
                          <m:r>
                            <a:rPr kumimoji="0" lang="en-US" altLang="zh-CN" sz="2000" b="0" i="1" u="none" strike="noStrike" kern="0" cap="none" spc="300" normalizeH="0" baseline="0" noProof="0" dirty="0">
                              <a:ln>
                                <a:noFill/>
                              </a:ln>
                              <a:solidFill>
                                <a:sysClr val="window" lastClr="FFFFFF"/>
                              </a:solidFill>
                              <a:effectLst/>
                              <a:uLnTx/>
                              <a:uFillTx/>
                              <a:latin typeface="Cambria Math" panose="02040503050406030204" pitchFamily="18" charset="0"/>
                              <a:cs typeface="+mn-cs"/>
                            </a:rPr>
                            <m:t>𝑓</m:t>
                          </m:r>
                        </m:e>
                      </m:d>
                    </m:oMath>
                  </m:oMathPara>
                </a14:m>
                <a:endParaRPr kumimoji="0" lang="en-US" altLang="zh-CN"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20000"/>
                  </a:lnSpc>
                  <a:spcBef>
                    <a:spcPts val="1000"/>
                  </a:spcBef>
                  <a:spcAft>
                    <a:spcPts val="0"/>
                  </a:spcAft>
                  <a:buClrTx/>
                  <a:buSzTx/>
                  <a:buFontTx/>
                  <a:buNone/>
                  <a:tabLst/>
                  <a:defRPr/>
                </a:pPr>
                <a:endParaRPr kumimoji="0" lang="en-US" altLang="zh-CN"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20000"/>
                  </a:lnSpc>
                  <a:spcBef>
                    <a:spcPts val="1000"/>
                  </a:spcBef>
                  <a:spcAft>
                    <a:spcPts val="0"/>
                  </a:spcAft>
                  <a:buClrTx/>
                  <a:buSzTx/>
                  <a:buFontTx/>
                  <a:buNone/>
                  <a:tabLst/>
                  <a:defRPr/>
                </a:pPr>
                <a:r>
                  <a:rPr kumimoji="0" lang="zh-CN" altLang="en-US"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交叉验证</a:t>
                </a:r>
                <a:endParaRPr kumimoji="0" lang="en-US" altLang="zh-CN"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p:txBody>
          </p:sp>
        </mc:Choice>
        <mc:Fallback xmlns="">
          <p:sp>
            <p:nvSpPr>
              <p:cNvPr id="22" name="内容占位符 6">
                <a:extLst>
                  <a:ext uri="{FF2B5EF4-FFF2-40B4-BE49-F238E27FC236}">
                    <a16:creationId xmlns:a16="http://schemas.microsoft.com/office/drawing/2014/main" id="{B4876DB2-8C23-4825-AE5E-560149E45BC5}"/>
                  </a:ext>
                </a:extLst>
              </p:cNvPr>
              <p:cNvSpPr txBox="1">
                <a:spLocks noRot="1" noChangeAspect="1" noMove="1" noResize="1" noEditPoints="1" noAdjustHandles="1" noChangeArrowheads="1" noChangeShapeType="1" noTextEdit="1"/>
              </p:cNvSpPr>
              <p:nvPr/>
            </p:nvSpPr>
            <p:spPr>
              <a:xfrm>
                <a:off x="594833" y="2657113"/>
                <a:ext cx="4397375" cy="2466381"/>
              </a:xfrm>
              <a:prstGeom prst="rect">
                <a:avLst/>
              </a:prstGeom>
              <a:blipFill>
                <a:blip r:embed="rId4"/>
                <a:stretch>
                  <a:fillRect l="-1526" t="-248" b="-3713"/>
                </a:stretch>
              </a:blipFill>
            </p:spPr>
            <p:txBody>
              <a:bodyPr/>
              <a:lstStyle/>
              <a:p>
                <a:r>
                  <a:rPr lang="zh-CN" altLang="en-US">
                    <a:noFill/>
                  </a:rPr>
                  <a:t> </a:t>
                </a:r>
              </a:p>
            </p:txBody>
          </p:sp>
        </mc:Fallback>
      </mc:AlternateContent>
      <p:pic>
        <p:nvPicPr>
          <p:cNvPr id="23" name="图片 22">
            <a:extLst>
              <a:ext uri="{FF2B5EF4-FFF2-40B4-BE49-F238E27FC236}">
                <a16:creationId xmlns:a16="http://schemas.microsoft.com/office/drawing/2014/main" id="{3D81CC53-E638-42BE-89B9-C01308590F17}"/>
              </a:ext>
            </a:extLst>
          </p:cNvPr>
          <p:cNvPicPr>
            <a:picLocks noChangeAspect="1"/>
          </p:cNvPicPr>
          <p:nvPr/>
        </p:nvPicPr>
        <p:blipFill>
          <a:blip r:embed="rId5"/>
          <a:stretch>
            <a:fillRect/>
          </a:stretch>
        </p:blipFill>
        <p:spPr>
          <a:xfrm>
            <a:off x="6263359" y="3487747"/>
            <a:ext cx="3889710" cy="2540219"/>
          </a:xfrm>
          <a:prstGeom prst="rect">
            <a:avLst/>
          </a:prstGeom>
        </p:spPr>
      </p:pic>
    </p:spTree>
    <p:extLst>
      <p:ext uri="{BB962C8B-B14F-4D97-AF65-F5344CB8AC3E}">
        <p14:creationId xmlns:p14="http://schemas.microsoft.com/office/powerpoint/2010/main" val="648830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12"/>
          <p:cNvSpPr/>
          <p:nvPr/>
        </p:nvSpPr>
        <p:spPr>
          <a:xfrm>
            <a:off x="5557527" y="1177250"/>
            <a:ext cx="6600825" cy="1085031"/>
          </a:xfrm>
          <a:prstGeom prst="roundRect">
            <a:avLst>
              <a:gd name="adj" fmla="val 7418"/>
            </a:avLst>
          </a:prstGeom>
          <a:gradFill flip="none" rotWithShape="1">
            <a:gsLst>
              <a:gs pos="9000">
                <a:srgbClr val="519C23">
                  <a:lumMod val="89000"/>
                  <a:lumOff val="11000"/>
                </a:srgbClr>
              </a:gs>
              <a:gs pos="100000">
                <a:srgbClr val="A3EC40">
                  <a:lumMod val="78000"/>
                  <a:lumOff val="22000"/>
                </a:srgbClr>
              </a:gs>
            </a:gsLst>
            <a:lin ang="2700000" scaled="1"/>
            <a:tileRect/>
          </a:gradFill>
          <a:ln>
            <a:noFill/>
          </a:ln>
          <a:effectLst>
            <a:outerShdw blurRad="279400" sx="102000" sy="102000" algn="ctr" rotWithShape="0">
              <a:srgbClr val="519C23">
                <a:alpha val="2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5621213" y="1119601"/>
            <a:ext cx="1101641" cy="1200329"/>
          </a:xfrm>
          <a:prstGeom prst="rect">
            <a:avLst/>
          </a:prstGeom>
          <a:noFill/>
        </p:spPr>
        <p:txBody>
          <a:bodyPr wrap="square" rtlCol="0">
            <a:spAutoFit/>
          </a:bodyPr>
          <a:lstStyle/>
          <a:p>
            <a:pPr algn="ctr"/>
            <a:r>
              <a:rPr lang="en-US" altLang="zh-CN" sz="7200" b="1" dirty="0">
                <a:solidFill>
                  <a:schemeClr val="bg1">
                    <a:alpha val="54000"/>
                  </a:schemeClr>
                </a:solidFill>
                <a:latin typeface="微软雅黑" panose="020B0503020204020204" pitchFamily="34" charset="-122"/>
                <a:ea typeface="微软雅黑" panose="020B0503020204020204" pitchFamily="34" charset="-122"/>
              </a:rPr>
              <a:t>1</a:t>
            </a:r>
            <a:endParaRPr lang="zh-CN" altLang="en-US" sz="7200" b="1" dirty="0">
              <a:solidFill>
                <a:schemeClr val="bg1">
                  <a:alpha val="54000"/>
                </a:schemeClr>
              </a:solidFill>
              <a:latin typeface="微软雅黑" panose="020B0503020204020204" pitchFamily="34" charset="-122"/>
              <a:ea typeface="微软雅黑" panose="020B0503020204020204" pitchFamily="34" charset="-122"/>
            </a:endParaRPr>
          </a:p>
        </p:txBody>
      </p:sp>
      <p:sp>
        <p:nvSpPr>
          <p:cNvPr id="15" name="圆角矩形 14"/>
          <p:cNvSpPr/>
          <p:nvPr/>
        </p:nvSpPr>
        <p:spPr>
          <a:xfrm>
            <a:off x="5557527" y="3681430"/>
            <a:ext cx="6600825" cy="1085031"/>
          </a:xfrm>
          <a:prstGeom prst="roundRect">
            <a:avLst>
              <a:gd name="adj" fmla="val 7418"/>
            </a:avLst>
          </a:prstGeom>
          <a:gradFill flip="none" rotWithShape="1">
            <a:gsLst>
              <a:gs pos="9000">
                <a:srgbClr val="1CA986"/>
              </a:gs>
              <a:gs pos="100000">
                <a:srgbClr val="50D4C2"/>
              </a:gs>
            </a:gsLst>
            <a:lin ang="4800000" scaled="0"/>
            <a:tileRect/>
          </a:gradFill>
          <a:ln>
            <a:noFill/>
          </a:ln>
          <a:effectLst>
            <a:outerShdw blurRad="406400" sx="102000" sy="102000" algn="ctr" rotWithShape="0">
              <a:srgbClr val="1CA986">
                <a:alpha val="2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5621213" y="3623781"/>
            <a:ext cx="1101641" cy="1200329"/>
          </a:xfrm>
          <a:prstGeom prst="rect">
            <a:avLst/>
          </a:prstGeom>
          <a:noFill/>
        </p:spPr>
        <p:txBody>
          <a:bodyPr wrap="square" rtlCol="0">
            <a:spAutoFit/>
          </a:bodyPr>
          <a:lstStyle/>
          <a:p>
            <a:pPr algn="ctr"/>
            <a:r>
              <a:rPr lang="en-US" altLang="zh-CN" sz="7200" b="1" dirty="0">
                <a:solidFill>
                  <a:schemeClr val="bg1">
                    <a:alpha val="54000"/>
                  </a:schemeClr>
                </a:solidFill>
                <a:latin typeface="微软雅黑" panose="020B0503020204020204" pitchFamily="34" charset="-122"/>
                <a:ea typeface="微软雅黑" panose="020B0503020204020204" pitchFamily="34" charset="-122"/>
              </a:rPr>
              <a:t>3</a:t>
            </a:r>
            <a:endParaRPr lang="zh-CN" altLang="en-US" sz="7200" b="1" dirty="0">
              <a:solidFill>
                <a:schemeClr val="bg1">
                  <a:alpha val="54000"/>
                </a:schemeClr>
              </a:solidFill>
              <a:latin typeface="微软雅黑" panose="020B0503020204020204" pitchFamily="34" charset="-122"/>
              <a:ea typeface="微软雅黑" panose="020B0503020204020204" pitchFamily="34" charset="-122"/>
            </a:endParaRPr>
          </a:p>
        </p:txBody>
      </p:sp>
      <p:sp>
        <p:nvSpPr>
          <p:cNvPr id="16" name="圆角矩形 15"/>
          <p:cNvSpPr/>
          <p:nvPr/>
        </p:nvSpPr>
        <p:spPr>
          <a:xfrm>
            <a:off x="5557527" y="4933519"/>
            <a:ext cx="6600825" cy="1085031"/>
          </a:xfrm>
          <a:prstGeom prst="roundRect">
            <a:avLst>
              <a:gd name="adj" fmla="val 7418"/>
            </a:avLst>
          </a:prstGeom>
          <a:gradFill flip="none" rotWithShape="1">
            <a:gsLst>
              <a:gs pos="9000">
                <a:srgbClr val="D74141"/>
              </a:gs>
              <a:gs pos="100000">
                <a:srgbClr val="F2817E"/>
              </a:gs>
            </a:gsLst>
            <a:lin ang="4800000" scaled="0"/>
            <a:tileRect/>
          </a:gradFill>
          <a:ln>
            <a:noFill/>
          </a:ln>
          <a:effectLst>
            <a:outerShdw blurRad="2032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p:cNvSpPr txBox="1"/>
          <p:nvPr/>
        </p:nvSpPr>
        <p:spPr>
          <a:xfrm>
            <a:off x="5621213" y="4875870"/>
            <a:ext cx="1101641" cy="1200329"/>
          </a:xfrm>
          <a:prstGeom prst="rect">
            <a:avLst/>
          </a:prstGeom>
          <a:noFill/>
        </p:spPr>
        <p:txBody>
          <a:bodyPr wrap="square" rtlCol="0">
            <a:spAutoFit/>
          </a:bodyPr>
          <a:lstStyle/>
          <a:p>
            <a:pPr algn="ctr"/>
            <a:r>
              <a:rPr lang="en-US" altLang="zh-CN" sz="7200" b="1" dirty="0">
                <a:solidFill>
                  <a:schemeClr val="bg1">
                    <a:alpha val="54000"/>
                  </a:schemeClr>
                </a:solidFill>
                <a:latin typeface="微软雅黑" panose="020B0503020204020204" pitchFamily="34" charset="-122"/>
                <a:ea typeface="微软雅黑" panose="020B0503020204020204" pitchFamily="34" charset="-122"/>
              </a:rPr>
              <a:t>4</a:t>
            </a:r>
            <a:endParaRPr lang="zh-CN" altLang="en-US" sz="7200" b="1" dirty="0">
              <a:solidFill>
                <a:schemeClr val="bg1">
                  <a:alpha val="54000"/>
                </a:schemeClr>
              </a:solidFill>
              <a:latin typeface="微软雅黑" panose="020B0503020204020204" pitchFamily="34" charset="-122"/>
              <a:ea typeface="微软雅黑" panose="020B0503020204020204" pitchFamily="34" charset="-122"/>
            </a:endParaRPr>
          </a:p>
        </p:txBody>
      </p:sp>
      <p:grpSp>
        <p:nvGrpSpPr>
          <p:cNvPr id="20" name="组合 19"/>
          <p:cNvGrpSpPr/>
          <p:nvPr/>
        </p:nvGrpSpPr>
        <p:grpSpPr>
          <a:xfrm>
            <a:off x="254882" y="-2645"/>
            <a:ext cx="542940" cy="563684"/>
            <a:chOff x="254882" y="-2645"/>
            <a:chExt cx="542940" cy="563684"/>
          </a:xfrm>
        </p:grpSpPr>
        <p:sp>
          <p:nvSpPr>
            <p:cNvPr id="21" name="矩形 20"/>
            <p:cNvSpPr/>
            <p:nvPr/>
          </p:nvSpPr>
          <p:spPr>
            <a:xfrm>
              <a:off x="254882" y="-2645"/>
              <a:ext cx="542940" cy="561039"/>
            </a:xfrm>
            <a:prstGeom prst="rect">
              <a:avLst/>
            </a:prstGeom>
            <a:gradFill flip="none" rotWithShape="1">
              <a:gsLst>
                <a:gs pos="9000">
                  <a:srgbClr val="FDE345">
                    <a:lumMod val="86000"/>
                  </a:srgbClr>
                </a:gs>
                <a:gs pos="100000">
                  <a:srgbClr val="FDE345">
                    <a:lumMod val="95000"/>
                    <a:lumOff val="5000"/>
                  </a:srgbClr>
                </a:gs>
              </a:gsLst>
              <a:lin ang="4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矩形 21"/>
            <p:cNvSpPr/>
            <p:nvPr/>
          </p:nvSpPr>
          <p:spPr>
            <a:xfrm>
              <a:off x="254882" y="0"/>
              <a:ext cx="542940" cy="5610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tx1"/>
                  </a:solidFill>
                  <a:latin typeface="微软雅黑" panose="020B0503020204020204" pitchFamily="34" charset="-122"/>
                  <a:ea typeface="微软雅黑" panose="020B0503020204020204" pitchFamily="34" charset="-122"/>
                </a:rPr>
                <a:t>2</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grpSp>
      <p:sp>
        <p:nvSpPr>
          <p:cNvPr id="2" name="任意多边形 1"/>
          <p:cNvSpPr/>
          <p:nvPr/>
        </p:nvSpPr>
        <p:spPr>
          <a:xfrm flipV="1">
            <a:off x="0" y="-2471"/>
            <a:ext cx="12192000" cy="2016294"/>
          </a:xfrm>
          <a:custGeom>
            <a:avLst/>
            <a:gdLst>
              <a:gd name="connsiteX0" fmla="*/ 12192000 w 12192000"/>
              <a:gd name="connsiteY0" fmla="*/ 0 h 2016294"/>
              <a:gd name="connsiteX1" fmla="*/ 12192000 w 12192000"/>
              <a:gd name="connsiteY1" fmla="*/ 2016294 h 2016294"/>
              <a:gd name="connsiteX2" fmla="*/ 0 w 12192000"/>
              <a:gd name="connsiteY2" fmla="*/ 2016294 h 2016294"/>
              <a:gd name="connsiteX3" fmla="*/ 0 w 12192000"/>
              <a:gd name="connsiteY3" fmla="*/ 2006281 h 2016294"/>
              <a:gd name="connsiteX4" fmla="*/ 263708 w 12192000"/>
              <a:gd name="connsiteY4" fmla="*/ 2003914 h 2016294"/>
              <a:gd name="connsiteX5" fmla="*/ 12104647 w 12192000"/>
              <a:gd name="connsiteY5" fmla="*/ 101701 h 2016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2016294">
                <a:moveTo>
                  <a:pt x="12192000" y="0"/>
                </a:moveTo>
                <a:lnTo>
                  <a:pt x="12192000" y="2016294"/>
                </a:lnTo>
                <a:lnTo>
                  <a:pt x="0" y="2016294"/>
                </a:lnTo>
                <a:lnTo>
                  <a:pt x="0" y="2006281"/>
                </a:lnTo>
                <a:lnTo>
                  <a:pt x="263708" y="2003914"/>
                </a:lnTo>
                <a:cubicBezTo>
                  <a:pt x="6161267" y="1897494"/>
                  <a:pt x="10936182" y="1116311"/>
                  <a:pt x="12104647" y="101701"/>
                </a:cubicBezTo>
                <a:close/>
              </a:path>
            </a:pathLst>
          </a:custGeom>
          <a:gradFill flip="none" rotWithShape="1">
            <a:gsLst>
              <a:gs pos="0">
                <a:srgbClr val="0E122C"/>
              </a:gs>
              <a:gs pos="100000">
                <a:srgbClr val="2E3D9A"/>
              </a:gs>
            </a:gsLst>
            <a:lin ang="4800000" scaled="0"/>
            <a:tileRect/>
          </a:gradFill>
          <a:ln>
            <a:noFill/>
          </a:ln>
          <a:effectLst>
            <a:outerShdw blurRad="762000" dist="355600" dir="8100000" sx="104000" sy="104000" algn="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圆角矩形 2"/>
          <p:cNvSpPr/>
          <p:nvPr/>
        </p:nvSpPr>
        <p:spPr>
          <a:xfrm>
            <a:off x="10691024" y="365257"/>
            <a:ext cx="1200693" cy="501388"/>
          </a:xfrm>
          <a:prstGeom prst="roundRect">
            <a:avLst>
              <a:gd name="adj" fmla="val 50000"/>
            </a:avLst>
          </a:prstGeom>
          <a:noFill/>
          <a:ln w="9525">
            <a:gradFill flip="none" rotWithShape="1">
              <a:gsLst>
                <a:gs pos="0">
                  <a:srgbClr val="1CA986"/>
                </a:gs>
                <a:gs pos="100000">
                  <a:srgbClr val="50D4C2"/>
                </a:gs>
              </a:gsLst>
              <a:lin ang="4800000" scaled="0"/>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45" name="圆角矩形 29">
            <a:extLst>
              <a:ext uri="{FF2B5EF4-FFF2-40B4-BE49-F238E27FC236}">
                <a16:creationId xmlns:a16="http://schemas.microsoft.com/office/drawing/2014/main" id="{6A6F3B08-8FF6-4AC3-B512-F4030A2C40F9}"/>
              </a:ext>
            </a:extLst>
          </p:cNvPr>
          <p:cNvSpPr/>
          <p:nvPr/>
        </p:nvSpPr>
        <p:spPr>
          <a:xfrm>
            <a:off x="6502137" y="5151814"/>
            <a:ext cx="2176439" cy="553771"/>
          </a:xfrm>
          <a:prstGeom prst="roundRect">
            <a:avLst>
              <a:gd name="adj" fmla="val 50000"/>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微软雅黑 Light" panose="020B0502040204020203" pitchFamily="34" charset="-122"/>
                <a:ea typeface="微软雅黑 Light" panose="020B0502040204020203" pitchFamily="34" charset="-122"/>
              </a:rPr>
              <a:t>疑难问题汇总</a:t>
            </a:r>
          </a:p>
        </p:txBody>
      </p:sp>
      <p:sp>
        <p:nvSpPr>
          <p:cNvPr id="4" name="文本框 3"/>
          <p:cNvSpPr txBox="1"/>
          <p:nvPr/>
        </p:nvSpPr>
        <p:spPr>
          <a:xfrm>
            <a:off x="10707501" y="442748"/>
            <a:ext cx="1167740" cy="338554"/>
          </a:xfrm>
          <a:prstGeom prst="rect">
            <a:avLst/>
          </a:prstGeom>
          <a:noFill/>
          <a:ln>
            <a:noFill/>
          </a:ln>
        </p:spPr>
        <p:txBody>
          <a:bodyPr wrap="square" rtlCol="0">
            <a:spAutoFit/>
          </a:bodyPr>
          <a:lstStyle/>
          <a:p>
            <a:pPr algn="ctr"/>
            <a:r>
              <a:rPr lang="en-US" altLang="zh-CN" sz="1600" dirty="0">
                <a:gradFill>
                  <a:gsLst>
                    <a:gs pos="0">
                      <a:srgbClr val="1CA986"/>
                    </a:gs>
                    <a:gs pos="100000">
                      <a:srgbClr val="50D4C2"/>
                    </a:gs>
                  </a:gsLst>
                  <a:lin ang="5400000" scaled="1"/>
                </a:gradFill>
                <a:latin typeface="微软雅黑 Light" panose="020B0502040204020203" pitchFamily="34" charset="-122"/>
                <a:ea typeface="微软雅黑 Light" panose="020B0502040204020203" pitchFamily="34" charset="-122"/>
              </a:rPr>
              <a:t>Part two</a:t>
            </a:r>
            <a:endParaRPr lang="zh-CN" altLang="en-US" sz="1600" dirty="0">
              <a:gradFill>
                <a:gsLst>
                  <a:gs pos="0">
                    <a:srgbClr val="1CA986"/>
                  </a:gs>
                  <a:gs pos="100000">
                    <a:srgbClr val="50D4C2"/>
                  </a:gs>
                </a:gsLst>
                <a:lin ang="5400000" scaled="1"/>
              </a:gradFill>
              <a:latin typeface="微软雅黑 Light" panose="020B0502040204020203" pitchFamily="34" charset="-122"/>
              <a:ea typeface="微软雅黑 Light" panose="020B0502040204020203" pitchFamily="34" charset="-122"/>
            </a:endParaRPr>
          </a:p>
        </p:txBody>
      </p:sp>
      <p:sp>
        <p:nvSpPr>
          <p:cNvPr id="43" name="圆角矩形 29">
            <a:extLst>
              <a:ext uri="{FF2B5EF4-FFF2-40B4-BE49-F238E27FC236}">
                <a16:creationId xmlns:a16="http://schemas.microsoft.com/office/drawing/2014/main" id="{CAACB2CE-4149-411C-8151-99BA41682BD1}"/>
              </a:ext>
            </a:extLst>
          </p:cNvPr>
          <p:cNvSpPr/>
          <p:nvPr/>
        </p:nvSpPr>
        <p:spPr>
          <a:xfrm>
            <a:off x="6508192" y="1429300"/>
            <a:ext cx="2176439" cy="553771"/>
          </a:xfrm>
          <a:prstGeom prst="roundRect">
            <a:avLst>
              <a:gd name="adj" fmla="val 50000"/>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微软雅黑 Light" panose="020B0502040204020203" pitchFamily="34" charset="-122"/>
                <a:ea typeface="微软雅黑 Light" panose="020B0502040204020203" pitchFamily="34" charset="-122"/>
              </a:rPr>
              <a:t>第一章重点知识总结</a:t>
            </a:r>
          </a:p>
        </p:txBody>
      </p:sp>
      <p:sp>
        <p:nvSpPr>
          <p:cNvPr id="44" name="圆角矩形 29">
            <a:extLst>
              <a:ext uri="{FF2B5EF4-FFF2-40B4-BE49-F238E27FC236}">
                <a16:creationId xmlns:a16="http://schemas.microsoft.com/office/drawing/2014/main" id="{F353C7DD-3350-4A36-86B6-53F76E132F42}"/>
              </a:ext>
            </a:extLst>
          </p:cNvPr>
          <p:cNvSpPr/>
          <p:nvPr/>
        </p:nvSpPr>
        <p:spPr>
          <a:xfrm>
            <a:off x="6508192" y="3961525"/>
            <a:ext cx="2176439" cy="553771"/>
          </a:xfrm>
          <a:prstGeom prst="roundRect">
            <a:avLst>
              <a:gd name="adj" fmla="val 50000"/>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微软雅黑 Light" panose="020B0502040204020203" pitchFamily="34" charset="-122"/>
                <a:ea typeface="微软雅黑 Light" panose="020B0502040204020203" pitchFamily="34" charset="-122"/>
              </a:rPr>
              <a:t>第三章重点知识总结</a:t>
            </a:r>
          </a:p>
        </p:txBody>
      </p:sp>
      <p:sp>
        <p:nvSpPr>
          <p:cNvPr id="55" name="矩形 54"/>
          <p:cNvSpPr/>
          <p:nvPr/>
        </p:nvSpPr>
        <p:spPr>
          <a:xfrm>
            <a:off x="0" y="-9001"/>
            <a:ext cx="12191999" cy="6867001"/>
          </a:xfrm>
          <a:prstGeom prst="rect">
            <a:avLst/>
          </a:prstGeom>
          <a:gradFill>
            <a:gsLst>
              <a:gs pos="75000">
                <a:srgbClr val="191533">
                  <a:alpha val="69000"/>
                </a:srgbClr>
              </a:gs>
              <a:gs pos="50000">
                <a:srgbClr val="191533">
                  <a:alpha val="50000"/>
                </a:srgbClr>
              </a:gs>
              <a:gs pos="0">
                <a:srgbClr val="191533">
                  <a:alpha val="0"/>
                </a:srgbClr>
              </a:gs>
              <a:gs pos="100000">
                <a:srgbClr val="191533"/>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2" name="组合 11"/>
          <p:cNvGrpSpPr/>
          <p:nvPr/>
        </p:nvGrpSpPr>
        <p:grpSpPr>
          <a:xfrm>
            <a:off x="571656" y="2442248"/>
            <a:ext cx="4339549" cy="1612983"/>
            <a:chOff x="636709" y="1129784"/>
            <a:chExt cx="4339549" cy="1612983"/>
          </a:xfrm>
        </p:grpSpPr>
        <p:sp>
          <p:nvSpPr>
            <p:cNvPr id="8" name="文本框 7"/>
            <p:cNvSpPr txBox="1"/>
            <p:nvPr/>
          </p:nvSpPr>
          <p:spPr>
            <a:xfrm>
              <a:off x="636709" y="1129784"/>
              <a:ext cx="4339549" cy="646331"/>
            </a:xfrm>
            <a:prstGeom prst="rect">
              <a:avLst/>
            </a:prstGeom>
            <a:noFill/>
          </p:spPr>
          <p:txBody>
            <a:bodyPr wrap="square" rtlCol="0">
              <a:spAutoFit/>
            </a:bodyPr>
            <a:lstStyle/>
            <a:p>
              <a:pPr algn="ctr"/>
              <a:r>
                <a:rPr lang="zh-CN" altLang="en-US" sz="3600" dirty="0">
                  <a:solidFill>
                    <a:schemeClr val="bg1"/>
                  </a:solidFill>
                  <a:latin typeface="微软雅黑 Light" panose="020B0502040204020203" pitchFamily="34" charset="-122"/>
                  <a:ea typeface="微软雅黑 Light" panose="020B0502040204020203" pitchFamily="34" charset="-122"/>
                </a:rPr>
                <a:t>第二章重点知识总结</a:t>
              </a:r>
            </a:p>
          </p:txBody>
        </p:sp>
        <p:sp>
          <p:nvSpPr>
            <p:cNvPr id="10" name="矩形 9"/>
            <p:cNvSpPr/>
            <p:nvPr/>
          </p:nvSpPr>
          <p:spPr>
            <a:xfrm>
              <a:off x="767925" y="2219547"/>
              <a:ext cx="4077116" cy="523220"/>
            </a:xfrm>
            <a:prstGeom prst="rect">
              <a:avLst/>
            </a:prstGeom>
          </p:spPr>
          <p:txBody>
            <a:bodyPr wrap="square">
              <a:spAutoFit/>
            </a:bodyPr>
            <a:lstStyle/>
            <a:p>
              <a:pPr lvl="0" algn="ctr"/>
              <a:r>
                <a:rPr lang="zh-CN" altLang="en-US" sz="2800" dirty="0">
                  <a:solidFill>
                    <a:schemeClr val="bg1"/>
                  </a:solidFill>
                  <a:latin typeface="微软雅黑 Light" panose="020B0502040204020203" pitchFamily="34" charset="-122"/>
                  <a:ea typeface="微软雅黑 Light" panose="020B0502040204020203" pitchFamily="34" charset="-122"/>
                </a:rPr>
                <a:t>感知机</a:t>
              </a:r>
              <a:endParaRPr lang="zh-HK" altLang="zh-HK" sz="2800" dirty="0">
                <a:solidFill>
                  <a:schemeClr val="bg1"/>
                </a:solidFill>
                <a:latin typeface="微软雅黑 Light" panose="020B0502040204020203" pitchFamily="34" charset="-122"/>
                <a:ea typeface="微软雅黑 Light" panose="020B0502040204020203" pitchFamily="34" charset="-122"/>
              </a:endParaRPr>
            </a:p>
          </p:txBody>
        </p:sp>
      </p:grpSp>
      <p:grpSp>
        <p:nvGrpSpPr>
          <p:cNvPr id="18" name="组合 17"/>
          <p:cNvGrpSpPr/>
          <p:nvPr/>
        </p:nvGrpSpPr>
        <p:grpSpPr>
          <a:xfrm>
            <a:off x="5139071" y="2371691"/>
            <a:ext cx="7019282" cy="1200329"/>
            <a:chOff x="5557527" y="2371691"/>
            <a:chExt cx="6600825" cy="1200329"/>
          </a:xfrm>
        </p:grpSpPr>
        <p:sp>
          <p:nvSpPr>
            <p:cNvPr id="14" name="圆角矩形 13"/>
            <p:cNvSpPr/>
            <p:nvPr/>
          </p:nvSpPr>
          <p:spPr>
            <a:xfrm>
              <a:off x="5557527" y="2429340"/>
              <a:ext cx="6600825" cy="1085031"/>
            </a:xfrm>
            <a:prstGeom prst="roundRect">
              <a:avLst>
                <a:gd name="adj" fmla="val 7418"/>
              </a:avLst>
            </a:prstGeom>
            <a:gradFill flip="none" rotWithShape="1">
              <a:gsLst>
                <a:gs pos="0">
                  <a:srgbClr val="C0A500">
                    <a:lumMod val="89000"/>
                    <a:lumOff val="11000"/>
                  </a:srgbClr>
                </a:gs>
                <a:gs pos="100000">
                  <a:srgbClr val="FFE236">
                    <a:lumMod val="90000"/>
                    <a:lumOff val="10000"/>
                  </a:srgbClr>
                </a:gs>
              </a:gsLst>
              <a:lin ang="4800000" scaled="0"/>
              <a:tileRect/>
            </a:gradFill>
            <a:ln>
              <a:noFill/>
            </a:ln>
            <a:effectLst>
              <a:outerShdw blurRad="558800" sx="102000" sy="102000" algn="ctr" rotWithShape="0">
                <a:srgbClr val="CFB207">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7" name="组合 26"/>
            <p:cNvGrpSpPr/>
            <p:nvPr/>
          </p:nvGrpSpPr>
          <p:grpSpPr>
            <a:xfrm>
              <a:off x="5621213" y="2371691"/>
              <a:ext cx="6252729" cy="1200329"/>
              <a:chOff x="5456582" y="1048654"/>
              <a:chExt cx="6252729" cy="1200329"/>
            </a:xfrm>
          </p:grpSpPr>
          <p:sp>
            <p:nvSpPr>
              <p:cNvPr id="28" name="文本框 27"/>
              <p:cNvSpPr txBox="1"/>
              <p:nvPr/>
            </p:nvSpPr>
            <p:spPr>
              <a:xfrm>
                <a:off x="5456582" y="1048654"/>
                <a:ext cx="1101641" cy="1200329"/>
              </a:xfrm>
              <a:prstGeom prst="rect">
                <a:avLst/>
              </a:prstGeom>
              <a:noFill/>
            </p:spPr>
            <p:txBody>
              <a:bodyPr wrap="square" rtlCol="0">
                <a:spAutoFit/>
              </a:bodyPr>
              <a:lstStyle/>
              <a:p>
                <a:pPr algn="ctr"/>
                <a:r>
                  <a:rPr lang="en-US" altLang="zh-CN" sz="7200" b="1" dirty="0">
                    <a:solidFill>
                      <a:schemeClr val="bg1">
                        <a:alpha val="54000"/>
                      </a:schemeClr>
                    </a:solidFill>
                    <a:latin typeface="微软雅黑" panose="020B0503020204020204" pitchFamily="34" charset="-122"/>
                    <a:ea typeface="微软雅黑" panose="020B0503020204020204" pitchFamily="34" charset="-122"/>
                  </a:rPr>
                  <a:t>2</a:t>
                </a:r>
                <a:endParaRPr lang="zh-CN" altLang="en-US" sz="7200" b="1" dirty="0">
                  <a:solidFill>
                    <a:schemeClr val="bg1">
                      <a:alpha val="54000"/>
                    </a:schemeClr>
                  </a:solidFill>
                  <a:latin typeface="微软雅黑" panose="020B0503020204020204" pitchFamily="34" charset="-122"/>
                  <a:ea typeface="微软雅黑" panose="020B0503020204020204" pitchFamily="34" charset="-122"/>
                </a:endParaRPr>
              </a:p>
            </p:txBody>
          </p:sp>
          <p:grpSp>
            <p:nvGrpSpPr>
              <p:cNvPr id="29" name="组合 28"/>
              <p:cNvGrpSpPr/>
              <p:nvPr/>
            </p:nvGrpSpPr>
            <p:grpSpPr>
              <a:xfrm>
                <a:off x="6343561" y="1371932"/>
                <a:ext cx="5365750" cy="553771"/>
                <a:chOff x="6343561" y="1324349"/>
                <a:chExt cx="5365750" cy="553771"/>
              </a:xfrm>
            </p:grpSpPr>
            <p:sp>
              <p:nvSpPr>
                <p:cNvPr id="30" name="圆角矩形 29"/>
                <p:cNvSpPr/>
                <p:nvPr/>
              </p:nvSpPr>
              <p:spPr>
                <a:xfrm>
                  <a:off x="6364277" y="1324349"/>
                  <a:ext cx="2046690" cy="553771"/>
                </a:xfrm>
                <a:prstGeom prst="roundRect">
                  <a:avLst>
                    <a:gd name="adj" fmla="val 50000"/>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微软雅黑 Light" panose="020B0502040204020203" pitchFamily="34" charset="-122"/>
                      <a:ea typeface="微软雅黑 Light" panose="020B0502040204020203" pitchFamily="34" charset="-122"/>
                    </a:rPr>
                    <a:t>第二章重点知识总结</a:t>
                  </a:r>
                </a:p>
              </p:txBody>
            </p:sp>
            <p:sp>
              <p:nvSpPr>
                <p:cNvPr id="31" name="矩形 30"/>
                <p:cNvSpPr/>
                <p:nvPr/>
              </p:nvSpPr>
              <p:spPr>
                <a:xfrm>
                  <a:off x="6343561" y="1579239"/>
                  <a:ext cx="5365750" cy="253916"/>
                </a:xfrm>
                <a:prstGeom prst="rect">
                  <a:avLst/>
                </a:prstGeom>
              </p:spPr>
              <p:txBody>
                <a:bodyPr wrap="square">
                  <a:spAutoFit/>
                </a:bodyPr>
                <a:lstStyle/>
                <a:p>
                  <a:pPr lvl="0" algn="just"/>
                  <a:endParaRPr lang="zh-HK" altLang="zh-HK" sz="1050" dirty="0">
                    <a:solidFill>
                      <a:schemeClr val="bg1"/>
                    </a:solidFill>
                    <a:latin typeface="微软雅黑 Light" panose="020B0502040204020203" pitchFamily="34" charset="-122"/>
                    <a:ea typeface="微软雅黑 Light" panose="020B0502040204020203" pitchFamily="34" charset="-122"/>
                  </a:endParaRPr>
                </a:p>
              </p:txBody>
            </p:sp>
          </p:grpSp>
        </p:grpSp>
      </p:grpSp>
    </p:spTree>
    <p:extLst>
      <p:ext uri="{BB962C8B-B14F-4D97-AF65-F5344CB8AC3E}">
        <p14:creationId xmlns:p14="http://schemas.microsoft.com/office/powerpoint/2010/main" val="4009659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a:off x="12476" y="4863866"/>
            <a:ext cx="12192000" cy="2016294"/>
          </a:xfrm>
          <a:custGeom>
            <a:avLst/>
            <a:gdLst>
              <a:gd name="connsiteX0" fmla="*/ 12192000 w 12192000"/>
              <a:gd name="connsiteY0" fmla="*/ 0 h 2016294"/>
              <a:gd name="connsiteX1" fmla="*/ 12192000 w 12192000"/>
              <a:gd name="connsiteY1" fmla="*/ 2016294 h 2016294"/>
              <a:gd name="connsiteX2" fmla="*/ 0 w 12192000"/>
              <a:gd name="connsiteY2" fmla="*/ 2016294 h 2016294"/>
              <a:gd name="connsiteX3" fmla="*/ 0 w 12192000"/>
              <a:gd name="connsiteY3" fmla="*/ 2006281 h 2016294"/>
              <a:gd name="connsiteX4" fmla="*/ 263708 w 12192000"/>
              <a:gd name="connsiteY4" fmla="*/ 2003914 h 2016294"/>
              <a:gd name="connsiteX5" fmla="*/ 12104647 w 12192000"/>
              <a:gd name="connsiteY5" fmla="*/ 101701 h 2016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2016294">
                <a:moveTo>
                  <a:pt x="12192000" y="0"/>
                </a:moveTo>
                <a:lnTo>
                  <a:pt x="12192000" y="2016294"/>
                </a:lnTo>
                <a:lnTo>
                  <a:pt x="0" y="2016294"/>
                </a:lnTo>
                <a:lnTo>
                  <a:pt x="0" y="2006281"/>
                </a:lnTo>
                <a:lnTo>
                  <a:pt x="263708" y="2003914"/>
                </a:lnTo>
                <a:cubicBezTo>
                  <a:pt x="6161267" y="1897494"/>
                  <a:pt x="10936182" y="1116311"/>
                  <a:pt x="12104647" y="101701"/>
                </a:cubicBezTo>
                <a:close/>
              </a:path>
            </a:pathLst>
          </a:custGeom>
          <a:gradFill flip="none" rotWithShape="1">
            <a:gsLst>
              <a:gs pos="0">
                <a:srgbClr val="0E122C"/>
              </a:gs>
              <a:gs pos="100000">
                <a:srgbClr val="2E3D9A"/>
              </a:gs>
            </a:gsLst>
            <a:lin ang="4800000" scaled="0"/>
            <a:tileRect/>
          </a:gradFill>
          <a:ln>
            <a:noFill/>
          </a:ln>
          <a:effectLst>
            <a:outerShdw blurRad="635000" dist="101600" dir="135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圆角矩形 4"/>
          <p:cNvSpPr/>
          <p:nvPr/>
        </p:nvSpPr>
        <p:spPr>
          <a:xfrm>
            <a:off x="10703500" y="6011044"/>
            <a:ext cx="1200693" cy="501388"/>
          </a:xfrm>
          <a:prstGeom prst="roundRect">
            <a:avLst>
              <a:gd name="adj" fmla="val 50000"/>
            </a:avLst>
          </a:prstGeom>
          <a:noFill/>
          <a:ln w="9525">
            <a:gradFill flip="none" rotWithShape="1">
              <a:gsLst>
                <a:gs pos="0">
                  <a:srgbClr val="1CA986"/>
                </a:gs>
                <a:gs pos="100000">
                  <a:srgbClr val="50D4C2"/>
                </a:gs>
              </a:gsLst>
              <a:lin ang="4800000" scaled="0"/>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6" name="文本框 5"/>
          <p:cNvSpPr txBox="1"/>
          <p:nvPr/>
        </p:nvSpPr>
        <p:spPr>
          <a:xfrm>
            <a:off x="10719977" y="6088535"/>
            <a:ext cx="1167740" cy="338554"/>
          </a:xfrm>
          <a:prstGeom prst="rect">
            <a:avLst/>
          </a:prstGeom>
          <a:noFill/>
          <a:ln>
            <a:noFill/>
          </a:ln>
        </p:spPr>
        <p:txBody>
          <a:bodyPr wrap="square" rtlCol="0">
            <a:spAutoFit/>
          </a:bodyPr>
          <a:lstStyle/>
          <a:p>
            <a:pPr algn="ctr"/>
            <a:r>
              <a:rPr lang="en-US" altLang="zh-CN" sz="1600" dirty="0">
                <a:gradFill>
                  <a:gsLst>
                    <a:gs pos="0">
                      <a:srgbClr val="1CA986"/>
                    </a:gs>
                    <a:gs pos="100000">
                      <a:srgbClr val="50D4C2"/>
                    </a:gs>
                  </a:gsLst>
                  <a:lin ang="5400000" scaled="1"/>
                </a:gradFill>
                <a:latin typeface="微软雅黑 Light" panose="020B0502040204020203" pitchFamily="34" charset="-122"/>
                <a:ea typeface="微软雅黑 Light" panose="020B0502040204020203" pitchFamily="34" charset="-122"/>
              </a:rPr>
              <a:t>Part two</a:t>
            </a:r>
            <a:endParaRPr lang="zh-CN" altLang="en-US" sz="1600" dirty="0">
              <a:gradFill>
                <a:gsLst>
                  <a:gs pos="0">
                    <a:srgbClr val="1CA986"/>
                  </a:gs>
                  <a:gs pos="100000">
                    <a:srgbClr val="50D4C2"/>
                  </a:gs>
                </a:gsLst>
                <a:lin ang="5400000" scaled="1"/>
              </a:gradFill>
              <a:latin typeface="微软雅黑 Light" panose="020B0502040204020203" pitchFamily="34" charset="-122"/>
              <a:ea typeface="微软雅黑 Light" panose="020B0502040204020203" pitchFamily="34" charset="-122"/>
            </a:endParaRPr>
          </a:p>
        </p:txBody>
      </p:sp>
      <p:grpSp>
        <p:nvGrpSpPr>
          <p:cNvPr id="9" name="组合 8"/>
          <p:cNvGrpSpPr/>
          <p:nvPr/>
        </p:nvGrpSpPr>
        <p:grpSpPr>
          <a:xfrm>
            <a:off x="254882" y="-2645"/>
            <a:ext cx="542940" cy="563684"/>
            <a:chOff x="254882" y="-2645"/>
            <a:chExt cx="542940" cy="563684"/>
          </a:xfrm>
        </p:grpSpPr>
        <p:sp>
          <p:nvSpPr>
            <p:cNvPr id="10" name="矩形 9"/>
            <p:cNvSpPr/>
            <p:nvPr/>
          </p:nvSpPr>
          <p:spPr>
            <a:xfrm>
              <a:off x="254882" y="-2645"/>
              <a:ext cx="542940" cy="561039"/>
            </a:xfrm>
            <a:prstGeom prst="rect">
              <a:avLst/>
            </a:prstGeom>
            <a:gradFill flip="none" rotWithShape="1">
              <a:gsLst>
                <a:gs pos="9000">
                  <a:srgbClr val="FDE345">
                    <a:lumMod val="86000"/>
                  </a:srgbClr>
                </a:gs>
                <a:gs pos="100000">
                  <a:srgbClr val="FDE345">
                    <a:lumMod val="95000"/>
                    <a:lumOff val="5000"/>
                  </a:srgbClr>
                </a:gs>
              </a:gsLst>
              <a:lin ang="4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矩形 10"/>
            <p:cNvSpPr/>
            <p:nvPr/>
          </p:nvSpPr>
          <p:spPr>
            <a:xfrm>
              <a:off x="254882" y="0"/>
              <a:ext cx="542940" cy="5610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tx1"/>
                  </a:solidFill>
                  <a:latin typeface="微软雅黑" panose="020B0503020204020204" pitchFamily="34" charset="-122"/>
                  <a:ea typeface="微软雅黑" panose="020B0503020204020204" pitchFamily="34" charset="-122"/>
                </a:rPr>
                <a:t>2</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grpSp>
      <p:sp>
        <p:nvSpPr>
          <p:cNvPr id="30" name="文本框 29">
            <a:extLst>
              <a:ext uri="{FF2B5EF4-FFF2-40B4-BE49-F238E27FC236}">
                <a16:creationId xmlns:a16="http://schemas.microsoft.com/office/drawing/2014/main" id="{D3421611-A09B-476D-8403-1E226D5CF7B0}"/>
              </a:ext>
            </a:extLst>
          </p:cNvPr>
          <p:cNvSpPr txBox="1"/>
          <p:nvPr/>
        </p:nvSpPr>
        <p:spPr>
          <a:xfrm>
            <a:off x="304372" y="15643"/>
            <a:ext cx="4533624" cy="523220"/>
          </a:xfrm>
          <a:prstGeom prst="rect">
            <a:avLst/>
          </a:prstGeom>
          <a:noFill/>
        </p:spPr>
        <p:txBody>
          <a:bodyPr wrap="square" rtlCol="0">
            <a:spAutoFit/>
          </a:bodyPr>
          <a:lstStyle/>
          <a:p>
            <a:pPr algn="ctr"/>
            <a:r>
              <a:rPr lang="zh-CN" altLang="en-US" sz="2800" dirty="0">
                <a:solidFill>
                  <a:schemeClr val="bg1"/>
                </a:solidFill>
                <a:latin typeface="微软雅黑 Light" panose="020B0502040204020203" pitchFamily="34" charset="-122"/>
                <a:ea typeface="微软雅黑 Light" panose="020B0502040204020203" pitchFamily="34" charset="-122"/>
              </a:rPr>
              <a:t>第二章</a:t>
            </a:r>
            <a:r>
              <a:rPr lang="zh-CN" altLang="en-US" sz="2800" dirty="0">
                <a:solidFill>
                  <a:prstClr val="white"/>
                </a:solidFill>
                <a:latin typeface="微软雅黑 Light" panose="020B0502040204020203" pitchFamily="34" charset="-122"/>
                <a:ea typeface="微软雅黑 Light" panose="020B0502040204020203" pitchFamily="34" charset="-122"/>
              </a:rPr>
              <a:t>重点知识总结</a:t>
            </a:r>
            <a:endParaRPr lang="zh-CN" altLang="en-US" sz="2800" dirty="0">
              <a:solidFill>
                <a:schemeClr val="bg1"/>
              </a:solidFill>
              <a:latin typeface="微软雅黑 Light" panose="020B0502040204020203" pitchFamily="34" charset="-122"/>
              <a:ea typeface="微软雅黑 Light" panose="020B0502040204020203" pitchFamily="34" charset="-122"/>
            </a:endParaRPr>
          </a:p>
        </p:txBody>
      </p:sp>
      <p:sp>
        <p:nvSpPr>
          <p:cNvPr id="31" name="矩形 30">
            <a:extLst>
              <a:ext uri="{FF2B5EF4-FFF2-40B4-BE49-F238E27FC236}">
                <a16:creationId xmlns:a16="http://schemas.microsoft.com/office/drawing/2014/main" id="{0C865E2D-6BDC-4D56-BE50-A26FE6A88584}"/>
              </a:ext>
            </a:extLst>
          </p:cNvPr>
          <p:cNvSpPr/>
          <p:nvPr/>
        </p:nvSpPr>
        <p:spPr>
          <a:xfrm>
            <a:off x="897609" y="482113"/>
            <a:ext cx="5365750" cy="338554"/>
          </a:xfrm>
          <a:prstGeom prst="rect">
            <a:avLst/>
          </a:prstGeom>
        </p:spPr>
        <p:txBody>
          <a:bodyPr wrap="square">
            <a:spAutoFit/>
          </a:bodyPr>
          <a:lstStyle/>
          <a:p>
            <a:pPr lvl="0" algn="just"/>
            <a:r>
              <a:rPr lang="zh-CN" altLang="en-US" sz="1600" dirty="0">
                <a:solidFill>
                  <a:schemeClr val="bg1"/>
                </a:solidFill>
                <a:latin typeface="微软雅黑 Light" panose="020B0502040204020203" pitchFamily="34" charset="-122"/>
                <a:ea typeface="微软雅黑 Light" panose="020B0502040204020203" pitchFamily="34" charset="-122"/>
              </a:rPr>
              <a:t>感知机</a:t>
            </a:r>
            <a:endParaRPr lang="zh-HK" altLang="zh-HK" sz="1600" dirty="0">
              <a:solidFill>
                <a:schemeClr val="bg1"/>
              </a:solidFill>
              <a:latin typeface="微软雅黑 Light" panose="020B0502040204020203" pitchFamily="34" charset="-122"/>
              <a:ea typeface="微软雅黑 Light" panose="020B0502040204020203" pitchFamily="34" charset="-122"/>
            </a:endParaRPr>
          </a:p>
        </p:txBody>
      </p:sp>
      <p:grpSp>
        <p:nvGrpSpPr>
          <p:cNvPr id="18" name="组合 17">
            <a:extLst>
              <a:ext uri="{FF2B5EF4-FFF2-40B4-BE49-F238E27FC236}">
                <a16:creationId xmlns:a16="http://schemas.microsoft.com/office/drawing/2014/main" id="{FB6F1BC5-BB61-410E-A68F-86FB29BF64B5}"/>
              </a:ext>
            </a:extLst>
          </p:cNvPr>
          <p:cNvGrpSpPr/>
          <p:nvPr/>
        </p:nvGrpSpPr>
        <p:grpSpPr>
          <a:xfrm>
            <a:off x="1462163" y="1182980"/>
            <a:ext cx="4070410" cy="1292662"/>
            <a:chOff x="687463" y="1986406"/>
            <a:chExt cx="4070410" cy="1292662"/>
          </a:xfrm>
        </p:grpSpPr>
        <p:sp>
          <p:nvSpPr>
            <p:cNvPr id="19" name="文本框 18">
              <a:extLst>
                <a:ext uri="{FF2B5EF4-FFF2-40B4-BE49-F238E27FC236}">
                  <a16:creationId xmlns:a16="http://schemas.microsoft.com/office/drawing/2014/main" id="{225520B6-A77A-45CD-A51E-65C42CDFD060}"/>
                </a:ext>
              </a:extLst>
            </p:cNvPr>
            <p:cNvSpPr txBox="1"/>
            <p:nvPr/>
          </p:nvSpPr>
          <p:spPr>
            <a:xfrm>
              <a:off x="687463" y="1986406"/>
              <a:ext cx="3668697" cy="584775"/>
            </a:xfrm>
            <a:prstGeom prst="rect">
              <a:avLst/>
            </a:prstGeom>
            <a:noFill/>
          </p:spPr>
          <p:txBody>
            <a:bodyPr wrap="square" rtlCol="0">
              <a:spAutoFit/>
            </a:bodyPr>
            <a:lstStyle/>
            <a:p>
              <a:pPr algn="ctr"/>
              <a:r>
                <a:rPr lang="zh-CN" altLang="en-US" sz="3200" dirty="0">
                  <a:solidFill>
                    <a:schemeClr val="bg1"/>
                  </a:solidFill>
                  <a:latin typeface="微软雅黑 Light" panose="020B0502040204020203" pitchFamily="34" charset="-122"/>
                  <a:ea typeface="微软雅黑 Light" panose="020B0502040204020203" pitchFamily="34" charset="-122"/>
                </a:rPr>
                <a:t>感知机模型</a:t>
              </a:r>
            </a:p>
          </p:txBody>
        </p:sp>
        <p:sp>
          <p:nvSpPr>
            <p:cNvPr id="20" name="矩形 19">
              <a:extLst>
                <a:ext uri="{FF2B5EF4-FFF2-40B4-BE49-F238E27FC236}">
                  <a16:creationId xmlns:a16="http://schemas.microsoft.com/office/drawing/2014/main" id="{73AD5813-2A9F-4900-8480-7902ECA487FB}"/>
                </a:ext>
              </a:extLst>
            </p:cNvPr>
            <p:cNvSpPr/>
            <p:nvPr/>
          </p:nvSpPr>
          <p:spPr>
            <a:xfrm>
              <a:off x="687464" y="2632737"/>
              <a:ext cx="4070409" cy="646331"/>
            </a:xfrm>
            <a:prstGeom prst="rect">
              <a:avLst/>
            </a:prstGeom>
          </p:spPr>
          <p:txBody>
            <a:bodyPr wrap="square">
              <a:spAutoFit/>
            </a:bodyPr>
            <a:lstStyle/>
            <a:p>
              <a:pPr lvl="0" algn="just"/>
              <a:r>
                <a:rPr lang="zh-CN" altLang="en-US" dirty="0">
                  <a:solidFill>
                    <a:schemeClr val="bg1"/>
                  </a:solidFill>
                  <a:latin typeface="微软雅黑 Light" panose="020B0502040204020203" pitchFamily="34" charset="-122"/>
                  <a:ea typeface="微软雅黑 Light" panose="020B0502040204020203" pitchFamily="34" charset="-122"/>
                </a:rPr>
                <a:t>针对二分类问题，并假设这个二分类问题是线性可分的</a:t>
              </a:r>
              <a:endParaRPr lang="zh-HK" altLang="zh-HK" dirty="0">
                <a:solidFill>
                  <a:schemeClr val="bg1"/>
                </a:solidFill>
                <a:latin typeface="微软雅黑 Light" panose="020B0502040204020203" pitchFamily="34" charset="-122"/>
                <a:ea typeface="微软雅黑 Light" panose="020B0502040204020203" pitchFamily="34" charset="-122"/>
              </a:endParaRPr>
            </a:p>
          </p:txBody>
        </p:sp>
      </p:grpSp>
      <mc:AlternateContent xmlns:mc="http://schemas.openxmlformats.org/markup-compatibility/2006">
        <mc:Choice xmlns:a14="http://schemas.microsoft.com/office/drawing/2010/main" Requires="a14">
          <p:sp>
            <p:nvSpPr>
              <p:cNvPr id="21" name="内容占位符 6">
                <a:extLst>
                  <a:ext uri="{FF2B5EF4-FFF2-40B4-BE49-F238E27FC236}">
                    <a16:creationId xmlns:a16="http://schemas.microsoft.com/office/drawing/2014/main" id="{77975835-CE67-4F9F-A546-CF5D7628BEB2}"/>
                  </a:ext>
                </a:extLst>
              </p:cNvPr>
              <p:cNvSpPr txBox="1">
                <a:spLocks/>
              </p:cNvSpPr>
              <p:nvPr/>
            </p:nvSpPr>
            <p:spPr>
              <a:xfrm>
                <a:off x="1462163" y="2769678"/>
                <a:ext cx="3564255" cy="3318857"/>
              </a:xfrm>
              <a:prstGeom prst="rect">
                <a:avLst/>
              </a:prstGeom>
            </p:spPr>
            <p:txBody>
              <a:bodyPr wrap="square">
                <a:spAutoFit/>
              </a:bodyPr>
              <a:lstStyle>
                <a:lvl1pPr marL="0" indent="0" algn="l" defTabSz="914400" rtl="0" eaLnBrk="1" latinLnBrk="0" hangingPunct="1">
                  <a:lnSpc>
                    <a:spcPct val="120000"/>
                  </a:lnSpc>
                  <a:spcBef>
                    <a:spcPts val="1000"/>
                  </a:spcBef>
                  <a:buFontTx/>
                  <a:buNone/>
                  <a:defRPr sz="2000" kern="0" spc="300" baseline="0">
                    <a:solidFill>
                      <a:schemeClr val="bg1"/>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120000"/>
                  </a:lnSpc>
                  <a:spcBef>
                    <a:spcPts val="500"/>
                  </a:spcBef>
                  <a:buFontTx/>
                  <a:buNone/>
                  <a:defRPr sz="2000" kern="0" spc="300" baseline="0">
                    <a:solidFill>
                      <a:schemeClr val="bg1"/>
                    </a:solidFill>
                    <a:latin typeface="微软雅黑" panose="020B0503020204020204" pitchFamily="34" charset="-122"/>
                    <a:ea typeface="微软雅黑" panose="020B0503020204020204" pitchFamily="34" charset="-122"/>
                    <a:cs typeface="+mn-cs"/>
                  </a:defRPr>
                </a:lvl2pPr>
                <a:lvl3pPr marL="914400" indent="0" algn="l" defTabSz="914400" rtl="0" eaLnBrk="1" latinLnBrk="0" hangingPunct="1">
                  <a:lnSpc>
                    <a:spcPct val="120000"/>
                  </a:lnSpc>
                  <a:spcBef>
                    <a:spcPts val="500"/>
                  </a:spcBef>
                  <a:buFontTx/>
                  <a:buNone/>
                  <a:defRPr sz="2000" kern="0" spc="300" baseline="0">
                    <a:solidFill>
                      <a:schemeClr val="bg1"/>
                    </a:solidFill>
                    <a:latin typeface="微软雅黑" panose="020B0503020204020204" pitchFamily="34" charset="-122"/>
                    <a:ea typeface="微软雅黑" panose="020B0503020204020204" pitchFamily="34" charset="-122"/>
                    <a:cs typeface="+mn-cs"/>
                  </a:defRPr>
                </a:lvl3pPr>
                <a:lvl4pPr marL="1371600" indent="0" algn="l" defTabSz="914400" rtl="0" eaLnBrk="1" latinLnBrk="0" hangingPunct="1">
                  <a:lnSpc>
                    <a:spcPct val="120000"/>
                  </a:lnSpc>
                  <a:spcBef>
                    <a:spcPts val="500"/>
                  </a:spcBef>
                  <a:buFontTx/>
                  <a:buNone/>
                  <a:defRPr sz="2000" kern="0" spc="300" baseline="0">
                    <a:solidFill>
                      <a:schemeClr val="bg1"/>
                    </a:solidFill>
                    <a:latin typeface="微软雅黑" panose="020B0503020204020204" pitchFamily="34" charset="-122"/>
                    <a:ea typeface="微软雅黑" panose="020B0503020204020204" pitchFamily="34" charset="-122"/>
                    <a:cs typeface="+mn-cs"/>
                  </a:defRPr>
                </a:lvl4pPr>
                <a:lvl5pPr marL="1828800" indent="0" algn="l" defTabSz="914400" rtl="0" eaLnBrk="1" latinLnBrk="0" hangingPunct="1">
                  <a:lnSpc>
                    <a:spcPct val="120000"/>
                  </a:lnSpc>
                  <a:spcBef>
                    <a:spcPts val="500"/>
                  </a:spcBef>
                  <a:buFontTx/>
                  <a:buNone/>
                  <a:defRPr sz="2000" kern="0" spc="300" baseline="0">
                    <a:solidFill>
                      <a:schemeClr val="bg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0" lang="zh-CN" altLang="en-US"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输入空间   </a:t>
                </a:r>
                <a14:m>
                  <m:oMath xmlns:m="http://schemas.openxmlformats.org/officeDocument/2006/math">
                    <m:r>
                      <a:rPr kumimoji="0" lang="en-US" sz="2000" b="0" i="0" u="none" strike="noStrike" kern="0" cap="none" spc="300" normalizeH="0" baseline="0" noProof="0" dirty="0" smtClean="0">
                        <a:ln>
                          <a:noFill/>
                        </a:ln>
                        <a:solidFill>
                          <a:sysClr val="window" lastClr="FFFFFF"/>
                        </a:solidFill>
                        <a:effectLst/>
                        <a:uLnTx/>
                        <a:uFillTx/>
                        <a:latin typeface="Cambria Math" panose="02040503050406030204" pitchFamily="18" charset="0"/>
                        <a:cs typeface="+mn-cs"/>
                      </a:rPr>
                      <m:t> </m:t>
                    </m:r>
                    <m:r>
                      <a:rPr kumimoji="0" lang="en-US" sz="2000" b="0" i="1" u="none" strike="noStrike" kern="0" cap="none" spc="300" normalizeH="0" baseline="0" noProof="0" dirty="0" smtClean="0">
                        <a:ln>
                          <a:noFill/>
                        </a:ln>
                        <a:solidFill>
                          <a:sysClr val="window" lastClr="FFFFFF"/>
                        </a:solidFill>
                        <a:effectLst/>
                        <a:uLnTx/>
                        <a:uFillTx/>
                        <a:latin typeface="Cambria Math" panose="02040503050406030204" pitchFamily="18" charset="0"/>
                        <a:cs typeface="+mn-cs"/>
                      </a:rPr>
                      <m:t>𝑋</m:t>
                    </m:r>
                    <m:r>
                      <a:rPr kumimoji="0" lang="en-US" sz="2000" b="0" i="0" u="none" strike="noStrike" kern="0" cap="none" spc="300" normalizeH="0" baseline="0" noProof="0" dirty="0">
                        <a:ln>
                          <a:noFill/>
                        </a:ln>
                        <a:solidFill>
                          <a:sysClr val="window" lastClr="FFFFFF"/>
                        </a:solidFill>
                        <a:effectLst/>
                        <a:uLnTx/>
                        <a:uFillTx/>
                        <a:latin typeface="Cambria Math" panose="02040503050406030204" pitchFamily="18" charset="0"/>
                        <a:cs typeface="+mn-cs"/>
                      </a:rPr>
                      <m:t>⊆</m:t>
                    </m:r>
                    <m:sSup>
                      <m:sSupPr>
                        <m:ctrlPr>
                          <a:rPr kumimoji="0" lang="en-US" sz="2000" b="0" i="1" u="none" strike="noStrike" kern="0" cap="none" spc="300" normalizeH="0" baseline="0" noProof="0" dirty="0">
                            <a:ln>
                              <a:noFill/>
                            </a:ln>
                            <a:solidFill>
                              <a:sysClr val="window" lastClr="FFFFFF"/>
                            </a:solidFill>
                            <a:effectLst/>
                            <a:uLnTx/>
                            <a:uFillTx/>
                            <a:latin typeface="Cambria Math" panose="02040503050406030204" pitchFamily="18" charset="0"/>
                            <a:cs typeface="+mn-cs"/>
                          </a:rPr>
                        </m:ctrlPr>
                      </m:sSupPr>
                      <m:e>
                        <m:r>
                          <a:rPr kumimoji="0" lang="en-US" sz="2000" b="0" i="1" u="none" strike="noStrike" kern="0" cap="none" spc="300" normalizeH="0" baseline="0" noProof="0" dirty="0">
                            <a:ln>
                              <a:noFill/>
                            </a:ln>
                            <a:solidFill>
                              <a:sysClr val="window" lastClr="FFFFFF"/>
                            </a:solidFill>
                            <a:effectLst/>
                            <a:uLnTx/>
                            <a:uFillTx/>
                            <a:latin typeface="Cambria Math" panose="02040503050406030204" pitchFamily="18" charset="0"/>
                            <a:cs typeface="+mn-cs"/>
                          </a:rPr>
                          <m:t>𝑅</m:t>
                        </m:r>
                      </m:e>
                      <m:sup>
                        <m:r>
                          <a:rPr kumimoji="0" lang="en-US" sz="2000" b="0" i="1" u="none" strike="noStrike" kern="0" cap="none" spc="300" normalizeH="0" baseline="0" noProof="0" dirty="0">
                            <a:ln>
                              <a:noFill/>
                            </a:ln>
                            <a:solidFill>
                              <a:sysClr val="window" lastClr="FFFFFF"/>
                            </a:solidFill>
                            <a:effectLst/>
                            <a:uLnTx/>
                            <a:uFillTx/>
                            <a:latin typeface="Cambria Math" panose="02040503050406030204" pitchFamily="18" charset="0"/>
                            <a:cs typeface="+mn-cs"/>
                          </a:rPr>
                          <m:t>𝑛</m:t>
                        </m:r>
                      </m:sup>
                    </m:sSup>
                  </m:oMath>
                </a14:m>
                <a:endParaRPr kumimoji="0" lang="en-US"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20000"/>
                  </a:lnSpc>
                  <a:spcBef>
                    <a:spcPts val="1000"/>
                  </a:spcBef>
                  <a:spcAft>
                    <a:spcPts val="0"/>
                  </a:spcAft>
                  <a:buClrTx/>
                  <a:buSzTx/>
                  <a:buFontTx/>
                  <a:buNone/>
                  <a:tabLst/>
                  <a:defRPr/>
                </a:pPr>
                <a:r>
                  <a:rPr kumimoji="0" lang="zh-CN" altLang="en-US"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输入变量    </a:t>
                </a:r>
                <a14:m>
                  <m:oMath xmlns:m="http://schemas.openxmlformats.org/officeDocument/2006/math">
                    <m:r>
                      <a:rPr kumimoji="0" lang="zh-CN" alt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𝑥</m:t>
                    </m:r>
                    <m:r>
                      <a:rPr kumimoji="0" lang="zh-CN" alt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m:t>
                    </m:r>
                    <m:r>
                      <a:rPr kumimoji="0" lang="zh-CN" alt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𝑋</m:t>
                    </m:r>
                  </m:oMath>
                </a14:m>
                <a:endParaRPr kumimoji="0" lang="en-US"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20000"/>
                  </a:lnSpc>
                  <a:spcBef>
                    <a:spcPts val="1000"/>
                  </a:spcBef>
                  <a:spcAft>
                    <a:spcPts val="0"/>
                  </a:spcAft>
                  <a:buClrTx/>
                  <a:buSzTx/>
                  <a:buFontTx/>
                  <a:buNone/>
                  <a:tabLst/>
                  <a:defRPr/>
                </a:pPr>
                <a:r>
                  <a:rPr kumimoji="0" lang="zh-CN" altLang="en-US"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输出空间    </a:t>
                </a:r>
                <a14:m>
                  <m:oMath xmlns:m="http://schemas.openxmlformats.org/officeDocument/2006/math">
                    <m:r>
                      <a:rPr kumimoji="0" lang="zh-CN" alt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𝑌</m:t>
                    </m:r>
                    <m:r>
                      <a:rPr kumimoji="0" lang="zh-CN" alt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m:t>
                    </m:r>
                    <m:d>
                      <m:dPr>
                        <m:begChr m:val="{"/>
                        <m:endChr m:val="}"/>
                        <m:ctrlPr>
                          <a:rPr kumimoji="0" lang="zh-CN" alt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ctrlPr>
                      </m:dPr>
                      <m:e>
                        <m:r>
                          <a:rPr kumimoji="0" lang="zh-CN" alt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+1,−1</m:t>
                        </m:r>
                      </m:e>
                    </m:d>
                  </m:oMath>
                </a14:m>
                <a:endParaRPr kumimoji="0" lang="en-US"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20000"/>
                  </a:lnSpc>
                  <a:spcBef>
                    <a:spcPts val="1000"/>
                  </a:spcBef>
                  <a:spcAft>
                    <a:spcPts val="0"/>
                  </a:spcAft>
                  <a:buClrTx/>
                  <a:buSzTx/>
                  <a:buFontTx/>
                  <a:buNone/>
                  <a:tabLst/>
                  <a:defRPr/>
                </a:pPr>
                <a:r>
                  <a:rPr kumimoji="0" lang="zh-CN" altLang="en-US"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输出变量    </a:t>
                </a:r>
                <a14:m>
                  <m:oMath xmlns:m="http://schemas.openxmlformats.org/officeDocument/2006/math">
                    <m:r>
                      <a:rPr kumimoji="0" lang="zh-CN" alt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𝑦</m:t>
                    </m:r>
                    <m:r>
                      <a:rPr kumimoji="0" lang="zh-CN" alt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m:t>
                    </m:r>
                    <m:d>
                      <m:dPr>
                        <m:begChr m:val="{"/>
                        <m:endChr m:val="}"/>
                        <m:ctrlPr>
                          <a:rPr kumimoji="0" lang="zh-CN" alt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ctrlPr>
                      </m:dPr>
                      <m:e>
                        <m:r>
                          <a:rPr kumimoji="0" lang="zh-CN" alt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+1,−1</m:t>
                        </m:r>
                      </m:e>
                    </m:d>
                  </m:oMath>
                </a14:m>
                <a:endParaRPr kumimoji="0" lang="en-US"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20000"/>
                  </a:lnSpc>
                  <a:spcBef>
                    <a:spcPts val="1000"/>
                  </a:spcBef>
                  <a:spcAft>
                    <a:spcPts val="0"/>
                  </a:spcAft>
                  <a:buClrTx/>
                  <a:buSzTx/>
                  <a:buFontTx/>
                  <a:buNone/>
                  <a:tabLst/>
                  <a:defRPr/>
                </a:pPr>
                <a:endParaRPr kumimoji="0" lang="en-US"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20000"/>
                  </a:lnSpc>
                  <a:spcBef>
                    <a:spcPts val="1000"/>
                  </a:spcBef>
                  <a:spcAft>
                    <a:spcPts val="0"/>
                  </a:spcAft>
                  <a:buClrTx/>
                  <a:buSzTx/>
                  <a:buFontTx/>
                  <a:buNone/>
                  <a:tabLst/>
                  <a:defRPr/>
                </a:pPr>
                <a:r>
                  <a:rPr kumimoji="0" lang="zh-CN" altLang="en-US"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假设空间</a:t>
                </a:r>
                <a:endParaRPr kumimoji="0" lang="en-US" altLang="zh-CN"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20000"/>
                  </a:lnSpc>
                  <a:spcBef>
                    <a:spcPts val="100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𝑓</m:t>
                      </m:r>
                      <m:d>
                        <m:dPr>
                          <m:ctrlPr>
                            <a:rPr kumimoji="0" 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ctrlPr>
                        </m:dPr>
                        <m:e>
                          <m:r>
                            <a:rPr kumimoji="0" 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𝜒</m:t>
                          </m:r>
                        </m:e>
                      </m:d>
                      <m:r>
                        <a:rPr kumimoji="0" 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m:t>
                      </m:r>
                      <m:func>
                        <m:funcPr>
                          <m:ctrlPr>
                            <a:rPr kumimoji="0" 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ctrlPr>
                        </m:funcPr>
                        <m:fName>
                          <m:r>
                            <m:rPr>
                              <m:sty m:val="p"/>
                            </m:rPr>
                            <a:rPr kumimoji="0" 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s</m:t>
                          </m:r>
                          <m:r>
                            <m:rPr>
                              <m:sty m:val="p"/>
                            </m:rPr>
                            <a:rPr kumimoji="0" lang="en-US" altLang="zh-CN" sz="2000" b="0" i="1" u="none" strike="noStrike" kern="0" cap="none" spc="300" normalizeH="0" baseline="0" noProof="0">
                              <a:ln>
                                <a:noFill/>
                              </a:ln>
                              <a:solidFill>
                                <a:sysClr val="window" lastClr="FFFFFF"/>
                              </a:solidFill>
                              <a:effectLst/>
                              <a:uLnTx/>
                              <a:uFillTx/>
                              <a:latin typeface="Cambria Math" panose="02040503050406030204" pitchFamily="18" charset="0"/>
                              <a:cs typeface="+mn-cs"/>
                            </a:rPr>
                            <m:t>i</m:t>
                          </m:r>
                          <m:r>
                            <m:rPr>
                              <m:sty m:val="p"/>
                            </m:rPr>
                            <a:rPr kumimoji="0" 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gn</m:t>
                          </m:r>
                        </m:fName>
                        <m:e>
                          <m:d>
                            <m:dPr>
                              <m:ctrlPr>
                                <a:rPr kumimoji="0" 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ctrlPr>
                            </m:dPr>
                            <m:e>
                              <m:r>
                                <a:rPr kumimoji="0" 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𝑤</m:t>
                              </m:r>
                              <m:r>
                                <a:rPr kumimoji="0" 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m:t>
                              </m:r>
                              <m:r>
                                <a:rPr kumimoji="0" 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𝑥</m:t>
                              </m:r>
                              <m:r>
                                <a:rPr kumimoji="0" 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m:t>
                              </m:r>
                              <m:r>
                                <a:rPr kumimoji="0" 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𝑏</m:t>
                              </m:r>
                            </m:e>
                          </m:d>
                        </m:e>
                      </m:func>
                    </m:oMath>
                  </m:oMathPara>
                </a14:m>
                <a:endParaRPr kumimoji="0" lang="en-US"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p:txBody>
          </p:sp>
        </mc:Choice>
        <mc:Fallback>
          <p:sp>
            <p:nvSpPr>
              <p:cNvPr id="21" name="内容占位符 6">
                <a:extLst>
                  <a:ext uri="{FF2B5EF4-FFF2-40B4-BE49-F238E27FC236}">
                    <a16:creationId xmlns:a16="http://schemas.microsoft.com/office/drawing/2014/main" id="{77975835-CE67-4F9F-A546-CF5D7628BEB2}"/>
                  </a:ext>
                </a:extLst>
              </p:cNvPr>
              <p:cNvSpPr txBox="1">
                <a:spLocks noRot="1" noChangeAspect="1" noMove="1" noResize="1" noEditPoints="1" noAdjustHandles="1" noChangeArrowheads="1" noChangeShapeType="1" noTextEdit="1"/>
              </p:cNvSpPr>
              <p:nvPr/>
            </p:nvSpPr>
            <p:spPr>
              <a:xfrm>
                <a:off x="1462163" y="2769678"/>
                <a:ext cx="3564255" cy="3318857"/>
              </a:xfrm>
              <a:prstGeom prst="rect">
                <a:avLst/>
              </a:prstGeom>
              <a:blipFill>
                <a:blip r:embed="rId2"/>
                <a:stretch>
                  <a:fillRect l="-1880"/>
                </a:stretch>
              </a:blipFill>
            </p:spPr>
            <p:txBody>
              <a:bodyPr/>
              <a:lstStyle/>
              <a:p>
                <a:r>
                  <a:rPr lang="zh-CN" altLang="en-US">
                    <a:noFill/>
                  </a:rPr>
                  <a:t> </a:t>
                </a:r>
              </a:p>
            </p:txBody>
          </p:sp>
        </mc:Fallback>
      </mc:AlternateContent>
      <p:pic>
        <p:nvPicPr>
          <p:cNvPr id="22" name="图片 21">
            <a:extLst>
              <a:ext uri="{FF2B5EF4-FFF2-40B4-BE49-F238E27FC236}">
                <a16:creationId xmlns:a16="http://schemas.microsoft.com/office/drawing/2014/main" id="{7B52E28B-9866-4762-8741-706E6315C290}"/>
              </a:ext>
            </a:extLst>
          </p:cNvPr>
          <p:cNvPicPr>
            <a:picLocks noChangeAspect="1"/>
          </p:cNvPicPr>
          <p:nvPr/>
        </p:nvPicPr>
        <p:blipFill>
          <a:blip r:embed="rId3"/>
          <a:stretch>
            <a:fillRect/>
          </a:stretch>
        </p:blipFill>
        <p:spPr>
          <a:xfrm>
            <a:off x="6263359" y="1586798"/>
            <a:ext cx="4879846" cy="3826689"/>
          </a:xfrm>
          <a:prstGeom prst="rect">
            <a:avLst/>
          </a:prstGeom>
        </p:spPr>
      </p:pic>
    </p:spTree>
    <p:extLst>
      <p:ext uri="{BB962C8B-B14F-4D97-AF65-F5344CB8AC3E}">
        <p14:creationId xmlns:p14="http://schemas.microsoft.com/office/powerpoint/2010/main" val="1428664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a:off x="12476" y="4863866"/>
            <a:ext cx="12192000" cy="2016294"/>
          </a:xfrm>
          <a:custGeom>
            <a:avLst/>
            <a:gdLst>
              <a:gd name="connsiteX0" fmla="*/ 12192000 w 12192000"/>
              <a:gd name="connsiteY0" fmla="*/ 0 h 2016294"/>
              <a:gd name="connsiteX1" fmla="*/ 12192000 w 12192000"/>
              <a:gd name="connsiteY1" fmla="*/ 2016294 h 2016294"/>
              <a:gd name="connsiteX2" fmla="*/ 0 w 12192000"/>
              <a:gd name="connsiteY2" fmla="*/ 2016294 h 2016294"/>
              <a:gd name="connsiteX3" fmla="*/ 0 w 12192000"/>
              <a:gd name="connsiteY3" fmla="*/ 2006281 h 2016294"/>
              <a:gd name="connsiteX4" fmla="*/ 263708 w 12192000"/>
              <a:gd name="connsiteY4" fmla="*/ 2003914 h 2016294"/>
              <a:gd name="connsiteX5" fmla="*/ 12104647 w 12192000"/>
              <a:gd name="connsiteY5" fmla="*/ 101701 h 2016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2016294">
                <a:moveTo>
                  <a:pt x="12192000" y="0"/>
                </a:moveTo>
                <a:lnTo>
                  <a:pt x="12192000" y="2016294"/>
                </a:lnTo>
                <a:lnTo>
                  <a:pt x="0" y="2016294"/>
                </a:lnTo>
                <a:lnTo>
                  <a:pt x="0" y="2006281"/>
                </a:lnTo>
                <a:lnTo>
                  <a:pt x="263708" y="2003914"/>
                </a:lnTo>
                <a:cubicBezTo>
                  <a:pt x="6161267" y="1897494"/>
                  <a:pt x="10936182" y="1116311"/>
                  <a:pt x="12104647" y="101701"/>
                </a:cubicBezTo>
                <a:close/>
              </a:path>
            </a:pathLst>
          </a:custGeom>
          <a:gradFill flip="none" rotWithShape="1">
            <a:gsLst>
              <a:gs pos="0">
                <a:srgbClr val="0E122C"/>
              </a:gs>
              <a:gs pos="100000">
                <a:srgbClr val="2E3D9A"/>
              </a:gs>
            </a:gsLst>
            <a:lin ang="4800000" scaled="0"/>
            <a:tileRect/>
          </a:gradFill>
          <a:ln>
            <a:noFill/>
          </a:ln>
          <a:effectLst>
            <a:outerShdw blurRad="635000" dist="101600" dir="135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圆角矩形 4"/>
          <p:cNvSpPr/>
          <p:nvPr/>
        </p:nvSpPr>
        <p:spPr>
          <a:xfrm>
            <a:off x="10703500" y="6011044"/>
            <a:ext cx="1200693" cy="501388"/>
          </a:xfrm>
          <a:prstGeom prst="roundRect">
            <a:avLst>
              <a:gd name="adj" fmla="val 50000"/>
            </a:avLst>
          </a:prstGeom>
          <a:noFill/>
          <a:ln w="9525">
            <a:gradFill flip="none" rotWithShape="1">
              <a:gsLst>
                <a:gs pos="0">
                  <a:srgbClr val="1CA986"/>
                </a:gs>
                <a:gs pos="100000">
                  <a:srgbClr val="50D4C2"/>
                </a:gs>
              </a:gsLst>
              <a:lin ang="4800000" scaled="0"/>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6" name="文本框 5"/>
          <p:cNvSpPr txBox="1"/>
          <p:nvPr/>
        </p:nvSpPr>
        <p:spPr>
          <a:xfrm>
            <a:off x="10719977" y="6088535"/>
            <a:ext cx="1167740" cy="338554"/>
          </a:xfrm>
          <a:prstGeom prst="rect">
            <a:avLst/>
          </a:prstGeom>
          <a:noFill/>
          <a:ln>
            <a:noFill/>
          </a:ln>
        </p:spPr>
        <p:txBody>
          <a:bodyPr wrap="square" rtlCol="0">
            <a:spAutoFit/>
          </a:bodyPr>
          <a:lstStyle/>
          <a:p>
            <a:pPr algn="ctr"/>
            <a:r>
              <a:rPr lang="en-US" altLang="zh-CN" sz="1600" dirty="0">
                <a:gradFill>
                  <a:gsLst>
                    <a:gs pos="0">
                      <a:srgbClr val="1CA986"/>
                    </a:gs>
                    <a:gs pos="100000">
                      <a:srgbClr val="50D4C2"/>
                    </a:gs>
                  </a:gsLst>
                  <a:lin ang="5400000" scaled="1"/>
                </a:gradFill>
                <a:latin typeface="微软雅黑 Light" panose="020B0502040204020203" pitchFamily="34" charset="-122"/>
                <a:ea typeface="微软雅黑 Light" panose="020B0502040204020203" pitchFamily="34" charset="-122"/>
              </a:rPr>
              <a:t>Part two</a:t>
            </a:r>
            <a:endParaRPr lang="zh-CN" altLang="en-US" sz="1600" dirty="0">
              <a:gradFill>
                <a:gsLst>
                  <a:gs pos="0">
                    <a:srgbClr val="1CA986"/>
                  </a:gs>
                  <a:gs pos="100000">
                    <a:srgbClr val="50D4C2"/>
                  </a:gs>
                </a:gsLst>
                <a:lin ang="5400000" scaled="1"/>
              </a:gradFill>
              <a:latin typeface="微软雅黑 Light" panose="020B0502040204020203" pitchFamily="34" charset="-122"/>
              <a:ea typeface="微软雅黑 Light" panose="020B0502040204020203" pitchFamily="34" charset="-122"/>
            </a:endParaRPr>
          </a:p>
        </p:txBody>
      </p:sp>
      <p:grpSp>
        <p:nvGrpSpPr>
          <p:cNvPr id="9" name="组合 8"/>
          <p:cNvGrpSpPr/>
          <p:nvPr/>
        </p:nvGrpSpPr>
        <p:grpSpPr>
          <a:xfrm>
            <a:off x="254882" y="-2645"/>
            <a:ext cx="542940" cy="563684"/>
            <a:chOff x="254882" y="-2645"/>
            <a:chExt cx="542940" cy="563684"/>
          </a:xfrm>
        </p:grpSpPr>
        <p:sp>
          <p:nvSpPr>
            <p:cNvPr id="10" name="矩形 9"/>
            <p:cNvSpPr/>
            <p:nvPr/>
          </p:nvSpPr>
          <p:spPr>
            <a:xfrm>
              <a:off x="254882" y="-2645"/>
              <a:ext cx="542940" cy="561039"/>
            </a:xfrm>
            <a:prstGeom prst="rect">
              <a:avLst/>
            </a:prstGeom>
            <a:gradFill flip="none" rotWithShape="1">
              <a:gsLst>
                <a:gs pos="9000">
                  <a:srgbClr val="FDE345">
                    <a:lumMod val="86000"/>
                  </a:srgbClr>
                </a:gs>
                <a:gs pos="100000">
                  <a:srgbClr val="FDE345">
                    <a:lumMod val="95000"/>
                    <a:lumOff val="5000"/>
                  </a:srgbClr>
                </a:gs>
              </a:gsLst>
              <a:lin ang="4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矩形 10"/>
            <p:cNvSpPr/>
            <p:nvPr/>
          </p:nvSpPr>
          <p:spPr>
            <a:xfrm>
              <a:off x="254882" y="0"/>
              <a:ext cx="542940" cy="5610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tx1"/>
                  </a:solidFill>
                  <a:latin typeface="微软雅黑" panose="020B0503020204020204" pitchFamily="34" charset="-122"/>
                  <a:ea typeface="微软雅黑" panose="020B0503020204020204" pitchFamily="34" charset="-122"/>
                </a:rPr>
                <a:t>2</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grpSp>
      <p:sp>
        <p:nvSpPr>
          <p:cNvPr id="30" name="文本框 29">
            <a:extLst>
              <a:ext uri="{FF2B5EF4-FFF2-40B4-BE49-F238E27FC236}">
                <a16:creationId xmlns:a16="http://schemas.microsoft.com/office/drawing/2014/main" id="{D3421611-A09B-476D-8403-1E226D5CF7B0}"/>
              </a:ext>
            </a:extLst>
          </p:cNvPr>
          <p:cNvSpPr txBox="1"/>
          <p:nvPr/>
        </p:nvSpPr>
        <p:spPr>
          <a:xfrm>
            <a:off x="304372" y="15643"/>
            <a:ext cx="4533624" cy="523220"/>
          </a:xfrm>
          <a:prstGeom prst="rect">
            <a:avLst/>
          </a:prstGeom>
          <a:noFill/>
        </p:spPr>
        <p:txBody>
          <a:bodyPr wrap="square" rtlCol="0">
            <a:spAutoFit/>
          </a:bodyPr>
          <a:lstStyle/>
          <a:p>
            <a:pPr algn="ctr"/>
            <a:r>
              <a:rPr lang="zh-CN" altLang="en-US" sz="2800" dirty="0">
                <a:solidFill>
                  <a:schemeClr val="bg1"/>
                </a:solidFill>
                <a:latin typeface="微软雅黑 Light" panose="020B0502040204020203" pitchFamily="34" charset="-122"/>
                <a:ea typeface="微软雅黑 Light" panose="020B0502040204020203" pitchFamily="34" charset="-122"/>
              </a:rPr>
              <a:t>第二章</a:t>
            </a:r>
            <a:r>
              <a:rPr lang="zh-CN" altLang="en-US" sz="2800" dirty="0">
                <a:solidFill>
                  <a:prstClr val="white"/>
                </a:solidFill>
                <a:latin typeface="微软雅黑 Light" panose="020B0502040204020203" pitchFamily="34" charset="-122"/>
                <a:ea typeface="微软雅黑 Light" panose="020B0502040204020203" pitchFamily="34" charset="-122"/>
              </a:rPr>
              <a:t>重点知识总结</a:t>
            </a:r>
            <a:endParaRPr lang="zh-CN" altLang="en-US" sz="2800" dirty="0">
              <a:solidFill>
                <a:schemeClr val="bg1"/>
              </a:solidFill>
              <a:latin typeface="微软雅黑 Light" panose="020B0502040204020203" pitchFamily="34" charset="-122"/>
              <a:ea typeface="微软雅黑 Light" panose="020B0502040204020203" pitchFamily="34" charset="-122"/>
            </a:endParaRPr>
          </a:p>
        </p:txBody>
      </p:sp>
      <p:sp>
        <p:nvSpPr>
          <p:cNvPr id="31" name="矩形 30">
            <a:extLst>
              <a:ext uri="{FF2B5EF4-FFF2-40B4-BE49-F238E27FC236}">
                <a16:creationId xmlns:a16="http://schemas.microsoft.com/office/drawing/2014/main" id="{0C865E2D-6BDC-4D56-BE50-A26FE6A88584}"/>
              </a:ext>
            </a:extLst>
          </p:cNvPr>
          <p:cNvSpPr/>
          <p:nvPr/>
        </p:nvSpPr>
        <p:spPr>
          <a:xfrm>
            <a:off x="897609" y="482113"/>
            <a:ext cx="5365750" cy="338554"/>
          </a:xfrm>
          <a:prstGeom prst="rect">
            <a:avLst/>
          </a:prstGeom>
        </p:spPr>
        <p:txBody>
          <a:bodyPr wrap="square">
            <a:spAutoFit/>
          </a:bodyPr>
          <a:lstStyle/>
          <a:p>
            <a:pPr lvl="0" algn="just"/>
            <a:r>
              <a:rPr lang="zh-CN" altLang="en-US" sz="1600" dirty="0">
                <a:solidFill>
                  <a:schemeClr val="bg1"/>
                </a:solidFill>
                <a:latin typeface="微软雅黑 Light" panose="020B0502040204020203" pitchFamily="34" charset="-122"/>
                <a:ea typeface="微软雅黑 Light" panose="020B0502040204020203" pitchFamily="34" charset="-122"/>
              </a:rPr>
              <a:t>感知机</a:t>
            </a:r>
            <a:endParaRPr lang="zh-HK" altLang="zh-HK" sz="1600" dirty="0">
              <a:solidFill>
                <a:schemeClr val="bg1"/>
              </a:solidFill>
              <a:latin typeface="微软雅黑 Light" panose="020B0502040204020203" pitchFamily="34" charset="-122"/>
              <a:ea typeface="微软雅黑 Light" panose="020B0502040204020203" pitchFamily="34" charset="-122"/>
            </a:endParaRPr>
          </a:p>
        </p:txBody>
      </p:sp>
      <p:pic>
        <p:nvPicPr>
          <p:cNvPr id="22" name="图片 21">
            <a:extLst>
              <a:ext uri="{FF2B5EF4-FFF2-40B4-BE49-F238E27FC236}">
                <a16:creationId xmlns:a16="http://schemas.microsoft.com/office/drawing/2014/main" id="{7B52E28B-9866-4762-8741-706E6315C290}"/>
              </a:ext>
            </a:extLst>
          </p:cNvPr>
          <p:cNvPicPr>
            <a:picLocks noChangeAspect="1"/>
          </p:cNvPicPr>
          <p:nvPr/>
        </p:nvPicPr>
        <p:blipFill>
          <a:blip r:embed="rId2"/>
          <a:stretch>
            <a:fillRect/>
          </a:stretch>
        </p:blipFill>
        <p:spPr>
          <a:xfrm>
            <a:off x="6263359" y="1586798"/>
            <a:ext cx="4879846" cy="3826689"/>
          </a:xfrm>
          <a:prstGeom prst="rect">
            <a:avLst/>
          </a:prstGeom>
        </p:spPr>
      </p:pic>
      <mc:AlternateContent xmlns:mc="http://schemas.openxmlformats.org/markup-compatibility/2006">
        <mc:Choice xmlns:a14="http://schemas.microsoft.com/office/drawing/2010/main" Requires="a14">
          <p:sp>
            <p:nvSpPr>
              <p:cNvPr id="15" name="内容占位符 6">
                <a:extLst>
                  <a:ext uri="{FF2B5EF4-FFF2-40B4-BE49-F238E27FC236}">
                    <a16:creationId xmlns:a16="http://schemas.microsoft.com/office/drawing/2014/main" id="{7B76AF69-A842-402B-B4FB-A67657BB1660}"/>
                  </a:ext>
                </a:extLst>
              </p:cNvPr>
              <p:cNvSpPr txBox="1">
                <a:spLocks/>
              </p:cNvSpPr>
              <p:nvPr/>
            </p:nvSpPr>
            <p:spPr>
              <a:xfrm>
                <a:off x="797822" y="1406143"/>
                <a:ext cx="4438017" cy="2401042"/>
              </a:xfrm>
              <a:prstGeom prst="rect">
                <a:avLst/>
              </a:prstGeom>
            </p:spPr>
            <p:txBody>
              <a:bodyPr wrap="square">
                <a:spAutoFit/>
              </a:bodyPr>
              <a:lstStyle>
                <a:lvl1pPr marL="0" indent="0" algn="l" defTabSz="914400" rtl="0" eaLnBrk="1" latinLnBrk="0" hangingPunct="1">
                  <a:lnSpc>
                    <a:spcPct val="120000"/>
                  </a:lnSpc>
                  <a:spcBef>
                    <a:spcPts val="1000"/>
                  </a:spcBef>
                  <a:buFontTx/>
                  <a:buNone/>
                  <a:defRPr sz="2000" kern="0" spc="300" baseline="0">
                    <a:solidFill>
                      <a:schemeClr val="bg1"/>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120000"/>
                  </a:lnSpc>
                  <a:spcBef>
                    <a:spcPts val="500"/>
                  </a:spcBef>
                  <a:buFontTx/>
                  <a:buNone/>
                  <a:defRPr sz="2000" kern="0" spc="300" baseline="0">
                    <a:solidFill>
                      <a:schemeClr val="bg1"/>
                    </a:solidFill>
                    <a:latin typeface="微软雅黑" panose="020B0503020204020204" pitchFamily="34" charset="-122"/>
                    <a:ea typeface="微软雅黑" panose="020B0503020204020204" pitchFamily="34" charset="-122"/>
                    <a:cs typeface="+mn-cs"/>
                  </a:defRPr>
                </a:lvl2pPr>
                <a:lvl3pPr marL="914400" indent="0" algn="l" defTabSz="914400" rtl="0" eaLnBrk="1" latinLnBrk="0" hangingPunct="1">
                  <a:lnSpc>
                    <a:spcPct val="120000"/>
                  </a:lnSpc>
                  <a:spcBef>
                    <a:spcPts val="500"/>
                  </a:spcBef>
                  <a:buFontTx/>
                  <a:buNone/>
                  <a:defRPr sz="2000" kern="0" spc="300" baseline="0">
                    <a:solidFill>
                      <a:schemeClr val="bg1"/>
                    </a:solidFill>
                    <a:latin typeface="微软雅黑" panose="020B0503020204020204" pitchFamily="34" charset="-122"/>
                    <a:ea typeface="微软雅黑" panose="020B0503020204020204" pitchFamily="34" charset="-122"/>
                    <a:cs typeface="+mn-cs"/>
                  </a:defRPr>
                </a:lvl3pPr>
                <a:lvl4pPr marL="1371600" indent="0" algn="l" defTabSz="914400" rtl="0" eaLnBrk="1" latinLnBrk="0" hangingPunct="1">
                  <a:lnSpc>
                    <a:spcPct val="120000"/>
                  </a:lnSpc>
                  <a:spcBef>
                    <a:spcPts val="500"/>
                  </a:spcBef>
                  <a:buFontTx/>
                  <a:buNone/>
                  <a:defRPr sz="2000" kern="0" spc="300" baseline="0">
                    <a:solidFill>
                      <a:schemeClr val="bg1"/>
                    </a:solidFill>
                    <a:latin typeface="微软雅黑" panose="020B0503020204020204" pitchFamily="34" charset="-122"/>
                    <a:ea typeface="微软雅黑" panose="020B0503020204020204" pitchFamily="34" charset="-122"/>
                    <a:cs typeface="+mn-cs"/>
                  </a:defRPr>
                </a:lvl4pPr>
                <a:lvl5pPr marL="1828800" indent="0" algn="l" defTabSz="914400" rtl="0" eaLnBrk="1" latinLnBrk="0" hangingPunct="1">
                  <a:lnSpc>
                    <a:spcPct val="120000"/>
                  </a:lnSpc>
                  <a:spcBef>
                    <a:spcPts val="500"/>
                  </a:spcBef>
                  <a:buFontTx/>
                  <a:buNone/>
                  <a:defRPr sz="2000" kern="0" spc="300" baseline="0">
                    <a:solidFill>
                      <a:schemeClr val="bg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0" lang="zh-CN" altLang="en-US"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损失函数：</a:t>
                </a:r>
                <a:endParaRPr kumimoji="0" lang="en-US" altLang="zh-CN"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20000"/>
                  </a:lnSpc>
                  <a:spcBef>
                    <a:spcPts val="1000"/>
                  </a:spcBef>
                  <a:spcAft>
                    <a:spcPts val="0"/>
                  </a:spcAft>
                  <a:buClrTx/>
                  <a:buSzTx/>
                  <a:buFontTx/>
                  <a:buNone/>
                  <a:tabLst/>
                  <a:defRPr/>
                </a:pPr>
                <a:r>
                  <a:rPr kumimoji="0" lang="zh-CN" altLang="en-US"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误分类点到超平面的总距离</a:t>
                </a:r>
                <a:endParaRPr kumimoji="0" lang="en-US" altLang="zh-CN"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20000"/>
                  </a:lnSpc>
                  <a:spcBef>
                    <a:spcPts val="1000"/>
                  </a:spcBef>
                  <a:spcAft>
                    <a:spcPts val="0"/>
                  </a:spcAft>
                  <a:buClrTx/>
                  <a:buSzTx/>
                  <a:buFontTx/>
                  <a:buNone/>
                  <a:tabLst/>
                  <a:defRPr/>
                </a:pPr>
                <a:endParaRPr kumimoji="0" lang="en-US"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20000"/>
                  </a:lnSpc>
                  <a:spcBef>
                    <a:spcPts val="100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𝐿</m:t>
                      </m:r>
                      <m:d>
                        <m:dPr>
                          <m:ctrlPr>
                            <a:rPr kumimoji="0" 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ctrlPr>
                        </m:dPr>
                        <m:e>
                          <m:r>
                            <a:rPr kumimoji="0" 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𝑤</m:t>
                          </m:r>
                          <m:r>
                            <a:rPr kumimoji="0" 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m:t>
                          </m:r>
                          <m:r>
                            <a:rPr kumimoji="0" 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𝑏</m:t>
                          </m:r>
                        </m:e>
                      </m:d>
                      <m:r>
                        <a:rPr kumimoji="0" 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m:t>
                      </m:r>
                      <m:nary>
                        <m:naryPr>
                          <m:chr m:val="∑"/>
                          <m:limLoc m:val="undOvr"/>
                          <m:grow m:val="on"/>
                          <m:supHide m:val="on"/>
                          <m:ctrlPr>
                            <a:rPr kumimoji="0" 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ctrlPr>
                        </m:naryPr>
                        <m:sub>
                          <m:sSub>
                            <m:sSubPr>
                              <m:ctrlPr>
                                <a:rPr kumimoji="0" 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ctrlPr>
                            </m:sSubPr>
                            <m:e>
                              <m:r>
                                <a:rPr kumimoji="0" 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𝑥</m:t>
                              </m:r>
                            </m:e>
                            <m:sub>
                              <m:r>
                                <a:rPr kumimoji="0" 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𝑖</m:t>
                              </m:r>
                            </m:sub>
                          </m:sSub>
                          <m:r>
                            <a:rPr kumimoji="0" 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m:t>
                          </m:r>
                          <m:r>
                            <a:rPr kumimoji="0" 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𝑀</m:t>
                          </m:r>
                        </m:sub>
                        <m:sup/>
                        <m:e>
                          <m:sSub>
                            <m:sSubPr>
                              <m:ctrlPr>
                                <a:rPr kumimoji="0" 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ctrlPr>
                            </m:sSubPr>
                            <m:e>
                              <m:r>
                                <a:rPr kumimoji="0" 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𝑦</m:t>
                              </m:r>
                            </m:e>
                            <m:sub>
                              <m:r>
                                <a:rPr kumimoji="0" 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𝑖</m:t>
                              </m:r>
                            </m:sub>
                          </m:sSub>
                          <m:d>
                            <m:dPr>
                              <m:ctrlPr>
                                <a:rPr kumimoji="0" 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ctrlPr>
                            </m:dPr>
                            <m:e>
                              <m:r>
                                <a:rPr kumimoji="0" 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𝑤</m:t>
                              </m:r>
                              <m:r>
                                <a:rPr kumimoji="0" 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m:t>
                              </m:r>
                              <m:sSub>
                                <m:sSubPr>
                                  <m:ctrlPr>
                                    <a:rPr kumimoji="0" 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ctrlPr>
                                </m:sSubPr>
                                <m:e>
                                  <m:r>
                                    <a:rPr kumimoji="0" 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𝑥</m:t>
                                  </m:r>
                                </m:e>
                                <m:sub>
                                  <m:r>
                                    <a:rPr kumimoji="0" 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𝑖</m:t>
                                  </m:r>
                                </m:sub>
                              </m:sSub>
                              <m:r>
                                <a:rPr kumimoji="0" 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m:t>
                              </m:r>
                              <m:r>
                                <a:rPr kumimoji="0" 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𝑏</m:t>
                              </m:r>
                            </m:e>
                          </m:d>
                        </m:e>
                      </m:nary>
                    </m:oMath>
                  </m:oMathPara>
                </a14:m>
                <a:endParaRPr kumimoji="0" lang="en-US"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p:txBody>
          </p:sp>
        </mc:Choice>
        <mc:Fallback>
          <p:sp>
            <p:nvSpPr>
              <p:cNvPr id="15" name="内容占位符 6">
                <a:extLst>
                  <a:ext uri="{FF2B5EF4-FFF2-40B4-BE49-F238E27FC236}">
                    <a16:creationId xmlns:a16="http://schemas.microsoft.com/office/drawing/2014/main" id="{7B76AF69-A842-402B-B4FB-A67657BB1660}"/>
                  </a:ext>
                </a:extLst>
              </p:cNvPr>
              <p:cNvSpPr txBox="1">
                <a:spLocks noRot="1" noChangeAspect="1" noMove="1" noResize="1" noEditPoints="1" noAdjustHandles="1" noChangeArrowheads="1" noChangeShapeType="1" noTextEdit="1"/>
              </p:cNvSpPr>
              <p:nvPr/>
            </p:nvSpPr>
            <p:spPr>
              <a:xfrm>
                <a:off x="797822" y="1406143"/>
                <a:ext cx="4438017" cy="2401042"/>
              </a:xfrm>
              <a:prstGeom prst="rect">
                <a:avLst/>
              </a:prstGeom>
              <a:blipFill>
                <a:blip r:embed="rId3"/>
                <a:stretch>
                  <a:fillRect l="-1511" t="-25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文本框 15">
                <a:extLst>
                  <a:ext uri="{FF2B5EF4-FFF2-40B4-BE49-F238E27FC236}">
                    <a16:creationId xmlns:a16="http://schemas.microsoft.com/office/drawing/2014/main" id="{022506BB-74DE-4ED9-9380-E8C134D485CA}"/>
                  </a:ext>
                </a:extLst>
              </p:cNvPr>
              <p:cNvSpPr txBox="1"/>
              <p:nvPr/>
            </p:nvSpPr>
            <p:spPr>
              <a:xfrm>
                <a:off x="797822" y="4262364"/>
                <a:ext cx="3542701" cy="579326"/>
              </a:xfrm>
              <a:prstGeom prst="rect">
                <a:avLst/>
              </a:prstGeom>
              <a:noFill/>
            </p:spPr>
            <p:txBody>
              <a:bodyPr wrap="none" rtlCol="0">
                <a:spAutoFit/>
              </a:bodyPr>
              <a:lstStyle/>
              <a:p>
                <a:r>
                  <a:rPr lang="zh-CN" altLang="en-US" sz="2000" dirty="0">
                    <a:solidFill>
                      <a:schemeClr val="bg1"/>
                    </a:solidFill>
                  </a:rPr>
                  <a:t>点到超平面距离公式：</a:t>
                </a:r>
                <a14:m>
                  <m:oMath xmlns:m="http://schemas.openxmlformats.org/officeDocument/2006/math">
                    <m:f>
                      <m:fPr>
                        <m:ctrlPr>
                          <a:rPr lang="en-US" altLang="zh-CN" sz="2000" i="1" smtClean="0">
                            <a:solidFill>
                              <a:schemeClr val="bg1"/>
                            </a:solidFill>
                            <a:latin typeface="Cambria Math" panose="02040503050406030204" pitchFamily="18" charset="0"/>
                          </a:rPr>
                        </m:ctrlPr>
                      </m:fPr>
                      <m:num>
                        <m:d>
                          <m:dPr>
                            <m:begChr m:val="|"/>
                            <m:endChr m:val="|"/>
                            <m:ctrlPr>
                              <a:rPr lang="en-US" altLang="zh-CN" sz="2000" i="1" smtClean="0">
                                <a:solidFill>
                                  <a:schemeClr val="bg1"/>
                                </a:solidFill>
                                <a:latin typeface="Cambria Math" panose="02040503050406030204" pitchFamily="18" charset="0"/>
                              </a:rPr>
                            </m:ctrlPr>
                          </m:dPr>
                          <m:e>
                            <m:r>
                              <a:rPr lang="en-US" altLang="zh-CN" sz="2000" b="0" i="1" smtClean="0">
                                <a:solidFill>
                                  <a:schemeClr val="bg1"/>
                                </a:solidFill>
                                <a:latin typeface="Cambria Math" panose="02040503050406030204" pitchFamily="18" charset="0"/>
                              </a:rPr>
                              <m:t>𝑤</m:t>
                            </m:r>
                            <m:r>
                              <a:rPr lang="en-US" altLang="zh-CN" sz="2000" b="0" i="1" smtClean="0">
                                <a:solidFill>
                                  <a:schemeClr val="bg1"/>
                                </a:solidFill>
                                <a:latin typeface="Cambria Math" panose="02040503050406030204" pitchFamily="18" charset="0"/>
                                <a:ea typeface="Cambria Math" panose="02040503050406030204" pitchFamily="18" charset="0"/>
                              </a:rPr>
                              <m:t>∙</m:t>
                            </m:r>
                            <m:sSub>
                              <m:sSubPr>
                                <m:ctrlPr>
                                  <a:rPr lang="en-US" altLang="zh-CN" sz="2000" b="0" i="1" smtClean="0">
                                    <a:solidFill>
                                      <a:schemeClr val="bg1"/>
                                    </a:solidFill>
                                    <a:latin typeface="Cambria Math" panose="02040503050406030204" pitchFamily="18" charset="0"/>
                                    <a:ea typeface="Cambria Math" panose="02040503050406030204" pitchFamily="18" charset="0"/>
                                  </a:rPr>
                                </m:ctrlPr>
                              </m:sSubPr>
                              <m:e>
                                <m:r>
                                  <a:rPr lang="en-US" altLang="zh-CN" sz="2000" b="0" i="1" smtClean="0">
                                    <a:solidFill>
                                      <a:schemeClr val="bg1"/>
                                    </a:solidFill>
                                    <a:latin typeface="Cambria Math" panose="02040503050406030204" pitchFamily="18" charset="0"/>
                                    <a:ea typeface="Cambria Math" panose="02040503050406030204" pitchFamily="18" charset="0"/>
                                  </a:rPr>
                                  <m:t>𝑥</m:t>
                                </m:r>
                              </m:e>
                              <m:sub>
                                <m:r>
                                  <a:rPr lang="en-US" altLang="zh-CN" sz="2000" b="0" i="1" smtClean="0">
                                    <a:solidFill>
                                      <a:schemeClr val="bg1"/>
                                    </a:solidFill>
                                    <a:latin typeface="Cambria Math" panose="02040503050406030204" pitchFamily="18" charset="0"/>
                                    <a:ea typeface="Cambria Math" panose="02040503050406030204" pitchFamily="18" charset="0"/>
                                  </a:rPr>
                                  <m:t>0</m:t>
                                </m:r>
                              </m:sub>
                            </m:sSub>
                            <m:r>
                              <a:rPr lang="en-US" altLang="zh-CN" sz="2000" b="0" i="1" smtClean="0">
                                <a:solidFill>
                                  <a:schemeClr val="bg1"/>
                                </a:solidFill>
                                <a:latin typeface="Cambria Math" panose="02040503050406030204" pitchFamily="18" charset="0"/>
                                <a:ea typeface="Cambria Math" panose="02040503050406030204" pitchFamily="18" charset="0"/>
                              </a:rPr>
                              <m:t>+</m:t>
                            </m:r>
                            <m:r>
                              <a:rPr lang="en-US" altLang="zh-CN" sz="2000" b="0" i="1" smtClean="0">
                                <a:solidFill>
                                  <a:schemeClr val="bg1"/>
                                </a:solidFill>
                                <a:latin typeface="Cambria Math" panose="02040503050406030204" pitchFamily="18" charset="0"/>
                                <a:ea typeface="Cambria Math" panose="02040503050406030204" pitchFamily="18" charset="0"/>
                              </a:rPr>
                              <m:t>𝑏</m:t>
                            </m:r>
                          </m:e>
                        </m:d>
                      </m:num>
                      <m:den>
                        <m:d>
                          <m:dPr>
                            <m:begChr m:val="‖"/>
                            <m:endChr m:val="‖"/>
                            <m:ctrlPr>
                              <a:rPr lang="en-US" altLang="zh-CN" sz="2000" i="1" smtClean="0">
                                <a:solidFill>
                                  <a:schemeClr val="bg1"/>
                                </a:solidFill>
                                <a:latin typeface="Cambria Math" panose="02040503050406030204" pitchFamily="18" charset="0"/>
                              </a:rPr>
                            </m:ctrlPr>
                          </m:dPr>
                          <m:e>
                            <m:r>
                              <a:rPr lang="en-US" altLang="zh-CN" sz="2000" b="0" i="1" smtClean="0">
                                <a:solidFill>
                                  <a:schemeClr val="bg1"/>
                                </a:solidFill>
                                <a:latin typeface="Cambria Math" panose="02040503050406030204" pitchFamily="18" charset="0"/>
                              </a:rPr>
                              <m:t>𝑤</m:t>
                            </m:r>
                          </m:e>
                        </m:d>
                      </m:den>
                    </m:f>
                  </m:oMath>
                </a14:m>
                <a:endParaRPr lang="zh-CN" altLang="en-US" sz="2000" dirty="0">
                  <a:solidFill>
                    <a:schemeClr val="bg1"/>
                  </a:solidFill>
                </a:endParaRPr>
              </a:p>
            </p:txBody>
          </p:sp>
        </mc:Choice>
        <mc:Fallback>
          <p:sp>
            <p:nvSpPr>
              <p:cNvPr id="16" name="文本框 15">
                <a:extLst>
                  <a:ext uri="{FF2B5EF4-FFF2-40B4-BE49-F238E27FC236}">
                    <a16:creationId xmlns:a16="http://schemas.microsoft.com/office/drawing/2014/main" id="{022506BB-74DE-4ED9-9380-E8C134D485CA}"/>
                  </a:ext>
                </a:extLst>
              </p:cNvPr>
              <p:cNvSpPr txBox="1">
                <a:spLocks noRot="1" noChangeAspect="1" noMove="1" noResize="1" noEditPoints="1" noAdjustHandles="1" noChangeArrowheads="1" noChangeShapeType="1" noTextEdit="1"/>
              </p:cNvSpPr>
              <p:nvPr/>
            </p:nvSpPr>
            <p:spPr>
              <a:xfrm>
                <a:off x="797822" y="4262364"/>
                <a:ext cx="3542701" cy="579326"/>
              </a:xfrm>
              <a:prstGeom prst="rect">
                <a:avLst/>
              </a:prstGeom>
              <a:blipFill>
                <a:blip r:embed="rId4"/>
                <a:stretch>
                  <a:fillRect l="-1893" b="-210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文本框 16">
                <a:extLst>
                  <a:ext uri="{FF2B5EF4-FFF2-40B4-BE49-F238E27FC236}">
                    <a16:creationId xmlns:a16="http://schemas.microsoft.com/office/drawing/2014/main" id="{E6B406B7-08C8-458A-B928-F75CA1BFFD63}"/>
                  </a:ext>
                </a:extLst>
              </p:cNvPr>
              <p:cNvSpPr txBox="1"/>
              <p:nvPr/>
            </p:nvSpPr>
            <p:spPr>
              <a:xfrm>
                <a:off x="797821" y="5056306"/>
                <a:ext cx="5058116" cy="579326"/>
              </a:xfrm>
              <a:prstGeom prst="rect">
                <a:avLst/>
              </a:prstGeom>
              <a:noFill/>
            </p:spPr>
            <p:txBody>
              <a:bodyPr wrap="none" rtlCol="0">
                <a:spAutoFit/>
              </a:bodyPr>
              <a:lstStyle/>
              <a:p>
                <a:r>
                  <a:rPr lang="zh-CN" altLang="en-US" sz="2000" dirty="0">
                    <a:solidFill>
                      <a:schemeClr val="bg1"/>
                    </a:solidFill>
                  </a:rPr>
                  <a:t>所有误分类点到超平面总距离：</a:t>
                </a:r>
                <a:r>
                  <a:rPr lang="en-US" altLang="zh-CN" sz="2000" dirty="0">
                    <a:solidFill>
                      <a:schemeClr val="bg1"/>
                    </a:solidFill>
                  </a:rPr>
                  <a:t>-</a:t>
                </a:r>
                <a14:m>
                  <m:oMath xmlns:m="http://schemas.openxmlformats.org/officeDocument/2006/math">
                    <m:f>
                      <m:fPr>
                        <m:ctrlPr>
                          <a:rPr lang="en-US" altLang="zh-CN" sz="2000" i="1" smtClean="0">
                            <a:solidFill>
                              <a:schemeClr val="bg1"/>
                            </a:solidFill>
                            <a:latin typeface="Cambria Math" panose="02040503050406030204" pitchFamily="18" charset="0"/>
                          </a:rPr>
                        </m:ctrlPr>
                      </m:fPr>
                      <m:num>
                        <m:nary>
                          <m:naryPr>
                            <m:chr m:val="∑"/>
                            <m:subHide m:val="on"/>
                            <m:supHide m:val="on"/>
                            <m:ctrlPr>
                              <a:rPr lang="en-US" altLang="zh-CN" sz="2000" i="1" smtClean="0">
                                <a:solidFill>
                                  <a:schemeClr val="bg1"/>
                                </a:solidFill>
                                <a:latin typeface="Cambria Math" panose="02040503050406030204" pitchFamily="18" charset="0"/>
                              </a:rPr>
                            </m:ctrlPr>
                          </m:naryPr>
                          <m:sub/>
                          <m:sup/>
                          <m:e>
                            <m:sSub>
                              <m:sSubPr>
                                <m:ctrlPr>
                                  <a:rPr lang="en-US" altLang="zh-CN" sz="2000" i="1" smtClean="0">
                                    <a:solidFill>
                                      <a:schemeClr val="bg1"/>
                                    </a:solidFill>
                                    <a:latin typeface="Cambria Math" panose="02040503050406030204" pitchFamily="18" charset="0"/>
                                  </a:rPr>
                                </m:ctrlPr>
                              </m:sSubPr>
                              <m:e>
                                <m:r>
                                  <a:rPr lang="en-US" altLang="zh-CN" sz="2000" b="0" i="1" smtClean="0">
                                    <a:solidFill>
                                      <a:schemeClr val="bg1"/>
                                    </a:solidFill>
                                    <a:latin typeface="Cambria Math" panose="02040503050406030204" pitchFamily="18" charset="0"/>
                                  </a:rPr>
                                  <m:t>𝑦</m:t>
                                </m:r>
                              </m:e>
                              <m:sub>
                                <m:r>
                                  <a:rPr lang="en-US" altLang="zh-CN" sz="2000" b="0" i="1" smtClean="0">
                                    <a:solidFill>
                                      <a:schemeClr val="bg1"/>
                                    </a:solidFill>
                                    <a:latin typeface="Cambria Math" panose="02040503050406030204" pitchFamily="18" charset="0"/>
                                  </a:rPr>
                                  <m:t>𝑖</m:t>
                                </m:r>
                              </m:sub>
                            </m:sSub>
                            <m:r>
                              <a:rPr lang="en-US" altLang="zh-CN" sz="2000" b="0" i="1" smtClean="0">
                                <a:solidFill>
                                  <a:schemeClr val="bg1"/>
                                </a:solidFill>
                                <a:latin typeface="Cambria Math" panose="02040503050406030204" pitchFamily="18" charset="0"/>
                              </a:rPr>
                              <m:t>(</m:t>
                            </m:r>
                            <m:r>
                              <a:rPr lang="en-US" altLang="zh-CN" sz="2000" i="1">
                                <a:solidFill>
                                  <a:schemeClr val="bg1"/>
                                </a:solidFill>
                                <a:latin typeface="Cambria Math" panose="02040503050406030204" pitchFamily="18" charset="0"/>
                              </a:rPr>
                              <m:t>𝑤</m:t>
                            </m:r>
                            <m:r>
                              <a:rPr lang="en-US" altLang="zh-CN" sz="2000" i="1">
                                <a:solidFill>
                                  <a:schemeClr val="bg1"/>
                                </a:solidFill>
                                <a:latin typeface="Cambria Math" panose="02040503050406030204" pitchFamily="18" charset="0"/>
                                <a:ea typeface="Cambria Math" panose="02040503050406030204" pitchFamily="18" charset="0"/>
                              </a:rPr>
                              <m:t>∙</m:t>
                            </m:r>
                            <m:sSub>
                              <m:sSubPr>
                                <m:ctrlPr>
                                  <a:rPr lang="en-US" altLang="zh-CN" sz="2000" i="1">
                                    <a:solidFill>
                                      <a:schemeClr val="bg1"/>
                                    </a:solidFill>
                                    <a:latin typeface="Cambria Math" panose="02040503050406030204" pitchFamily="18" charset="0"/>
                                    <a:ea typeface="Cambria Math" panose="02040503050406030204" pitchFamily="18" charset="0"/>
                                  </a:rPr>
                                </m:ctrlPr>
                              </m:sSubPr>
                              <m:e>
                                <m:r>
                                  <a:rPr lang="en-US" altLang="zh-CN" sz="2000" i="1">
                                    <a:solidFill>
                                      <a:schemeClr val="bg1"/>
                                    </a:solidFill>
                                    <a:latin typeface="Cambria Math" panose="02040503050406030204" pitchFamily="18" charset="0"/>
                                    <a:ea typeface="Cambria Math" panose="02040503050406030204" pitchFamily="18" charset="0"/>
                                  </a:rPr>
                                  <m:t>𝑥</m:t>
                                </m:r>
                              </m:e>
                              <m:sub>
                                <m:r>
                                  <a:rPr lang="en-US" altLang="zh-CN" sz="2000" b="0" i="1" smtClean="0">
                                    <a:solidFill>
                                      <a:schemeClr val="bg1"/>
                                    </a:solidFill>
                                    <a:latin typeface="Cambria Math" panose="02040503050406030204" pitchFamily="18" charset="0"/>
                                    <a:ea typeface="Cambria Math" panose="02040503050406030204" pitchFamily="18" charset="0"/>
                                  </a:rPr>
                                  <m:t>𝑖</m:t>
                                </m:r>
                              </m:sub>
                            </m:sSub>
                            <m:r>
                              <a:rPr lang="en-US" altLang="zh-CN" sz="2000" i="1">
                                <a:solidFill>
                                  <a:schemeClr val="bg1"/>
                                </a:solidFill>
                                <a:latin typeface="Cambria Math" panose="02040503050406030204" pitchFamily="18" charset="0"/>
                                <a:ea typeface="Cambria Math" panose="02040503050406030204" pitchFamily="18" charset="0"/>
                              </a:rPr>
                              <m:t>+</m:t>
                            </m:r>
                          </m:e>
                        </m:nary>
                        <m:r>
                          <a:rPr lang="en-US" altLang="zh-CN" sz="2000" b="0" i="1" smtClean="0">
                            <a:solidFill>
                              <a:schemeClr val="bg1"/>
                            </a:solidFill>
                            <a:latin typeface="Cambria Math" panose="02040503050406030204" pitchFamily="18" charset="0"/>
                          </a:rPr>
                          <m:t>𝑏</m:t>
                        </m:r>
                        <m:r>
                          <a:rPr lang="en-US" altLang="zh-CN" sz="2000" b="0" i="1" smtClean="0">
                            <a:solidFill>
                              <a:schemeClr val="bg1"/>
                            </a:solidFill>
                            <a:latin typeface="Cambria Math" panose="02040503050406030204" pitchFamily="18" charset="0"/>
                          </a:rPr>
                          <m:t>)</m:t>
                        </m:r>
                      </m:num>
                      <m:den>
                        <m:d>
                          <m:dPr>
                            <m:begChr m:val="‖"/>
                            <m:endChr m:val="‖"/>
                            <m:ctrlPr>
                              <a:rPr lang="en-US" altLang="zh-CN" sz="2000" i="1" smtClean="0">
                                <a:solidFill>
                                  <a:schemeClr val="bg1"/>
                                </a:solidFill>
                                <a:latin typeface="Cambria Math" panose="02040503050406030204" pitchFamily="18" charset="0"/>
                              </a:rPr>
                            </m:ctrlPr>
                          </m:dPr>
                          <m:e>
                            <m:r>
                              <a:rPr lang="en-US" altLang="zh-CN" sz="2000" b="0" i="1" smtClean="0">
                                <a:solidFill>
                                  <a:schemeClr val="bg1"/>
                                </a:solidFill>
                                <a:latin typeface="Cambria Math" panose="02040503050406030204" pitchFamily="18" charset="0"/>
                              </a:rPr>
                              <m:t>𝑤</m:t>
                            </m:r>
                          </m:e>
                        </m:d>
                      </m:den>
                    </m:f>
                  </m:oMath>
                </a14:m>
                <a:endParaRPr lang="zh-CN" altLang="en-US" sz="2000" dirty="0">
                  <a:solidFill>
                    <a:schemeClr val="bg1"/>
                  </a:solidFill>
                </a:endParaRPr>
              </a:p>
            </p:txBody>
          </p:sp>
        </mc:Choice>
        <mc:Fallback>
          <p:sp>
            <p:nvSpPr>
              <p:cNvPr id="17" name="文本框 16">
                <a:extLst>
                  <a:ext uri="{FF2B5EF4-FFF2-40B4-BE49-F238E27FC236}">
                    <a16:creationId xmlns:a16="http://schemas.microsoft.com/office/drawing/2014/main" id="{E6B406B7-08C8-458A-B928-F75CA1BFFD63}"/>
                  </a:ext>
                </a:extLst>
              </p:cNvPr>
              <p:cNvSpPr txBox="1">
                <a:spLocks noRot="1" noChangeAspect="1" noMove="1" noResize="1" noEditPoints="1" noAdjustHandles="1" noChangeArrowheads="1" noChangeShapeType="1" noTextEdit="1"/>
              </p:cNvSpPr>
              <p:nvPr/>
            </p:nvSpPr>
            <p:spPr>
              <a:xfrm>
                <a:off x="797821" y="5056306"/>
                <a:ext cx="5058116" cy="579326"/>
              </a:xfrm>
              <a:prstGeom prst="rect">
                <a:avLst/>
              </a:prstGeom>
              <a:blipFill>
                <a:blip r:embed="rId5"/>
                <a:stretch>
                  <a:fillRect l="-1325" b="-210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066944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a:off x="12476" y="4863866"/>
            <a:ext cx="12192000" cy="2016294"/>
          </a:xfrm>
          <a:custGeom>
            <a:avLst/>
            <a:gdLst>
              <a:gd name="connsiteX0" fmla="*/ 12192000 w 12192000"/>
              <a:gd name="connsiteY0" fmla="*/ 0 h 2016294"/>
              <a:gd name="connsiteX1" fmla="*/ 12192000 w 12192000"/>
              <a:gd name="connsiteY1" fmla="*/ 2016294 h 2016294"/>
              <a:gd name="connsiteX2" fmla="*/ 0 w 12192000"/>
              <a:gd name="connsiteY2" fmla="*/ 2016294 h 2016294"/>
              <a:gd name="connsiteX3" fmla="*/ 0 w 12192000"/>
              <a:gd name="connsiteY3" fmla="*/ 2006281 h 2016294"/>
              <a:gd name="connsiteX4" fmla="*/ 263708 w 12192000"/>
              <a:gd name="connsiteY4" fmla="*/ 2003914 h 2016294"/>
              <a:gd name="connsiteX5" fmla="*/ 12104647 w 12192000"/>
              <a:gd name="connsiteY5" fmla="*/ 101701 h 2016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2016294">
                <a:moveTo>
                  <a:pt x="12192000" y="0"/>
                </a:moveTo>
                <a:lnTo>
                  <a:pt x="12192000" y="2016294"/>
                </a:lnTo>
                <a:lnTo>
                  <a:pt x="0" y="2016294"/>
                </a:lnTo>
                <a:lnTo>
                  <a:pt x="0" y="2006281"/>
                </a:lnTo>
                <a:lnTo>
                  <a:pt x="263708" y="2003914"/>
                </a:lnTo>
                <a:cubicBezTo>
                  <a:pt x="6161267" y="1897494"/>
                  <a:pt x="10936182" y="1116311"/>
                  <a:pt x="12104647" y="101701"/>
                </a:cubicBezTo>
                <a:close/>
              </a:path>
            </a:pathLst>
          </a:custGeom>
          <a:gradFill flip="none" rotWithShape="1">
            <a:gsLst>
              <a:gs pos="0">
                <a:srgbClr val="0E122C"/>
              </a:gs>
              <a:gs pos="100000">
                <a:srgbClr val="2E3D9A"/>
              </a:gs>
            </a:gsLst>
            <a:lin ang="4800000" scaled="0"/>
            <a:tileRect/>
          </a:gradFill>
          <a:ln>
            <a:noFill/>
          </a:ln>
          <a:effectLst>
            <a:outerShdw blurRad="635000" dist="101600" dir="135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圆角矩形 4"/>
          <p:cNvSpPr/>
          <p:nvPr/>
        </p:nvSpPr>
        <p:spPr>
          <a:xfrm>
            <a:off x="10703500" y="6011044"/>
            <a:ext cx="1200693" cy="501388"/>
          </a:xfrm>
          <a:prstGeom prst="roundRect">
            <a:avLst>
              <a:gd name="adj" fmla="val 50000"/>
            </a:avLst>
          </a:prstGeom>
          <a:noFill/>
          <a:ln w="9525">
            <a:gradFill flip="none" rotWithShape="1">
              <a:gsLst>
                <a:gs pos="0">
                  <a:srgbClr val="1CA986"/>
                </a:gs>
                <a:gs pos="100000">
                  <a:srgbClr val="50D4C2"/>
                </a:gs>
              </a:gsLst>
              <a:lin ang="4800000" scaled="0"/>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6" name="文本框 5"/>
          <p:cNvSpPr txBox="1"/>
          <p:nvPr/>
        </p:nvSpPr>
        <p:spPr>
          <a:xfrm>
            <a:off x="10719977" y="6088535"/>
            <a:ext cx="1167740" cy="338554"/>
          </a:xfrm>
          <a:prstGeom prst="rect">
            <a:avLst/>
          </a:prstGeom>
          <a:noFill/>
          <a:ln>
            <a:noFill/>
          </a:ln>
        </p:spPr>
        <p:txBody>
          <a:bodyPr wrap="square" rtlCol="0">
            <a:spAutoFit/>
          </a:bodyPr>
          <a:lstStyle/>
          <a:p>
            <a:pPr algn="ctr"/>
            <a:r>
              <a:rPr lang="en-US" altLang="zh-CN" sz="1600" dirty="0">
                <a:gradFill>
                  <a:gsLst>
                    <a:gs pos="0">
                      <a:srgbClr val="1CA986"/>
                    </a:gs>
                    <a:gs pos="100000">
                      <a:srgbClr val="50D4C2"/>
                    </a:gs>
                  </a:gsLst>
                  <a:lin ang="5400000" scaled="1"/>
                </a:gradFill>
                <a:latin typeface="微软雅黑 Light" panose="020B0502040204020203" pitchFamily="34" charset="-122"/>
                <a:ea typeface="微软雅黑 Light" panose="020B0502040204020203" pitchFamily="34" charset="-122"/>
              </a:rPr>
              <a:t>Part two</a:t>
            </a:r>
            <a:endParaRPr lang="zh-CN" altLang="en-US" sz="1600" dirty="0">
              <a:gradFill>
                <a:gsLst>
                  <a:gs pos="0">
                    <a:srgbClr val="1CA986"/>
                  </a:gs>
                  <a:gs pos="100000">
                    <a:srgbClr val="50D4C2"/>
                  </a:gs>
                </a:gsLst>
                <a:lin ang="5400000" scaled="1"/>
              </a:gradFill>
              <a:latin typeface="微软雅黑 Light" panose="020B0502040204020203" pitchFamily="34" charset="-122"/>
              <a:ea typeface="微软雅黑 Light" panose="020B0502040204020203" pitchFamily="34" charset="-122"/>
            </a:endParaRPr>
          </a:p>
        </p:txBody>
      </p:sp>
      <p:grpSp>
        <p:nvGrpSpPr>
          <p:cNvPr id="9" name="组合 8"/>
          <p:cNvGrpSpPr/>
          <p:nvPr/>
        </p:nvGrpSpPr>
        <p:grpSpPr>
          <a:xfrm>
            <a:off x="254882" y="-2645"/>
            <a:ext cx="542940" cy="563684"/>
            <a:chOff x="254882" y="-2645"/>
            <a:chExt cx="542940" cy="563684"/>
          </a:xfrm>
        </p:grpSpPr>
        <p:sp>
          <p:nvSpPr>
            <p:cNvPr id="10" name="矩形 9"/>
            <p:cNvSpPr/>
            <p:nvPr/>
          </p:nvSpPr>
          <p:spPr>
            <a:xfrm>
              <a:off x="254882" y="-2645"/>
              <a:ext cx="542940" cy="561039"/>
            </a:xfrm>
            <a:prstGeom prst="rect">
              <a:avLst/>
            </a:prstGeom>
            <a:gradFill flip="none" rotWithShape="1">
              <a:gsLst>
                <a:gs pos="9000">
                  <a:srgbClr val="FDE345">
                    <a:lumMod val="86000"/>
                  </a:srgbClr>
                </a:gs>
                <a:gs pos="100000">
                  <a:srgbClr val="FDE345">
                    <a:lumMod val="95000"/>
                    <a:lumOff val="5000"/>
                  </a:srgbClr>
                </a:gs>
              </a:gsLst>
              <a:lin ang="4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矩形 10"/>
            <p:cNvSpPr/>
            <p:nvPr/>
          </p:nvSpPr>
          <p:spPr>
            <a:xfrm>
              <a:off x="254882" y="0"/>
              <a:ext cx="542940" cy="5610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tx1"/>
                  </a:solidFill>
                  <a:latin typeface="微软雅黑" panose="020B0503020204020204" pitchFamily="34" charset="-122"/>
                  <a:ea typeface="微软雅黑" panose="020B0503020204020204" pitchFamily="34" charset="-122"/>
                </a:rPr>
                <a:t>2</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grpSp>
      <p:sp>
        <p:nvSpPr>
          <p:cNvPr id="30" name="文本框 29">
            <a:extLst>
              <a:ext uri="{FF2B5EF4-FFF2-40B4-BE49-F238E27FC236}">
                <a16:creationId xmlns:a16="http://schemas.microsoft.com/office/drawing/2014/main" id="{D3421611-A09B-476D-8403-1E226D5CF7B0}"/>
              </a:ext>
            </a:extLst>
          </p:cNvPr>
          <p:cNvSpPr txBox="1"/>
          <p:nvPr/>
        </p:nvSpPr>
        <p:spPr>
          <a:xfrm>
            <a:off x="304372" y="15643"/>
            <a:ext cx="4533624" cy="523220"/>
          </a:xfrm>
          <a:prstGeom prst="rect">
            <a:avLst/>
          </a:prstGeom>
          <a:noFill/>
        </p:spPr>
        <p:txBody>
          <a:bodyPr wrap="square" rtlCol="0">
            <a:spAutoFit/>
          </a:bodyPr>
          <a:lstStyle/>
          <a:p>
            <a:pPr algn="ctr"/>
            <a:r>
              <a:rPr lang="zh-CN" altLang="en-US" sz="2800" dirty="0">
                <a:solidFill>
                  <a:schemeClr val="bg1"/>
                </a:solidFill>
                <a:latin typeface="微软雅黑 Light" panose="020B0502040204020203" pitchFamily="34" charset="-122"/>
                <a:ea typeface="微软雅黑 Light" panose="020B0502040204020203" pitchFamily="34" charset="-122"/>
              </a:rPr>
              <a:t>第二章</a:t>
            </a:r>
            <a:r>
              <a:rPr lang="zh-CN" altLang="en-US" sz="2800" dirty="0">
                <a:solidFill>
                  <a:prstClr val="white"/>
                </a:solidFill>
                <a:latin typeface="微软雅黑 Light" panose="020B0502040204020203" pitchFamily="34" charset="-122"/>
                <a:ea typeface="微软雅黑 Light" panose="020B0502040204020203" pitchFamily="34" charset="-122"/>
              </a:rPr>
              <a:t>重点知识总结</a:t>
            </a:r>
            <a:endParaRPr lang="zh-CN" altLang="en-US" sz="2800" dirty="0">
              <a:solidFill>
                <a:schemeClr val="bg1"/>
              </a:solidFill>
              <a:latin typeface="微软雅黑 Light" panose="020B0502040204020203" pitchFamily="34" charset="-122"/>
              <a:ea typeface="微软雅黑 Light" panose="020B0502040204020203" pitchFamily="34" charset="-122"/>
            </a:endParaRPr>
          </a:p>
        </p:txBody>
      </p:sp>
      <p:sp>
        <p:nvSpPr>
          <p:cNvPr id="31" name="矩形 30">
            <a:extLst>
              <a:ext uri="{FF2B5EF4-FFF2-40B4-BE49-F238E27FC236}">
                <a16:creationId xmlns:a16="http://schemas.microsoft.com/office/drawing/2014/main" id="{0C865E2D-6BDC-4D56-BE50-A26FE6A88584}"/>
              </a:ext>
            </a:extLst>
          </p:cNvPr>
          <p:cNvSpPr/>
          <p:nvPr/>
        </p:nvSpPr>
        <p:spPr>
          <a:xfrm>
            <a:off x="897609" y="482113"/>
            <a:ext cx="5365750" cy="338554"/>
          </a:xfrm>
          <a:prstGeom prst="rect">
            <a:avLst/>
          </a:prstGeom>
        </p:spPr>
        <p:txBody>
          <a:bodyPr wrap="square">
            <a:spAutoFit/>
          </a:bodyPr>
          <a:lstStyle/>
          <a:p>
            <a:pPr lvl="0" algn="just"/>
            <a:r>
              <a:rPr lang="zh-CN" altLang="en-US" sz="1600" dirty="0">
                <a:solidFill>
                  <a:schemeClr val="bg1"/>
                </a:solidFill>
                <a:latin typeface="微软雅黑 Light" panose="020B0502040204020203" pitchFamily="34" charset="-122"/>
                <a:ea typeface="微软雅黑 Light" panose="020B0502040204020203" pitchFamily="34" charset="-122"/>
              </a:rPr>
              <a:t>感知机</a:t>
            </a:r>
            <a:endParaRPr lang="zh-HK" altLang="zh-HK" sz="1600" dirty="0">
              <a:solidFill>
                <a:schemeClr val="bg1"/>
              </a:solidFill>
              <a:latin typeface="微软雅黑 Light" panose="020B0502040204020203" pitchFamily="34" charset="-122"/>
              <a:ea typeface="微软雅黑 Light" panose="020B0502040204020203" pitchFamily="34" charset="-122"/>
            </a:endParaRPr>
          </a:p>
        </p:txBody>
      </p:sp>
      <p:pic>
        <p:nvPicPr>
          <p:cNvPr id="22" name="图片 21">
            <a:extLst>
              <a:ext uri="{FF2B5EF4-FFF2-40B4-BE49-F238E27FC236}">
                <a16:creationId xmlns:a16="http://schemas.microsoft.com/office/drawing/2014/main" id="{7B52E28B-9866-4762-8741-706E6315C290}"/>
              </a:ext>
            </a:extLst>
          </p:cNvPr>
          <p:cNvPicPr>
            <a:picLocks noChangeAspect="1"/>
          </p:cNvPicPr>
          <p:nvPr/>
        </p:nvPicPr>
        <p:blipFill>
          <a:blip r:embed="rId2"/>
          <a:stretch>
            <a:fillRect/>
          </a:stretch>
        </p:blipFill>
        <p:spPr>
          <a:xfrm>
            <a:off x="6600706" y="1586798"/>
            <a:ext cx="4879846" cy="3826689"/>
          </a:xfrm>
          <a:prstGeom prst="rect">
            <a:avLst/>
          </a:prstGeom>
        </p:spPr>
      </p:pic>
      <mc:AlternateContent xmlns:mc="http://schemas.openxmlformats.org/markup-compatibility/2006">
        <mc:Choice xmlns:a14="http://schemas.microsoft.com/office/drawing/2010/main" Requires="a14">
          <p:sp>
            <p:nvSpPr>
              <p:cNvPr id="15" name="内容占位符 6">
                <a:extLst>
                  <a:ext uri="{FF2B5EF4-FFF2-40B4-BE49-F238E27FC236}">
                    <a16:creationId xmlns:a16="http://schemas.microsoft.com/office/drawing/2014/main" id="{FB735330-B719-4F5E-9A2F-21E18D071524}"/>
                  </a:ext>
                </a:extLst>
              </p:cNvPr>
              <p:cNvSpPr txBox="1">
                <a:spLocks/>
              </p:cNvSpPr>
              <p:nvPr/>
            </p:nvSpPr>
            <p:spPr>
              <a:xfrm>
                <a:off x="526352" y="1172393"/>
                <a:ext cx="5921378" cy="4699620"/>
              </a:xfrm>
              <a:prstGeom prst="rect">
                <a:avLst/>
              </a:prstGeom>
            </p:spPr>
            <p:txBody>
              <a:bodyPr wrap="square">
                <a:spAutoFit/>
              </a:bodyPr>
              <a:lstStyle>
                <a:lvl1pPr marL="0" indent="0" algn="l" defTabSz="914400" rtl="0" eaLnBrk="1" latinLnBrk="0" hangingPunct="1">
                  <a:lnSpc>
                    <a:spcPct val="120000"/>
                  </a:lnSpc>
                  <a:spcBef>
                    <a:spcPts val="1000"/>
                  </a:spcBef>
                  <a:buFontTx/>
                  <a:buNone/>
                  <a:defRPr sz="2000" kern="0" spc="300" baseline="0">
                    <a:solidFill>
                      <a:schemeClr val="bg1"/>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120000"/>
                  </a:lnSpc>
                  <a:spcBef>
                    <a:spcPts val="500"/>
                  </a:spcBef>
                  <a:buFontTx/>
                  <a:buNone/>
                  <a:defRPr sz="2000" kern="0" spc="300" baseline="0">
                    <a:solidFill>
                      <a:schemeClr val="bg1"/>
                    </a:solidFill>
                    <a:latin typeface="微软雅黑" panose="020B0503020204020204" pitchFamily="34" charset="-122"/>
                    <a:ea typeface="微软雅黑" panose="020B0503020204020204" pitchFamily="34" charset="-122"/>
                    <a:cs typeface="+mn-cs"/>
                  </a:defRPr>
                </a:lvl2pPr>
                <a:lvl3pPr marL="914400" indent="0" algn="l" defTabSz="914400" rtl="0" eaLnBrk="1" latinLnBrk="0" hangingPunct="1">
                  <a:lnSpc>
                    <a:spcPct val="120000"/>
                  </a:lnSpc>
                  <a:spcBef>
                    <a:spcPts val="500"/>
                  </a:spcBef>
                  <a:buFontTx/>
                  <a:buNone/>
                  <a:defRPr sz="2000" kern="0" spc="300" baseline="0">
                    <a:solidFill>
                      <a:schemeClr val="bg1"/>
                    </a:solidFill>
                    <a:latin typeface="微软雅黑" panose="020B0503020204020204" pitchFamily="34" charset="-122"/>
                    <a:ea typeface="微软雅黑" panose="020B0503020204020204" pitchFamily="34" charset="-122"/>
                    <a:cs typeface="+mn-cs"/>
                  </a:defRPr>
                </a:lvl3pPr>
                <a:lvl4pPr marL="1371600" indent="0" algn="l" defTabSz="914400" rtl="0" eaLnBrk="1" latinLnBrk="0" hangingPunct="1">
                  <a:lnSpc>
                    <a:spcPct val="120000"/>
                  </a:lnSpc>
                  <a:spcBef>
                    <a:spcPts val="500"/>
                  </a:spcBef>
                  <a:buFontTx/>
                  <a:buNone/>
                  <a:defRPr sz="2000" kern="0" spc="300" baseline="0">
                    <a:solidFill>
                      <a:schemeClr val="bg1"/>
                    </a:solidFill>
                    <a:latin typeface="微软雅黑" panose="020B0503020204020204" pitchFamily="34" charset="-122"/>
                    <a:ea typeface="微软雅黑" panose="020B0503020204020204" pitchFamily="34" charset="-122"/>
                    <a:cs typeface="+mn-cs"/>
                  </a:defRPr>
                </a:lvl4pPr>
                <a:lvl5pPr marL="1828800" indent="0" algn="l" defTabSz="914400" rtl="0" eaLnBrk="1" latinLnBrk="0" hangingPunct="1">
                  <a:lnSpc>
                    <a:spcPct val="120000"/>
                  </a:lnSpc>
                  <a:spcBef>
                    <a:spcPts val="500"/>
                  </a:spcBef>
                  <a:buFontTx/>
                  <a:buNone/>
                  <a:defRPr sz="2000" kern="0" spc="300" baseline="0">
                    <a:solidFill>
                      <a:schemeClr val="bg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0" lang="zh-CN" altLang="en-US"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算法</a:t>
                </a:r>
                <a:r>
                  <a:rPr kumimoji="0" lang="en-US" altLang="zh-CN"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2.1</a:t>
                </a:r>
                <a:r>
                  <a:rPr kumimoji="0" lang="zh-CN" altLang="en-US"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（随机梯度下降法）</a:t>
                </a:r>
                <a:endParaRPr kumimoji="0" lang="en-US" altLang="zh-CN"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20000"/>
                  </a:lnSpc>
                  <a:spcBef>
                    <a:spcPts val="1000"/>
                  </a:spcBef>
                  <a:spcAft>
                    <a:spcPts val="0"/>
                  </a:spcAft>
                  <a:buClrTx/>
                  <a:buSzTx/>
                  <a:buFontTx/>
                  <a:buNone/>
                  <a:tabLst/>
                  <a:defRPr/>
                </a:pPr>
                <a:r>
                  <a:rPr kumimoji="0" lang="zh-CN" altLang="en-US"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输入：训练数据集</a:t>
                </a:r>
                <a14:m>
                  <m:oMath xmlns:m="http://schemas.openxmlformats.org/officeDocument/2006/math">
                    <m:r>
                      <a:rPr kumimoji="0" lang="en-US" sz="2000" b="0" i="1" u="none" strike="noStrike" kern="0" cap="none" spc="300" normalizeH="0" baseline="0" noProof="0" dirty="0" smtClean="0">
                        <a:ln>
                          <a:noFill/>
                        </a:ln>
                        <a:solidFill>
                          <a:sysClr val="window" lastClr="FFFFFF"/>
                        </a:solidFill>
                        <a:effectLst/>
                        <a:uLnTx/>
                        <a:uFillTx/>
                        <a:latin typeface="Cambria Math" panose="02040503050406030204" pitchFamily="18" charset="0"/>
                        <a:cs typeface="+mn-cs"/>
                      </a:rPr>
                      <m:t>𝑇</m:t>
                    </m:r>
                    <m:r>
                      <a:rPr kumimoji="0" lang="en-US" sz="2000" b="0" i="0" u="none" strike="noStrike" kern="0" cap="none" spc="300" normalizeH="0" baseline="0" noProof="0" dirty="0">
                        <a:ln>
                          <a:noFill/>
                        </a:ln>
                        <a:solidFill>
                          <a:sysClr val="window" lastClr="FFFFFF"/>
                        </a:solidFill>
                        <a:effectLst/>
                        <a:uLnTx/>
                        <a:uFillTx/>
                        <a:latin typeface="Cambria Math" panose="02040503050406030204" pitchFamily="18" charset="0"/>
                        <a:cs typeface="+mn-cs"/>
                      </a:rPr>
                      <m:t>=</m:t>
                    </m:r>
                    <m:d>
                      <m:dPr>
                        <m:begChr m:val="["/>
                        <m:ctrlPr>
                          <a:rPr kumimoji="0" lang="en-US" sz="2000" b="0" i="1" u="none" strike="noStrike" kern="0" cap="none" spc="300" normalizeH="0" baseline="0" noProof="0" dirty="0">
                            <a:ln>
                              <a:noFill/>
                            </a:ln>
                            <a:solidFill>
                              <a:sysClr val="window" lastClr="FFFFFF"/>
                            </a:solidFill>
                            <a:effectLst/>
                            <a:uLnTx/>
                            <a:uFillTx/>
                            <a:latin typeface="Cambria Math" panose="02040503050406030204" pitchFamily="18" charset="0"/>
                            <a:cs typeface="+mn-cs"/>
                          </a:rPr>
                        </m:ctrlPr>
                      </m:dPr>
                      <m:e>
                        <m:d>
                          <m:dPr>
                            <m:ctrlPr>
                              <a:rPr kumimoji="0" lang="en-US" sz="2000" b="0" i="1" u="none" strike="noStrike" kern="0" cap="none" spc="300" normalizeH="0" baseline="0" noProof="0" dirty="0">
                                <a:ln>
                                  <a:noFill/>
                                </a:ln>
                                <a:solidFill>
                                  <a:sysClr val="window" lastClr="FFFFFF"/>
                                </a:solidFill>
                                <a:effectLst/>
                                <a:uLnTx/>
                                <a:uFillTx/>
                                <a:latin typeface="Cambria Math" panose="02040503050406030204" pitchFamily="18" charset="0"/>
                                <a:cs typeface="+mn-cs"/>
                              </a:rPr>
                            </m:ctrlPr>
                          </m:dPr>
                          <m:e>
                            <m:sSub>
                              <m:sSubPr>
                                <m:ctrlPr>
                                  <a:rPr kumimoji="0" lang="en-US" sz="2000" b="0" i="1" u="none" strike="noStrike" kern="0" cap="none" spc="300" normalizeH="0" baseline="0" noProof="0" dirty="0">
                                    <a:ln>
                                      <a:noFill/>
                                    </a:ln>
                                    <a:solidFill>
                                      <a:sysClr val="window" lastClr="FFFFFF"/>
                                    </a:solidFill>
                                    <a:effectLst/>
                                    <a:uLnTx/>
                                    <a:uFillTx/>
                                    <a:latin typeface="Cambria Math" panose="02040503050406030204" pitchFamily="18" charset="0"/>
                                    <a:cs typeface="+mn-cs"/>
                                  </a:rPr>
                                </m:ctrlPr>
                              </m:sSubPr>
                              <m:e>
                                <m:r>
                                  <a:rPr kumimoji="0" lang="en-US" sz="2000" b="0" i="1" u="none" strike="noStrike" kern="0" cap="none" spc="300" normalizeH="0" baseline="0" noProof="0" dirty="0">
                                    <a:ln>
                                      <a:noFill/>
                                    </a:ln>
                                    <a:solidFill>
                                      <a:sysClr val="window" lastClr="FFFFFF"/>
                                    </a:solidFill>
                                    <a:effectLst/>
                                    <a:uLnTx/>
                                    <a:uFillTx/>
                                    <a:latin typeface="Cambria Math" panose="02040503050406030204" pitchFamily="18" charset="0"/>
                                    <a:cs typeface="+mn-cs"/>
                                  </a:rPr>
                                  <m:t>𝑥</m:t>
                                </m:r>
                              </m:e>
                              <m:sub>
                                <m:r>
                                  <a:rPr kumimoji="0" lang="en-US" sz="2000" b="0" i="0" u="none" strike="noStrike" kern="0" cap="none" spc="300" normalizeH="0" baseline="0" noProof="0" dirty="0">
                                    <a:ln>
                                      <a:noFill/>
                                    </a:ln>
                                    <a:solidFill>
                                      <a:sysClr val="window" lastClr="FFFFFF"/>
                                    </a:solidFill>
                                    <a:effectLst/>
                                    <a:uLnTx/>
                                    <a:uFillTx/>
                                    <a:latin typeface="Cambria Math" panose="02040503050406030204" pitchFamily="18" charset="0"/>
                                    <a:cs typeface="+mn-cs"/>
                                  </a:rPr>
                                  <m:t>1</m:t>
                                </m:r>
                              </m:sub>
                            </m:sSub>
                            <m:r>
                              <a:rPr kumimoji="0" lang="en-US" sz="2000" b="0" i="0" u="none" strike="noStrike" kern="0" cap="none" spc="300" normalizeH="0" baseline="0" noProof="0" dirty="0">
                                <a:ln>
                                  <a:noFill/>
                                </a:ln>
                                <a:solidFill>
                                  <a:sysClr val="window" lastClr="FFFFFF"/>
                                </a:solidFill>
                                <a:effectLst/>
                                <a:uLnTx/>
                                <a:uFillTx/>
                                <a:latin typeface="Cambria Math" panose="02040503050406030204" pitchFamily="18" charset="0"/>
                                <a:cs typeface="+mn-cs"/>
                              </a:rPr>
                              <m:t>,</m:t>
                            </m:r>
                            <m:sSub>
                              <m:sSubPr>
                                <m:ctrlPr>
                                  <a:rPr kumimoji="0" lang="en-US" sz="2000" b="0" i="1" u="none" strike="noStrike" kern="0" cap="none" spc="300" normalizeH="0" baseline="0" noProof="0" dirty="0">
                                    <a:ln>
                                      <a:noFill/>
                                    </a:ln>
                                    <a:solidFill>
                                      <a:sysClr val="window" lastClr="FFFFFF"/>
                                    </a:solidFill>
                                    <a:effectLst/>
                                    <a:uLnTx/>
                                    <a:uFillTx/>
                                    <a:latin typeface="Cambria Math" panose="02040503050406030204" pitchFamily="18" charset="0"/>
                                    <a:cs typeface="+mn-cs"/>
                                  </a:rPr>
                                </m:ctrlPr>
                              </m:sSubPr>
                              <m:e>
                                <m:r>
                                  <a:rPr kumimoji="0" lang="en-US" sz="2000" b="0" i="1" u="none" strike="noStrike" kern="0" cap="none" spc="300" normalizeH="0" baseline="0" noProof="0" dirty="0">
                                    <a:ln>
                                      <a:noFill/>
                                    </a:ln>
                                    <a:solidFill>
                                      <a:sysClr val="window" lastClr="FFFFFF"/>
                                    </a:solidFill>
                                    <a:effectLst/>
                                    <a:uLnTx/>
                                    <a:uFillTx/>
                                    <a:latin typeface="Cambria Math" panose="02040503050406030204" pitchFamily="18" charset="0"/>
                                    <a:cs typeface="+mn-cs"/>
                                  </a:rPr>
                                  <m:t>𝑦</m:t>
                                </m:r>
                              </m:e>
                              <m:sub>
                                <m:r>
                                  <a:rPr kumimoji="0" lang="en-US" sz="2000" b="0" i="0" u="none" strike="noStrike" kern="0" cap="none" spc="300" normalizeH="0" baseline="0" noProof="0" dirty="0">
                                    <a:ln>
                                      <a:noFill/>
                                    </a:ln>
                                    <a:solidFill>
                                      <a:sysClr val="window" lastClr="FFFFFF"/>
                                    </a:solidFill>
                                    <a:effectLst/>
                                    <a:uLnTx/>
                                    <a:uFillTx/>
                                    <a:latin typeface="Cambria Math" panose="02040503050406030204" pitchFamily="18" charset="0"/>
                                    <a:cs typeface="+mn-cs"/>
                                  </a:rPr>
                                  <m:t>1</m:t>
                                </m:r>
                              </m:sub>
                            </m:sSub>
                          </m:e>
                        </m:d>
                        <m:r>
                          <a:rPr kumimoji="0" lang="en-US" sz="2000" b="0" i="0" u="none" strike="noStrike" kern="0" cap="none" spc="300" normalizeH="0" baseline="0" noProof="0" dirty="0">
                            <a:ln>
                              <a:noFill/>
                            </a:ln>
                            <a:solidFill>
                              <a:sysClr val="window" lastClr="FFFFFF"/>
                            </a:solidFill>
                            <a:effectLst/>
                            <a:uLnTx/>
                            <a:uFillTx/>
                            <a:latin typeface="Cambria Math" panose="02040503050406030204" pitchFamily="18" charset="0"/>
                            <a:cs typeface="+mn-cs"/>
                          </a:rPr>
                          <m:t>,…,</m:t>
                        </m:r>
                        <m:d>
                          <m:dPr>
                            <m:ctrlPr>
                              <a:rPr kumimoji="0" lang="en-US" sz="2000" b="0" i="1" u="none" strike="noStrike" kern="0" cap="none" spc="300" normalizeH="0" baseline="0" noProof="0" dirty="0">
                                <a:ln>
                                  <a:noFill/>
                                </a:ln>
                                <a:solidFill>
                                  <a:sysClr val="window" lastClr="FFFFFF"/>
                                </a:solidFill>
                                <a:effectLst/>
                                <a:uLnTx/>
                                <a:uFillTx/>
                                <a:latin typeface="Cambria Math" panose="02040503050406030204" pitchFamily="18" charset="0"/>
                                <a:cs typeface="+mn-cs"/>
                              </a:rPr>
                            </m:ctrlPr>
                          </m:dPr>
                          <m:e>
                            <m:sSub>
                              <m:sSubPr>
                                <m:ctrlPr>
                                  <a:rPr kumimoji="0" lang="en-US" sz="2000" b="0" i="1" u="none" strike="noStrike" kern="0" cap="none" spc="300" normalizeH="0" baseline="0" noProof="0" dirty="0">
                                    <a:ln>
                                      <a:noFill/>
                                    </a:ln>
                                    <a:solidFill>
                                      <a:sysClr val="window" lastClr="FFFFFF"/>
                                    </a:solidFill>
                                    <a:effectLst/>
                                    <a:uLnTx/>
                                    <a:uFillTx/>
                                    <a:latin typeface="Cambria Math" panose="02040503050406030204" pitchFamily="18" charset="0"/>
                                    <a:cs typeface="+mn-cs"/>
                                  </a:rPr>
                                </m:ctrlPr>
                              </m:sSubPr>
                              <m:e>
                                <m:r>
                                  <a:rPr kumimoji="0" lang="en-US" sz="2000" b="0" i="1" u="none" strike="noStrike" kern="0" cap="none" spc="300" normalizeH="0" baseline="0" noProof="0" dirty="0">
                                    <a:ln>
                                      <a:noFill/>
                                    </a:ln>
                                    <a:solidFill>
                                      <a:sysClr val="window" lastClr="FFFFFF"/>
                                    </a:solidFill>
                                    <a:effectLst/>
                                    <a:uLnTx/>
                                    <a:uFillTx/>
                                    <a:latin typeface="Cambria Math" panose="02040503050406030204" pitchFamily="18" charset="0"/>
                                    <a:cs typeface="+mn-cs"/>
                                  </a:rPr>
                                  <m:t>𝑥</m:t>
                                </m:r>
                              </m:e>
                              <m:sub>
                                <m:r>
                                  <a:rPr kumimoji="0" lang="en-US" sz="2000" b="0" i="1" u="none" strike="noStrike" kern="0" cap="none" spc="300" normalizeH="0" baseline="0" noProof="0" dirty="0">
                                    <a:ln>
                                      <a:noFill/>
                                    </a:ln>
                                    <a:solidFill>
                                      <a:sysClr val="window" lastClr="FFFFFF"/>
                                    </a:solidFill>
                                    <a:effectLst/>
                                    <a:uLnTx/>
                                    <a:uFillTx/>
                                    <a:latin typeface="Cambria Math" panose="02040503050406030204" pitchFamily="18" charset="0"/>
                                    <a:cs typeface="+mn-cs"/>
                                  </a:rPr>
                                  <m:t>𝑁</m:t>
                                </m:r>
                              </m:sub>
                            </m:sSub>
                            <m:r>
                              <a:rPr kumimoji="0" lang="en-US" sz="2000" b="0" i="0" u="none" strike="noStrike" kern="0" cap="none" spc="300" normalizeH="0" baseline="0" noProof="0" dirty="0">
                                <a:ln>
                                  <a:noFill/>
                                </a:ln>
                                <a:solidFill>
                                  <a:sysClr val="window" lastClr="FFFFFF"/>
                                </a:solidFill>
                                <a:effectLst/>
                                <a:uLnTx/>
                                <a:uFillTx/>
                                <a:latin typeface="Cambria Math" panose="02040503050406030204" pitchFamily="18" charset="0"/>
                                <a:cs typeface="+mn-cs"/>
                              </a:rPr>
                              <m:t>,</m:t>
                            </m:r>
                            <m:sSub>
                              <m:sSubPr>
                                <m:ctrlPr>
                                  <a:rPr kumimoji="0" lang="en-US" sz="2000" b="0" i="1" u="none" strike="noStrike" kern="0" cap="none" spc="300" normalizeH="0" baseline="0" noProof="0" dirty="0">
                                    <a:ln>
                                      <a:noFill/>
                                    </a:ln>
                                    <a:solidFill>
                                      <a:sysClr val="window" lastClr="FFFFFF"/>
                                    </a:solidFill>
                                    <a:effectLst/>
                                    <a:uLnTx/>
                                    <a:uFillTx/>
                                    <a:latin typeface="Cambria Math" panose="02040503050406030204" pitchFamily="18" charset="0"/>
                                    <a:cs typeface="+mn-cs"/>
                                  </a:rPr>
                                </m:ctrlPr>
                              </m:sSubPr>
                              <m:e>
                                <m:r>
                                  <a:rPr kumimoji="0" lang="en-US" sz="2000" b="0" i="1" u="none" strike="noStrike" kern="0" cap="none" spc="300" normalizeH="0" baseline="0" noProof="0" dirty="0">
                                    <a:ln>
                                      <a:noFill/>
                                    </a:ln>
                                    <a:solidFill>
                                      <a:sysClr val="window" lastClr="FFFFFF"/>
                                    </a:solidFill>
                                    <a:effectLst/>
                                    <a:uLnTx/>
                                    <a:uFillTx/>
                                    <a:latin typeface="Cambria Math" panose="02040503050406030204" pitchFamily="18" charset="0"/>
                                    <a:cs typeface="+mn-cs"/>
                                  </a:rPr>
                                  <m:t>𝑦</m:t>
                                </m:r>
                              </m:e>
                              <m:sub>
                                <m:r>
                                  <a:rPr kumimoji="0" lang="en-US" sz="2000" b="0" i="1" u="none" strike="noStrike" kern="0" cap="none" spc="300" normalizeH="0" baseline="0" noProof="0" dirty="0">
                                    <a:ln>
                                      <a:noFill/>
                                    </a:ln>
                                    <a:solidFill>
                                      <a:sysClr val="window" lastClr="FFFFFF"/>
                                    </a:solidFill>
                                    <a:effectLst/>
                                    <a:uLnTx/>
                                    <a:uFillTx/>
                                    <a:latin typeface="Cambria Math" panose="02040503050406030204" pitchFamily="18" charset="0"/>
                                    <a:cs typeface="+mn-cs"/>
                                  </a:rPr>
                                  <m:t>𝑁</m:t>
                                </m:r>
                              </m:sub>
                            </m:sSub>
                          </m:e>
                        </m:d>
                      </m:e>
                    </m:d>
                  </m:oMath>
                </a14:m>
                <a:endParaRPr kumimoji="0" lang="en-US"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20000"/>
                  </a:lnSpc>
                  <a:spcBef>
                    <a:spcPts val="1000"/>
                  </a:spcBef>
                  <a:spcAft>
                    <a:spcPts val="0"/>
                  </a:spcAft>
                  <a:buClrTx/>
                  <a:buSzTx/>
                  <a:buFontTx/>
                  <a:buNone/>
                  <a:tabLst/>
                  <a:defRPr/>
                </a:pPr>
                <a:r>
                  <a:rPr kumimoji="0" lang="en-US"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        </a:t>
                </a:r>
                <a:r>
                  <a:rPr kumimoji="0" lang="zh-CN" altLang="en-US"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学习率</a:t>
                </a:r>
                <a14:m>
                  <m:oMath xmlns:m="http://schemas.openxmlformats.org/officeDocument/2006/math">
                    <m:r>
                      <a:rPr kumimoji="0" lang="zh-CN" alt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𝜂</m:t>
                    </m:r>
                  </m:oMath>
                </a14:m>
                <a:endParaRPr kumimoji="0" lang="en-US"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20000"/>
                  </a:lnSpc>
                  <a:spcBef>
                    <a:spcPts val="1000"/>
                  </a:spcBef>
                  <a:spcAft>
                    <a:spcPts val="0"/>
                  </a:spcAft>
                  <a:buClrTx/>
                  <a:buSzTx/>
                  <a:buFontTx/>
                  <a:buNone/>
                  <a:tabLst/>
                  <a:defRPr/>
                </a:pPr>
                <a:r>
                  <a:rPr kumimoji="0" lang="en-US"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1.</a:t>
                </a:r>
                <a:r>
                  <a:rPr kumimoji="0" lang="zh-CN" altLang="en-US"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选取初值</a:t>
                </a:r>
                <a14:m>
                  <m:oMath xmlns:m="http://schemas.openxmlformats.org/officeDocument/2006/math">
                    <m:sSub>
                      <m:sSubPr>
                        <m:ctrlPr>
                          <a:rPr kumimoji="0" lang="zh-CN" alt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ctrlPr>
                      </m:sSubPr>
                      <m:e>
                        <m:r>
                          <a:rPr kumimoji="0" lang="zh-CN" alt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𝑤</m:t>
                        </m:r>
                      </m:e>
                      <m:sub>
                        <m:r>
                          <a:rPr kumimoji="0" lang="zh-CN" alt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0</m:t>
                        </m:r>
                      </m:sub>
                    </m:sSub>
                    <m:r>
                      <a:rPr kumimoji="0" lang="zh-CN" alt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m:t>
                    </m:r>
                    <m:sSub>
                      <m:sSubPr>
                        <m:ctrlPr>
                          <a:rPr kumimoji="0" lang="zh-CN" alt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ctrlPr>
                      </m:sSubPr>
                      <m:e>
                        <m:r>
                          <a:rPr kumimoji="0" lang="zh-CN" alt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𝑏</m:t>
                        </m:r>
                      </m:e>
                      <m:sub>
                        <m:r>
                          <a:rPr kumimoji="0" lang="zh-CN" alt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0</m:t>
                        </m:r>
                      </m:sub>
                    </m:sSub>
                  </m:oMath>
                </a14:m>
                <a:endParaRPr kumimoji="0" lang="en-US"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20000"/>
                  </a:lnSpc>
                  <a:spcBef>
                    <a:spcPts val="1000"/>
                  </a:spcBef>
                  <a:spcAft>
                    <a:spcPts val="0"/>
                  </a:spcAft>
                  <a:buClrTx/>
                  <a:buSzTx/>
                  <a:buFontTx/>
                  <a:buNone/>
                  <a:tabLst/>
                  <a:defRPr/>
                </a:pPr>
                <a:r>
                  <a:rPr kumimoji="0" lang="en-US"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2.</a:t>
                </a:r>
                <a:r>
                  <a:rPr kumimoji="0" lang="zh-CN" altLang="en-US"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在训练集中选取数据</a:t>
                </a:r>
                <a14:m>
                  <m:oMath xmlns:m="http://schemas.openxmlformats.org/officeDocument/2006/math">
                    <m:d>
                      <m:dPr>
                        <m:ctrlPr>
                          <a:rPr kumimoji="0" lang="zh-CN" alt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ctrlPr>
                      </m:dPr>
                      <m:e>
                        <m:sSub>
                          <m:sSubPr>
                            <m:ctrlPr>
                              <a:rPr kumimoji="0" lang="zh-CN" alt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ctrlPr>
                          </m:sSubPr>
                          <m:e>
                            <m:r>
                              <a:rPr kumimoji="0" lang="zh-CN" alt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𝑥</m:t>
                            </m:r>
                          </m:e>
                          <m:sub>
                            <m:r>
                              <a:rPr kumimoji="0" lang="zh-CN" alt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𝑖</m:t>
                            </m:r>
                          </m:sub>
                        </m:sSub>
                        <m:r>
                          <a:rPr kumimoji="0" lang="zh-CN" alt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m:t>
                        </m:r>
                        <m:sSub>
                          <m:sSubPr>
                            <m:ctrlPr>
                              <a:rPr kumimoji="0" lang="zh-CN" alt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ctrlPr>
                          </m:sSubPr>
                          <m:e>
                            <m:r>
                              <a:rPr kumimoji="0" lang="zh-CN" alt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𝑦</m:t>
                            </m:r>
                          </m:e>
                          <m:sub>
                            <m:r>
                              <a:rPr kumimoji="0" lang="zh-CN" alt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𝑖</m:t>
                            </m:r>
                          </m:sub>
                        </m:sSub>
                      </m:e>
                    </m:d>
                  </m:oMath>
                </a14:m>
                <a:endParaRPr kumimoji="0" lang="en-US"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20000"/>
                  </a:lnSpc>
                  <a:spcBef>
                    <a:spcPts val="1000"/>
                  </a:spcBef>
                  <a:spcAft>
                    <a:spcPts val="0"/>
                  </a:spcAft>
                  <a:buClrTx/>
                  <a:buSzTx/>
                  <a:buFontTx/>
                  <a:buNone/>
                  <a:tabLst/>
                  <a:defRPr/>
                </a:pPr>
                <a:r>
                  <a:rPr kumimoji="0" lang="en-US"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3.</a:t>
                </a:r>
                <a:r>
                  <a:rPr kumimoji="0" lang="zh-CN" altLang="en-US"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如果</a:t>
                </a:r>
                <a14:m>
                  <m:oMath xmlns:m="http://schemas.openxmlformats.org/officeDocument/2006/math">
                    <m:sSub>
                      <m:sSubPr>
                        <m:ctrlPr>
                          <a:rPr kumimoji="0" lang="zh-CN" alt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ctrlPr>
                      </m:sSubPr>
                      <m:e>
                        <m:r>
                          <a:rPr kumimoji="0" lang="zh-CN" alt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𝑦</m:t>
                        </m:r>
                      </m:e>
                      <m:sub>
                        <m:r>
                          <a:rPr kumimoji="0" lang="zh-CN" alt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𝑖</m:t>
                        </m:r>
                      </m:sub>
                    </m:sSub>
                    <m:d>
                      <m:dPr>
                        <m:ctrlPr>
                          <a:rPr kumimoji="0" lang="zh-CN" alt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ctrlPr>
                      </m:dPr>
                      <m:e>
                        <m:r>
                          <a:rPr kumimoji="0" lang="zh-CN" alt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𝑤</m:t>
                        </m:r>
                        <m:r>
                          <a:rPr kumimoji="0" lang="zh-CN" alt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m:t>
                        </m:r>
                        <m:sSub>
                          <m:sSubPr>
                            <m:ctrlPr>
                              <a:rPr kumimoji="0" lang="zh-CN" alt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ctrlPr>
                          </m:sSubPr>
                          <m:e>
                            <m:r>
                              <a:rPr kumimoji="0" lang="zh-CN" alt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𝑥</m:t>
                            </m:r>
                          </m:e>
                          <m:sub>
                            <m:r>
                              <a:rPr kumimoji="0" lang="zh-CN" alt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𝑖</m:t>
                            </m:r>
                          </m:sub>
                        </m:sSub>
                        <m:r>
                          <a:rPr kumimoji="0" lang="zh-CN" alt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m:t>
                        </m:r>
                        <m:r>
                          <a:rPr kumimoji="0" lang="zh-CN" alt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𝑏</m:t>
                        </m:r>
                      </m:e>
                    </m:d>
                    <m:r>
                      <a:rPr kumimoji="0" lang="zh-CN" alt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≤0</m:t>
                    </m:r>
                  </m:oMath>
                </a14:m>
                <a:endParaRPr kumimoji="0" lang="en-US"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20000"/>
                  </a:lnSpc>
                  <a:spcBef>
                    <a:spcPts val="100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𝑤</m:t>
                      </m:r>
                      <m:r>
                        <a:rPr kumimoji="0" 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m:t>
                      </m:r>
                      <m:r>
                        <a:rPr kumimoji="0" 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𝑤</m:t>
                      </m:r>
                      <m:r>
                        <a:rPr kumimoji="0" 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m:t>
                      </m:r>
                      <m:r>
                        <a:rPr kumimoji="0" 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𝜂</m:t>
                      </m:r>
                      <m:sSub>
                        <m:sSubPr>
                          <m:ctrlPr>
                            <a:rPr kumimoji="0" 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ctrlPr>
                        </m:sSubPr>
                        <m:e>
                          <m:r>
                            <a:rPr kumimoji="0" 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𝑦</m:t>
                          </m:r>
                        </m:e>
                        <m:sub>
                          <m:r>
                            <a:rPr kumimoji="0" 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𝑖</m:t>
                          </m:r>
                        </m:sub>
                      </m:sSub>
                      <m:sSub>
                        <m:sSubPr>
                          <m:ctrlPr>
                            <a:rPr kumimoji="0" 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ctrlPr>
                        </m:sSubPr>
                        <m:e>
                          <m:r>
                            <a:rPr kumimoji="0" 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𝑥</m:t>
                          </m:r>
                        </m:e>
                        <m:sub>
                          <m:r>
                            <a:rPr kumimoji="0" 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𝑖</m:t>
                          </m:r>
                        </m:sub>
                      </m:sSub>
                    </m:oMath>
                  </m:oMathPara>
                </a14:m>
                <a:endParaRPr kumimoji="0" lang="en-US" sz="2000" b="0" i="1" u="none" strike="noStrike" kern="0" cap="none" spc="300" normalizeH="0" baseline="0" noProof="0" dirty="0">
                  <a:ln>
                    <a:noFill/>
                  </a:ln>
                  <a:solidFill>
                    <a:sysClr val="window" lastClr="FFFFFF"/>
                  </a:solidFill>
                  <a:effectLst/>
                  <a:uLnTx/>
                  <a:uFillTx/>
                  <a:latin typeface="Cambria Math" panose="02040503050406030204" pitchFamily="18" charset="0"/>
                  <a:ea typeface="微软雅黑" panose="020B0503020204020204" pitchFamily="34" charset="-122"/>
                  <a:cs typeface="+mn-cs"/>
                </a:endParaRPr>
              </a:p>
              <a:p>
                <a:pPr marL="0" marR="0" lvl="0" indent="0" algn="l" defTabSz="914400" rtl="0" eaLnBrk="1" fontAlgn="auto" latinLnBrk="0" hangingPunct="1">
                  <a:lnSpc>
                    <a:spcPct val="120000"/>
                  </a:lnSpc>
                  <a:spcBef>
                    <a:spcPts val="100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𝑏</m:t>
                      </m:r>
                      <m:r>
                        <a:rPr kumimoji="0" 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m:t>
                      </m:r>
                      <m:r>
                        <a:rPr kumimoji="0" 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𝑏</m:t>
                      </m:r>
                      <m:r>
                        <a:rPr kumimoji="0" 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m:t>
                      </m:r>
                      <m:r>
                        <a:rPr kumimoji="0" 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𝜂</m:t>
                      </m:r>
                      <m:sSub>
                        <m:sSubPr>
                          <m:ctrlPr>
                            <a:rPr kumimoji="0" 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ctrlPr>
                        </m:sSubPr>
                        <m:e>
                          <m:r>
                            <a:rPr kumimoji="0" 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𝑦</m:t>
                          </m:r>
                        </m:e>
                        <m:sub>
                          <m:r>
                            <a:rPr kumimoji="0" 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𝑖</m:t>
                          </m:r>
                        </m:sub>
                      </m:sSub>
                    </m:oMath>
                  </m:oMathPara>
                </a14:m>
                <a:endParaRPr kumimoji="0" lang="en-US"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20000"/>
                  </a:lnSpc>
                  <a:spcBef>
                    <a:spcPts val="1000"/>
                  </a:spcBef>
                  <a:spcAft>
                    <a:spcPts val="0"/>
                  </a:spcAft>
                  <a:buClrTx/>
                  <a:buSzTx/>
                  <a:buFontTx/>
                  <a:buNone/>
                  <a:tabLst/>
                  <a:defRPr/>
                </a:pPr>
                <a:r>
                  <a:rPr kumimoji="0" lang="en-US"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4.</a:t>
                </a:r>
                <a:r>
                  <a:rPr kumimoji="0" lang="zh-CN" altLang="en-US"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转至</a:t>
                </a:r>
                <a:r>
                  <a:rPr kumimoji="0" lang="en-US" altLang="zh-CN"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2</a:t>
                </a:r>
                <a:r>
                  <a:rPr kumimoji="0" lang="zh-CN" altLang="en-US"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，直至训练集中没有误分类的点</a:t>
                </a:r>
                <a:endParaRPr kumimoji="0" lang="en-US" altLang="zh-CN"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20000"/>
                  </a:lnSpc>
                  <a:spcBef>
                    <a:spcPts val="1000"/>
                  </a:spcBef>
                  <a:spcAft>
                    <a:spcPts val="0"/>
                  </a:spcAft>
                  <a:buClrTx/>
                  <a:buSzTx/>
                  <a:buFontTx/>
                  <a:buNone/>
                  <a:tabLst/>
                  <a:defRPr/>
                </a:pPr>
                <a:r>
                  <a:rPr kumimoji="0" lang="zh-CN" altLang="en-US"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输出：</a:t>
                </a:r>
                <a14:m>
                  <m:oMath xmlns:m="http://schemas.openxmlformats.org/officeDocument/2006/math">
                    <m:r>
                      <a:rPr kumimoji="0" lang="en-US" sz="2000" b="0" i="1" u="none" strike="noStrike" kern="0" cap="none" spc="300" normalizeH="0" baseline="0" noProof="0" dirty="0" smtClean="0">
                        <a:ln>
                          <a:noFill/>
                        </a:ln>
                        <a:solidFill>
                          <a:sysClr val="window" lastClr="FFFFFF"/>
                        </a:solidFill>
                        <a:effectLst/>
                        <a:uLnTx/>
                        <a:uFillTx/>
                        <a:latin typeface="Cambria Math" panose="02040503050406030204" pitchFamily="18" charset="0"/>
                        <a:cs typeface="+mn-cs"/>
                      </a:rPr>
                      <m:t>𝑤</m:t>
                    </m:r>
                    <m:r>
                      <a:rPr kumimoji="0" lang="en-US" sz="2000" b="0" i="0" u="none" strike="noStrike" kern="0" cap="none" spc="300" normalizeH="0" baseline="0" noProof="0" dirty="0">
                        <a:ln>
                          <a:noFill/>
                        </a:ln>
                        <a:solidFill>
                          <a:sysClr val="window" lastClr="FFFFFF"/>
                        </a:solidFill>
                        <a:effectLst/>
                        <a:uLnTx/>
                        <a:uFillTx/>
                        <a:latin typeface="Cambria Math" panose="02040503050406030204" pitchFamily="18" charset="0"/>
                        <a:cs typeface="+mn-cs"/>
                      </a:rPr>
                      <m:t>,</m:t>
                    </m:r>
                    <m:r>
                      <a:rPr kumimoji="0" lang="en-US" sz="2000" b="0" i="1" u="none" strike="noStrike" kern="0" cap="none" spc="300" normalizeH="0" baseline="0" noProof="0" dirty="0">
                        <a:ln>
                          <a:noFill/>
                        </a:ln>
                        <a:solidFill>
                          <a:sysClr val="window" lastClr="FFFFFF"/>
                        </a:solidFill>
                        <a:effectLst/>
                        <a:uLnTx/>
                        <a:uFillTx/>
                        <a:latin typeface="Cambria Math" panose="02040503050406030204" pitchFamily="18" charset="0"/>
                        <a:cs typeface="+mn-cs"/>
                      </a:rPr>
                      <m:t>𝑏</m:t>
                    </m:r>
                  </m:oMath>
                </a14:m>
                <a:endParaRPr kumimoji="0" lang="en-US"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p:txBody>
          </p:sp>
        </mc:Choice>
        <mc:Fallback>
          <p:sp>
            <p:nvSpPr>
              <p:cNvPr id="15" name="内容占位符 6">
                <a:extLst>
                  <a:ext uri="{FF2B5EF4-FFF2-40B4-BE49-F238E27FC236}">
                    <a16:creationId xmlns:a16="http://schemas.microsoft.com/office/drawing/2014/main" id="{FB735330-B719-4F5E-9A2F-21E18D071524}"/>
                  </a:ext>
                </a:extLst>
              </p:cNvPr>
              <p:cNvSpPr txBox="1">
                <a:spLocks noRot="1" noChangeAspect="1" noMove="1" noResize="1" noEditPoints="1" noAdjustHandles="1" noChangeArrowheads="1" noChangeShapeType="1" noTextEdit="1"/>
              </p:cNvSpPr>
              <p:nvPr/>
            </p:nvSpPr>
            <p:spPr>
              <a:xfrm>
                <a:off x="526352" y="1172393"/>
                <a:ext cx="5921378" cy="4699620"/>
              </a:xfrm>
              <a:prstGeom prst="rect">
                <a:avLst/>
              </a:prstGeom>
              <a:blipFill>
                <a:blip r:embed="rId3"/>
                <a:stretch>
                  <a:fillRect l="-1029" b="-142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350489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a:off x="12476" y="4863866"/>
            <a:ext cx="12192000" cy="2016294"/>
          </a:xfrm>
          <a:custGeom>
            <a:avLst/>
            <a:gdLst>
              <a:gd name="connsiteX0" fmla="*/ 12192000 w 12192000"/>
              <a:gd name="connsiteY0" fmla="*/ 0 h 2016294"/>
              <a:gd name="connsiteX1" fmla="*/ 12192000 w 12192000"/>
              <a:gd name="connsiteY1" fmla="*/ 2016294 h 2016294"/>
              <a:gd name="connsiteX2" fmla="*/ 0 w 12192000"/>
              <a:gd name="connsiteY2" fmla="*/ 2016294 h 2016294"/>
              <a:gd name="connsiteX3" fmla="*/ 0 w 12192000"/>
              <a:gd name="connsiteY3" fmla="*/ 2006281 h 2016294"/>
              <a:gd name="connsiteX4" fmla="*/ 263708 w 12192000"/>
              <a:gd name="connsiteY4" fmla="*/ 2003914 h 2016294"/>
              <a:gd name="connsiteX5" fmla="*/ 12104647 w 12192000"/>
              <a:gd name="connsiteY5" fmla="*/ 101701 h 2016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2016294">
                <a:moveTo>
                  <a:pt x="12192000" y="0"/>
                </a:moveTo>
                <a:lnTo>
                  <a:pt x="12192000" y="2016294"/>
                </a:lnTo>
                <a:lnTo>
                  <a:pt x="0" y="2016294"/>
                </a:lnTo>
                <a:lnTo>
                  <a:pt x="0" y="2006281"/>
                </a:lnTo>
                <a:lnTo>
                  <a:pt x="263708" y="2003914"/>
                </a:lnTo>
                <a:cubicBezTo>
                  <a:pt x="6161267" y="1897494"/>
                  <a:pt x="10936182" y="1116311"/>
                  <a:pt x="12104647" y="101701"/>
                </a:cubicBezTo>
                <a:close/>
              </a:path>
            </a:pathLst>
          </a:custGeom>
          <a:gradFill flip="none" rotWithShape="1">
            <a:gsLst>
              <a:gs pos="0">
                <a:srgbClr val="0E122C"/>
              </a:gs>
              <a:gs pos="100000">
                <a:srgbClr val="2E3D9A"/>
              </a:gs>
            </a:gsLst>
            <a:lin ang="4800000" scaled="0"/>
            <a:tileRect/>
          </a:gradFill>
          <a:ln>
            <a:noFill/>
          </a:ln>
          <a:effectLst>
            <a:outerShdw blurRad="635000" dist="101600" dir="135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圆角矩形 4"/>
          <p:cNvSpPr/>
          <p:nvPr/>
        </p:nvSpPr>
        <p:spPr>
          <a:xfrm>
            <a:off x="10703500" y="6011044"/>
            <a:ext cx="1200693" cy="501388"/>
          </a:xfrm>
          <a:prstGeom prst="roundRect">
            <a:avLst>
              <a:gd name="adj" fmla="val 50000"/>
            </a:avLst>
          </a:prstGeom>
          <a:noFill/>
          <a:ln w="9525">
            <a:gradFill flip="none" rotWithShape="1">
              <a:gsLst>
                <a:gs pos="0">
                  <a:srgbClr val="1CA986"/>
                </a:gs>
                <a:gs pos="100000">
                  <a:srgbClr val="50D4C2"/>
                </a:gs>
              </a:gsLst>
              <a:lin ang="4800000" scaled="0"/>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6" name="文本框 5"/>
          <p:cNvSpPr txBox="1"/>
          <p:nvPr/>
        </p:nvSpPr>
        <p:spPr>
          <a:xfrm>
            <a:off x="10719977" y="6088535"/>
            <a:ext cx="1167740" cy="338554"/>
          </a:xfrm>
          <a:prstGeom prst="rect">
            <a:avLst/>
          </a:prstGeom>
          <a:noFill/>
          <a:ln>
            <a:noFill/>
          </a:ln>
        </p:spPr>
        <p:txBody>
          <a:bodyPr wrap="square" rtlCol="0">
            <a:spAutoFit/>
          </a:bodyPr>
          <a:lstStyle/>
          <a:p>
            <a:pPr algn="ctr"/>
            <a:r>
              <a:rPr lang="en-US" altLang="zh-CN" sz="1600" dirty="0">
                <a:gradFill>
                  <a:gsLst>
                    <a:gs pos="0">
                      <a:srgbClr val="1CA986"/>
                    </a:gs>
                    <a:gs pos="100000">
                      <a:srgbClr val="50D4C2"/>
                    </a:gs>
                  </a:gsLst>
                  <a:lin ang="5400000" scaled="1"/>
                </a:gradFill>
                <a:latin typeface="微软雅黑 Light" panose="020B0502040204020203" pitchFamily="34" charset="-122"/>
                <a:ea typeface="微软雅黑 Light" panose="020B0502040204020203" pitchFamily="34" charset="-122"/>
              </a:rPr>
              <a:t>Part two</a:t>
            </a:r>
            <a:endParaRPr lang="zh-CN" altLang="en-US" sz="1600" dirty="0">
              <a:gradFill>
                <a:gsLst>
                  <a:gs pos="0">
                    <a:srgbClr val="1CA986"/>
                  </a:gs>
                  <a:gs pos="100000">
                    <a:srgbClr val="50D4C2"/>
                  </a:gs>
                </a:gsLst>
                <a:lin ang="5400000" scaled="1"/>
              </a:gradFill>
              <a:latin typeface="微软雅黑 Light" panose="020B0502040204020203" pitchFamily="34" charset="-122"/>
              <a:ea typeface="微软雅黑 Light" panose="020B0502040204020203" pitchFamily="34" charset="-122"/>
            </a:endParaRPr>
          </a:p>
        </p:txBody>
      </p:sp>
      <p:grpSp>
        <p:nvGrpSpPr>
          <p:cNvPr id="9" name="组合 8"/>
          <p:cNvGrpSpPr/>
          <p:nvPr/>
        </p:nvGrpSpPr>
        <p:grpSpPr>
          <a:xfrm>
            <a:off x="254882" y="-2645"/>
            <a:ext cx="542940" cy="563684"/>
            <a:chOff x="254882" y="-2645"/>
            <a:chExt cx="542940" cy="563684"/>
          </a:xfrm>
        </p:grpSpPr>
        <p:sp>
          <p:nvSpPr>
            <p:cNvPr id="10" name="矩形 9"/>
            <p:cNvSpPr/>
            <p:nvPr/>
          </p:nvSpPr>
          <p:spPr>
            <a:xfrm>
              <a:off x="254882" y="-2645"/>
              <a:ext cx="542940" cy="561039"/>
            </a:xfrm>
            <a:prstGeom prst="rect">
              <a:avLst/>
            </a:prstGeom>
            <a:gradFill flip="none" rotWithShape="1">
              <a:gsLst>
                <a:gs pos="9000">
                  <a:srgbClr val="FDE345">
                    <a:lumMod val="86000"/>
                  </a:srgbClr>
                </a:gs>
                <a:gs pos="100000">
                  <a:srgbClr val="FDE345">
                    <a:lumMod val="95000"/>
                    <a:lumOff val="5000"/>
                  </a:srgbClr>
                </a:gs>
              </a:gsLst>
              <a:lin ang="4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矩形 10"/>
            <p:cNvSpPr/>
            <p:nvPr/>
          </p:nvSpPr>
          <p:spPr>
            <a:xfrm>
              <a:off x="254882" y="0"/>
              <a:ext cx="542940" cy="5610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tx1"/>
                  </a:solidFill>
                  <a:latin typeface="微软雅黑" panose="020B0503020204020204" pitchFamily="34" charset="-122"/>
                  <a:ea typeface="微软雅黑" panose="020B0503020204020204" pitchFamily="34" charset="-122"/>
                </a:rPr>
                <a:t>2</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grpSp>
      <p:sp>
        <p:nvSpPr>
          <p:cNvPr id="30" name="文本框 29">
            <a:extLst>
              <a:ext uri="{FF2B5EF4-FFF2-40B4-BE49-F238E27FC236}">
                <a16:creationId xmlns:a16="http://schemas.microsoft.com/office/drawing/2014/main" id="{D3421611-A09B-476D-8403-1E226D5CF7B0}"/>
              </a:ext>
            </a:extLst>
          </p:cNvPr>
          <p:cNvSpPr txBox="1"/>
          <p:nvPr/>
        </p:nvSpPr>
        <p:spPr>
          <a:xfrm>
            <a:off x="304372" y="15643"/>
            <a:ext cx="4533624" cy="523220"/>
          </a:xfrm>
          <a:prstGeom prst="rect">
            <a:avLst/>
          </a:prstGeom>
          <a:noFill/>
        </p:spPr>
        <p:txBody>
          <a:bodyPr wrap="square" rtlCol="0">
            <a:spAutoFit/>
          </a:bodyPr>
          <a:lstStyle/>
          <a:p>
            <a:pPr algn="ctr"/>
            <a:r>
              <a:rPr lang="zh-CN" altLang="en-US" sz="2800" dirty="0">
                <a:solidFill>
                  <a:schemeClr val="bg1"/>
                </a:solidFill>
                <a:latin typeface="微软雅黑 Light" panose="020B0502040204020203" pitchFamily="34" charset="-122"/>
                <a:ea typeface="微软雅黑 Light" panose="020B0502040204020203" pitchFamily="34" charset="-122"/>
              </a:rPr>
              <a:t>第二章</a:t>
            </a:r>
            <a:r>
              <a:rPr lang="zh-CN" altLang="en-US" sz="2800" dirty="0">
                <a:solidFill>
                  <a:prstClr val="white"/>
                </a:solidFill>
                <a:latin typeface="微软雅黑 Light" panose="020B0502040204020203" pitchFamily="34" charset="-122"/>
                <a:ea typeface="微软雅黑 Light" panose="020B0502040204020203" pitchFamily="34" charset="-122"/>
              </a:rPr>
              <a:t>重点知识总结</a:t>
            </a:r>
            <a:endParaRPr lang="zh-CN" altLang="en-US" sz="2800" dirty="0">
              <a:solidFill>
                <a:schemeClr val="bg1"/>
              </a:solidFill>
              <a:latin typeface="微软雅黑 Light" panose="020B0502040204020203" pitchFamily="34" charset="-122"/>
              <a:ea typeface="微软雅黑 Light" panose="020B0502040204020203" pitchFamily="34" charset="-122"/>
            </a:endParaRPr>
          </a:p>
        </p:txBody>
      </p:sp>
      <p:sp>
        <p:nvSpPr>
          <p:cNvPr id="31" name="矩形 30">
            <a:extLst>
              <a:ext uri="{FF2B5EF4-FFF2-40B4-BE49-F238E27FC236}">
                <a16:creationId xmlns:a16="http://schemas.microsoft.com/office/drawing/2014/main" id="{0C865E2D-6BDC-4D56-BE50-A26FE6A88584}"/>
              </a:ext>
            </a:extLst>
          </p:cNvPr>
          <p:cNvSpPr/>
          <p:nvPr/>
        </p:nvSpPr>
        <p:spPr>
          <a:xfrm>
            <a:off x="897609" y="482113"/>
            <a:ext cx="5365750" cy="338554"/>
          </a:xfrm>
          <a:prstGeom prst="rect">
            <a:avLst/>
          </a:prstGeom>
        </p:spPr>
        <p:txBody>
          <a:bodyPr wrap="square">
            <a:spAutoFit/>
          </a:bodyPr>
          <a:lstStyle/>
          <a:p>
            <a:pPr lvl="0" algn="just"/>
            <a:r>
              <a:rPr lang="zh-CN" altLang="en-US" sz="1600" dirty="0">
                <a:solidFill>
                  <a:schemeClr val="bg1"/>
                </a:solidFill>
                <a:latin typeface="微软雅黑 Light" panose="020B0502040204020203" pitchFamily="34" charset="-122"/>
                <a:ea typeface="微软雅黑 Light" panose="020B0502040204020203" pitchFamily="34" charset="-122"/>
              </a:rPr>
              <a:t>感知机</a:t>
            </a:r>
            <a:endParaRPr lang="zh-HK" altLang="zh-HK" sz="1600" dirty="0">
              <a:solidFill>
                <a:schemeClr val="bg1"/>
              </a:solidFill>
              <a:latin typeface="微软雅黑 Light" panose="020B0502040204020203" pitchFamily="34" charset="-122"/>
              <a:ea typeface="微软雅黑 Light" panose="020B0502040204020203" pitchFamily="34" charset="-122"/>
            </a:endParaRPr>
          </a:p>
        </p:txBody>
      </p:sp>
      <mc:AlternateContent xmlns:mc="http://schemas.openxmlformats.org/markup-compatibility/2006">
        <mc:Choice xmlns:a14="http://schemas.microsoft.com/office/drawing/2010/main" Requires="a14">
          <p:sp>
            <p:nvSpPr>
              <p:cNvPr id="15" name="内容占位符 6">
                <a:extLst>
                  <a:ext uri="{FF2B5EF4-FFF2-40B4-BE49-F238E27FC236}">
                    <a16:creationId xmlns:a16="http://schemas.microsoft.com/office/drawing/2014/main" id="{46CFFE51-B96B-4F1A-818D-C8B4941ED201}"/>
                  </a:ext>
                </a:extLst>
              </p:cNvPr>
              <p:cNvSpPr txBox="1">
                <a:spLocks/>
              </p:cNvSpPr>
              <p:nvPr/>
            </p:nvSpPr>
            <p:spPr>
              <a:xfrm>
                <a:off x="5248668" y="1005333"/>
                <a:ext cx="6786465" cy="5160131"/>
              </a:xfrm>
              <a:prstGeom prst="rect">
                <a:avLst/>
              </a:prstGeom>
            </p:spPr>
            <p:txBody>
              <a:bodyPr wrap="square">
                <a:spAutoFit/>
              </a:bodyPr>
              <a:lstStyle>
                <a:lvl1pPr marL="0" indent="0" algn="l" defTabSz="914400" rtl="0" eaLnBrk="1" latinLnBrk="0" hangingPunct="1">
                  <a:lnSpc>
                    <a:spcPct val="120000"/>
                  </a:lnSpc>
                  <a:spcBef>
                    <a:spcPts val="1000"/>
                  </a:spcBef>
                  <a:buFontTx/>
                  <a:buNone/>
                  <a:defRPr sz="2000" kern="0" spc="300" baseline="0">
                    <a:solidFill>
                      <a:schemeClr val="bg1"/>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120000"/>
                  </a:lnSpc>
                  <a:spcBef>
                    <a:spcPts val="500"/>
                  </a:spcBef>
                  <a:buFontTx/>
                  <a:buNone/>
                  <a:defRPr sz="2000" kern="0" spc="300" baseline="0">
                    <a:solidFill>
                      <a:schemeClr val="bg1"/>
                    </a:solidFill>
                    <a:latin typeface="微软雅黑" panose="020B0503020204020204" pitchFamily="34" charset="-122"/>
                    <a:ea typeface="微软雅黑" panose="020B0503020204020204" pitchFamily="34" charset="-122"/>
                    <a:cs typeface="+mn-cs"/>
                  </a:defRPr>
                </a:lvl2pPr>
                <a:lvl3pPr marL="914400" indent="0" algn="l" defTabSz="914400" rtl="0" eaLnBrk="1" latinLnBrk="0" hangingPunct="1">
                  <a:lnSpc>
                    <a:spcPct val="120000"/>
                  </a:lnSpc>
                  <a:spcBef>
                    <a:spcPts val="500"/>
                  </a:spcBef>
                  <a:buFontTx/>
                  <a:buNone/>
                  <a:defRPr sz="2000" kern="0" spc="300" baseline="0">
                    <a:solidFill>
                      <a:schemeClr val="bg1"/>
                    </a:solidFill>
                    <a:latin typeface="微软雅黑" panose="020B0503020204020204" pitchFamily="34" charset="-122"/>
                    <a:ea typeface="微软雅黑" panose="020B0503020204020204" pitchFamily="34" charset="-122"/>
                    <a:cs typeface="+mn-cs"/>
                  </a:defRPr>
                </a:lvl3pPr>
                <a:lvl4pPr marL="1371600" indent="0" algn="l" defTabSz="914400" rtl="0" eaLnBrk="1" latinLnBrk="0" hangingPunct="1">
                  <a:lnSpc>
                    <a:spcPct val="120000"/>
                  </a:lnSpc>
                  <a:spcBef>
                    <a:spcPts val="500"/>
                  </a:spcBef>
                  <a:buFontTx/>
                  <a:buNone/>
                  <a:defRPr sz="2000" kern="0" spc="300" baseline="0">
                    <a:solidFill>
                      <a:schemeClr val="bg1"/>
                    </a:solidFill>
                    <a:latin typeface="微软雅黑" panose="020B0503020204020204" pitchFamily="34" charset="-122"/>
                    <a:ea typeface="微软雅黑" panose="020B0503020204020204" pitchFamily="34" charset="-122"/>
                    <a:cs typeface="+mn-cs"/>
                  </a:defRPr>
                </a:lvl4pPr>
                <a:lvl5pPr marL="1828800" indent="0" algn="l" defTabSz="914400" rtl="0" eaLnBrk="1" latinLnBrk="0" hangingPunct="1">
                  <a:lnSpc>
                    <a:spcPct val="120000"/>
                  </a:lnSpc>
                  <a:spcBef>
                    <a:spcPts val="500"/>
                  </a:spcBef>
                  <a:buFontTx/>
                  <a:buNone/>
                  <a:defRPr sz="2000" kern="0" spc="300" baseline="0">
                    <a:solidFill>
                      <a:schemeClr val="bg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0" lang="zh-CN" altLang="en-US"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算法</a:t>
                </a:r>
                <a:r>
                  <a:rPr kumimoji="0" lang="en-US" altLang="zh-CN"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2.2</a:t>
                </a:r>
                <a:r>
                  <a:rPr kumimoji="0" lang="zh-CN" altLang="en-US"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a:t>
                </a:r>
                <a:endParaRPr kumimoji="0" lang="en-US" altLang="zh-CN"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20000"/>
                  </a:lnSpc>
                  <a:spcBef>
                    <a:spcPts val="1000"/>
                  </a:spcBef>
                  <a:spcAft>
                    <a:spcPts val="0"/>
                  </a:spcAft>
                  <a:buClrTx/>
                  <a:buSzTx/>
                  <a:buFontTx/>
                  <a:buNone/>
                  <a:tabLst/>
                  <a:defRPr/>
                </a:pPr>
                <a:r>
                  <a:rPr kumimoji="0" lang="zh-CN" altLang="en-US"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输入：输入：训练数据集</a:t>
                </a:r>
                <a14:m>
                  <m:oMath xmlns:m="http://schemas.openxmlformats.org/officeDocument/2006/math">
                    <m:r>
                      <a:rPr kumimoji="0" lang="en-US" sz="2000" b="0" i="1" u="none" strike="noStrike" kern="0" cap="none" spc="300" normalizeH="0" baseline="0" noProof="0" dirty="0">
                        <a:ln>
                          <a:noFill/>
                        </a:ln>
                        <a:solidFill>
                          <a:sysClr val="window" lastClr="FFFFFF"/>
                        </a:solidFill>
                        <a:effectLst/>
                        <a:uLnTx/>
                        <a:uFillTx/>
                        <a:latin typeface="Cambria Math" panose="02040503050406030204" pitchFamily="18" charset="0"/>
                        <a:cs typeface="+mn-cs"/>
                      </a:rPr>
                      <m:t>𝑇</m:t>
                    </m:r>
                    <m:r>
                      <a:rPr kumimoji="0" lang="en-US" sz="2000" b="0" i="0" u="none" strike="noStrike" kern="0" cap="none" spc="300" normalizeH="0" baseline="0" noProof="0" dirty="0">
                        <a:ln>
                          <a:noFill/>
                        </a:ln>
                        <a:solidFill>
                          <a:sysClr val="window" lastClr="FFFFFF"/>
                        </a:solidFill>
                        <a:effectLst/>
                        <a:uLnTx/>
                        <a:uFillTx/>
                        <a:latin typeface="Cambria Math" panose="02040503050406030204" pitchFamily="18" charset="0"/>
                        <a:cs typeface="+mn-cs"/>
                      </a:rPr>
                      <m:t>=</m:t>
                    </m:r>
                    <m:d>
                      <m:dPr>
                        <m:begChr m:val="["/>
                        <m:ctrlPr>
                          <a:rPr kumimoji="0" lang="en-US" sz="2000" b="0" i="1" u="none" strike="noStrike" kern="0" cap="none" spc="300" normalizeH="0" baseline="0" noProof="0" dirty="0">
                            <a:ln>
                              <a:noFill/>
                            </a:ln>
                            <a:solidFill>
                              <a:sysClr val="window" lastClr="FFFFFF"/>
                            </a:solidFill>
                            <a:effectLst/>
                            <a:uLnTx/>
                            <a:uFillTx/>
                            <a:latin typeface="Cambria Math" panose="02040503050406030204" pitchFamily="18" charset="0"/>
                            <a:cs typeface="+mn-cs"/>
                          </a:rPr>
                        </m:ctrlPr>
                      </m:dPr>
                      <m:e>
                        <m:d>
                          <m:dPr>
                            <m:ctrlPr>
                              <a:rPr kumimoji="0" lang="en-US" sz="2000" b="0" i="1" u="none" strike="noStrike" kern="0" cap="none" spc="300" normalizeH="0" baseline="0" noProof="0" dirty="0">
                                <a:ln>
                                  <a:noFill/>
                                </a:ln>
                                <a:solidFill>
                                  <a:sysClr val="window" lastClr="FFFFFF"/>
                                </a:solidFill>
                                <a:effectLst/>
                                <a:uLnTx/>
                                <a:uFillTx/>
                                <a:latin typeface="Cambria Math" panose="02040503050406030204" pitchFamily="18" charset="0"/>
                                <a:cs typeface="+mn-cs"/>
                              </a:rPr>
                            </m:ctrlPr>
                          </m:dPr>
                          <m:e>
                            <m:sSub>
                              <m:sSubPr>
                                <m:ctrlPr>
                                  <a:rPr kumimoji="0" lang="en-US" sz="2000" b="0" i="1" u="none" strike="noStrike" kern="0" cap="none" spc="300" normalizeH="0" baseline="0" noProof="0" dirty="0">
                                    <a:ln>
                                      <a:noFill/>
                                    </a:ln>
                                    <a:solidFill>
                                      <a:sysClr val="window" lastClr="FFFFFF"/>
                                    </a:solidFill>
                                    <a:effectLst/>
                                    <a:uLnTx/>
                                    <a:uFillTx/>
                                    <a:latin typeface="Cambria Math" panose="02040503050406030204" pitchFamily="18" charset="0"/>
                                    <a:cs typeface="+mn-cs"/>
                                  </a:rPr>
                                </m:ctrlPr>
                              </m:sSubPr>
                              <m:e>
                                <m:r>
                                  <a:rPr kumimoji="0" lang="en-US" sz="2000" b="0" i="1" u="none" strike="noStrike" kern="0" cap="none" spc="300" normalizeH="0" baseline="0" noProof="0" dirty="0">
                                    <a:ln>
                                      <a:noFill/>
                                    </a:ln>
                                    <a:solidFill>
                                      <a:sysClr val="window" lastClr="FFFFFF"/>
                                    </a:solidFill>
                                    <a:effectLst/>
                                    <a:uLnTx/>
                                    <a:uFillTx/>
                                    <a:latin typeface="Cambria Math" panose="02040503050406030204" pitchFamily="18" charset="0"/>
                                    <a:cs typeface="+mn-cs"/>
                                  </a:rPr>
                                  <m:t>𝑥</m:t>
                                </m:r>
                              </m:e>
                              <m:sub>
                                <m:r>
                                  <a:rPr kumimoji="0" lang="en-US" sz="2000" b="0" i="0" u="none" strike="noStrike" kern="0" cap="none" spc="300" normalizeH="0" baseline="0" noProof="0" dirty="0">
                                    <a:ln>
                                      <a:noFill/>
                                    </a:ln>
                                    <a:solidFill>
                                      <a:sysClr val="window" lastClr="FFFFFF"/>
                                    </a:solidFill>
                                    <a:effectLst/>
                                    <a:uLnTx/>
                                    <a:uFillTx/>
                                    <a:latin typeface="Cambria Math" panose="02040503050406030204" pitchFamily="18" charset="0"/>
                                    <a:cs typeface="+mn-cs"/>
                                  </a:rPr>
                                  <m:t>1</m:t>
                                </m:r>
                              </m:sub>
                            </m:sSub>
                            <m:r>
                              <a:rPr kumimoji="0" lang="en-US" sz="2000" b="0" i="0" u="none" strike="noStrike" kern="0" cap="none" spc="300" normalizeH="0" baseline="0" noProof="0" dirty="0">
                                <a:ln>
                                  <a:noFill/>
                                </a:ln>
                                <a:solidFill>
                                  <a:sysClr val="window" lastClr="FFFFFF"/>
                                </a:solidFill>
                                <a:effectLst/>
                                <a:uLnTx/>
                                <a:uFillTx/>
                                <a:latin typeface="Cambria Math" panose="02040503050406030204" pitchFamily="18" charset="0"/>
                                <a:cs typeface="+mn-cs"/>
                              </a:rPr>
                              <m:t>,</m:t>
                            </m:r>
                            <m:sSub>
                              <m:sSubPr>
                                <m:ctrlPr>
                                  <a:rPr kumimoji="0" lang="en-US" sz="2000" b="0" i="1" u="none" strike="noStrike" kern="0" cap="none" spc="300" normalizeH="0" baseline="0" noProof="0" dirty="0">
                                    <a:ln>
                                      <a:noFill/>
                                    </a:ln>
                                    <a:solidFill>
                                      <a:sysClr val="window" lastClr="FFFFFF"/>
                                    </a:solidFill>
                                    <a:effectLst/>
                                    <a:uLnTx/>
                                    <a:uFillTx/>
                                    <a:latin typeface="Cambria Math" panose="02040503050406030204" pitchFamily="18" charset="0"/>
                                    <a:cs typeface="+mn-cs"/>
                                  </a:rPr>
                                </m:ctrlPr>
                              </m:sSubPr>
                              <m:e>
                                <m:r>
                                  <a:rPr kumimoji="0" lang="en-US" sz="2000" b="0" i="1" u="none" strike="noStrike" kern="0" cap="none" spc="300" normalizeH="0" baseline="0" noProof="0" dirty="0">
                                    <a:ln>
                                      <a:noFill/>
                                    </a:ln>
                                    <a:solidFill>
                                      <a:sysClr val="window" lastClr="FFFFFF"/>
                                    </a:solidFill>
                                    <a:effectLst/>
                                    <a:uLnTx/>
                                    <a:uFillTx/>
                                    <a:latin typeface="Cambria Math" panose="02040503050406030204" pitchFamily="18" charset="0"/>
                                    <a:cs typeface="+mn-cs"/>
                                  </a:rPr>
                                  <m:t>𝑦</m:t>
                                </m:r>
                              </m:e>
                              <m:sub>
                                <m:r>
                                  <a:rPr kumimoji="0" lang="en-US" sz="2000" b="0" i="0" u="none" strike="noStrike" kern="0" cap="none" spc="300" normalizeH="0" baseline="0" noProof="0" dirty="0">
                                    <a:ln>
                                      <a:noFill/>
                                    </a:ln>
                                    <a:solidFill>
                                      <a:sysClr val="window" lastClr="FFFFFF"/>
                                    </a:solidFill>
                                    <a:effectLst/>
                                    <a:uLnTx/>
                                    <a:uFillTx/>
                                    <a:latin typeface="Cambria Math" panose="02040503050406030204" pitchFamily="18" charset="0"/>
                                    <a:cs typeface="+mn-cs"/>
                                  </a:rPr>
                                  <m:t>1</m:t>
                                </m:r>
                              </m:sub>
                            </m:sSub>
                          </m:e>
                        </m:d>
                        <m:r>
                          <a:rPr kumimoji="0" lang="en-US" sz="2000" b="0" i="0" u="none" strike="noStrike" kern="0" cap="none" spc="300" normalizeH="0" baseline="0" noProof="0" dirty="0">
                            <a:ln>
                              <a:noFill/>
                            </a:ln>
                            <a:solidFill>
                              <a:sysClr val="window" lastClr="FFFFFF"/>
                            </a:solidFill>
                            <a:effectLst/>
                            <a:uLnTx/>
                            <a:uFillTx/>
                            <a:latin typeface="Cambria Math" panose="02040503050406030204" pitchFamily="18" charset="0"/>
                            <a:cs typeface="+mn-cs"/>
                          </a:rPr>
                          <m:t>,…,</m:t>
                        </m:r>
                        <m:d>
                          <m:dPr>
                            <m:ctrlPr>
                              <a:rPr kumimoji="0" lang="en-US" sz="2000" b="0" i="1" u="none" strike="noStrike" kern="0" cap="none" spc="300" normalizeH="0" baseline="0" noProof="0" dirty="0">
                                <a:ln>
                                  <a:noFill/>
                                </a:ln>
                                <a:solidFill>
                                  <a:sysClr val="window" lastClr="FFFFFF"/>
                                </a:solidFill>
                                <a:effectLst/>
                                <a:uLnTx/>
                                <a:uFillTx/>
                                <a:latin typeface="Cambria Math" panose="02040503050406030204" pitchFamily="18" charset="0"/>
                                <a:cs typeface="+mn-cs"/>
                              </a:rPr>
                            </m:ctrlPr>
                          </m:dPr>
                          <m:e>
                            <m:sSub>
                              <m:sSubPr>
                                <m:ctrlPr>
                                  <a:rPr kumimoji="0" lang="en-US" sz="2000" b="0" i="1" u="none" strike="noStrike" kern="0" cap="none" spc="300" normalizeH="0" baseline="0" noProof="0" dirty="0">
                                    <a:ln>
                                      <a:noFill/>
                                    </a:ln>
                                    <a:solidFill>
                                      <a:sysClr val="window" lastClr="FFFFFF"/>
                                    </a:solidFill>
                                    <a:effectLst/>
                                    <a:uLnTx/>
                                    <a:uFillTx/>
                                    <a:latin typeface="Cambria Math" panose="02040503050406030204" pitchFamily="18" charset="0"/>
                                    <a:cs typeface="+mn-cs"/>
                                  </a:rPr>
                                </m:ctrlPr>
                              </m:sSubPr>
                              <m:e>
                                <m:r>
                                  <a:rPr kumimoji="0" lang="en-US" sz="2000" b="0" i="1" u="none" strike="noStrike" kern="0" cap="none" spc="300" normalizeH="0" baseline="0" noProof="0" dirty="0">
                                    <a:ln>
                                      <a:noFill/>
                                    </a:ln>
                                    <a:solidFill>
                                      <a:sysClr val="window" lastClr="FFFFFF"/>
                                    </a:solidFill>
                                    <a:effectLst/>
                                    <a:uLnTx/>
                                    <a:uFillTx/>
                                    <a:latin typeface="Cambria Math" panose="02040503050406030204" pitchFamily="18" charset="0"/>
                                    <a:cs typeface="+mn-cs"/>
                                  </a:rPr>
                                  <m:t>𝑥</m:t>
                                </m:r>
                              </m:e>
                              <m:sub>
                                <m:r>
                                  <a:rPr kumimoji="0" lang="en-US" sz="2000" b="0" i="1" u="none" strike="noStrike" kern="0" cap="none" spc="300" normalizeH="0" baseline="0" noProof="0" dirty="0">
                                    <a:ln>
                                      <a:noFill/>
                                    </a:ln>
                                    <a:solidFill>
                                      <a:sysClr val="window" lastClr="FFFFFF"/>
                                    </a:solidFill>
                                    <a:effectLst/>
                                    <a:uLnTx/>
                                    <a:uFillTx/>
                                    <a:latin typeface="Cambria Math" panose="02040503050406030204" pitchFamily="18" charset="0"/>
                                    <a:cs typeface="+mn-cs"/>
                                  </a:rPr>
                                  <m:t>𝑁</m:t>
                                </m:r>
                              </m:sub>
                            </m:sSub>
                            <m:r>
                              <a:rPr kumimoji="0" lang="en-US" sz="2000" b="0" i="0" u="none" strike="noStrike" kern="0" cap="none" spc="300" normalizeH="0" baseline="0" noProof="0" dirty="0">
                                <a:ln>
                                  <a:noFill/>
                                </a:ln>
                                <a:solidFill>
                                  <a:sysClr val="window" lastClr="FFFFFF"/>
                                </a:solidFill>
                                <a:effectLst/>
                                <a:uLnTx/>
                                <a:uFillTx/>
                                <a:latin typeface="Cambria Math" panose="02040503050406030204" pitchFamily="18" charset="0"/>
                                <a:cs typeface="+mn-cs"/>
                              </a:rPr>
                              <m:t>,</m:t>
                            </m:r>
                            <m:sSub>
                              <m:sSubPr>
                                <m:ctrlPr>
                                  <a:rPr kumimoji="0" lang="en-US" sz="2000" b="0" i="1" u="none" strike="noStrike" kern="0" cap="none" spc="300" normalizeH="0" baseline="0" noProof="0" dirty="0">
                                    <a:ln>
                                      <a:noFill/>
                                    </a:ln>
                                    <a:solidFill>
                                      <a:sysClr val="window" lastClr="FFFFFF"/>
                                    </a:solidFill>
                                    <a:effectLst/>
                                    <a:uLnTx/>
                                    <a:uFillTx/>
                                    <a:latin typeface="Cambria Math" panose="02040503050406030204" pitchFamily="18" charset="0"/>
                                    <a:cs typeface="+mn-cs"/>
                                  </a:rPr>
                                </m:ctrlPr>
                              </m:sSubPr>
                              <m:e>
                                <m:r>
                                  <a:rPr kumimoji="0" lang="en-US" sz="2000" b="0" i="1" u="none" strike="noStrike" kern="0" cap="none" spc="300" normalizeH="0" baseline="0" noProof="0" dirty="0">
                                    <a:ln>
                                      <a:noFill/>
                                    </a:ln>
                                    <a:solidFill>
                                      <a:sysClr val="window" lastClr="FFFFFF"/>
                                    </a:solidFill>
                                    <a:effectLst/>
                                    <a:uLnTx/>
                                    <a:uFillTx/>
                                    <a:latin typeface="Cambria Math" panose="02040503050406030204" pitchFamily="18" charset="0"/>
                                    <a:cs typeface="+mn-cs"/>
                                  </a:rPr>
                                  <m:t>𝑦</m:t>
                                </m:r>
                              </m:e>
                              <m:sub>
                                <m:r>
                                  <a:rPr kumimoji="0" lang="en-US" sz="2000" b="0" i="1" u="none" strike="noStrike" kern="0" cap="none" spc="300" normalizeH="0" baseline="0" noProof="0" dirty="0">
                                    <a:ln>
                                      <a:noFill/>
                                    </a:ln>
                                    <a:solidFill>
                                      <a:sysClr val="window" lastClr="FFFFFF"/>
                                    </a:solidFill>
                                    <a:effectLst/>
                                    <a:uLnTx/>
                                    <a:uFillTx/>
                                    <a:latin typeface="Cambria Math" panose="02040503050406030204" pitchFamily="18" charset="0"/>
                                    <a:cs typeface="+mn-cs"/>
                                  </a:rPr>
                                  <m:t>𝑁</m:t>
                                </m:r>
                              </m:sub>
                            </m:sSub>
                          </m:e>
                        </m:d>
                      </m:e>
                    </m:d>
                  </m:oMath>
                </a14:m>
                <a:endParaRPr kumimoji="0" lang="en-US"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20000"/>
                  </a:lnSpc>
                  <a:spcBef>
                    <a:spcPts val="1000"/>
                  </a:spcBef>
                  <a:spcAft>
                    <a:spcPts val="0"/>
                  </a:spcAft>
                  <a:buClrTx/>
                  <a:buSzTx/>
                  <a:buFontTx/>
                  <a:buNone/>
                  <a:tabLst/>
                  <a:defRPr/>
                </a:pPr>
                <a:r>
                  <a:rPr kumimoji="0" lang="en-US"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        </a:t>
                </a:r>
                <a:r>
                  <a:rPr kumimoji="0" lang="zh-CN" altLang="en-US"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学习率</a:t>
                </a:r>
                <a14:m>
                  <m:oMath xmlns:m="http://schemas.openxmlformats.org/officeDocument/2006/math">
                    <m:r>
                      <a:rPr kumimoji="0" lang="zh-CN" altLang="en-US" sz="2000" b="0" i="1" u="none" strike="noStrike" kern="0" cap="none" spc="300" normalizeH="0" baseline="0" noProof="0">
                        <a:ln>
                          <a:noFill/>
                        </a:ln>
                        <a:solidFill>
                          <a:sysClr val="window" lastClr="FFFFFF"/>
                        </a:solidFill>
                        <a:effectLst/>
                        <a:uLnTx/>
                        <a:uFillTx/>
                        <a:latin typeface="Cambria Math" panose="02040503050406030204" pitchFamily="18" charset="0"/>
                        <a:cs typeface="+mn-cs"/>
                      </a:rPr>
                      <m:t>𝜂</m:t>
                    </m:r>
                  </m:oMath>
                </a14:m>
                <a:endParaRPr kumimoji="0" lang="en-US"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20000"/>
                  </a:lnSpc>
                  <a:spcBef>
                    <a:spcPts val="1000"/>
                  </a:spcBef>
                  <a:spcAft>
                    <a:spcPts val="0"/>
                  </a:spcAft>
                  <a:buClrTx/>
                  <a:buSzTx/>
                  <a:buFontTx/>
                  <a:buNone/>
                  <a:tabLst/>
                  <a:defRPr/>
                </a:pPr>
                <a:r>
                  <a:rPr kumimoji="0" lang="en-US"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1.</a:t>
                </a:r>
                <a:r>
                  <a:rPr kumimoji="0" lang="zh-CN" altLang="en-US"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初值</a:t>
                </a:r>
                <a14:m>
                  <m:oMath xmlns:m="http://schemas.openxmlformats.org/officeDocument/2006/math">
                    <m:r>
                      <a:rPr kumimoji="0" lang="zh-CN" altLang="en-US" sz="2000" b="0" i="0" u="none" strike="noStrike" kern="0" cap="none" spc="300" normalizeH="0" baseline="0" noProof="0" dirty="0" smtClean="0">
                        <a:ln>
                          <a:noFill/>
                        </a:ln>
                        <a:solidFill>
                          <a:sysClr val="window" lastClr="FFFFFF"/>
                        </a:solidFill>
                        <a:effectLst/>
                        <a:uLnTx/>
                        <a:uFillTx/>
                        <a:latin typeface="Cambria Math" panose="02040503050406030204" pitchFamily="18" charset="0"/>
                        <a:cs typeface="+mn-cs"/>
                      </a:rPr>
                      <m:t>𝛼</m:t>
                    </m:r>
                    <m:r>
                      <a:rPr kumimoji="0" lang="zh-CN" altLang="en-US" sz="2000" b="0" i="0" u="none" strike="noStrike" kern="0" cap="none" spc="300" normalizeH="0" baseline="0" noProof="0" dirty="0" smtClean="0">
                        <a:ln>
                          <a:noFill/>
                        </a:ln>
                        <a:solidFill>
                          <a:sysClr val="window" lastClr="FFFFFF"/>
                        </a:solidFill>
                        <a:effectLst/>
                        <a:uLnTx/>
                        <a:uFillTx/>
                        <a:latin typeface="Cambria Math" panose="02040503050406030204" pitchFamily="18" charset="0"/>
                        <a:cs typeface="+mn-cs"/>
                      </a:rPr>
                      <m:t>:=0,</m:t>
                    </m:r>
                    <m:r>
                      <a:rPr kumimoji="0" lang="zh-CN" altLang="en-US" sz="2000" b="0" i="0" u="none" strike="noStrike" kern="0" cap="none" spc="300" normalizeH="0" baseline="0" noProof="0" dirty="0" smtClean="0">
                        <a:ln>
                          <a:noFill/>
                        </a:ln>
                        <a:solidFill>
                          <a:sysClr val="window" lastClr="FFFFFF"/>
                        </a:solidFill>
                        <a:effectLst/>
                        <a:uLnTx/>
                        <a:uFillTx/>
                        <a:latin typeface="Cambria Math" panose="02040503050406030204" pitchFamily="18" charset="0"/>
                        <a:cs typeface="+mn-cs"/>
                      </a:rPr>
                      <m:t>𝑏</m:t>
                    </m:r>
                    <m:r>
                      <a:rPr kumimoji="0" lang="zh-CN" altLang="en-US" sz="2000" b="0" i="0" u="none" strike="noStrike" kern="0" cap="none" spc="300" normalizeH="0" baseline="0" noProof="0" dirty="0" smtClean="0">
                        <a:ln>
                          <a:noFill/>
                        </a:ln>
                        <a:solidFill>
                          <a:sysClr val="window" lastClr="FFFFFF"/>
                        </a:solidFill>
                        <a:effectLst/>
                        <a:uLnTx/>
                        <a:uFillTx/>
                        <a:latin typeface="Cambria Math" panose="02040503050406030204" pitchFamily="18" charset="0"/>
                        <a:cs typeface="+mn-cs"/>
                      </a:rPr>
                      <m:t>≔0</m:t>
                    </m:r>
                  </m:oMath>
                </a14:m>
                <a:endParaRPr kumimoji="0" lang="en-US"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20000"/>
                  </a:lnSpc>
                  <a:spcBef>
                    <a:spcPts val="1000"/>
                  </a:spcBef>
                  <a:spcAft>
                    <a:spcPts val="0"/>
                  </a:spcAft>
                  <a:buClrTx/>
                  <a:buSzTx/>
                  <a:buFontTx/>
                  <a:buNone/>
                  <a:tabLst/>
                  <a:defRPr/>
                </a:pPr>
                <a:r>
                  <a:rPr kumimoji="0" lang="en-US"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2.</a:t>
                </a:r>
                <a:r>
                  <a:rPr kumimoji="0" lang="zh-CN" altLang="en-US"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在训练集中选取数据</a:t>
                </a:r>
                <a14:m>
                  <m:oMath xmlns:m="http://schemas.openxmlformats.org/officeDocument/2006/math">
                    <m:d>
                      <m:dPr>
                        <m:ctrlPr>
                          <a:rPr kumimoji="0" lang="zh-CN" alt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ctrlPr>
                      </m:dPr>
                      <m:e>
                        <m:sSub>
                          <m:sSubPr>
                            <m:ctrlPr>
                              <a:rPr kumimoji="0" lang="zh-CN" alt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ctrlPr>
                          </m:sSubPr>
                          <m:e>
                            <m:r>
                              <a:rPr kumimoji="0" lang="zh-CN" alt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𝑥</m:t>
                            </m:r>
                          </m:e>
                          <m:sub>
                            <m:r>
                              <a:rPr kumimoji="0" lang="zh-CN" alt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𝑖</m:t>
                            </m:r>
                          </m:sub>
                        </m:sSub>
                        <m:r>
                          <a:rPr kumimoji="0" lang="zh-CN" alt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m:t>
                        </m:r>
                        <m:sSub>
                          <m:sSubPr>
                            <m:ctrlPr>
                              <a:rPr kumimoji="0" lang="zh-CN" alt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ctrlPr>
                          </m:sSubPr>
                          <m:e>
                            <m:r>
                              <a:rPr kumimoji="0" lang="zh-CN" alt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𝑦</m:t>
                            </m:r>
                          </m:e>
                          <m:sub>
                            <m:r>
                              <a:rPr kumimoji="0" lang="zh-CN" alt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𝑖</m:t>
                            </m:r>
                          </m:sub>
                        </m:sSub>
                      </m:e>
                    </m:d>
                  </m:oMath>
                </a14:m>
                <a:endParaRPr kumimoji="0" lang="en-US"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20000"/>
                  </a:lnSpc>
                  <a:spcBef>
                    <a:spcPts val="1000"/>
                  </a:spcBef>
                  <a:spcAft>
                    <a:spcPts val="0"/>
                  </a:spcAft>
                  <a:buClrTx/>
                  <a:buSzTx/>
                  <a:buFontTx/>
                  <a:buNone/>
                  <a:tabLst/>
                  <a:defRPr/>
                </a:pPr>
                <a:r>
                  <a:rPr kumimoji="0" lang="en-US"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3.</a:t>
                </a:r>
                <a:r>
                  <a:rPr kumimoji="0" lang="zh-CN" altLang="en-US"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如果</a:t>
                </a:r>
                <a14:m>
                  <m:oMath xmlns:m="http://schemas.openxmlformats.org/officeDocument/2006/math">
                    <m:sSub>
                      <m:sSubPr>
                        <m:ctrlPr>
                          <a:rPr kumimoji="0" lang="zh-CN" alt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ctrlPr>
                      </m:sSubPr>
                      <m:e>
                        <m:r>
                          <a:rPr kumimoji="0" lang="zh-CN" alt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𝑦</m:t>
                        </m:r>
                      </m:e>
                      <m:sub>
                        <m:r>
                          <a:rPr kumimoji="0" lang="zh-CN" alt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𝑖</m:t>
                        </m:r>
                      </m:sub>
                    </m:sSub>
                    <m:d>
                      <m:dPr>
                        <m:ctrlPr>
                          <a:rPr kumimoji="0" lang="zh-CN" alt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ctrlPr>
                      </m:dPr>
                      <m:e>
                        <m:nary>
                          <m:naryPr>
                            <m:chr m:val="∑"/>
                            <m:limLoc m:val="undOvr"/>
                            <m:grow m:val="on"/>
                            <m:ctrlPr>
                              <a:rPr kumimoji="0" lang="en-US" sz="2000" b="0" i="1" u="none" strike="noStrike" kern="0" cap="none" spc="300" normalizeH="0" baseline="0" noProof="0">
                                <a:ln>
                                  <a:noFill/>
                                </a:ln>
                                <a:solidFill>
                                  <a:sysClr val="window" lastClr="FFFFFF"/>
                                </a:solidFill>
                                <a:effectLst/>
                                <a:uLnTx/>
                                <a:uFillTx/>
                                <a:latin typeface="Cambria Math" panose="02040503050406030204" pitchFamily="18" charset="0"/>
                                <a:cs typeface="+mn-cs"/>
                              </a:rPr>
                            </m:ctrlPr>
                          </m:naryPr>
                          <m:sub>
                            <m:r>
                              <a:rPr kumimoji="0" lang="en-US" sz="2000" b="0" i="1" u="none" strike="noStrike" kern="0" cap="none" spc="300" normalizeH="0" baseline="0" noProof="0">
                                <a:ln>
                                  <a:noFill/>
                                </a:ln>
                                <a:solidFill>
                                  <a:sysClr val="window" lastClr="FFFFFF"/>
                                </a:solidFill>
                                <a:effectLst/>
                                <a:uLnTx/>
                                <a:uFillTx/>
                                <a:latin typeface="Cambria Math" panose="02040503050406030204" pitchFamily="18" charset="0"/>
                                <a:cs typeface="+mn-cs"/>
                              </a:rPr>
                              <m:t>𝑗</m:t>
                            </m:r>
                            <m:r>
                              <a:rPr kumimoji="0" lang="en-US" sz="2000" b="0" i="1" u="none" strike="noStrike" kern="0" cap="none" spc="300" normalizeH="0" baseline="0" noProof="0">
                                <a:ln>
                                  <a:noFill/>
                                </a:ln>
                                <a:solidFill>
                                  <a:sysClr val="window" lastClr="FFFFFF"/>
                                </a:solidFill>
                                <a:effectLst/>
                                <a:uLnTx/>
                                <a:uFillTx/>
                                <a:latin typeface="Cambria Math" panose="02040503050406030204" pitchFamily="18" charset="0"/>
                                <a:cs typeface="+mn-cs"/>
                              </a:rPr>
                              <m:t>=1</m:t>
                            </m:r>
                          </m:sub>
                          <m:sup>
                            <m:r>
                              <a:rPr kumimoji="0" lang="en-US" sz="2000" b="0" i="1" u="none" strike="noStrike" kern="0" cap="none" spc="300" normalizeH="0" baseline="0" noProof="0">
                                <a:ln>
                                  <a:noFill/>
                                </a:ln>
                                <a:solidFill>
                                  <a:sysClr val="window" lastClr="FFFFFF"/>
                                </a:solidFill>
                                <a:effectLst/>
                                <a:uLnTx/>
                                <a:uFillTx/>
                                <a:latin typeface="Cambria Math" panose="02040503050406030204" pitchFamily="18" charset="0"/>
                                <a:cs typeface="+mn-cs"/>
                              </a:rPr>
                              <m:t>𝑁</m:t>
                            </m:r>
                          </m:sup>
                          <m:e>
                            <m:sSub>
                              <m:sSubPr>
                                <m:ctrlPr>
                                  <a:rPr kumimoji="0" lang="en-US" sz="2000" b="0" i="1" u="none" strike="noStrike" kern="0" cap="none" spc="300" normalizeH="0" baseline="0" noProof="0">
                                    <a:ln>
                                      <a:noFill/>
                                    </a:ln>
                                    <a:solidFill>
                                      <a:sysClr val="window" lastClr="FFFFFF"/>
                                    </a:solidFill>
                                    <a:effectLst/>
                                    <a:uLnTx/>
                                    <a:uFillTx/>
                                    <a:latin typeface="Cambria Math" panose="02040503050406030204" pitchFamily="18" charset="0"/>
                                    <a:cs typeface="+mn-cs"/>
                                  </a:rPr>
                                </m:ctrlPr>
                              </m:sSubPr>
                              <m:e>
                                <m:r>
                                  <a:rPr kumimoji="0" lang="en-US" sz="2000" b="0" i="1" u="none" strike="noStrike" kern="0" cap="none" spc="300" normalizeH="0" baseline="0" noProof="0">
                                    <a:ln>
                                      <a:noFill/>
                                    </a:ln>
                                    <a:solidFill>
                                      <a:sysClr val="window" lastClr="FFFFFF"/>
                                    </a:solidFill>
                                    <a:effectLst/>
                                    <a:uLnTx/>
                                    <a:uFillTx/>
                                    <a:latin typeface="Cambria Math" panose="02040503050406030204" pitchFamily="18" charset="0"/>
                                    <a:cs typeface="+mn-cs"/>
                                  </a:rPr>
                                  <m:t>𝛼</m:t>
                                </m:r>
                              </m:e>
                              <m:sub>
                                <m:r>
                                  <a:rPr kumimoji="0" lang="en-US" sz="2000" b="0" i="1" u="none" strike="noStrike" kern="0" cap="none" spc="300" normalizeH="0" baseline="0" noProof="0">
                                    <a:ln>
                                      <a:noFill/>
                                    </a:ln>
                                    <a:solidFill>
                                      <a:sysClr val="window" lastClr="FFFFFF"/>
                                    </a:solidFill>
                                    <a:effectLst/>
                                    <a:uLnTx/>
                                    <a:uFillTx/>
                                    <a:latin typeface="Cambria Math" panose="02040503050406030204" pitchFamily="18" charset="0"/>
                                    <a:cs typeface="+mn-cs"/>
                                  </a:rPr>
                                  <m:t>𝑗</m:t>
                                </m:r>
                              </m:sub>
                            </m:sSub>
                            <m:sSub>
                              <m:sSubPr>
                                <m:ctrlPr>
                                  <a:rPr kumimoji="0" lang="en-US" sz="2000" b="0" i="1" u="none" strike="noStrike" kern="0" cap="none" spc="300" normalizeH="0" baseline="0" noProof="0">
                                    <a:ln>
                                      <a:noFill/>
                                    </a:ln>
                                    <a:solidFill>
                                      <a:sysClr val="window" lastClr="FFFFFF"/>
                                    </a:solidFill>
                                    <a:effectLst/>
                                    <a:uLnTx/>
                                    <a:uFillTx/>
                                    <a:latin typeface="Cambria Math" panose="02040503050406030204" pitchFamily="18" charset="0"/>
                                    <a:cs typeface="+mn-cs"/>
                                  </a:rPr>
                                </m:ctrlPr>
                              </m:sSubPr>
                              <m:e>
                                <m:r>
                                  <a:rPr kumimoji="0" lang="en-US" sz="2000" b="0" i="1" u="none" strike="noStrike" kern="0" cap="none" spc="300" normalizeH="0" baseline="0" noProof="0">
                                    <a:ln>
                                      <a:noFill/>
                                    </a:ln>
                                    <a:solidFill>
                                      <a:sysClr val="window" lastClr="FFFFFF"/>
                                    </a:solidFill>
                                    <a:effectLst/>
                                    <a:uLnTx/>
                                    <a:uFillTx/>
                                    <a:latin typeface="Cambria Math" panose="02040503050406030204" pitchFamily="18" charset="0"/>
                                    <a:cs typeface="+mn-cs"/>
                                  </a:rPr>
                                  <m:t>𝑦</m:t>
                                </m:r>
                              </m:e>
                              <m:sub>
                                <m:r>
                                  <a:rPr kumimoji="0" lang="en-US" sz="2000" b="0" i="1" u="none" strike="noStrike" kern="0" cap="none" spc="300" normalizeH="0" baseline="0" noProof="0">
                                    <a:ln>
                                      <a:noFill/>
                                    </a:ln>
                                    <a:solidFill>
                                      <a:sysClr val="window" lastClr="FFFFFF"/>
                                    </a:solidFill>
                                    <a:effectLst/>
                                    <a:uLnTx/>
                                    <a:uFillTx/>
                                    <a:latin typeface="Cambria Math" panose="02040503050406030204" pitchFamily="18" charset="0"/>
                                    <a:cs typeface="+mn-cs"/>
                                  </a:rPr>
                                  <m:t>𝑗</m:t>
                                </m:r>
                              </m:sub>
                            </m:sSub>
                            <m:sSub>
                              <m:sSubPr>
                                <m:ctrlPr>
                                  <a:rPr kumimoji="0" lang="en-US" sz="2000" b="0" i="1" u="none" strike="noStrike" kern="0" cap="none" spc="300" normalizeH="0" baseline="0" noProof="0">
                                    <a:ln>
                                      <a:noFill/>
                                    </a:ln>
                                    <a:solidFill>
                                      <a:sysClr val="window" lastClr="FFFFFF"/>
                                    </a:solidFill>
                                    <a:effectLst/>
                                    <a:uLnTx/>
                                    <a:uFillTx/>
                                    <a:latin typeface="Cambria Math" panose="02040503050406030204" pitchFamily="18" charset="0"/>
                                    <a:cs typeface="+mn-cs"/>
                                  </a:rPr>
                                </m:ctrlPr>
                              </m:sSubPr>
                              <m:e>
                                <m:r>
                                  <a:rPr kumimoji="0" lang="en-US" sz="2000" b="0" i="1" u="none" strike="noStrike" kern="0" cap="none" spc="300" normalizeH="0" baseline="0" noProof="0">
                                    <a:ln>
                                      <a:noFill/>
                                    </a:ln>
                                    <a:solidFill>
                                      <a:sysClr val="window" lastClr="FFFFFF"/>
                                    </a:solidFill>
                                    <a:effectLst/>
                                    <a:uLnTx/>
                                    <a:uFillTx/>
                                    <a:latin typeface="Cambria Math" panose="02040503050406030204" pitchFamily="18" charset="0"/>
                                    <a:cs typeface="+mn-cs"/>
                                  </a:rPr>
                                  <m:t>𝑥</m:t>
                                </m:r>
                              </m:e>
                              <m:sub>
                                <m:r>
                                  <a:rPr kumimoji="0" lang="en-US" sz="2000" b="0" i="1" u="none" strike="noStrike" kern="0" cap="none" spc="300" normalizeH="0" baseline="0" noProof="0">
                                    <a:ln>
                                      <a:noFill/>
                                    </a:ln>
                                    <a:solidFill>
                                      <a:sysClr val="window" lastClr="FFFFFF"/>
                                    </a:solidFill>
                                    <a:effectLst/>
                                    <a:uLnTx/>
                                    <a:uFillTx/>
                                    <a:latin typeface="Cambria Math" panose="02040503050406030204" pitchFamily="18" charset="0"/>
                                    <a:cs typeface="+mn-cs"/>
                                  </a:rPr>
                                  <m:t>𝑗</m:t>
                                </m:r>
                              </m:sub>
                            </m:sSub>
                          </m:e>
                        </m:nary>
                        <m:r>
                          <a:rPr kumimoji="0" lang="en-US" sz="2000" b="0" i="1" u="none" strike="noStrike" kern="0" cap="none" spc="300" normalizeH="0" baseline="0" noProof="0">
                            <a:ln>
                              <a:noFill/>
                            </a:ln>
                            <a:solidFill>
                              <a:sysClr val="window" lastClr="FFFFFF"/>
                            </a:solidFill>
                            <a:effectLst/>
                            <a:uLnTx/>
                            <a:uFillTx/>
                            <a:latin typeface="Cambria Math" panose="02040503050406030204" pitchFamily="18" charset="0"/>
                            <a:cs typeface="+mn-cs"/>
                          </a:rPr>
                          <m:t>⋅</m:t>
                        </m:r>
                        <m:r>
                          <a:rPr kumimoji="0" lang="en-US" sz="2000" b="0" i="1" u="none" strike="noStrike" kern="0" cap="none" spc="300" normalizeH="0" baseline="0" noProof="0">
                            <a:ln>
                              <a:noFill/>
                            </a:ln>
                            <a:solidFill>
                              <a:sysClr val="window" lastClr="FFFFFF"/>
                            </a:solidFill>
                            <a:effectLst/>
                            <a:uLnTx/>
                            <a:uFillTx/>
                            <a:latin typeface="Cambria Math" panose="02040503050406030204" pitchFamily="18" charset="0"/>
                            <a:cs typeface="+mn-cs"/>
                          </a:rPr>
                          <m:t>𝑥</m:t>
                        </m:r>
                        <m:r>
                          <a:rPr kumimoji="0" lang="en-US" sz="2000" b="0" i="1" u="none" strike="noStrike" kern="0" cap="none" spc="300" normalizeH="0" baseline="0" noProof="0">
                            <a:ln>
                              <a:noFill/>
                            </a:ln>
                            <a:solidFill>
                              <a:sysClr val="window" lastClr="FFFFFF"/>
                            </a:solidFill>
                            <a:effectLst/>
                            <a:uLnTx/>
                            <a:uFillTx/>
                            <a:latin typeface="Cambria Math" panose="02040503050406030204" pitchFamily="18" charset="0"/>
                            <a:cs typeface="+mn-cs"/>
                          </a:rPr>
                          <m:t>+</m:t>
                        </m:r>
                        <m:r>
                          <a:rPr kumimoji="0" lang="zh-CN" alt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𝑏</m:t>
                        </m:r>
                      </m:e>
                    </m:d>
                    <m:r>
                      <a:rPr kumimoji="0" lang="zh-CN" alt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≤0</m:t>
                    </m:r>
                  </m:oMath>
                </a14:m>
                <a:endParaRPr kumimoji="0" lang="en-US"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20000"/>
                  </a:lnSpc>
                  <a:spcBef>
                    <a:spcPts val="100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ctrlPr>
                        </m:sSubPr>
                        <m:e>
                          <m:r>
                            <a:rPr kumimoji="0" 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𝛼</m:t>
                          </m:r>
                        </m:e>
                        <m:sub>
                          <m:r>
                            <a:rPr kumimoji="0" 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𝑖</m:t>
                          </m:r>
                        </m:sub>
                      </m:sSub>
                      <m:r>
                        <a:rPr kumimoji="0" 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m:t>
                      </m:r>
                      <m:sSub>
                        <m:sSubPr>
                          <m:ctrlPr>
                            <a:rPr kumimoji="0" lang="en-US" sz="2000" b="0" i="1" u="none" strike="noStrike" kern="0" cap="none" spc="300" normalizeH="0" baseline="0" noProof="0">
                              <a:ln>
                                <a:noFill/>
                              </a:ln>
                              <a:solidFill>
                                <a:sysClr val="window" lastClr="FFFFFF"/>
                              </a:solidFill>
                              <a:effectLst/>
                              <a:uLnTx/>
                              <a:uFillTx/>
                              <a:latin typeface="Cambria Math" panose="02040503050406030204" pitchFamily="18" charset="0"/>
                              <a:cs typeface="+mn-cs"/>
                            </a:rPr>
                          </m:ctrlPr>
                        </m:sSubPr>
                        <m:e>
                          <m:r>
                            <a:rPr kumimoji="0" lang="en-US" sz="2000" b="0" i="1" u="none" strike="noStrike" kern="0" cap="none" spc="300" normalizeH="0" baseline="0" noProof="0">
                              <a:ln>
                                <a:noFill/>
                              </a:ln>
                              <a:solidFill>
                                <a:sysClr val="window" lastClr="FFFFFF"/>
                              </a:solidFill>
                              <a:effectLst/>
                              <a:uLnTx/>
                              <a:uFillTx/>
                              <a:latin typeface="Cambria Math" panose="02040503050406030204" pitchFamily="18" charset="0"/>
                              <a:cs typeface="+mn-cs"/>
                            </a:rPr>
                            <m:t>𝛼</m:t>
                          </m:r>
                        </m:e>
                        <m:sub>
                          <m:r>
                            <a:rPr kumimoji="0" lang="en-US" sz="2000" b="0" i="1" u="none" strike="noStrike" kern="0" cap="none" spc="300" normalizeH="0" baseline="0" noProof="0">
                              <a:ln>
                                <a:noFill/>
                              </a:ln>
                              <a:solidFill>
                                <a:sysClr val="window" lastClr="FFFFFF"/>
                              </a:solidFill>
                              <a:effectLst/>
                              <a:uLnTx/>
                              <a:uFillTx/>
                              <a:latin typeface="Cambria Math" panose="02040503050406030204" pitchFamily="18" charset="0"/>
                              <a:cs typeface="+mn-cs"/>
                            </a:rPr>
                            <m:t>𝑖</m:t>
                          </m:r>
                        </m:sub>
                      </m:sSub>
                      <m:r>
                        <a:rPr kumimoji="0" 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m:t>
                      </m:r>
                      <m:r>
                        <a:rPr kumimoji="0" 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𝜂</m:t>
                      </m:r>
                    </m:oMath>
                  </m:oMathPara>
                </a14:m>
                <a:endParaRPr kumimoji="0" lang="en-US" sz="2000" b="0" i="1" u="none" strike="noStrike" kern="0" cap="none" spc="300" normalizeH="0" baseline="0" noProof="0" dirty="0">
                  <a:ln>
                    <a:noFill/>
                  </a:ln>
                  <a:solidFill>
                    <a:sysClr val="window" lastClr="FFFFFF"/>
                  </a:solidFill>
                  <a:effectLst/>
                  <a:uLnTx/>
                  <a:uFillTx/>
                  <a:latin typeface="Cambria Math" panose="02040503050406030204" pitchFamily="18" charset="0"/>
                  <a:ea typeface="微软雅黑" panose="020B0503020204020204" pitchFamily="34" charset="-122"/>
                  <a:cs typeface="+mn-cs"/>
                </a:endParaRPr>
              </a:p>
              <a:p>
                <a:pPr marL="0" marR="0" lvl="0" indent="0" algn="l" defTabSz="914400" rtl="0" eaLnBrk="1" fontAlgn="auto" latinLnBrk="0" hangingPunct="1">
                  <a:lnSpc>
                    <a:spcPct val="120000"/>
                  </a:lnSpc>
                  <a:spcBef>
                    <a:spcPts val="100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𝑏</m:t>
                      </m:r>
                      <m:r>
                        <a:rPr kumimoji="0" 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m:t>
                      </m:r>
                      <m:r>
                        <a:rPr kumimoji="0" 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𝑏</m:t>
                      </m:r>
                      <m:r>
                        <a:rPr kumimoji="0" 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m:t>
                      </m:r>
                      <m:r>
                        <a:rPr kumimoji="0" 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𝜂</m:t>
                      </m:r>
                      <m:sSub>
                        <m:sSubPr>
                          <m:ctrlPr>
                            <a:rPr kumimoji="0" 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ctrlPr>
                        </m:sSubPr>
                        <m:e>
                          <m:r>
                            <a:rPr kumimoji="0" 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𝑦</m:t>
                          </m:r>
                        </m:e>
                        <m:sub>
                          <m:r>
                            <a:rPr kumimoji="0" 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𝑖</m:t>
                          </m:r>
                        </m:sub>
                      </m:sSub>
                    </m:oMath>
                  </m:oMathPara>
                </a14:m>
                <a:endParaRPr kumimoji="0" lang="en-US"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20000"/>
                  </a:lnSpc>
                  <a:spcBef>
                    <a:spcPts val="1000"/>
                  </a:spcBef>
                  <a:spcAft>
                    <a:spcPts val="0"/>
                  </a:spcAft>
                  <a:buClrTx/>
                  <a:buSzTx/>
                  <a:buFontTx/>
                  <a:buNone/>
                  <a:tabLst/>
                  <a:defRPr/>
                </a:pPr>
                <a:r>
                  <a:rPr kumimoji="0" lang="en-US"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4.</a:t>
                </a:r>
                <a:r>
                  <a:rPr kumimoji="0" lang="zh-CN" altLang="en-US"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转至</a:t>
                </a:r>
                <a:r>
                  <a:rPr kumimoji="0" lang="en-US" altLang="zh-CN"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2</a:t>
                </a:r>
                <a:r>
                  <a:rPr kumimoji="0" lang="zh-CN" altLang="en-US"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，直至训练集中没有误分类的点</a:t>
                </a:r>
                <a:endParaRPr kumimoji="0" lang="en-US" altLang="zh-CN"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20000"/>
                  </a:lnSpc>
                  <a:spcBef>
                    <a:spcPts val="1000"/>
                  </a:spcBef>
                  <a:spcAft>
                    <a:spcPts val="0"/>
                  </a:spcAft>
                  <a:buClrTx/>
                  <a:buSzTx/>
                  <a:buFontTx/>
                  <a:buNone/>
                  <a:tabLst/>
                  <a:defRPr/>
                </a:pPr>
                <a:r>
                  <a:rPr kumimoji="0" lang="zh-CN" altLang="en-US"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输出：</a:t>
                </a:r>
                <a14:m>
                  <m:oMath xmlns:m="http://schemas.openxmlformats.org/officeDocument/2006/math">
                    <m:r>
                      <a:rPr kumimoji="0" lang="zh-CN" altLang="en-US" sz="2000" b="0" i="0" u="none" strike="noStrike" kern="0" cap="none" spc="300" normalizeH="0" baseline="0" noProof="0" dirty="0">
                        <a:ln>
                          <a:noFill/>
                        </a:ln>
                        <a:solidFill>
                          <a:sysClr val="window" lastClr="FFFFFF"/>
                        </a:solidFill>
                        <a:effectLst/>
                        <a:uLnTx/>
                        <a:uFillTx/>
                        <a:latin typeface="Cambria Math" panose="02040503050406030204" pitchFamily="18" charset="0"/>
                        <a:cs typeface="+mn-cs"/>
                      </a:rPr>
                      <m:t>𝛼</m:t>
                    </m:r>
                    <m:r>
                      <a:rPr kumimoji="0" lang="en-US" sz="2000" b="0" i="0" u="none" strike="noStrike" kern="0" cap="none" spc="300" normalizeH="0" baseline="0" noProof="0" dirty="0">
                        <a:ln>
                          <a:noFill/>
                        </a:ln>
                        <a:solidFill>
                          <a:sysClr val="window" lastClr="FFFFFF"/>
                        </a:solidFill>
                        <a:effectLst/>
                        <a:uLnTx/>
                        <a:uFillTx/>
                        <a:latin typeface="Cambria Math" panose="02040503050406030204" pitchFamily="18" charset="0"/>
                        <a:cs typeface="+mn-cs"/>
                      </a:rPr>
                      <m:t>,</m:t>
                    </m:r>
                    <m:r>
                      <a:rPr kumimoji="0" lang="en-US" sz="2000" b="0" i="1" u="none" strike="noStrike" kern="0" cap="none" spc="300" normalizeH="0" baseline="0" noProof="0" dirty="0">
                        <a:ln>
                          <a:noFill/>
                        </a:ln>
                        <a:solidFill>
                          <a:sysClr val="window" lastClr="FFFFFF"/>
                        </a:solidFill>
                        <a:effectLst/>
                        <a:uLnTx/>
                        <a:uFillTx/>
                        <a:latin typeface="Cambria Math" panose="02040503050406030204" pitchFamily="18" charset="0"/>
                        <a:cs typeface="+mn-cs"/>
                      </a:rPr>
                      <m:t>𝑏</m:t>
                    </m:r>
                  </m:oMath>
                </a14:m>
                <a:endParaRPr kumimoji="0" lang="en-US"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p:txBody>
          </p:sp>
        </mc:Choice>
        <mc:Fallback>
          <p:sp>
            <p:nvSpPr>
              <p:cNvPr id="15" name="内容占位符 6">
                <a:extLst>
                  <a:ext uri="{FF2B5EF4-FFF2-40B4-BE49-F238E27FC236}">
                    <a16:creationId xmlns:a16="http://schemas.microsoft.com/office/drawing/2014/main" id="{46CFFE51-B96B-4F1A-818D-C8B4941ED201}"/>
                  </a:ext>
                </a:extLst>
              </p:cNvPr>
              <p:cNvSpPr txBox="1">
                <a:spLocks noRot="1" noChangeAspect="1" noMove="1" noResize="1" noEditPoints="1" noAdjustHandles="1" noChangeArrowheads="1" noChangeShapeType="1" noTextEdit="1"/>
              </p:cNvSpPr>
              <p:nvPr/>
            </p:nvSpPr>
            <p:spPr>
              <a:xfrm>
                <a:off x="5248668" y="1005333"/>
                <a:ext cx="6786465" cy="5160131"/>
              </a:xfrm>
              <a:prstGeom prst="rect">
                <a:avLst/>
              </a:prstGeom>
              <a:blipFill>
                <a:blip r:embed="rId2"/>
                <a:stretch>
                  <a:fillRect l="-898" t="-118" b="-118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内容占位符 6">
                <a:extLst>
                  <a:ext uri="{FF2B5EF4-FFF2-40B4-BE49-F238E27FC236}">
                    <a16:creationId xmlns:a16="http://schemas.microsoft.com/office/drawing/2014/main" id="{39F96243-C979-4758-AA25-5F5372A38FC7}"/>
                  </a:ext>
                </a:extLst>
              </p:cNvPr>
              <p:cNvSpPr txBox="1">
                <a:spLocks/>
              </p:cNvSpPr>
              <p:nvPr/>
            </p:nvSpPr>
            <p:spPr>
              <a:xfrm>
                <a:off x="426058" y="1452373"/>
                <a:ext cx="4822610" cy="2021323"/>
              </a:xfrm>
              <a:prstGeom prst="rect">
                <a:avLst/>
              </a:prstGeom>
            </p:spPr>
            <p:txBody>
              <a:bodyPr wrap="square">
                <a:spAutoFit/>
              </a:bodyPr>
              <a:lstStyle>
                <a:lvl1pPr marL="0" indent="0" algn="l" defTabSz="914400" rtl="0" eaLnBrk="1" latinLnBrk="0" hangingPunct="1">
                  <a:lnSpc>
                    <a:spcPct val="120000"/>
                  </a:lnSpc>
                  <a:spcBef>
                    <a:spcPts val="1000"/>
                  </a:spcBef>
                  <a:buFontTx/>
                  <a:buNone/>
                  <a:defRPr sz="2000" kern="0" spc="300" baseline="0">
                    <a:solidFill>
                      <a:schemeClr val="bg1"/>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120000"/>
                  </a:lnSpc>
                  <a:spcBef>
                    <a:spcPts val="500"/>
                  </a:spcBef>
                  <a:buFontTx/>
                  <a:buNone/>
                  <a:defRPr sz="2000" kern="0" spc="300" baseline="0">
                    <a:solidFill>
                      <a:schemeClr val="bg1"/>
                    </a:solidFill>
                    <a:latin typeface="微软雅黑" panose="020B0503020204020204" pitchFamily="34" charset="-122"/>
                    <a:ea typeface="微软雅黑" panose="020B0503020204020204" pitchFamily="34" charset="-122"/>
                    <a:cs typeface="+mn-cs"/>
                  </a:defRPr>
                </a:lvl2pPr>
                <a:lvl3pPr marL="914400" indent="0" algn="l" defTabSz="914400" rtl="0" eaLnBrk="1" latinLnBrk="0" hangingPunct="1">
                  <a:lnSpc>
                    <a:spcPct val="120000"/>
                  </a:lnSpc>
                  <a:spcBef>
                    <a:spcPts val="500"/>
                  </a:spcBef>
                  <a:buFontTx/>
                  <a:buNone/>
                  <a:defRPr sz="2000" kern="0" spc="300" baseline="0">
                    <a:solidFill>
                      <a:schemeClr val="bg1"/>
                    </a:solidFill>
                    <a:latin typeface="微软雅黑" panose="020B0503020204020204" pitchFamily="34" charset="-122"/>
                    <a:ea typeface="微软雅黑" panose="020B0503020204020204" pitchFamily="34" charset="-122"/>
                    <a:cs typeface="+mn-cs"/>
                  </a:defRPr>
                </a:lvl3pPr>
                <a:lvl4pPr marL="1371600" indent="0" algn="l" defTabSz="914400" rtl="0" eaLnBrk="1" latinLnBrk="0" hangingPunct="1">
                  <a:lnSpc>
                    <a:spcPct val="120000"/>
                  </a:lnSpc>
                  <a:spcBef>
                    <a:spcPts val="500"/>
                  </a:spcBef>
                  <a:buFontTx/>
                  <a:buNone/>
                  <a:defRPr sz="2000" kern="0" spc="300" baseline="0">
                    <a:solidFill>
                      <a:schemeClr val="bg1"/>
                    </a:solidFill>
                    <a:latin typeface="微软雅黑" panose="020B0503020204020204" pitchFamily="34" charset="-122"/>
                    <a:ea typeface="微软雅黑" panose="020B0503020204020204" pitchFamily="34" charset="-122"/>
                    <a:cs typeface="+mn-cs"/>
                  </a:defRPr>
                </a:lvl4pPr>
                <a:lvl5pPr marL="1828800" indent="0" algn="l" defTabSz="914400" rtl="0" eaLnBrk="1" latinLnBrk="0" hangingPunct="1">
                  <a:lnSpc>
                    <a:spcPct val="120000"/>
                  </a:lnSpc>
                  <a:spcBef>
                    <a:spcPts val="500"/>
                  </a:spcBef>
                  <a:buFontTx/>
                  <a:buNone/>
                  <a:defRPr sz="2000" kern="0" spc="300" baseline="0">
                    <a:solidFill>
                      <a:schemeClr val="bg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0" lang="zh-CN" altLang="en-US" sz="2000" b="0" i="0" u="none" strike="noStrike" kern="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感知机模型对偶形式</a:t>
                </a:r>
                <a:endParaRPr kumimoji="0" lang="en-US" altLang="zh-CN" sz="2000" b="0" i="0" u="none" strike="noStrike" kern="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20000"/>
                  </a:lnSpc>
                  <a:spcBef>
                    <a:spcPts val="100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0" i="1" u="none" strike="noStrike" kern="0" cap="none" spc="300" normalizeH="0" baseline="0" noProof="0">
                          <a:ln>
                            <a:noFill/>
                          </a:ln>
                          <a:solidFill>
                            <a:prstClr val="white"/>
                          </a:solidFill>
                          <a:effectLst/>
                          <a:uLnTx/>
                          <a:uFillTx/>
                          <a:latin typeface="Cambria Math" panose="02040503050406030204" pitchFamily="18" charset="0"/>
                          <a:cs typeface="+mn-cs"/>
                        </a:rPr>
                        <m:t>𝑓</m:t>
                      </m:r>
                      <m:d>
                        <m:dPr>
                          <m:ctrlPr>
                            <a:rPr kumimoji="0" lang="en-US" sz="2000" b="0" i="1" u="none" strike="noStrike" kern="0" cap="none" spc="300" normalizeH="0" baseline="0" noProof="0">
                              <a:ln>
                                <a:noFill/>
                              </a:ln>
                              <a:solidFill>
                                <a:prstClr val="white"/>
                              </a:solidFill>
                              <a:effectLst/>
                              <a:uLnTx/>
                              <a:uFillTx/>
                              <a:latin typeface="Cambria Math" panose="02040503050406030204" pitchFamily="18" charset="0"/>
                              <a:cs typeface="+mn-cs"/>
                            </a:rPr>
                          </m:ctrlPr>
                        </m:dPr>
                        <m:e>
                          <m:r>
                            <a:rPr kumimoji="0" lang="en-US" sz="2000" b="0" i="1" u="none" strike="noStrike" kern="0" cap="none" spc="300" normalizeH="0" baseline="0" noProof="0">
                              <a:ln>
                                <a:noFill/>
                              </a:ln>
                              <a:solidFill>
                                <a:prstClr val="white"/>
                              </a:solidFill>
                              <a:effectLst/>
                              <a:uLnTx/>
                              <a:uFillTx/>
                              <a:latin typeface="Cambria Math" panose="02040503050406030204" pitchFamily="18" charset="0"/>
                              <a:cs typeface="+mn-cs"/>
                            </a:rPr>
                            <m:t>𝜒</m:t>
                          </m:r>
                        </m:e>
                      </m:d>
                      <m:r>
                        <a:rPr kumimoji="0" lang="en-US" sz="2000" b="0" i="1" u="none" strike="noStrike" kern="0" cap="none" spc="300" normalizeH="0" baseline="0" noProof="0">
                          <a:ln>
                            <a:noFill/>
                          </a:ln>
                          <a:solidFill>
                            <a:prstClr val="white"/>
                          </a:solidFill>
                          <a:effectLst/>
                          <a:uLnTx/>
                          <a:uFillTx/>
                          <a:latin typeface="Cambria Math" panose="02040503050406030204" pitchFamily="18" charset="0"/>
                          <a:cs typeface="+mn-cs"/>
                        </a:rPr>
                        <m:t>=</m:t>
                      </m:r>
                      <m:func>
                        <m:funcPr>
                          <m:ctrlPr>
                            <a:rPr kumimoji="0" lang="en-US" sz="2000" b="0" i="1" u="none" strike="noStrike" kern="0" cap="none" spc="300" normalizeH="0" baseline="0" noProof="0">
                              <a:ln>
                                <a:noFill/>
                              </a:ln>
                              <a:solidFill>
                                <a:prstClr val="white"/>
                              </a:solidFill>
                              <a:effectLst/>
                              <a:uLnTx/>
                              <a:uFillTx/>
                              <a:latin typeface="Cambria Math" panose="02040503050406030204" pitchFamily="18" charset="0"/>
                              <a:cs typeface="+mn-cs"/>
                            </a:rPr>
                          </m:ctrlPr>
                        </m:funcPr>
                        <m:fName>
                          <m:r>
                            <m:rPr>
                              <m:sty m:val="p"/>
                            </m:rPr>
                            <a:rPr kumimoji="0" lang="en-US" sz="2000" b="0" i="1" u="none" strike="noStrike" kern="0" cap="none" spc="300" normalizeH="0" baseline="0" noProof="0">
                              <a:ln>
                                <a:noFill/>
                              </a:ln>
                              <a:solidFill>
                                <a:prstClr val="white"/>
                              </a:solidFill>
                              <a:effectLst/>
                              <a:uLnTx/>
                              <a:uFillTx/>
                              <a:latin typeface="Cambria Math" panose="02040503050406030204" pitchFamily="18" charset="0"/>
                              <a:cs typeface="+mn-cs"/>
                            </a:rPr>
                            <m:t>s</m:t>
                          </m:r>
                          <m:r>
                            <m:rPr>
                              <m:sty m:val="p"/>
                            </m:rPr>
                            <a:rPr kumimoji="0" lang="en-US" altLang="zh-CN" sz="2000" b="0" i="1" u="none" strike="noStrike" kern="0" cap="none" spc="300" normalizeH="0" baseline="0" noProof="0">
                              <a:ln>
                                <a:noFill/>
                              </a:ln>
                              <a:solidFill>
                                <a:prstClr val="white"/>
                              </a:solidFill>
                              <a:effectLst/>
                              <a:uLnTx/>
                              <a:uFillTx/>
                              <a:latin typeface="Cambria Math" panose="02040503050406030204" pitchFamily="18" charset="0"/>
                              <a:cs typeface="+mn-cs"/>
                            </a:rPr>
                            <m:t>i</m:t>
                          </m:r>
                          <m:r>
                            <m:rPr>
                              <m:sty m:val="p"/>
                            </m:rPr>
                            <a:rPr kumimoji="0" lang="en-US" sz="2000" b="0" i="1" u="none" strike="noStrike" kern="0" cap="none" spc="300" normalizeH="0" baseline="0" noProof="0">
                              <a:ln>
                                <a:noFill/>
                              </a:ln>
                              <a:solidFill>
                                <a:prstClr val="white"/>
                              </a:solidFill>
                              <a:effectLst/>
                              <a:uLnTx/>
                              <a:uFillTx/>
                              <a:latin typeface="Cambria Math" panose="02040503050406030204" pitchFamily="18" charset="0"/>
                              <a:cs typeface="+mn-cs"/>
                            </a:rPr>
                            <m:t>gn</m:t>
                          </m:r>
                        </m:fName>
                        <m:e>
                          <m:d>
                            <m:dPr>
                              <m:ctrlPr>
                                <a:rPr kumimoji="0" lang="en-US" sz="2000" b="0" i="1" u="none" strike="noStrike" kern="0" cap="none" spc="300" normalizeH="0" baseline="0" noProof="0">
                                  <a:ln>
                                    <a:noFill/>
                                  </a:ln>
                                  <a:solidFill>
                                    <a:prstClr val="white"/>
                                  </a:solidFill>
                                  <a:effectLst/>
                                  <a:uLnTx/>
                                  <a:uFillTx/>
                                  <a:latin typeface="Cambria Math" panose="02040503050406030204" pitchFamily="18" charset="0"/>
                                  <a:cs typeface="+mn-cs"/>
                                </a:rPr>
                              </m:ctrlPr>
                            </m:dPr>
                            <m:e>
                              <m:nary>
                                <m:naryPr>
                                  <m:chr m:val="∑"/>
                                  <m:limLoc m:val="undOvr"/>
                                  <m:grow m:val="on"/>
                                  <m:ctrlPr>
                                    <a:rPr kumimoji="0" lang="en-US" sz="2000" b="0" i="1" u="none" strike="noStrike" kern="0" cap="none" spc="300" normalizeH="0" baseline="0" noProof="0" smtClean="0">
                                      <a:ln>
                                        <a:noFill/>
                                      </a:ln>
                                      <a:solidFill>
                                        <a:prstClr val="white"/>
                                      </a:solidFill>
                                      <a:effectLst/>
                                      <a:uLnTx/>
                                      <a:uFillTx/>
                                      <a:latin typeface="Cambria Math" panose="02040503050406030204" pitchFamily="18" charset="0"/>
                                      <a:cs typeface="+mn-cs"/>
                                    </a:rPr>
                                  </m:ctrlPr>
                                </m:naryPr>
                                <m:sub>
                                  <m:r>
                                    <a:rPr kumimoji="0" lang="en-US" sz="2000" b="0" i="1" u="none" strike="noStrike" kern="0" cap="none" spc="300" normalizeH="0" baseline="0" noProof="0">
                                      <a:ln>
                                        <a:noFill/>
                                      </a:ln>
                                      <a:solidFill>
                                        <a:prstClr val="white"/>
                                      </a:solidFill>
                                      <a:effectLst/>
                                      <a:uLnTx/>
                                      <a:uFillTx/>
                                      <a:latin typeface="Cambria Math" panose="02040503050406030204" pitchFamily="18" charset="0"/>
                                      <a:cs typeface="+mn-cs"/>
                                    </a:rPr>
                                    <m:t>𝑗</m:t>
                                  </m:r>
                                  <m:r>
                                    <a:rPr kumimoji="0" lang="en-US" sz="2000" b="0" i="1" u="none" strike="noStrike" kern="0" cap="none" spc="300" normalizeH="0" baseline="0" noProof="0">
                                      <a:ln>
                                        <a:noFill/>
                                      </a:ln>
                                      <a:solidFill>
                                        <a:prstClr val="white"/>
                                      </a:solidFill>
                                      <a:effectLst/>
                                      <a:uLnTx/>
                                      <a:uFillTx/>
                                      <a:latin typeface="Cambria Math" panose="02040503050406030204" pitchFamily="18" charset="0"/>
                                      <a:cs typeface="+mn-cs"/>
                                    </a:rPr>
                                    <m:t>=1</m:t>
                                  </m:r>
                                </m:sub>
                                <m:sup>
                                  <m:r>
                                    <a:rPr kumimoji="0" lang="en-US" sz="2000" b="0" i="1" u="none" strike="noStrike" kern="0" cap="none" spc="300" normalizeH="0" baseline="0" noProof="0">
                                      <a:ln>
                                        <a:noFill/>
                                      </a:ln>
                                      <a:solidFill>
                                        <a:prstClr val="white"/>
                                      </a:solidFill>
                                      <a:effectLst/>
                                      <a:uLnTx/>
                                      <a:uFillTx/>
                                      <a:latin typeface="Cambria Math" panose="02040503050406030204" pitchFamily="18" charset="0"/>
                                      <a:cs typeface="+mn-cs"/>
                                    </a:rPr>
                                    <m:t>𝑁</m:t>
                                  </m:r>
                                </m:sup>
                                <m:e>
                                  <m:sSub>
                                    <m:sSubPr>
                                      <m:ctrlPr>
                                        <a:rPr kumimoji="0" lang="en-US" sz="2000" b="0" i="1" u="none" strike="noStrike" kern="0" cap="none" spc="300" normalizeH="0" baseline="0" noProof="0">
                                          <a:ln>
                                            <a:noFill/>
                                          </a:ln>
                                          <a:solidFill>
                                            <a:prstClr val="white"/>
                                          </a:solidFill>
                                          <a:effectLst/>
                                          <a:uLnTx/>
                                          <a:uFillTx/>
                                          <a:latin typeface="Cambria Math" panose="02040503050406030204" pitchFamily="18" charset="0"/>
                                          <a:cs typeface="+mn-cs"/>
                                        </a:rPr>
                                      </m:ctrlPr>
                                    </m:sSubPr>
                                    <m:e>
                                      <m:r>
                                        <a:rPr kumimoji="0" lang="en-US" sz="2000" b="0" i="1" u="none" strike="noStrike" kern="0" cap="none" spc="300" normalizeH="0" baseline="0" noProof="0">
                                          <a:ln>
                                            <a:noFill/>
                                          </a:ln>
                                          <a:solidFill>
                                            <a:prstClr val="white"/>
                                          </a:solidFill>
                                          <a:effectLst/>
                                          <a:uLnTx/>
                                          <a:uFillTx/>
                                          <a:latin typeface="Cambria Math" panose="02040503050406030204" pitchFamily="18" charset="0"/>
                                          <a:cs typeface="+mn-cs"/>
                                        </a:rPr>
                                        <m:t>𝛼</m:t>
                                      </m:r>
                                    </m:e>
                                    <m:sub>
                                      <m:r>
                                        <a:rPr kumimoji="0" lang="en-US" sz="2000" b="0" i="1" u="none" strike="noStrike" kern="0" cap="none" spc="300" normalizeH="0" baseline="0" noProof="0">
                                          <a:ln>
                                            <a:noFill/>
                                          </a:ln>
                                          <a:solidFill>
                                            <a:prstClr val="white"/>
                                          </a:solidFill>
                                          <a:effectLst/>
                                          <a:uLnTx/>
                                          <a:uFillTx/>
                                          <a:latin typeface="Cambria Math" panose="02040503050406030204" pitchFamily="18" charset="0"/>
                                          <a:cs typeface="+mn-cs"/>
                                        </a:rPr>
                                        <m:t>𝑗</m:t>
                                      </m:r>
                                    </m:sub>
                                  </m:sSub>
                                  <m:sSub>
                                    <m:sSubPr>
                                      <m:ctrlPr>
                                        <a:rPr kumimoji="0" lang="en-US" sz="2000" b="0" i="1" u="none" strike="noStrike" kern="0" cap="none" spc="300" normalizeH="0" baseline="0" noProof="0">
                                          <a:ln>
                                            <a:noFill/>
                                          </a:ln>
                                          <a:solidFill>
                                            <a:prstClr val="white"/>
                                          </a:solidFill>
                                          <a:effectLst/>
                                          <a:uLnTx/>
                                          <a:uFillTx/>
                                          <a:latin typeface="Cambria Math" panose="02040503050406030204" pitchFamily="18" charset="0"/>
                                          <a:cs typeface="+mn-cs"/>
                                        </a:rPr>
                                      </m:ctrlPr>
                                    </m:sSubPr>
                                    <m:e>
                                      <m:r>
                                        <a:rPr kumimoji="0" lang="en-US" sz="2000" b="0" i="1" u="none" strike="noStrike" kern="0" cap="none" spc="300" normalizeH="0" baseline="0" noProof="0">
                                          <a:ln>
                                            <a:noFill/>
                                          </a:ln>
                                          <a:solidFill>
                                            <a:prstClr val="white"/>
                                          </a:solidFill>
                                          <a:effectLst/>
                                          <a:uLnTx/>
                                          <a:uFillTx/>
                                          <a:latin typeface="Cambria Math" panose="02040503050406030204" pitchFamily="18" charset="0"/>
                                          <a:cs typeface="+mn-cs"/>
                                        </a:rPr>
                                        <m:t>𝑦</m:t>
                                      </m:r>
                                    </m:e>
                                    <m:sub>
                                      <m:r>
                                        <a:rPr kumimoji="0" lang="en-US" sz="2000" b="0" i="1" u="none" strike="noStrike" kern="0" cap="none" spc="300" normalizeH="0" baseline="0" noProof="0">
                                          <a:ln>
                                            <a:noFill/>
                                          </a:ln>
                                          <a:solidFill>
                                            <a:prstClr val="white"/>
                                          </a:solidFill>
                                          <a:effectLst/>
                                          <a:uLnTx/>
                                          <a:uFillTx/>
                                          <a:latin typeface="Cambria Math" panose="02040503050406030204" pitchFamily="18" charset="0"/>
                                          <a:cs typeface="+mn-cs"/>
                                        </a:rPr>
                                        <m:t>𝑗</m:t>
                                      </m:r>
                                    </m:sub>
                                  </m:sSub>
                                  <m:sSub>
                                    <m:sSubPr>
                                      <m:ctrlPr>
                                        <a:rPr kumimoji="0" lang="en-US" sz="2000" b="0" i="1" u="none" strike="noStrike" kern="0" cap="none" spc="300" normalizeH="0" baseline="0" noProof="0">
                                          <a:ln>
                                            <a:noFill/>
                                          </a:ln>
                                          <a:solidFill>
                                            <a:prstClr val="white"/>
                                          </a:solidFill>
                                          <a:effectLst/>
                                          <a:uLnTx/>
                                          <a:uFillTx/>
                                          <a:latin typeface="Cambria Math" panose="02040503050406030204" pitchFamily="18" charset="0"/>
                                          <a:cs typeface="+mn-cs"/>
                                        </a:rPr>
                                      </m:ctrlPr>
                                    </m:sSubPr>
                                    <m:e>
                                      <m:r>
                                        <a:rPr kumimoji="0" lang="en-US" sz="2000" b="0" i="1" u="none" strike="noStrike" kern="0" cap="none" spc="300" normalizeH="0" baseline="0" noProof="0">
                                          <a:ln>
                                            <a:noFill/>
                                          </a:ln>
                                          <a:solidFill>
                                            <a:prstClr val="white"/>
                                          </a:solidFill>
                                          <a:effectLst/>
                                          <a:uLnTx/>
                                          <a:uFillTx/>
                                          <a:latin typeface="Cambria Math" panose="02040503050406030204" pitchFamily="18" charset="0"/>
                                          <a:cs typeface="+mn-cs"/>
                                        </a:rPr>
                                        <m:t>𝑥</m:t>
                                      </m:r>
                                    </m:e>
                                    <m:sub>
                                      <m:r>
                                        <a:rPr kumimoji="0" lang="en-US" sz="2000" b="0" i="1" u="none" strike="noStrike" kern="0" cap="none" spc="300" normalizeH="0" baseline="0" noProof="0">
                                          <a:ln>
                                            <a:noFill/>
                                          </a:ln>
                                          <a:solidFill>
                                            <a:prstClr val="white"/>
                                          </a:solidFill>
                                          <a:effectLst/>
                                          <a:uLnTx/>
                                          <a:uFillTx/>
                                          <a:latin typeface="Cambria Math" panose="02040503050406030204" pitchFamily="18" charset="0"/>
                                          <a:cs typeface="+mn-cs"/>
                                        </a:rPr>
                                        <m:t>𝑗</m:t>
                                      </m:r>
                                    </m:sub>
                                  </m:sSub>
                                </m:e>
                              </m:nary>
                              <m:r>
                                <a:rPr kumimoji="0" lang="en-US" sz="2000" b="0" i="1" u="none" strike="noStrike" kern="0" cap="none" spc="300" normalizeH="0" baseline="0" noProof="0">
                                  <a:ln>
                                    <a:noFill/>
                                  </a:ln>
                                  <a:solidFill>
                                    <a:prstClr val="white"/>
                                  </a:solidFill>
                                  <a:effectLst/>
                                  <a:uLnTx/>
                                  <a:uFillTx/>
                                  <a:latin typeface="Cambria Math" panose="02040503050406030204" pitchFamily="18" charset="0"/>
                                  <a:cs typeface="+mn-cs"/>
                                </a:rPr>
                                <m:t>⋅</m:t>
                              </m:r>
                              <m:r>
                                <a:rPr kumimoji="0" lang="en-US" sz="2000" b="0" i="1" u="none" strike="noStrike" kern="0" cap="none" spc="300" normalizeH="0" baseline="0" noProof="0">
                                  <a:ln>
                                    <a:noFill/>
                                  </a:ln>
                                  <a:solidFill>
                                    <a:prstClr val="white"/>
                                  </a:solidFill>
                                  <a:effectLst/>
                                  <a:uLnTx/>
                                  <a:uFillTx/>
                                  <a:latin typeface="Cambria Math" panose="02040503050406030204" pitchFamily="18" charset="0"/>
                                  <a:cs typeface="+mn-cs"/>
                                </a:rPr>
                                <m:t>𝑥</m:t>
                              </m:r>
                              <m:r>
                                <a:rPr kumimoji="0" lang="en-US" sz="2000" b="0" i="1" u="none" strike="noStrike" kern="0" cap="none" spc="300" normalizeH="0" baseline="0" noProof="0">
                                  <a:ln>
                                    <a:noFill/>
                                  </a:ln>
                                  <a:solidFill>
                                    <a:prstClr val="white"/>
                                  </a:solidFill>
                                  <a:effectLst/>
                                  <a:uLnTx/>
                                  <a:uFillTx/>
                                  <a:latin typeface="Cambria Math" panose="02040503050406030204" pitchFamily="18" charset="0"/>
                                  <a:cs typeface="+mn-cs"/>
                                </a:rPr>
                                <m:t>+</m:t>
                              </m:r>
                              <m:r>
                                <a:rPr kumimoji="0" lang="en-US" sz="2000" b="0" i="1" u="none" strike="noStrike" kern="0" cap="none" spc="300" normalizeH="0" baseline="0" noProof="0">
                                  <a:ln>
                                    <a:noFill/>
                                  </a:ln>
                                  <a:solidFill>
                                    <a:prstClr val="white"/>
                                  </a:solidFill>
                                  <a:effectLst/>
                                  <a:uLnTx/>
                                  <a:uFillTx/>
                                  <a:latin typeface="Cambria Math" panose="02040503050406030204" pitchFamily="18" charset="0"/>
                                  <a:cs typeface="+mn-cs"/>
                                </a:rPr>
                                <m:t>𝑏</m:t>
                              </m:r>
                            </m:e>
                          </m:d>
                        </m:e>
                      </m:func>
                    </m:oMath>
                  </m:oMathPara>
                </a14:m>
                <a:endParaRPr kumimoji="0" lang="en-US" sz="2000" b="0" i="1" u="none" strike="noStrike" kern="0" cap="none" spc="300" normalizeH="0" baseline="0" noProof="0" dirty="0">
                  <a:ln>
                    <a:noFill/>
                  </a:ln>
                  <a:solidFill>
                    <a:prstClr val="white"/>
                  </a:solidFill>
                  <a:effectLst/>
                  <a:uLnTx/>
                  <a:uFillTx/>
                  <a:latin typeface="Cambria Math" panose="02040503050406030204" pitchFamily="18" charset="0"/>
                  <a:ea typeface="微软雅黑" panose="020B0503020204020204" pitchFamily="34" charset="-122"/>
                  <a:cs typeface="+mn-cs"/>
                </a:endParaRPr>
              </a:p>
              <a:p>
                <a:pPr marL="0" marR="0" lvl="0" indent="0" algn="l" defTabSz="914400" rtl="0" eaLnBrk="1" fontAlgn="auto" latinLnBrk="0" hangingPunct="1">
                  <a:lnSpc>
                    <a:spcPct val="120000"/>
                  </a:lnSpc>
                  <a:spcBef>
                    <a:spcPts val="100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0" i="1" u="none" strike="noStrike" kern="0" cap="none" spc="300" normalizeH="0" baseline="0" noProof="0" smtClean="0">
                          <a:ln>
                            <a:noFill/>
                          </a:ln>
                          <a:solidFill>
                            <a:prstClr val="white"/>
                          </a:solidFill>
                          <a:effectLst/>
                          <a:uLnTx/>
                          <a:uFillTx/>
                          <a:latin typeface="Cambria Math" panose="02040503050406030204" pitchFamily="18" charset="0"/>
                          <a:cs typeface="+mn-cs"/>
                        </a:rPr>
                        <m:t>𝛼</m:t>
                      </m:r>
                      <m:r>
                        <a:rPr kumimoji="0" lang="en-US" sz="2000" b="0" i="1" u="none" strike="noStrike" kern="0" cap="none" spc="300" normalizeH="0" baseline="0" noProof="0" smtClean="0">
                          <a:ln>
                            <a:noFill/>
                          </a:ln>
                          <a:solidFill>
                            <a:prstClr val="white"/>
                          </a:solidFill>
                          <a:effectLst/>
                          <a:uLnTx/>
                          <a:uFillTx/>
                          <a:latin typeface="Cambria Math" panose="02040503050406030204" pitchFamily="18" charset="0"/>
                          <a:cs typeface="+mn-cs"/>
                        </a:rPr>
                        <m:t>=</m:t>
                      </m:r>
                      <m:sSup>
                        <m:sSupPr>
                          <m:ctrlPr>
                            <a:rPr kumimoji="0" lang="en-US" sz="2000" b="0" i="1" u="none" strike="noStrike" kern="0" cap="none" spc="300" normalizeH="0" baseline="0" noProof="0" smtClean="0">
                              <a:ln>
                                <a:noFill/>
                              </a:ln>
                              <a:solidFill>
                                <a:prstClr val="white"/>
                              </a:solidFill>
                              <a:effectLst/>
                              <a:uLnTx/>
                              <a:uFillTx/>
                              <a:latin typeface="Cambria Math" panose="02040503050406030204" pitchFamily="18" charset="0"/>
                              <a:cs typeface="+mn-cs"/>
                            </a:rPr>
                          </m:ctrlPr>
                        </m:sSupPr>
                        <m:e>
                          <m:d>
                            <m:dPr>
                              <m:ctrlPr>
                                <a:rPr kumimoji="0" lang="en-US" sz="2000" b="0" i="1" u="none" strike="noStrike" kern="0" cap="none" spc="300" normalizeH="0" baseline="0" noProof="0" smtClean="0">
                                  <a:ln>
                                    <a:noFill/>
                                  </a:ln>
                                  <a:solidFill>
                                    <a:prstClr val="white"/>
                                  </a:solidFill>
                                  <a:effectLst/>
                                  <a:uLnTx/>
                                  <a:uFillTx/>
                                  <a:latin typeface="Cambria Math" panose="02040503050406030204" pitchFamily="18" charset="0"/>
                                  <a:cs typeface="+mn-cs"/>
                                </a:rPr>
                              </m:ctrlPr>
                            </m:dPr>
                            <m:e>
                              <m:sSub>
                                <m:sSubPr>
                                  <m:ctrlPr>
                                    <a:rPr kumimoji="0" lang="en-US" sz="2000" b="0" i="1" u="none" strike="noStrike" kern="0" cap="none" spc="300" normalizeH="0" baseline="0" noProof="0" smtClean="0">
                                      <a:ln>
                                        <a:noFill/>
                                      </a:ln>
                                      <a:solidFill>
                                        <a:prstClr val="white"/>
                                      </a:solidFill>
                                      <a:effectLst/>
                                      <a:uLnTx/>
                                      <a:uFillTx/>
                                      <a:latin typeface="Cambria Math" panose="02040503050406030204" pitchFamily="18" charset="0"/>
                                      <a:cs typeface="+mn-cs"/>
                                    </a:rPr>
                                  </m:ctrlPr>
                                </m:sSubPr>
                                <m:e>
                                  <m:r>
                                    <a:rPr kumimoji="0" lang="en-US" sz="2000" b="0" i="1" u="none" strike="noStrike" kern="0" cap="none" spc="300" normalizeH="0" baseline="0" noProof="0" smtClean="0">
                                      <a:ln>
                                        <a:noFill/>
                                      </a:ln>
                                      <a:solidFill>
                                        <a:prstClr val="white"/>
                                      </a:solidFill>
                                      <a:effectLst/>
                                      <a:uLnTx/>
                                      <a:uFillTx/>
                                      <a:latin typeface="Cambria Math" panose="02040503050406030204" pitchFamily="18" charset="0"/>
                                      <a:cs typeface="+mn-cs"/>
                                    </a:rPr>
                                    <m:t>𝛼</m:t>
                                  </m:r>
                                </m:e>
                                <m:sub>
                                  <m:r>
                                    <a:rPr kumimoji="0" lang="en-US" sz="2000" b="0" i="1" u="none" strike="noStrike" kern="0" cap="none" spc="300" normalizeH="0" baseline="0" noProof="0" smtClean="0">
                                      <a:ln>
                                        <a:noFill/>
                                      </a:ln>
                                      <a:solidFill>
                                        <a:prstClr val="white"/>
                                      </a:solidFill>
                                      <a:effectLst/>
                                      <a:uLnTx/>
                                      <a:uFillTx/>
                                      <a:latin typeface="Cambria Math" panose="02040503050406030204" pitchFamily="18" charset="0"/>
                                      <a:cs typeface="+mn-cs"/>
                                    </a:rPr>
                                    <m:t>1</m:t>
                                  </m:r>
                                </m:sub>
                              </m:sSub>
                              <m:r>
                                <a:rPr kumimoji="0" lang="en-US" sz="2000" b="0" i="1" u="none" strike="noStrike" kern="0" cap="none" spc="300" normalizeH="0" baseline="0" noProof="0" smtClean="0">
                                  <a:ln>
                                    <a:noFill/>
                                  </a:ln>
                                  <a:solidFill>
                                    <a:prstClr val="white"/>
                                  </a:solidFill>
                                  <a:effectLst/>
                                  <a:uLnTx/>
                                  <a:uFillTx/>
                                  <a:latin typeface="Cambria Math" panose="02040503050406030204" pitchFamily="18" charset="0"/>
                                  <a:cs typeface="+mn-cs"/>
                                </a:rPr>
                                <m:t>,⋯</m:t>
                              </m:r>
                              <m:sSub>
                                <m:sSubPr>
                                  <m:ctrlPr>
                                    <a:rPr kumimoji="0" lang="en-US" sz="2000" b="0" i="1" u="none" strike="noStrike" kern="0" cap="none" spc="300" normalizeH="0" baseline="0" noProof="0" smtClean="0">
                                      <a:ln>
                                        <a:noFill/>
                                      </a:ln>
                                      <a:solidFill>
                                        <a:prstClr val="white"/>
                                      </a:solidFill>
                                      <a:effectLst/>
                                      <a:uLnTx/>
                                      <a:uFillTx/>
                                      <a:latin typeface="Cambria Math" panose="02040503050406030204" pitchFamily="18" charset="0"/>
                                      <a:cs typeface="+mn-cs"/>
                                    </a:rPr>
                                  </m:ctrlPr>
                                </m:sSubPr>
                                <m:e>
                                  <m:r>
                                    <a:rPr kumimoji="0" lang="en-US" sz="2000" b="0" i="1" u="none" strike="noStrike" kern="0" cap="none" spc="300" normalizeH="0" baseline="0" noProof="0" smtClean="0">
                                      <a:ln>
                                        <a:noFill/>
                                      </a:ln>
                                      <a:solidFill>
                                        <a:prstClr val="white"/>
                                      </a:solidFill>
                                      <a:effectLst/>
                                      <a:uLnTx/>
                                      <a:uFillTx/>
                                      <a:latin typeface="Cambria Math" panose="02040503050406030204" pitchFamily="18" charset="0"/>
                                      <a:cs typeface="+mn-cs"/>
                                    </a:rPr>
                                    <m:t>𝛼</m:t>
                                  </m:r>
                                </m:e>
                                <m:sub>
                                  <m:r>
                                    <a:rPr kumimoji="0" lang="en-US" sz="2000" b="0" i="1" u="none" strike="noStrike" kern="0" cap="none" spc="300" normalizeH="0" baseline="0" noProof="0" smtClean="0">
                                      <a:ln>
                                        <a:noFill/>
                                      </a:ln>
                                      <a:solidFill>
                                        <a:prstClr val="white"/>
                                      </a:solidFill>
                                      <a:effectLst/>
                                      <a:uLnTx/>
                                      <a:uFillTx/>
                                      <a:latin typeface="Cambria Math" panose="02040503050406030204" pitchFamily="18" charset="0"/>
                                      <a:cs typeface="+mn-cs"/>
                                    </a:rPr>
                                    <m:t>𝑁</m:t>
                                  </m:r>
                                </m:sub>
                              </m:sSub>
                            </m:e>
                          </m:d>
                        </m:e>
                        <m:sup>
                          <m:r>
                            <a:rPr kumimoji="0" lang="en-US" sz="2000" b="0" i="1" u="none" strike="noStrike" kern="0" cap="none" spc="300" normalizeH="0" baseline="0" noProof="0" smtClean="0">
                              <a:ln>
                                <a:noFill/>
                              </a:ln>
                              <a:solidFill>
                                <a:prstClr val="white"/>
                              </a:solidFill>
                              <a:effectLst/>
                              <a:uLnTx/>
                              <a:uFillTx/>
                              <a:latin typeface="Cambria Math" panose="02040503050406030204" pitchFamily="18" charset="0"/>
                              <a:cs typeface="+mn-cs"/>
                            </a:rPr>
                            <m:t>𝑇</m:t>
                          </m:r>
                        </m:sup>
                      </m:sSup>
                    </m:oMath>
                  </m:oMathPara>
                </a14:m>
                <a:endParaRPr kumimoji="0" lang="en-US" sz="2000" b="0" i="0" u="none" strike="noStrike" kern="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mc:Choice>
        <mc:Fallback>
          <p:sp>
            <p:nvSpPr>
              <p:cNvPr id="16" name="内容占位符 6">
                <a:extLst>
                  <a:ext uri="{FF2B5EF4-FFF2-40B4-BE49-F238E27FC236}">
                    <a16:creationId xmlns:a16="http://schemas.microsoft.com/office/drawing/2014/main" id="{39F96243-C979-4758-AA25-5F5372A38FC7}"/>
                  </a:ext>
                </a:extLst>
              </p:cNvPr>
              <p:cNvSpPr txBox="1">
                <a:spLocks noRot="1" noChangeAspect="1" noMove="1" noResize="1" noEditPoints="1" noAdjustHandles="1" noChangeArrowheads="1" noChangeShapeType="1" noTextEdit="1"/>
              </p:cNvSpPr>
              <p:nvPr/>
            </p:nvSpPr>
            <p:spPr>
              <a:xfrm>
                <a:off x="426058" y="1452373"/>
                <a:ext cx="4822610" cy="2021323"/>
              </a:xfrm>
              <a:prstGeom prst="rect">
                <a:avLst/>
              </a:prstGeom>
              <a:blipFill>
                <a:blip r:embed="rId3"/>
                <a:stretch>
                  <a:fillRect l="-139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045281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8" name="组合 97"/>
          <p:cNvGrpSpPr/>
          <p:nvPr/>
        </p:nvGrpSpPr>
        <p:grpSpPr>
          <a:xfrm>
            <a:off x="254882" y="-2645"/>
            <a:ext cx="542940" cy="563684"/>
            <a:chOff x="254882" y="-2645"/>
            <a:chExt cx="542940" cy="563684"/>
          </a:xfrm>
        </p:grpSpPr>
        <p:sp>
          <p:nvSpPr>
            <p:cNvPr id="97" name="矩形 96"/>
            <p:cNvSpPr/>
            <p:nvPr/>
          </p:nvSpPr>
          <p:spPr>
            <a:xfrm>
              <a:off x="254882" y="-2645"/>
              <a:ext cx="542940" cy="561039"/>
            </a:xfrm>
            <a:prstGeom prst="rect">
              <a:avLst/>
            </a:prstGeom>
            <a:gradFill flip="none" rotWithShape="1">
              <a:gsLst>
                <a:gs pos="9000">
                  <a:srgbClr val="FDE345">
                    <a:lumMod val="86000"/>
                  </a:srgbClr>
                </a:gs>
                <a:gs pos="100000">
                  <a:srgbClr val="FDE345">
                    <a:lumMod val="95000"/>
                    <a:lumOff val="5000"/>
                  </a:srgbClr>
                </a:gs>
              </a:gsLst>
              <a:lin ang="4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矩形 20"/>
            <p:cNvSpPr/>
            <p:nvPr/>
          </p:nvSpPr>
          <p:spPr>
            <a:xfrm>
              <a:off x="254882" y="0"/>
              <a:ext cx="542940" cy="5610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tx1"/>
                  </a:solidFill>
                  <a:latin typeface="微软雅黑" panose="020B0503020204020204" pitchFamily="34" charset="-122"/>
                  <a:ea typeface="微软雅黑" panose="020B0503020204020204" pitchFamily="34" charset="-122"/>
                </a:rPr>
                <a:t>3</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grpSp>
      <p:sp>
        <p:nvSpPr>
          <p:cNvPr id="41" name="圆角矩形 40"/>
          <p:cNvSpPr/>
          <p:nvPr/>
        </p:nvSpPr>
        <p:spPr>
          <a:xfrm>
            <a:off x="483718" y="1919414"/>
            <a:ext cx="3185380" cy="3655837"/>
          </a:xfrm>
          <a:prstGeom prst="roundRect">
            <a:avLst>
              <a:gd name="adj" fmla="val 3105"/>
            </a:avLst>
          </a:prstGeom>
          <a:gradFill flip="none" rotWithShape="1">
            <a:gsLst>
              <a:gs pos="9000">
                <a:srgbClr val="519C23">
                  <a:lumMod val="89000"/>
                  <a:lumOff val="11000"/>
                </a:srgbClr>
              </a:gs>
              <a:gs pos="100000">
                <a:srgbClr val="A3EC40">
                  <a:lumMod val="78000"/>
                  <a:lumOff val="22000"/>
                </a:srgbClr>
              </a:gs>
            </a:gsLst>
            <a:lin ang="2700000" scaled="1"/>
            <a:tileRect/>
          </a:gradFill>
          <a:ln>
            <a:noFill/>
          </a:ln>
          <a:effectLst>
            <a:outerShdw blurRad="279400" sx="102000" sy="102000" algn="ctr" rotWithShape="0">
              <a:srgbClr val="519C23">
                <a:alpha val="2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2" name="圆角矩形 41"/>
          <p:cNvSpPr/>
          <p:nvPr/>
        </p:nvSpPr>
        <p:spPr>
          <a:xfrm>
            <a:off x="8522902" y="1989915"/>
            <a:ext cx="3185380" cy="3655837"/>
          </a:xfrm>
          <a:prstGeom prst="roundRect">
            <a:avLst>
              <a:gd name="adj" fmla="val 3105"/>
            </a:avLst>
          </a:prstGeom>
          <a:gradFill flip="none" rotWithShape="1">
            <a:gsLst>
              <a:gs pos="9000">
                <a:srgbClr val="D74141"/>
              </a:gs>
              <a:gs pos="100000">
                <a:srgbClr val="F2817E"/>
              </a:gs>
            </a:gsLst>
            <a:lin ang="4800000" scaled="0"/>
            <a:tileRect/>
          </a:gradFill>
          <a:ln>
            <a:noFill/>
          </a:ln>
          <a:effectLst>
            <a:outerShdw blurRad="2032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6" name="文本框 75"/>
          <p:cNvSpPr txBox="1"/>
          <p:nvPr/>
        </p:nvSpPr>
        <p:spPr>
          <a:xfrm>
            <a:off x="9025222" y="2623489"/>
            <a:ext cx="2830721" cy="3170099"/>
          </a:xfrm>
          <a:prstGeom prst="rect">
            <a:avLst/>
          </a:prstGeom>
          <a:noFill/>
        </p:spPr>
        <p:txBody>
          <a:bodyPr wrap="square" rtlCol="0">
            <a:spAutoFit/>
          </a:bodyPr>
          <a:lstStyle/>
          <a:p>
            <a:pPr algn="ctr"/>
            <a:r>
              <a:rPr lang="en-US" altLang="zh-CN" sz="20000" b="1" dirty="0">
                <a:solidFill>
                  <a:schemeClr val="bg1">
                    <a:alpha val="30000"/>
                  </a:schemeClr>
                </a:solidFill>
                <a:latin typeface="微软雅黑" panose="020B0503020204020204" pitchFamily="34" charset="-122"/>
                <a:ea typeface="微软雅黑" panose="020B0503020204020204" pitchFamily="34" charset="-122"/>
              </a:rPr>
              <a:t>4</a:t>
            </a:r>
            <a:endParaRPr lang="zh-CN" altLang="en-US" sz="20000" b="1" dirty="0">
              <a:solidFill>
                <a:schemeClr val="bg1">
                  <a:alpha val="30000"/>
                </a:schemeClr>
              </a:solidFill>
              <a:latin typeface="微软雅黑" panose="020B0503020204020204" pitchFamily="34" charset="-122"/>
              <a:ea typeface="微软雅黑" panose="020B0503020204020204" pitchFamily="34" charset="-122"/>
            </a:endParaRPr>
          </a:p>
        </p:txBody>
      </p:sp>
      <p:sp>
        <p:nvSpPr>
          <p:cNvPr id="62" name="任意多边形 61"/>
          <p:cNvSpPr/>
          <p:nvPr/>
        </p:nvSpPr>
        <p:spPr>
          <a:xfrm>
            <a:off x="8520152" y="5121274"/>
            <a:ext cx="3185379" cy="524477"/>
          </a:xfrm>
          <a:custGeom>
            <a:avLst/>
            <a:gdLst>
              <a:gd name="connsiteX0" fmla="*/ 0 w 3906430"/>
              <a:gd name="connsiteY0" fmla="*/ 0 h 634799"/>
              <a:gd name="connsiteX1" fmla="*/ 3906430 w 3906430"/>
              <a:gd name="connsiteY1" fmla="*/ 0 h 634799"/>
              <a:gd name="connsiteX2" fmla="*/ 3906430 w 3906430"/>
              <a:gd name="connsiteY2" fmla="*/ 515200 h 634799"/>
              <a:gd name="connsiteX3" fmla="*/ 3786831 w 3906430"/>
              <a:gd name="connsiteY3" fmla="*/ 634799 h 634799"/>
              <a:gd name="connsiteX4" fmla="*/ 119599 w 3906430"/>
              <a:gd name="connsiteY4" fmla="*/ 634799 h 634799"/>
              <a:gd name="connsiteX5" fmla="*/ 0 w 3906430"/>
              <a:gd name="connsiteY5" fmla="*/ 515200 h 634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06430" h="634799">
                <a:moveTo>
                  <a:pt x="0" y="0"/>
                </a:moveTo>
                <a:lnTo>
                  <a:pt x="3906430" y="0"/>
                </a:lnTo>
                <a:lnTo>
                  <a:pt x="3906430" y="515200"/>
                </a:lnTo>
                <a:cubicBezTo>
                  <a:pt x="3906430" y="581253"/>
                  <a:pt x="3852884" y="634799"/>
                  <a:pt x="3786831" y="634799"/>
                </a:cubicBezTo>
                <a:lnTo>
                  <a:pt x="119599" y="634799"/>
                </a:lnTo>
                <a:cubicBezTo>
                  <a:pt x="53546" y="634799"/>
                  <a:pt x="0" y="581253"/>
                  <a:pt x="0" y="515200"/>
                </a:cubicBezTo>
                <a:close/>
              </a:path>
            </a:pathLst>
          </a:custGeom>
          <a:gradFill flip="none" rotWithShape="1">
            <a:gsLst>
              <a:gs pos="9000">
                <a:schemeClr val="bg1">
                  <a:lumMod val="95000"/>
                </a:schemeClr>
              </a:gs>
              <a:gs pos="100000">
                <a:schemeClr val="bg1"/>
              </a:gs>
            </a:gsLst>
            <a:lin ang="48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600" dirty="0">
              <a:solidFill>
                <a:schemeClr val="tx1"/>
              </a:solidFill>
              <a:latin typeface="微软雅黑" panose="020B0503020204020204" pitchFamily="34" charset="-122"/>
              <a:ea typeface="微软雅黑" panose="020B0503020204020204" pitchFamily="34" charset="-122"/>
            </a:endParaRPr>
          </a:p>
        </p:txBody>
      </p:sp>
      <p:sp>
        <p:nvSpPr>
          <p:cNvPr id="34" name="任意多边形 33"/>
          <p:cNvSpPr/>
          <p:nvPr/>
        </p:nvSpPr>
        <p:spPr>
          <a:xfrm>
            <a:off x="12476" y="4863866"/>
            <a:ext cx="12192000" cy="2016294"/>
          </a:xfrm>
          <a:custGeom>
            <a:avLst/>
            <a:gdLst>
              <a:gd name="connsiteX0" fmla="*/ 12192000 w 12192000"/>
              <a:gd name="connsiteY0" fmla="*/ 0 h 2016294"/>
              <a:gd name="connsiteX1" fmla="*/ 12192000 w 12192000"/>
              <a:gd name="connsiteY1" fmla="*/ 2016294 h 2016294"/>
              <a:gd name="connsiteX2" fmla="*/ 0 w 12192000"/>
              <a:gd name="connsiteY2" fmla="*/ 2016294 h 2016294"/>
              <a:gd name="connsiteX3" fmla="*/ 0 w 12192000"/>
              <a:gd name="connsiteY3" fmla="*/ 2006281 h 2016294"/>
              <a:gd name="connsiteX4" fmla="*/ 263708 w 12192000"/>
              <a:gd name="connsiteY4" fmla="*/ 2003914 h 2016294"/>
              <a:gd name="connsiteX5" fmla="*/ 12104647 w 12192000"/>
              <a:gd name="connsiteY5" fmla="*/ 101701 h 2016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2016294">
                <a:moveTo>
                  <a:pt x="12192000" y="0"/>
                </a:moveTo>
                <a:lnTo>
                  <a:pt x="12192000" y="2016294"/>
                </a:lnTo>
                <a:lnTo>
                  <a:pt x="0" y="2016294"/>
                </a:lnTo>
                <a:lnTo>
                  <a:pt x="0" y="2006281"/>
                </a:lnTo>
                <a:lnTo>
                  <a:pt x="263708" y="2003914"/>
                </a:lnTo>
                <a:cubicBezTo>
                  <a:pt x="6161267" y="1897494"/>
                  <a:pt x="10936182" y="1116311"/>
                  <a:pt x="12104647" y="101701"/>
                </a:cubicBezTo>
                <a:close/>
              </a:path>
            </a:pathLst>
          </a:custGeom>
          <a:gradFill flip="none" rotWithShape="1">
            <a:gsLst>
              <a:gs pos="0">
                <a:srgbClr val="0E122C"/>
              </a:gs>
              <a:gs pos="100000">
                <a:srgbClr val="2E3D9A"/>
              </a:gs>
            </a:gsLst>
            <a:lin ang="4800000" scaled="0"/>
            <a:tileRect/>
          </a:gradFill>
          <a:ln>
            <a:noFill/>
          </a:ln>
          <a:effectLst>
            <a:outerShdw blurRad="635000" dist="101600" dir="135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 name="圆角矩形 44"/>
          <p:cNvSpPr/>
          <p:nvPr/>
        </p:nvSpPr>
        <p:spPr>
          <a:xfrm>
            <a:off x="10703500" y="6011044"/>
            <a:ext cx="1200693" cy="501388"/>
          </a:xfrm>
          <a:prstGeom prst="roundRect">
            <a:avLst>
              <a:gd name="adj" fmla="val 50000"/>
            </a:avLst>
          </a:prstGeom>
          <a:noFill/>
          <a:ln w="9525">
            <a:gradFill flip="none" rotWithShape="1">
              <a:gsLst>
                <a:gs pos="0">
                  <a:srgbClr val="1CA986"/>
                </a:gs>
                <a:gs pos="100000">
                  <a:srgbClr val="50D4C2"/>
                </a:gs>
              </a:gsLst>
              <a:lin ang="4800000" scaled="0"/>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46" name="文本框 45"/>
          <p:cNvSpPr txBox="1"/>
          <p:nvPr/>
        </p:nvSpPr>
        <p:spPr>
          <a:xfrm>
            <a:off x="10719977" y="6088535"/>
            <a:ext cx="1167740" cy="338554"/>
          </a:xfrm>
          <a:prstGeom prst="rect">
            <a:avLst/>
          </a:prstGeom>
          <a:noFill/>
          <a:ln>
            <a:noFill/>
          </a:ln>
        </p:spPr>
        <p:txBody>
          <a:bodyPr wrap="square" rtlCol="0">
            <a:spAutoFit/>
          </a:bodyPr>
          <a:lstStyle/>
          <a:p>
            <a:pPr algn="ctr"/>
            <a:r>
              <a:rPr lang="en-US" altLang="zh-CN" sz="1600" dirty="0">
                <a:gradFill>
                  <a:gsLst>
                    <a:gs pos="0">
                      <a:srgbClr val="1CA986"/>
                    </a:gs>
                    <a:gs pos="100000">
                      <a:srgbClr val="50D4C2"/>
                    </a:gs>
                  </a:gsLst>
                  <a:lin ang="5400000" scaled="1"/>
                </a:gradFill>
                <a:latin typeface="微软雅黑 Light" panose="020B0502040204020203" pitchFamily="34" charset="-122"/>
                <a:ea typeface="微软雅黑 Light" panose="020B0502040204020203" pitchFamily="34" charset="-122"/>
              </a:rPr>
              <a:t>Part three</a:t>
            </a:r>
            <a:endParaRPr lang="zh-CN" altLang="en-US" sz="1600" dirty="0">
              <a:gradFill>
                <a:gsLst>
                  <a:gs pos="0">
                    <a:srgbClr val="1CA986"/>
                  </a:gs>
                  <a:gs pos="100000">
                    <a:srgbClr val="50D4C2"/>
                  </a:gs>
                </a:gsLst>
                <a:lin ang="5400000" scaled="1"/>
              </a:gradFill>
              <a:latin typeface="微软雅黑 Light" panose="020B0502040204020203" pitchFamily="34" charset="-122"/>
              <a:ea typeface="微软雅黑 Light" panose="020B0502040204020203" pitchFamily="34" charset="-122"/>
            </a:endParaRPr>
          </a:p>
        </p:txBody>
      </p:sp>
      <p:sp>
        <p:nvSpPr>
          <p:cNvPr id="66" name="文本框 65"/>
          <p:cNvSpPr txBox="1"/>
          <p:nvPr/>
        </p:nvSpPr>
        <p:spPr>
          <a:xfrm>
            <a:off x="9903993" y="2095262"/>
            <a:ext cx="1098755" cy="307777"/>
          </a:xfrm>
          <a:prstGeom prst="rect">
            <a:avLst/>
          </a:prstGeom>
          <a:noFill/>
        </p:spPr>
        <p:txBody>
          <a:bodyPr wrap="square" rtlCol="0">
            <a:spAutoFit/>
          </a:bodyPr>
          <a:lstStyle/>
          <a:p>
            <a:pPr algn="ctr"/>
            <a:r>
              <a:rPr lang="en-US" altLang="zh-CN" sz="1400" b="1" dirty="0">
                <a:gradFill>
                  <a:gsLst>
                    <a:gs pos="0">
                      <a:schemeClr val="tx1"/>
                    </a:gs>
                    <a:gs pos="100000">
                      <a:schemeClr val="bg2">
                        <a:lumMod val="25000"/>
                      </a:schemeClr>
                    </a:gs>
                  </a:gsLst>
                  <a:lin ang="4800000" scaled="0"/>
                </a:gradFill>
                <a:latin typeface="微软雅黑" panose="020B0503020204020204" pitchFamily="34" charset="-122"/>
                <a:ea typeface="微软雅黑" panose="020B0503020204020204" pitchFamily="34" charset="-122"/>
              </a:rPr>
              <a:t>FOUR</a:t>
            </a:r>
            <a:endParaRPr lang="zh-CN" altLang="en-US" sz="1400" b="1" dirty="0">
              <a:gradFill>
                <a:gsLst>
                  <a:gs pos="0">
                    <a:schemeClr val="tx1"/>
                  </a:gs>
                  <a:gs pos="100000">
                    <a:schemeClr val="bg2">
                      <a:lumMod val="25000"/>
                    </a:schemeClr>
                  </a:gs>
                </a:gsLst>
                <a:lin ang="4800000" scaled="0"/>
              </a:gradFill>
              <a:latin typeface="微软雅黑" panose="020B0503020204020204" pitchFamily="34" charset="-122"/>
              <a:ea typeface="微软雅黑" panose="020B0503020204020204" pitchFamily="34" charset="-122"/>
            </a:endParaRPr>
          </a:p>
        </p:txBody>
      </p:sp>
      <p:sp>
        <p:nvSpPr>
          <p:cNvPr id="89" name="文本框 88"/>
          <p:cNvSpPr txBox="1"/>
          <p:nvPr/>
        </p:nvSpPr>
        <p:spPr>
          <a:xfrm>
            <a:off x="1207620" y="2005972"/>
            <a:ext cx="1098755" cy="307777"/>
          </a:xfrm>
          <a:prstGeom prst="rect">
            <a:avLst/>
          </a:prstGeom>
          <a:noFill/>
        </p:spPr>
        <p:txBody>
          <a:bodyPr wrap="square" rtlCol="0">
            <a:spAutoFit/>
          </a:bodyPr>
          <a:lstStyle/>
          <a:p>
            <a:pPr algn="ctr"/>
            <a:r>
              <a:rPr lang="en-US" altLang="zh-CN" sz="1400" b="1" dirty="0">
                <a:gradFill>
                  <a:gsLst>
                    <a:gs pos="0">
                      <a:schemeClr val="tx1"/>
                    </a:gs>
                    <a:gs pos="100000">
                      <a:schemeClr val="bg2">
                        <a:lumMod val="25000"/>
                      </a:schemeClr>
                    </a:gs>
                  </a:gsLst>
                  <a:lin ang="4800000" scaled="0"/>
                </a:gradFill>
                <a:latin typeface="微软雅黑" panose="020B0503020204020204" pitchFamily="34" charset="-122"/>
                <a:ea typeface="微软雅黑" panose="020B0503020204020204" pitchFamily="34" charset="-122"/>
              </a:rPr>
              <a:t>ONE</a:t>
            </a:r>
            <a:endParaRPr lang="zh-CN" altLang="en-US" sz="1400" b="1" dirty="0">
              <a:gradFill>
                <a:gsLst>
                  <a:gs pos="0">
                    <a:schemeClr val="tx1"/>
                  </a:gs>
                  <a:gs pos="100000">
                    <a:schemeClr val="bg2">
                      <a:lumMod val="25000"/>
                    </a:schemeClr>
                  </a:gs>
                </a:gsLst>
                <a:lin ang="4800000" scaled="0"/>
              </a:gradFill>
              <a:latin typeface="微软雅黑" panose="020B0503020204020204" pitchFamily="34" charset="-122"/>
              <a:ea typeface="微软雅黑" panose="020B0503020204020204" pitchFamily="34" charset="-122"/>
            </a:endParaRPr>
          </a:p>
        </p:txBody>
      </p:sp>
      <p:sp>
        <p:nvSpPr>
          <p:cNvPr id="92" name="任意多边形 91"/>
          <p:cNvSpPr/>
          <p:nvPr/>
        </p:nvSpPr>
        <p:spPr>
          <a:xfrm>
            <a:off x="483718" y="5050774"/>
            <a:ext cx="3185379" cy="524477"/>
          </a:xfrm>
          <a:custGeom>
            <a:avLst/>
            <a:gdLst>
              <a:gd name="connsiteX0" fmla="*/ 0 w 3906430"/>
              <a:gd name="connsiteY0" fmla="*/ 0 h 634799"/>
              <a:gd name="connsiteX1" fmla="*/ 3906430 w 3906430"/>
              <a:gd name="connsiteY1" fmla="*/ 0 h 634799"/>
              <a:gd name="connsiteX2" fmla="*/ 3906430 w 3906430"/>
              <a:gd name="connsiteY2" fmla="*/ 515200 h 634799"/>
              <a:gd name="connsiteX3" fmla="*/ 3786831 w 3906430"/>
              <a:gd name="connsiteY3" fmla="*/ 634799 h 634799"/>
              <a:gd name="connsiteX4" fmla="*/ 119599 w 3906430"/>
              <a:gd name="connsiteY4" fmla="*/ 634799 h 634799"/>
              <a:gd name="connsiteX5" fmla="*/ 0 w 3906430"/>
              <a:gd name="connsiteY5" fmla="*/ 515200 h 634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06430" h="634799">
                <a:moveTo>
                  <a:pt x="0" y="0"/>
                </a:moveTo>
                <a:lnTo>
                  <a:pt x="3906430" y="0"/>
                </a:lnTo>
                <a:lnTo>
                  <a:pt x="3906430" y="515200"/>
                </a:lnTo>
                <a:cubicBezTo>
                  <a:pt x="3906430" y="581253"/>
                  <a:pt x="3852884" y="634799"/>
                  <a:pt x="3786831" y="634799"/>
                </a:cubicBezTo>
                <a:lnTo>
                  <a:pt x="119599" y="634799"/>
                </a:lnTo>
                <a:cubicBezTo>
                  <a:pt x="53546" y="634799"/>
                  <a:pt x="0" y="581253"/>
                  <a:pt x="0" y="515200"/>
                </a:cubicBezTo>
                <a:close/>
              </a:path>
            </a:pathLst>
          </a:custGeom>
          <a:gradFill flip="none" rotWithShape="1">
            <a:gsLst>
              <a:gs pos="9000">
                <a:schemeClr val="bg1">
                  <a:lumMod val="95000"/>
                </a:schemeClr>
              </a:gs>
              <a:gs pos="100000">
                <a:schemeClr val="bg1"/>
              </a:gs>
            </a:gsLst>
            <a:lin ang="48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600" dirty="0">
              <a:solidFill>
                <a:schemeClr val="tx1"/>
              </a:solidFill>
              <a:latin typeface="微软雅黑" panose="020B0503020204020204" pitchFamily="34" charset="-122"/>
              <a:ea typeface="微软雅黑" panose="020B0503020204020204" pitchFamily="34" charset="-122"/>
            </a:endParaRPr>
          </a:p>
        </p:txBody>
      </p:sp>
      <p:sp>
        <p:nvSpPr>
          <p:cNvPr id="43" name="圆角矩形 42"/>
          <p:cNvSpPr/>
          <p:nvPr/>
        </p:nvSpPr>
        <p:spPr>
          <a:xfrm>
            <a:off x="2923096" y="1919414"/>
            <a:ext cx="3185380" cy="3655837"/>
          </a:xfrm>
          <a:prstGeom prst="roundRect">
            <a:avLst>
              <a:gd name="adj" fmla="val 3105"/>
            </a:avLst>
          </a:prstGeom>
          <a:gradFill flip="none" rotWithShape="1">
            <a:gsLst>
              <a:gs pos="0">
                <a:srgbClr val="C0A500">
                  <a:lumMod val="89000"/>
                  <a:lumOff val="11000"/>
                </a:srgbClr>
              </a:gs>
              <a:gs pos="100000">
                <a:srgbClr val="FFE236">
                  <a:lumMod val="90000"/>
                  <a:lumOff val="10000"/>
                </a:srgbClr>
              </a:gs>
            </a:gsLst>
            <a:lin ang="4800000" scaled="0"/>
            <a:tileRect/>
          </a:gradFill>
          <a:ln>
            <a:noFill/>
          </a:ln>
          <a:effectLst>
            <a:outerShdw blurRad="558800" sx="102000" sy="102000" algn="ctr" rotWithShape="0">
              <a:srgbClr val="CFB207">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3" name="任意多边形 82"/>
          <p:cNvSpPr/>
          <p:nvPr/>
        </p:nvSpPr>
        <p:spPr>
          <a:xfrm>
            <a:off x="2921722" y="5050774"/>
            <a:ext cx="3185379" cy="524477"/>
          </a:xfrm>
          <a:custGeom>
            <a:avLst/>
            <a:gdLst>
              <a:gd name="connsiteX0" fmla="*/ 0 w 3906430"/>
              <a:gd name="connsiteY0" fmla="*/ 0 h 634799"/>
              <a:gd name="connsiteX1" fmla="*/ 3906430 w 3906430"/>
              <a:gd name="connsiteY1" fmla="*/ 0 h 634799"/>
              <a:gd name="connsiteX2" fmla="*/ 3906430 w 3906430"/>
              <a:gd name="connsiteY2" fmla="*/ 515200 h 634799"/>
              <a:gd name="connsiteX3" fmla="*/ 3786831 w 3906430"/>
              <a:gd name="connsiteY3" fmla="*/ 634799 h 634799"/>
              <a:gd name="connsiteX4" fmla="*/ 119599 w 3906430"/>
              <a:gd name="connsiteY4" fmla="*/ 634799 h 634799"/>
              <a:gd name="connsiteX5" fmla="*/ 0 w 3906430"/>
              <a:gd name="connsiteY5" fmla="*/ 515200 h 634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06430" h="634799">
                <a:moveTo>
                  <a:pt x="0" y="0"/>
                </a:moveTo>
                <a:lnTo>
                  <a:pt x="3906430" y="0"/>
                </a:lnTo>
                <a:lnTo>
                  <a:pt x="3906430" y="515200"/>
                </a:lnTo>
                <a:cubicBezTo>
                  <a:pt x="3906430" y="581253"/>
                  <a:pt x="3852884" y="634799"/>
                  <a:pt x="3786831" y="634799"/>
                </a:cubicBezTo>
                <a:lnTo>
                  <a:pt x="119599" y="634799"/>
                </a:lnTo>
                <a:cubicBezTo>
                  <a:pt x="53546" y="634799"/>
                  <a:pt x="0" y="581253"/>
                  <a:pt x="0" y="515200"/>
                </a:cubicBezTo>
                <a:close/>
              </a:path>
            </a:pathLst>
          </a:custGeom>
          <a:gradFill flip="none" rotWithShape="1">
            <a:gsLst>
              <a:gs pos="9000">
                <a:schemeClr val="bg1">
                  <a:lumMod val="95000"/>
                </a:schemeClr>
              </a:gs>
              <a:gs pos="100000">
                <a:schemeClr val="bg1"/>
              </a:gs>
            </a:gsLst>
            <a:lin ang="48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600" dirty="0">
              <a:solidFill>
                <a:schemeClr val="tx1"/>
              </a:solidFill>
              <a:latin typeface="微软雅黑" panose="020B0503020204020204" pitchFamily="34" charset="-122"/>
              <a:ea typeface="微软雅黑" panose="020B0503020204020204" pitchFamily="34" charset="-122"/>
            </a:endParaRPr>
          </a:p>
        </p:txBody>
      </p:sp>
      <p:sp>
        <p:nvSpPr>
          <p:cNvPr id="80" name="矩形 79"/>
          <p:cNvSpPr/>
          <p:nvPr/>
        </p:nvSpPr>
        <p:spPr>
          <a:xfrm>
            <a:off x="3243404" y="5150117"/>
            <a:ext cx="2031325" cy="338554"/>
          </a:xfrm>
          <a:prstGeom prst="rect">
            <a:avLst/>
          </a:prstGeom>
        </p:spPr>
        <p:txBody>
          <a:bodyPr wrap="none">
            <a:spAutoFit/>
          </a:bodyPr>
          <a:lstStyle/>
          <a:p>
            <a:pPr algn="ctr"/>
            <a:r>
              <a:rPr lang="zh-CN" altLang="en-US" sz="1600" dirty="0"/>
              <a:t>第二章重点知识总结</a:t>
            </a:r>
          </a:p>
        </p:txBody>
      </p:sp>
      <p:sp>
        <p:nvSpPr>
          <p:cNvPr id="81" name="文本框 80"/>
          <p:cNvSpPr txBox="1"/>
          <p:nvPr/>
        </p:nvSpPr>
        <p:spPr>
          <a:xfrm>
            <a:off x="3660249" y="2017371"/>
            <a:ext cx="1098755" cy="307777"/>
          </a:xfrm>
          <a:prstGeom prst="rect">
            <a:avLst/>
          </a:prstGeom>
          <a:noFill/>
        </p:spPr>
        <p:txBody>
          <a:bodyPr wrap="square" rtlCol="0">
            <a:spAutoFit/>
          </a:bodyPr>
          <a:lstStyle/>
          <a:p>
            <a:pPr algn="ctr"/>
            <a:r>
              <a:rPr lang="en-US" altLang="zh-CN" sz="1400" b="1" dirty="0">
                <a:gradFill>
                  <a:gsLst>
                    <a:gs pos="0">
                      <a:schemeClr val="tx1"/>
                    </a:gs>
                    <a:gs pos="100000">
                      <a:schemeClr val="bg2">
                        <a:lumMod val="25000"/>
                      </a:schemeClr>
                    </a:gs>
                  </a:gsLst>
                  <a:lin ang="4800000" scaled="0"/>
                </a:gradFill>
                <a:latin typeface="微软雅黑" panose="020B0503020204020204" pitchFamily="34" charset="-122"/>
                <a:ea typeface="微软雅黑" panose="020B0503020204020204" pitchFamily="34" charset="-122"/>
              </a:rPr>
              <a:t>TWO</a:t>
            </a:r>
            <a:endParaRPr lang="zh-CN" altLang="en-US" sz="1400" b="1" dirty="0">
              <a:gradFill>
                <a:gsLst>
                  <a:gs pos="0">
                    <a:schemeClr val="tx1"/>
                  </a:gs>
                  <a:gs pos="100000">
                    <a:schemeClr val="bg2">
                      <a:lumMod val="25000"/>
                    </a:schemeClr>
                  </a:gs>
                </a:gsLst>
                <a:lin ang="4800000" scaled="0"/>
              </a:gradFill>
              <a:latin typeface="微软雅黑" panose="020B0503020204020204" pitchFamily="34" charset="-122"/>
              <a:ea typeface="微软雅黑" panose="020B0503020204020204" pitchFamily="34" charset="-122"/>
            </a:endParaRPr>
          </a:p>
        </p:txBody>
      </p:sp>
      <p:sp>
        <p:nvSpPr>
          <p:cNvPr id="85" name="文本框 84"/>
          <p:cNvSpPr txBox="1"/>
          <p:nvPr/>
        </p:nvSpPr>
        <p:spPr>
          <a:xfrm>
            <a:off x="2792830" y="2633566"/>
            <a:ext cx="2830721" cy="3123932"/>
          </a:xfrm>
          <a:prstGeom prst="rect">
            <a:avLst/>
          </a:prstGeom>
          <a:noFill/>
        </p:spPr>
        <p:txBody>
          <a:bodyPr wrap="square" rtlCol="0">
            <a:spAutoFit/>
          </a:bodyPr>
          <a:lstStyle/>
          <a:p>
            <a:pPr algn="ctr"/>
            <a:r>
              <a:rPr lang="en-US" altLang="zh-CN" sz="19700" b="1" dirty="0">
                <a:solidFill>
                  <a:schemeClr val="bg1">
                    <a:alpha val="30000"/>
                  </a:schemeClr>
                </a:solidFill>
                <a:latin typeface="微软雅黑" panose="020B0503020204020204" pitchFamily="34" charset="-122"/>
                <a:ea typeface="微软雅黑" panose="020B0503020204020204" pitchFamily="34" charset="-122"/>
              </a:rPr>
              <a:t>2</a:t>
            </a:r>
            <a:endParaRPr lang="zh-CN" altLang="en-US" sz="19700" b="1" dirty="0">
              <a:solidFill>
                <a:schemeClr val="bg1">
                  <a:alpha val="30000"/>
                </a:schemeClr>
              </a:solidFill>
              <a:latin typeface="微软雅黑" panose="020B0503020204020204" pitchFamily="34" charset="-122"/>
              <a:ea typeface="微软雅黑" panose="020B0503020204020204" pitchFamily="34" charset="-122"/>
            </a:endParaRPr>
          </a:p>
        </p:txBody>
      </p:sp>
      <p:sp>
        <p:nvSpPr>
          <p:cNvPr id="40" name="圆角矩形 39"/>
          <p:cNvSpPr/>
          <p:nvPr/>
        </p:nvSpPr>
        <p:spPr>
          <a:xfrm>
            <a:off x="5361099" y="1454938"/>
            <a:ext cx="3906430" cy="4483381"/>
          </a:xfrm>
          <a:prstGeom prst="roundRect">
            <a:avLst>
              <a:gd name="adj" fmla="val 3105"/>
            </a:avLst>
          </a:prstGeom>
          <a:gradFill flip="none" rotWithShape="1">
            <a:gsLst>
              <a:gs pos="9000">
                <a:srgbClr val="1CA986"/>
              </a:gs>
              <a:gs pos="100000">
                <a:srgbClr val="50D4C2"/>
              </a:gs>
            </a:gsLst>
            <a:lin ang="4800000" scaled="0"/>
            <a:tileRect/>
          </a:gradFill>
          <a:ln>
            <a:noFill/>
          </a:ln>
          <a:effectLst>
            <a:outerShdw blurRad="406400" sx="102000" sy="102000" algn="ctr" rotWithShape="0">
              <a:srgbClr val="1CA986">
                <a:alpha val="2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1" name="文本框 50"/>
          <p:cNvSpPr txBox="1"/>
          <p:nvPr/>
        </p:nvSpPr>
        <p:spPr>
          <a:xfrm>
            <a:off x="6764937" y="1648039"/>
            <a:ext cx="1098755" cy="369332"/>
          </a:xfrm>
          <a:prstGeom prst="rect">
            <a:avLst/>
          </a:prstGeom>
          <a:noFill/>
        </p:spPr>
        <p:txBody>
          <a:bodyPr wrap="square" rtlCol="0">
            <a:spAutoFit/>
          </a:bodyPr>
          <a:lstStyle/>
          <a:p>
            <a:pPr algn="ctr"/>
            <a:r>
              <a:rPr lang="en-US" altLang="zh-CN" b="1" dirty="0">
                <a:gradFill>
                  <a:gsLst>
                    <a:gs pos="0">
                      <a:schemeClr val="tx1"/>
                    </a:gs>
                    <a:gs pos="100000">
                      <a:schemeClr val="bg2">
                        <a:lumMod val="25000"/>
                      </a:schemeClr>
                    </a:gs>
                  </a:gsLst>
                  <a:lin ang="4800000" scaled="0"/>
                </a:gradFill>
                <a:latin typeface="微软雅黑" panose="020B0503020204020204" pitchFamily="34" charset="-122"/>
                <a:ea typeface="微软雅黑" panose="020B0503020204020204" pitchFamily="34" charset="-122"/>
              </a:rPr>
              <a:t>THREE</a:t>
            </a:r>
            <a:endParaRPr lang="zh-CN" altLang="en-US" b="1" dirty="0">
              <a:gradFill>
                <a:gsLst>
                  <a:gs pos="0">
                    <a:schemeClr val="tx1"/>
                  </a:gs>
                  <a:gs pos="100000">
                    <a:schemeClr val="bg2">
                      <a:lumMod val="25000"/>
                    </a:schemeClr>
                  </a:gs>
                </a:gsLst>
                <a:lin ang="4800000" scaled="0"/>
              </a:gradFill>
              <a:latin typeface="微软雅黑" panose="020B0503020204020204" pitchFamily="34" charset="-122"/>
              <a:ea typeface="微软雅黑" panose="020B0503020204020204" pitchFamily="34" charset="-122"/>
            </a:endParaRPr>
          </a:p>
        </p:txBody>
      </p:sp>
      <p:sp>
        <p:nvSpPr>
          <p:cNvPr id="54" name="文本框 53"/>
          <p:cNvSpPr txBox="1"/>
          <p:nvPr/>
        </p:nvSpPr>
        <p:spPr>
          <a:xfrm>
            <a:off x="5618884" y="1701307"/>
            <a:ext cx="3414437" cy="5324535"/>
          </a:xfrm>
          <a:prstGeom prst="rect">
            <a:avLst/>
          </a:prstGeom>
          <a:noFill/>
        </p:spPr>
        <p:txBody>
          <a:bodyPr wrap="square" rtlCol="0">
            <a:spAutoFit/>
          </a:bodyPr>
          <a:lstStyle/>
          <a:p>
            <a:pPr algn="ctr"/>
            <a:r>
              <a:rPr lang="en-US" altLang="zh-CN" sz="34000" b="1" dirty="0">
                <a:solidFill>
                  <a:schemeClr val="bg1">
                    <a:alpha val="30000"/>
                  </a:schemeClr>
                </a:solidFill>
                <a:latin typeface="微软雅黑" panose="020B0503020204020204" pitchFamily="34" charset="-122"/>
                <a:ea typeface="微软雅黑" panose="020B0503020204020204" pitchFamily="34" charset="-122"/>
              </a:rPr>
              <a:t>3</a:t>
            </a:r>
            <a:endParaRPr lang="zh-CN" altLang="en-US" sz="34000" b="1" dirty="0">
              <a:solidFill>
                <a:schemeClr val="bg1">
                  <a:alpha val="30000"/>
                </a:schemeClr>
              </a:solidFill>
              <a:latin typeface="微软雅黑" panose="020B0503020204020204" pitchFamily="34" charset="-122"/>
              <a:ea typeface="微软雅黑" panose="020B0503020204020204" pitchFamily="34" charset="-122"/>
            </a:endParaRPr>
          </a:p>
        </p:txBody>
      </p:sp>
      <p:sp>
        <p:nvSpPr>
          <p:cNvPr id="56" name="任意多边形 55"/>
          <p:cNvSpPr/>
          <p:nvPr/>
        </p:nvSpPr>
        <p:spPr>
          <a:xfrm>
            <a:off x="5361099" y="3307515"/>
            <a:ext cx="3906430" cy="1996006"/>
          </a:xfrm>
          <a:custGeom>
            <a:avLst/>
            <a:gdLst>
              <a:gd name="connsiteX0" fmla="*/ 12192000 w 12192000"/>
              <a:gd name="connsiteY0" fmla="*/ 0 h 2016294"/>
              <a:gd name="connsiteX1" fmla="*/ 12192000 w 12192000"/>
              <a:gd name="connsiteY1" fmla="*/ 2016294 h 2016294"/>
              <a:gd name="connsiteX2" fmla="*/ 0 w 12192000"/>
              <a:gd name="connsiteY2" fmla="*/ 2016294 h 2016294"/>
              <a:gd name="connsiteX3" fmla="*/ 0 w 12192000"/>
              <a:gd name="connsiteY3" fmla="*/ 2006281 h 2016294"/>
              <a:gd name="connsiteX4" fmla="*/ 263708 w 12192000"/>
              <a:gd name="connsiteY4" fmla="*/ 2003914 h 2016294"/>
              <a:gd name="connsiteX5" fmla="*/ 12104647 w 12192000"/>
              <a:gd name="connsiteY5" fmla="*/ 101701 h 2016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2016294">
                <a:moveTo>
                  <a:pt x="12192000" y="0"/>
                </a:moveTo>
                <a:lnTo>
                  <a:pt x="12192000" y="2016294"/>
                </a:lnTo>
                <a:lnTo>
                  <a:pt x="0" y="2016294"/>
                </a:lnTo>
                <a:lnTo>
                  <a:pt x="0" y="2006281"/>
                </a:lnTo>
                <a:lnTo>
                  <a:pt x="263708" y="2003914"/>
                </a:lnTo>
                <a:cubicBezTo>
                  <a:pt x="6161267" y="1897494"/>
                  <a:pt x="10936182" y="1116311"/>
                  <a:pt x="12104647" y="101701"/>
                </a:cubicBezTo>
                <a:close/>
              </a:path>
            </a:pathLst>
          </a:custGeom>
          <a:gradFill>
            <a:gsLst>
              <a:gs pos="0">
                <a:srgbClr val="1CA986">
                  <a:lumMod val="86000"/>
                  <a:lumOff val="14000"/>
                </a:srgbClr>
              </a:gs>
              <a:gs pos="100000">
                <a:srgbClr val="50D4C2">
                  <a:lumMod val="87000"/>
                </a:srgbClr>
              </a:gs>
            </a:gsLst>
            <a:lin ang="4800000" scaled="0"/>
          </a:gradFill>
          <a:ln>
            <a:noFill/>
          </a:ln>
          <a:effectLst>
            <a:outerShdw blurRad="393700" dist="38100" dir="16200000" sx="101000" sy="101000"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0" name="任意多边形 49"/>
          <p:cNvSpPr/>
          <p:nvPr/>
        </p:nvSpPr>
        <p:spPr>
          <a:xfrm>
            <a:off x="5361099" y="5303521"/>
            <a:ext cx="3906430" cy="634799"/>
          </a:xfrm>
          <a:custGeom>
            <a:avLst/>
            <a:gdLst>
              <a:gd name="connsiteX0" fmla="*/ 0 w 3906430"/>
              <a:gd name="connsiteY0" fmla="*/ 0 h 634799"/>
              <a:gd name="connsiteX1" fmla="*/ 3906430 w 3906430"/>
              <a:gd name="connsiteY1" fmla="*/ 0 h 634799"/>
              <a:gd name="connsiteX2" fmla="*/ 3906430 w 3906430"/>
              <a:gd name="connsiteY2" fmla="*/ 515200 h 634799"/>
              <a:gd name="connsiteX3" fmla="*/ 3786831 w 3906430"/>
              <a:gd name="connsiteY3" fmla="*/ 634799 h 634799"/>
              <a:gd name="connsiteX4" fmla="*/ 119599 w 3906430"/>
              <a:gd name="connsiteY4" fmla="*/ 634799 h 634799"/>
              <a:gd name="connsiteX5" fmla="*/ 0 w 3906430"/>
              <a:gd name="connsiteY5" fmla="*/ 515200 h 634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06430" h="634799">
                <a:moveTo>
                  <a:pt x="0" y="0"/>
                </a:moveTo>
                <a:lnTo>
                  <a:pt x="3906430" y="0"/>
                </a:lnTo>
                <a:lnTo>
                  <a:pt x="3906430" y="515200"/>
                </a:lnTo>
                <a:cubicBezTo>
                  <a:pt x="3906430" y="581253"/>
                  <a:pt x="3852884" y="634799"/>
                  <a:pt x="3786831" y="634799"/>
                </a:cubicBezTo>
                <a:lnTo>
                  <a:pt x="119599" y="634799"/>
                </a:lnTo>
                <a:cubicBezTo>
                  <a:pt x="53546" y="634799"/>
                  <a:pt x="0" y="581253"/>
                  <a:pt x="0" y="515200"/>
                </a:cubicBezTo>
                <a:close/>
              </a:path>
            </a:pathLst>
          </a:custGeom>
          <a:gradFill flip="none" rotWithShape="1">
            <a:gsLst>
              <a:gs pos="9000">
                <a:schemeClr val="bg1">
                  <a:lumMod val="95000"/>
                </a:schemeClr>
              </a:gs>
              <a:gs pos="100000">
                <a:schemeClr val="bg1"/>
              </a:gs>
            </a:gsLst>
            <a:lin ang="48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95" name="文本框 94"/>
          <p:cNvSpPr txBox="1"/>
          <p:nvPr/>
        </p:nvSpPr>
        <p:spPr>
          <a:xfrm>
            <a:off x="316167" y="2748081"/>
            <a:ext cx="2830721" cy="3123932"/>
          </a:xfrm>
          <a:prstGeom prst="rect">
            <a:avLst/>
          </a:prstGeom>
          <a:noFill/>
        </p:spPr>
        <p:txBody>
          <a:bodyPr wrap="square" rtlCol="0">
            <a:spAutoFit/>
          </a:bodyPr>
          <a:lstStyle/>
          <a:p>
            <a:pPr algn="ctr"/>
            <a:r>
              <a:rPr lang="en-US" altLang="zh-CN" sz="19700" b="1" dirty="0">
                <a:solidFill>
                  <a:schemeClr val="bg1">
                    <a:alpha val="30000"/>
                  </a:schemeClr>
                </a:solidFill>
                <a:latin typeface="微软雅黑" panose="020B0503020204020204" pitchFamily="34" charset="-122"/>
                <a:ea typeface="微软雅黑" panose="020B0503020204020204" pitchFamily="34" charset="-122"/>
              </a:rPr>
              <a:t>1</a:t>
            </a:r>
            <a:endParaRPr lang="zh-CN" altLang="en-US" sz="19700" b="1" dirty="0">
              <a:solidFill>
                <a:schemeClr val="bg1">
                  <a:alpha val="30000"/>
                </a:schemeClr>
              </a:solidFill>
              <a:latin typeface="微软雅黑" panose="020B0503020204020204" pitchFamily="34" charset="-122"/>
              <a:ea typeface="微软雅黑" panose="020B0503020204020204" pitchFamily="34" charset="-122"/>
            </a:endParaRPr>
          </a:p>
        </p:txBody>
      </p:sp>
      <p:sp>
        <p:nvSpPr>
          <p:cNvPr id="35" name="文本框 34">
            <a:extLst>
              <a:ext uri="{FF2B5EF4-FFF2-40B4-BE49-F238E27FC236}">
                <a16:creationId xmlns:a16="http://schemas.microsoft.com/office/drawing/2014/main" id="{5C11D1DC-0474-469B-ACBB-AB70A873EC7E}"/>
              </a:ext>
            </a:extLst>
          </p:cNvPr>
          <p:cNvSpPr txBox="1"/>
          <p:nvPr/>
        </p:nvSpPr>
        <p:spPr>
          <a:xfrm>
            <a:off x="714584" y="5157853"/>
            <a:ext cx="2078246" cy="338554"/>
          </a:xfrm>
          <a:prstGeom prst="rect">
            <a:avLst/>
          </a:prstGeom>
          <a:noFill/>
        </p:spPr>
        <p:txBody>
          <a:bodyPr wrap="square" rtlCol="0">
            <a:spAutoFit/>
          </a:bodyPr>
          <a:lstStyle/>
          <a:p>
            <a:r>
              <a:rPr lang="zh-CN" altLang="en-US" sz="1600" dirty="0"/>
              <a:t>第一章重点知识总结</a:t>
            </a:r>
          </a:p>
        </p:txBody>
      </p:sp>
      <p:sp>
        <p:nvSpPr>
          <p:cNvPr id="36" name="文本框 35">
            <a:extLst>
              <a:ext uri="{FF2B5EF4-FFF2-40B4-BE49-F238E27FC236}">
                <a16:creationId xmlns:a16="http://schemas.microsoft.com/office/drawing/2014/main" id="{DDEB8B83-2660-4DD0-9DCB-375A7894DACB}"/>
              </a:ext>
            </a:extLst>
          </p:cNvPr>
          <p:cNvSpPr txBox="1"/>
          <p:nvPr/>
        </p:nvSpPr>
        <p:spPr>
          <a:xfrm>
            <a:off x="6002452" y="5448490"/>
            <a:ext cx="2542652" cy="400110"/>
          </a:xfrm>
          <a:prstGeom prst="rect">
            <a:avLst/>
          </a:prstGeom>
          <a:noFill/>
        </p:spPr>
        <p:txBody>
          <a:bodyPr wrap="square" rtlCol="0">
            <a:spAutoFit/>
          </a:bodyPr>
          <a:lstStyle/>
          <a:p>
            <a:r>
              <a:rPr lang="zh-CN" altLang="en-US" sz="2000" dirty="0"/>
              <a:t>第三章重点知识总结</a:t>
            </a:r>
          </a:p>
        </p:txBody>
      </p:sp>
      <p:sp>
        <p:nvSpPr>
          <p:cNvPr id="37" name="矩形 36">
            <a:extLst>
              <a:ext uri="{FF2B5EF4-FFF2-40B4-BE49-F238E27FC236}">
                <a16:creationId xmlns:a16="http://schemas.microsoft.com/office/drawing/2014/main" id="{FA1D5824-6479-4C57-814F-FC91AE30C962}"/>
              </a:ext>
            </a:extLst>
          </p:cNvPr>
          <p:cNvSpPr/>
          <p:nvPr/>
        </p:nvSpPr>
        <p:spPr>
          <a:xfrm>
            <a:off x="9253572" y="5205251"/>
            <a:ext cx="2191425" cy="338554"/>
          </a:xfrm>
          <a:prstGeom prst="rect">
            <a:avLst/>
          </a:prstGeom>
        </p:spPr>
        <p:txBody>
          <a:bodyPr wrap="square">
            <a:spAutoFit/>
          </a:bodyPr>
          <a:lstStyle/>
          <a:p>
            <a:pPr algn="ctr"/>
            <a:r>
              <a:rPr lang="zh-CN" altLang="en-US" sz="1600" dirty="0"/>
              <a:t>疑难问题汇总</a:t>
            </a:r>
          </a:p>
        </p:txBody>
      </p:sp>
    </p:spTree>
    <p:extLst>
      <p:ext uri="{BB962C8B-B14F-4D97-AF65-F5344CB8AC3E}">
        <p14:creationId xmlns:p14="http://schemas.microsoft.com/office/powerpoint/2010/main" val="16872849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 name="组合 73"/>
          <p:cNvGrpSpPr/>
          <p:nvPr/>
        </p:nvGrpSpPr>
        <p:grpSpPr>
          <a:xfrm rot="21352686">
            <a:off x="-934069" y="2427052"/>
            <a:ext cx="5650763" cy="5926252"/>
            <a:chOff x="-934070" y="2109337"/>
            <a:chExt cx="5650763" cy="5926252"/>
          </a:xfrm>
        </p:grpSpPr>
        <p:sp>
          <p:nvSpPr>
            <p:cNvPr id="73" name="文本框 72"/>
            <p:cNvSpPr txBox="1"/>
            <p:nvPr/>
          </p:nvSpPr>
          <p:spPr>
            <a:xfrm>
              <a:off x="1957737" y="2109337"/>
              <a:ext cx="2758956" cy="3785652"/>
            </a:xfrm>
            <a:prstGeom prst="rect">
              <a:avLst/>
            </a:prstGeom>
            <a:noFill/>
          </p:spPr>
          <p:txBody>
            <a:bodyPr wrap="square" rtlCol="0">
              <a:spAutoFit/>
            </a:bodyPr>
            <a:lstStyle>
              <a:defPPr>
                <a:defRPr lang="zh-CN"/>
              </a:defPPr>
              <a:lvl1pPr algn="ctr">
                <a:defRPr sz="34600" b="1">
                  <a:gradFill>
                    <a:gsLst>
                      <a:gs pos="0">
                        <a:schemeClr val="tx1">
                          <a:alpha val="35000"/>
                        </a:schemeClr>
                      </a:gs>
                      <a:gs pos="100000">
                        <a:schemeClr val="tx1">
                          <a:lumMod val="85000"/>
                          <a:lumOff val="15000"/>
                          <a:alpha val="35000"/>
                        </a:schemeClr>
                      </a:gs>
                    </a:gsLst>
                    <a:lin ang="4800000" scaled="0"/>
                  </a:gradFill>
                  <a:latin typeface="微软雅黑" panose="020B0503020204020204" pitchFamily="34" charset="-122"/>
                  <a:ea typeface="微软雅黑" panose="020B0503020204020204" pitchFamily="34" charset="-122"/>
                </a:defRPr>
              </a:lvl1pPr>
            </a:lstStyle>
            <a:p>
              <a:r>
                <a:rPr lang="en-US" altLang="zh-CN" sz="24000" dirty="0"/>
                <a:t>O</a:t>
              </a:r>
              <a:endParaRPr lang="zh-CN" altLang="en-US" sz="24000" dirty="0"/>
            </a:p>
          </p:txBody>
        </p:sp>
        <p:sp>
          <p:nvSpPr>
            <p:cNvPr id="72" name="文本框 71"/>
            <p:cNvSpPr txBox="1"/>
            <p:nvPr/>
          </p:nvSpPr>
          <p:spPr>
            <a:xfrm rot="19187285">
              <a:off x="-934070" y="2618721"/>
              <a:ext cx="5347939" cy="5416868"/>
            </a:xfrm>
            <a:prstGeom prst="rect">
              <a:avLst/>
            </a:prstGeom>
            <a:noFill/>
          </p:spPr>
          <p:txBody>
            <a:bodyPr wrap="square" rtlCol="0">
              <a:spAutoFit/>
            </a:bodyPr>
            <a:lstStyle>
              <a:defPPr>
                <a:defRPr lang="zh-CN"/>
              </a:defPPr>
              <a:lvl1pPr algn="ctr">
                <a:defRPr sz="59800" b="1">
                  <a:gradFill>
                    <a:gsLst>
                      <a:gs pos="0">
                        <a:schemeClr val="tx1">
                          <a:alpha val="35000"/>
                        </a:schemeClr>
                      </a:gs>
                      <a:gs pos="100000">
                        <a:schemeClr val="tx1">
                          <a:lumMod val="85000"/>
                          <a:lumOff val="15000"/>
                          <a:alpha val="35000"/>
                        </a:schemeClr>
                      </a:gs>
                    </a:gsLst>
                    <a:lin ang="4800000" scaled="0"/>
                  </a:gradFill>
                  <a:latin typeface="微软雅黑" panose="020B0503020204020204" pitchFamily="34" charset="-122"/>
                  <a:ea typeface="微软雅黑" panose="020B0503020204020204" pitchFamily="34" charset="-122"/>
                </a:defRPr>
              </a:lvl1pPr>
            </a:lstStyle>
            <a:p>
              <a:r>
                <a:rPr lang="en-US" altLang="zh-CN" sz="34600" dirty="0"/>
                <a:t>C</a:t>
              </a:r>
              <a:endParaRPr lang="zh-CN" altLang="en-US" sz="34600" dirty="0"/>
            </a:p>
          </p:txBody>
        </p:sp>
      </p:grpSp>
      <p:grpSp>
        <p:nvGrpSpPr>
          <p:cNvPr id="7" name="组合 6"/>
          <p:cNvGrpSpPr/>
          <p:nvPr/>
        </p:nvGrpSpPr>
        <p:grpSpPr>
          <a:xfrm>
            <a:off x="254882" y="-2645"/>
            <a:ext cx="542940" cy="563684"/>
            <a:chOff x="254882" y="-2645"/>
            <a:chExt cx="542940" cy="563684"/>
          </a:xfrm>
        </p:grpSpPr>
        <p:sp>
          <p:nvSpPr>
            <p:cNvPr id="8" name="矩形 7"/>
            <p:cNvSpPr/>
            <p:nvPr/>
          </p:nvSpPr>
          <p:spPr>
            <a:xfrm>
              <a:off x="254882" y="-2645"/>
              <a:ext cx="542940" cy="561039"/>
            </a:xfrm>
            <a:prstGeom prst="rect">
              <a:avLst/>
            </a:prstGeom>
            <a:gradFill flip="none" rotWithShape="1">
              <a:gsLst>
                <a:gs pos="9000">
                  <a:srgbClr val="FDE345">
                    <a:lumMod val="86000"/>
                  </a:srgbClr>
                </a:gs>
                <a:gs pos="100000">
                  <a:srgbClr val="FDE345">
                    <a:lumMod val="95000"/>
                    <a:lumOff val="5000"/>
                  </a:srgbClr>
                </a:gs>
              </a:gsLst>
              <a:lin ang="4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p:cNvSpPr/>
            <p:nvPr/>
          </p:nvSpPr>
          <p:spPr>
            <a:xfrm>
              <a:off x="254882" y="0"/>
              <a:ext cx="542940" cy="5610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tx1"/>
                  </a:solidFill>
                  <a:latin typeface="微软雅黑" panose="020B0503020204020204" pitchFamily="34" charset="-122"/>
                  <a:ea typeface="微软雅黑" panose="020B0503020204020204" pitchFamily="34" charset="-122"/>
                </a:rPr>
                <a:t>3</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grpSp>
      <p:sp>
        <p:nvSpPr>
          <p:cNvPr id="2" name="任意多边形 1"/>
          <p:cNvSpPr/>
          <p:nvPr/>
        </p:nvSpPr>
        <p:spPr>
          <a:xfrm>
            <a:off x="12476" y="4863866"/>
            <a:ext cx="12192000" cy="2016294"/>
          </a:xfrm>
          <a:custGeom>
            <a:avLst/>
            <a:gdLst>
              <a:gd name="connsiteX0" fmla="*/ 12192000 w 12192000"/>
              <a:gd name="connsiteY0" fmla="*/ 0 h 2016294"/>
              <a:gd name="connsiteX1" fmla="*/ 12192000 w 12192000"/>
              <a:gd name="connsiteY1" fmla="*/ 2016294 h 2016294"/>
              <a:gd name="connsiteX2" fmla="*/ 0 w 12192000"/>
              <a:gd name="connsiteY2" fmla="*/ 2016294 h 2016294"/>
              <a:gd name="connsiteX3" fmla="*/ 0 w 12192000"/>
              <a:gd name="connsiteY3" fmla="*/ 2006281 h 2016294"/>
              <a:gd name="connsiteX4" fmla="*/ 263708 w 12192000"/>
              <a:gd name="connsiteY4" fmla="*/ 2003914 h 2016294"/>
              <a:gd name="connsiteX5" fmla="*/ 12104647 w 12192000"/>
              <a:gd name="connsiteY5" fmla="*/ 101701 h 2016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2016294">
                <a:moveTo>
                  <a:pt x="12192000" y="0"/>
                </a:moveTo>
                <a:lnTo>
                  <a:pt x="12192000" y="2016294"/>
                </a:lnTo>
                <a:lnTo>
                  <a:pt x="0" y="2016294"/>
                </a:lnTo>
                <a:lnTo>
                  <a:pt x="0" y="2006281"/>
                </a:lnTo>
                <a:lnTo>
                  <a:pt x="263708" y="2003914"/>
                </a:lnTo>
                <a:cubicBezTo>
                  <a:pt x="6161267" y="1897494"/>
                  <a:pt x="10936182" y="1116311"/>
                  <a:pt x="12104647" y="101701"/>
                </a:cubicBezTo>
                <a:close/>
              </a:path>
            </a:pathLst>
          </a:custGeom>
          <a:gradFill flip="none" rotWithShape="1">
            <a:gsLst>
              <a:gs pos="0">
                <a:srgbClr val="0E122C"/>
              </a:gs>
              <a:gs pos="100000">
                <a:srgbClr val="2E3D9A"/>
              </a:gs>
            </a:gsLst>
            <a:lin ang="4800000" scaled="0"/>
            <a:tileRect/>
          </a:gradFill>
          <a:ln>
            <a:noFill/>
          </a:ln>
          <a:effectLst>
            <a:outerShdw blurRad="635000" dist="101600" dir="135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圆角矩形 2"/>
          <p:cNvSpPr/>
          <p:nvPr/>
        </p:nvSpPr>
        <p:spPr>
          <a:xfrm>
            <a:off x="10703500" y="6011044"/>
            <a:ext cx="1200693" cy="501388"/>
          </a:xfrm>
          <a:prstGeom prst="roundRect">
            <a:avLst>
              <a:gd name="adj" fmla="val 50000"/>
            </a:avLst>
          </a:prstGeom>
          <a:noFill/>
          <a:ln w="9525">
            <a:gradFill flip="none" rotWithShape="1">
              <a:gsLst>
                <a:gs pos="0">
                  <a:srgbClr val="1CA986"/>
                </a:gs>
                <a:gs pos="100000">
                  <a:srgbClr val="50D4C2"/>
                </a:gs>
              </a:gsLst>
              <a:lin ang="4800000" scaled="0"/>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4" name="文本框 3"/>
          <p:cNvSpPr txBox="1"/>
          <p:nvPr/>
        </p:nvSpPr>
        <p:spPr>
          <a:xfrm>
            <a:off x="10719977" y="6088535"/>
            <a:ext cx="1167740" cy="338554"/>
          </a:xfrm>
          <a:prstGeom prst="rect">
            <a:avLst/>
          </a:prstGeom>
          <a:noFill/>
          <a:ln>
            <a:noFill/>
          </a:ln>
        </p:spPr>
        <p:txBody>
          <a:bodyPr wrap="square" rtlCol="0">
            <a:spAutoFit/>
          </a:bodyPr>
          <a:lstStyle/>
          <a:p>
            <a:pPr algn="ctr"/>
            <a:r>
              <a:rPr lang="en-US" altLang="zh-CN" sz="1600" dirty="0">
                <a:gradFill>
                  <a:gsLst>
                    <a:gs pos="0">
                      <a:srgbClr val="1CA986"/>
                    </a:gs>
                    <a:gs pos="100000">
                      <a:srgbClr val="50D4C2"/>
                    </a:gs>
                  </a:gsLst>
                  <a:lin ang="5400000" scaled="1"/>
                </a:gradFill>
                <a:latin typeface="微软雅黑 Light" panose="020B0502040204020203" pitchFamily="34" charset="-122"/>
                <a:ea typeface="微软雅黑 Light" panose="020B0502040204020203" pitchFamily="34" charset="-122"/>
              </a:rPr>
              <a:t>Part three</a:t>
            </a:r>
            <a:endParaRPr lang="zh-CN" altLang="en-US" sz="1600" dirty="0">
              <a:gradFill>
                <a:gsLst>
                  <a:gs pos="0">
                    <a:srgbClr val="1CA986"/>
                  </a:gs>
                  <a:gs pos="100000">
                    <a:srgbClr val="50D4C2"/>
                  </a:gs>
                </a:gsLst>
                <a:lin ang="5400000" scaled="1"/>
              </a:gradFill>
              <a:latin typeface="微软雅黑 Light" panose="020B0502040204020203" pitchFamily="34" charset="-122"/>
              <a:ea typeface="微软雅黑 Light" panose="020B0502040204020203" pitchFamily="34" charset="-122"/>
            </a:endParaRPr>
          </a:p>
        </p:txBody>
      </p:sp>
      <p:sp>
        <p:nvSpPr>
          <p:cNvPr id="33" name="文本框 32">
            <a:extLst>
              <a:ext uri="{FF2B5EF4-FFF2-40B4-BE49-F238E27FC236}">
                <a16:creationId xmlns:a16="http://schemas.microsoft.com/office/drawing/2014/main" id="{8C1A98B8-E351-4531-BE32-7D37B81678C9}"/>
              </a:ext>
            </a:extLst>
          </p:cNvPr>
          <p:cNvSpPr txBox="1"/>
          <p:nvPr/>
        </p:nvSpPr>
        <p:spPr>
          <a:xfrm>
            <a:off x="304372" y="15643"/>
            <a:ext cx="4533624" cy="523220"/>
          </a:xfrm>
          <a:prstGeom prst="rect">
            <a:avLst/>
          </a:prstGeom>
          <a:noFill/>
        </p:spPr>
        <p:txBody>
          <a:bodyPr wrap="square" rtlCol="0">
            <a:spAutoFit/>
          </a:bodyPr>
          <a:lstStyle/>
          <a:p>
            <a:pPr algn="ctr"/>
            <a:r>
              <a:rPr lang="zh-CN" altLang="en-US" sz="2800" dirty="0">
                <a:solidFill>
                  <a:schemeClr val="bg1"/>
                </a:solidFill>
                <a:latin typeface="微软雅黑 Light" panose="020B0502040204020203" pitchFamily="34" charset="-122"/>
                <a:ea typeface="微软雅黑 Light" panose="020B0502040204020203" pitchFamily="34" charset="-122"/>
              </a:rPr>
              <a:t>第三章</a:t>
            </a:r>
            <a:r>
              <a:rPr lang="zh-CN" altLang="en-US" sz="2800" dirty="0">
                <a:solidFill>
                  <a:prstClr val="white"/>
                </a:solidFill>
                <a:latin typeface="微软雅黑 Light" panose="020B0502040204020203" pitchFamily="34" charset="-122"/>
                <a:ea typeface="微软雅黑 Light" panose="020B0502040204020203" pitchFamily="34" charset="-122"/>
              </a:rPr>
              <a:t>重点知识总结</a:t>
            </a:r>
            <a:endParaRPr lang="zh-CN" altLang="en-US" sz="2800" dirty="0">
              <a:solidFill>
                <a:schemeClr val="bg1"/>
              </a:solidFill>
              <a:latin typeface="微软雅黑 Light" panose="020B0502040204020203" pitchFamily="34" charset="-122"/>
              <a:ea typeface="微软雅黑 Light" panose="020B0502040204020203" pitchFamily="34" charset="-122"/>
            </a:endParaRPr>
          </a:p>
        </p:txBody>
      </p:sp>
      <p:sp>
        <p:nvSpPr>
          <p:cNvPr id="36" name="矩形 35">
            <a:extLst>
              <a:ext uri="{FF2B5EF4-FFF2-40B4-BE49-F238E27FC236}">
                <a16:creationId xmlns:a16="http://schemas.microsoft.com/office/drawing/2014/main" id="{D860024B-F117-42FD-831B-94405E395D2E}"/>
              </a:ext>
            </a:extLst>
          </p:cNvPr>
          <p:cNvSpPr/>
          <p:nvPr/>
        </p:nvSpPr>
        <p:spPr>
          <a:xfrm>
            <a:off x="897609" y="482113"/>
            <a:ext cx="5365750" cy="338554"/>
          </a:xfrm>
          <a:prstGeom prst="rect">
            <a:avLst/>
          </a:prstGeom>
        </p:spPr>
        <p:txBody>
          <a:bodyPr wrap="square">
            <a:spAutoFit/>
          </a:bodyPr>
          <a:lstStyle/>
          <a:p>
            <a:pPr lvl="0" algn="just"/>
            <a:r>
              <a:rPr lang="en-US" altLang="zh-CN" sz="1600" dirty="0">
                <a:solidFill>
                  <a:schemeClr val="bg1"/>
                </a:solidFill>
                <a:latin typeface="微软雅黑 Light" panose="020B0502040204020203" pitchFamily="34" charset="-122"/>
                <a:ea typeface="微软雅黑 Light" panose="020B0502040204020203" pitchFamily="34" charset="-122"/>
              </a:rPr>
              <a:t>K</a:t>
            </a:r>
            <a:r>
              <a:rPr lang="zh-CN" altLang="en-US" sz="1600" dirty="0">
                <a:solidFill>
                  <a:schemeClr val="bg1"/>
                </a:solidFill>
                <a:latin typeface="微软雅黑 Light" panose="020B0502040204020203" pitchFamily="34" charset="-122"/>
                <a:ea typeface="微软雅黑 Light" panose="020B0502040204020203" pitchFamily="34" charset="-122"/>
              </a:rPr>
              <a:t>近邻法</a:t>
            </a:r>
            <a:endParaRPr lang="zh-HK" altLang="zh-HK" sz="1600" dirty="0">
              <a:solidFill>
                <a:schemeClr val="bg1"/>
              </a:solidFill>
              <a:latin typeface="微软雅黑 Light" panose="020B0502040204020203" pitchFamily="34" charset="-122"/>
              <a:ea typeface="微软雅黑 Light" panose="020B0502040204020203" pitchFamily="34" charset="-122"/>
            </a:endParaRPr>
          </a:p>
        </p:txBody>
      </p:sp>
      <mc:AlternateContent xmlns:mc="http://schemas.openxmlformats.org/markup-compatibility/2006">
        <mc:Choice xmlns:a14="http://schemas.microsoft.com/office/drawing/2010/main" Requires="a14">
          <p:sp>
            <p:nvSpPr>
              <p:cNvPr id="22" name="内容占位符 6">
                <a:extLst>
                  <a:ext uri="{FF2B5EF4-FFF2-40B4-BE49-F238E27FC236}">
                    <a16:creationId xmlns:a16="http://schemas.microsoft.com/office/drawing/2014/main" id="{4D1201B2-EBEB-45A2-88A2-93CAED5A9F6A}"/>
                  </a:ext>
                </a:extLst>
              </p:cNvPr>
              <p:cNvSpPr txBox="1">
                <a:spLocks/>
              </p:cNvSpPr>
              <p:nvPr/>
            </p:nvSpPr>
            <p:spPr>
              <a:xfrm>
                <a:off x="479423" y="1858081"/>
                <a:ext cx="6083935" cy="4202048"/>
              </a:xfrm>
              <a:prstGeom prst="rect">
                <a:avLst/>
              </a:prstGeom>
            </p:spPr>
            <p:txBody>
              <a:bodyPr wrap="square">
                <a:spAutoFit/>
              </a:bodyPr>
              <a:lstStyle>
                <a:lvl1pPr marL="0" indent="0" algn="l" defTabSz="914400" rtl="0" eaLnBrk="1" latinLnBrk="0" hangingPunct="1">
                  <a:lnSpc>
                    <a:spcPct val="120000"/>
                  </a:lnSpc>
                  <a:spcBef>
                    <a:spcPts val="1000"/>
                  </a:spcBef>
                  <a:buFontTx/>
                  <a:buNone/>
                  <a:defRPr sz="2000" kern="0" spc="300" baseline="0">
                    <a:solidFill>
                      <a:schemeClr val="bg1"/>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120000"/>
                  </a:lnSpc>
                  <a:spcBef>
                    <a:spcPts val="500"/>
                  </a:spcBef>
                  <a:buFontTx/>
                  <a:buNone/>
                  <a:defRPr sz="2000" kern="0" spc="300" baseline="0">
                    <a:solidFill>
                      <a:schemeClr val="bg1"/>
                    </a:solidFill>
                    <a:latin typeface="微软雅黑" panose="020B0503020204020204" pitchFamily="34" charset="-122"/>
                    <a:ea typeface="微软雅黑" panose="020B0503020204020204" pitchFamily="34" charset="-122"/>
                    <a:cs typeface="+mn-cs"/>
                  </a:defRPr>
                </a:lvl2pPr>
                <a:lvl3pPr marL="914400" indent="0" algn="l" defTabSz="914400" rtl="0" eaLnBrk="1" latinLnBrk="0" hangingPunct="1">
                  <a:lnSpc>
                    <a:spcPct val="120000"/>
                  </a:lnSpc>
                  <a:spcBef>
                    <a:spcPts val="500"/>
                  </a:spcBef>
                  <a:buFontTx/>
                  <a:buNone/>
                  <a:defRPr sz="2000" kern="0" spc="300" baseline="0">
                    <a:solidFill>
                      <a:schemeClr val="bg1"/>
                    </a:solidFill>
                    <a:latin typeface="微软雅黑" panose="020B0503020204020204" pitchFamily="34" charset="-122"/>
                    <a:ea typeface="微软雅黑" panose="020B0503020204020204" pitchFamily="34" charset="-122"/>
                    <a:cs typeface="+mn-cs"/>
                  </a:defRPr>
                </a:lvl3pPr>
                <a:lvl4pPr marL="1371600" indent="0" algn="l" defTabSz="914400" rtl="0" eaLnBrk="1" latinLnBrk="0" hangingPunct="1">
                  <a:lnSpc>
                    <a:spcPct val="120000"/>
                  </a:lnSpc>
                  <a:spcBef>
                    <a:spcPts val="500"/>
                  </a:spcBef>
                  <a:buFontTx/>
                  <a:buNone/>
                  <a:defRPr sz="2000" kern="0" spc="300" baseline="0">
                    <a:solidFill>
                      <a:schemeClr val="bg1"/>
                    </a:solidFill>
                    <a:latin typeface="微软雅黑" panose="020B0503020204020204" pitchFamily="34" charset="-122"/>
                    <a:ea typeface="微软雅黑" panose="020B0503020204020204" pitchFamily="34" charset="-122"/>
                    <a:cs typeface="+mn-cs"/>
                  </a:defRPr>
                </a:lvl4pPr>
                <a:lvl5pPr marL="1828800" indent="0" algn="l" defTabSz="914400" rtl="0" eaLnBrk="1" latinLnBrk="0" hangingPunct="1">
                  <a:lnSpc>
                    <a:spcPct val="120000"/>
                  </a:lnSpc>
                  <a:spcBef>
                    <a:spcPts val="500"/>
                  </a:spcBef>
                  <a:buFontTx/>
                  <a:buNone/>
                  <a:defRPr sz="2000" kern="0" spc="300" baseline="0">
                    <a:solidFill>
                      <a:schemeClr val="bg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0" lang="zh-CN" altLang="en-US"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算法</a:t>
                </a:r>
                <a:r>
                  <a:rPr kumimoji="0" lang="en-US" altLang="zh-CN"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3.1</a:t>
                </a:r>
                <a:r>
                  <a:rPr kumimoji="0" lang="zh-CN" altLang="en-US"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a:t>
                </a:r>
                <a:endParaRPr kumimoji="0" lang="en-US" altLang="zh-CN"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20000"/>
                  </a:lnSpc>
                  <a:spcBef>
                    <a:spcPts val="1000"/>
                  </a:spcBef>
                  <a:spcAft>
                    <a:spcPts val="0"/>
                  </a:spcAft>
                  <a:buClrTx/>
                  <a:buSzTx/>
                  <a:buFontTx/>
                  <a:buNone/>
                  <a:tabLst/>
                  <a:defRPr/>
                </a:pPr>
                <a:r>
                  <a:rPr kumimoji="0" lang="zh-CN" altLang="en-US"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输入：训练数据集</a:t>
                </a:r>
                <a14:m>
                  <m:oMath xmlns:m="http://schemas.openxmlformats.org/officeDocument/2006/math">
                    <m:r>
                      <a:rPr kumimoji="0" lang="en-US" sz="2000" b="0" i="1" u="none" strike="noStrike" kern="0" cap="none" spc="300" normalizeH="0" baseline="0" noProof="0" dirty="0">
                        <a:ln>
                          <a:noFill/>
                        </a:ln>
                        <a:solidFill>
                          <a:sysClr val="window" lastClr="FFFFFF"/>
                        </a:solidFill>
                        <a:effectLst/>
                        <a:uLnTx/>
                        <a:uFillTx/>
                        <a:latin typeface="Cambria Math" panose="02040503050406030204" pitchFamily="18" charset="0"/>
                        <a:cs typeface="+mn-cs"/>
                      </a:rPr>
                      <m:t>𝑇</m:t>
                    </m:r>
                    <m:r>
                      <a:rPr kumimoji="0" lang="en-US" sz="2000" b="0" i="0" u="none" strike="noStrike" kern="0" cap="none" spc="300" normalizeH="0" baseline="0" noProof="0" dirty="0">
                        <a:ln>
                          <a:noFill/>
                        </a:ln>
                        <a:solidFill>
                          <a:sysClr val="window" lastClr="FFFFFF"/>
                        </a:solidFill>
                        <a:effectLst/>
                        <a:uLnTx/>
                        <a:uFillTx/>
                        <a:latin typeface="Cambria Math" panose="02040503050406030204" pitchFamily="18" charset="0"/>
                        <a:cs typeface="+mn-cs"/>
                      </a:rPr>
                      <m:t>=</m:t>
                    </m:r>
                    <m:d>
                      <m:dPr>
                        <m:begChr m:val="["/>
                        <m:ctrlPr>
                          <a:rPr kumimoji="0" lang="en-US" sz="2000" b="0" i="1" u="none" strike="noStrike" kern="0" cap="none" spc="300" normalizeH="0" baseline="0" noProof="0" dirty="0">
                            <a:ln>
                              <a:noFill/>
                            </a:ln>
                            <a:solidFill>
                              <a:sysClr val="window" lastClr="FFFFFF"/>
                            </a:solidFill>
                            <a:effectLst/>
                            <a:uLnTx/>
                            <a:uFillTx/>
                            <a:latin typeface="Cambria Math" panose="02040503050406030204" pitchFamily="18" charset="0"/>
                            <a:cs typeface="+mn-cs"/>
                          </a:rPr>
                        </m:ctrlPr>
                      </m:dPr>
                      <m:e>
                        <m:d>
                          <m:dPr>
                            <m:ctrlPr>
                              <a:rPr kumimoji="0" lang="en-US" sz="2000" b="0" i="1" u="none" strike="noStrike" kern="0" cap="none" spc="300" normalizeH="0" baseline="0" noProof="0" dirty="0">
                                <a:ln>
                                  <a:noFill/>
                                </a:ln>
                                <a:solidFill>
                                  <a:sysClr val="window" lastClr="FFFFFF"/>
                                </a:solidFill>
                                <a:effectLst/>
                                <a:uLnTx/>
                                <a:uFillTx/>
                                <a:latin typeface="Cambria Math" panose="02040503050406030204" pitchFamily="18" charset="0"/>
                                <a:cs typeface="+mn-cs"/>
                              </a:rPr>
                            </m:ctrlPr>
                          </m:dPr>
                          <m:e>
                            <m:sSub>
                              <m:sSubPr>
                                <m:ctrlPr>
                                  <a:rPr kumimoji="0" lang="en-US" sz="2000" b="0" i="1" u="none" strike="noStrike" kern="0" cap="none" spc="300" normalizeH="0" baseline="0" noProof="0" dirty="0">
                                    <a:ln>
                                      <a:noFill/>
                                    </a:ln>
                                    <a:solidFill>
                                      <a:sysClr val="window" lastClr="FFFFFF"/>
                                    </a:solidFill>
                                    <a:effectLst/>
                                    <a:uLnTx/>
                                    <a:uFillTx/>
                                    <a:latin typeface="Cambria Math" panose="02040503050406030204" pitchFamily="18" charset="0"/>
                                    <a:cs typeface="+mn-cs"/>
                                  </a:rPr>
                                </m:ctrlPr>
                              </m:sSubPr>
                              <m:e>
                                <m:r>
                                  <a:rPr kumimoji="0" lang="en-US" sz="2000" b="0" i="1" u="none" strike="noStrike" kern="0" cap="none" spc="300" normalizeH="0" baseline="0" noProof="0" dirty="0">
                                    <a:ln>
                                      <a:noFill/>
                                    </a:ln>
                                    <a:solidFill>
                                      <a:sysClr val="window" lastClr="FFFFFF"/>
                                    </a:solidFill>
                                    <a:effectLst/>
                                    <a:uLnTx/>
                                    <a:uFillTx/>
                                    <a:latin typeface="Cambria Math" panose="02040503050406030204" pitchFamily="18" charset="0"/>
                                    <a:cs typeface="+mn-cs"/>
                                  </a:rPr>
                                  <m:t>𝑥</m:t>
                                </m:r>
                              </m:e>
                              <m:sub>
                                <m:r>
                                  <a:rPr kumimoji="0" lang="en-US" sz="2000" b="0" i="0" u="none" strike="noStrike" kern="0" cap="none" spc="300" normalizeH="0" baseline="0" noProof="0" dirty="0">
                                    <a:ln>
                                      <a:noFill/>
                                    </a:ln>
                                    <a:solidFill>
                                      <a:sysClr val="window" lastClr="FFFFFF"/>
                                    </a:solidFill>
                                    <a:effectLst/>
                                    <a:uLnTx/>
                                    <a:uFillTx/>
                                    <a:latin typeface="Cambria Math" panose="02040503050406030204" pitchFamily="18" charset="0"/>
                                    <a:cs typeface="+mn-cs"/>
                                  </a:rPr>
                                  <m:t>1</m:t>
                                </m:r>
                              </m:sub>
                            </m:sSub>
                            <m:r>
                              <a:rPr kumimoji="0" lang="en-US" sz="2000" b="0" i="0" u="none" strike="noStrike" kern="0" cap="none" spc="300" normalizeH="0" baseline="0" noProof="0" dirty="0">
                                <a:ln>
                                  <a:noFill/>
                                </a:ln>
                                <a:solidFill>
                                  <a:sysClr val="window" lastClr="FFFFFF"/>
                                </a:solidFill>
                                <a:effectLst/>
                                <a:uLnTx/>
                                <a:uFillTx/>
                                <a:latin typeface="Cambria Math" panose="02040503050406030204" pitchFamily="18" charset="0"/>
                                <a:cs typeface="+mn-cs"/>
                              </a:rPr>
                              <m:t>,</m:t>
                            </m:r>
                            <m:sSub>
                              <m:sSubPr>
                                <m:ctrlPr>
                                  <a:rPr kumimoji="0" lang="en-US" sz="2000" b="0" i="1" u="none" strike="noStrike" kern="0" cap="none" spc="300" normalizeH="0" baseline="0" noProof="0" dirty="0">
                                    <a:ln>
                                      <a:noFill/>
                                    </a:ln>
                                    <a:solidFill>
                                      <a:sysClr val="window" lastClr="FFFFFF"/>
                                    </a:solidFill>
                                    <a:effectLst/>
                                    <a:uLnTx/>
                                    <a:uFillTx/>
                                    <a:latin typeface="Cambria Math" panose="02040503050406030204" pitchFamily="18" charset="0"/>
                                    <a:cs typeface="+mn-cs"/>
                                  </a:rPr>
                                </m:ctrlPr>
                              </m:sSubPr>
                              <m:e>
                                <m:r>
                                  <a:rPr kumimoji="0" lang="en-US" sz="2000" b="0" i="1" u="none" strike="noStrike" kern="0" cap="none" spc="300" normalizeH="0" baseline="0" noProof="0" dirty="0">
                                    <a:ln>
                                      <a:noFill/>
                                    </a:ln>
                                    <a:solidFill>
                                      <a:sysClr val="window" lastClr="FFFFFF"/>
                                    </a:solidFill>
                                    <a:effectLst/>
                                    <a:uLnTx/>
                                    <a:uFillTx/>
                                    <a:latin typeface="Cambria Math" panose="02040503050406030204" pitchFamily="18" charset="0"/>
                                    <a:cs typeface="+mn-cs"/>
                                  </a:rPr>
                                  <m:t>𝑦</m:t>
                                </m:r>
                              </m:e>
                              <m:sub>
                                <m:r>
                                  <a:rPr kumimoji="0" lang="en-US" sz="2000" b="0" i="0" u="none" strike="noStrike" kern="0" cap="none" spc="300" normalizeH="0" baseline="0" noProof="0" dirty="0">
                                    <a:ln>
                                      <a:noFill/>
                                    </a:ln>
                                    <a:solidFill>
                                      <a:sysClr val="window" lastClr="FFFFFF"/>
                                    </a:solidFill>
                                    <a:effectLst/>
                                    <a:uLnTx/>
                                    <a:uFillTx/>
                                    <a:latin typeface="Cambria Math" panose="02040503050406030204" pitchFamily="18" charset="0"/>
                                    <a:cs typeface="+mn-cs"/>
                                  </a:rPr>
                                  <m:t>1</m:t>
                                </m:r>
                              </m:sub>
                            </m:sSub>
                          </m:e>
                        </m:d>
                        <m:r>
                          <a:rPr kumimoji="0" lang="en-US" sz="2000" b="0" i="0" u="none" strike="noStrike" kern="0" cap="none" spc="300" normalizeH="0" baseline="0" noProof="0" dirty="0">
                            <a:ln>
                              <a:noFill/>
                            </a:ln>
                            <a:solidFill>
                              <a:sysClr val="window" lastClr="FFFFFF"/>
                            </a:solidFill>
                            <a:effectLst/>
                            <a:uLnTx/>
                            <a:uFillTx/>
                            <a:latin typeface="Cambria Math" panose="02040503050406030204" pitchFamily="18" charset="0"/>
                            <a:cs typeface="+mn-cs"/>
                          </a:rPr>
                          <m:t>,…,</m:t>
                        </m:r>
                        <m:d>
                          <m:dPr>
                            <m:ctrlPr>
                              <a:rPr kumimoji="0" lang="en-US" sz="2000" b="0" i="1" u="none" strike="noStrike" kern="0" cap="none" spc="300" normalizeH="0" baseline="0" noProof="0" dirty="0">
                                <a:ln>
                                  <a:noFill/>
                                </a:ln>
                                <a:solidFill>
                                  <a:sysClr val="window" lastClr="FFFFFF"/>
                                </a:solidFill>
                                <a:effectLst/>
                                <a:uLnTx/>
                                <a:uFillTx/>
                                <a:latin typeface="Cambria Math" panose="02040503050406030204" pitchFamily="18" charset="0"/>
                                <a:cs typeface="+mn-cs"/>
                              </a:rPr>
                            </m:ctrlPr>
                          </m:dPr>
                          <m:e>
                            <m:sSub>
                              <m:sSubPr>
                                <m:ctrlPr>
                                  <a:rPr kumimoji="0" lang="en-US" sz="2000" b="0" i="1" u="none" strike="noStrike" kern="0" cap="none" spc="300" normalizeH="0" baseline="0" noProof="0" dirty="0">
                                    <a:ln>
                                      <a:noFill/>
                                    </a:ln>
                                    <a:solidFill>
                                      <a:sysClr val="window" lastClr="FFFFFF"/>
                                    </a:solidFill>
                                    <a:effectLst/>
                                    <a:uLnTx/>
                                    <a:uFillTx/>
                                    <a:latin typeface="Cambria Math" panose="02040503050406030204" pitchFamily="18" charset="0"/>
                                    <a:cs typeface="+mn-cs"/>
                                  </a:rPr>
                                </m:ctrlPr>
                              </m:sSubPr>
                              <m:e>
                                <m:r>
                                  <a:rPr kumimoji="0" lang="en-US" sz="2000" b="0" i="1" u="none" strike="noStrike" kern="0" cap="none" spc="300" normalizeH="0" baseline="0" noProof="0" dirty="0">
                                    <a:ln>
                                      <a:noFill/>
                                    </a:ln>
                                    <a:solidFill>
                                      <a:sysClr val="window" lastClr="FFFFFF"/>
                                    </a:solidFill>
                                    <a:effectLst/>
                                    <a:uLnTx/>
                                    <a:uFillTx/>
                                    <a:latin typeface="Cambria Math" panose="02040503050406030204" pitchFamily="18" charset="0"/>
                                    <a:cs typeface="+mn-cs"/>
                                  </a:rPr>
                                  <m:t>𝑥</m:t>
                                </m:r>
                              </m:e>
                              <m:sub>
                                <m:r>
                                  <a:rPr kumimoji="0" lang="en-US" sz="2000" b="0" i="1" u="none" strike="noStrike" kern="0" cap="none" spc="300" normalizeH="0" baseline="0" noProof="0" dirty="0">
                                    <a:ln>
                                      <a:noFill/>
                                    </a:ln>
                                    <a:solidFill>
                                      <a:sysClr val="window" lastClr="FFFFFF"/>
                                    </a:solidFill>
                                    <a:effectLst/>
                                    <a:uLnTx/>
                                    <a:uFillTx/>
                                    <a:latin typeface="Cambria Math" panose="02040503050406030204" pitchFamily="18" charset="0"/>
                                    <a:cs typeface="+mn-cs"/>
                                  </a:rPr>
                                  <m:t>𝑁</m:t>
                                </m:r>
                              </m:sub>
                            </m:sSub>
                            <m:r>
                              <a:rPr kumimoji="0" lang="en-US" sz="2000" b="0" i="0" u="none" strike="noStrike" kern="0" cap="none" spc="300" normalizeH="0" baseline="0" noProof="0" dirty="0">
                                <a:ln>
                                  <a:noFill/>
                                </a:ln>
                                <a:solidFill>
                                  <a:sysClr val="window" lastClr="FFFFFF"/>
                                </a:solidFill>
                                <a:effectLst/>
                                <a:uLnTx/>
                                <a:uFillTx/>
                                <a:latin typeface="Cambria Math" panose="02040503050406030204" pitchFamily="18" charset="0"/>
                                <a:cs typeface="+mn-cs"/>
                              </a:rPr>
                              <m:t>,</m:t>
                            </m:r>
                            <m:sSub>
                              <m:sSubPr>
                                <m:ctrlPr>
                                  <a:rPr kumimoji="0" lang="en-US" sz="2000" b="0" i="1" u="none" strike="noStrike" kern="0" cap="none" spc="300" normalizeH="0" baseline="0" noProof="0" dirty="0">
                                    <a:ln>
                                      <a:noFill/>
                                    </a:ln>
                                    <a:solidFill>
                                      <a:sysClr val="window" lastClr="FFFFFF"/>
                                    </a:solidFill>
                                    <a:effectLst/>
                                    <a:uLnTx/>
                                    <a:uFillTx/>
                                    <a:latin typeface="Cambria Math" panose="02040503050406030204" pitchFamily="18" charset="0"/>
                                    <a:cs typeface="+mn-cs"/>
                                  </a:rPr>
                                </m:ctrlPr>
                              </m:sSubPr>
                              <m:e>
                                <m:r>
                                  <a:rPr kumimoji="0" lang="en-US" sz="2000" b="0" i="1" u="none" strike="noStrike" kern="0" cap="none" spc="300" normalizeH="0" baseline="0" noProof="0" dirty="0">
                                    <a:ln>
                                      <a:noFill/>
                                    </a:ln>
                                    <a:solidFill>
                                      <a:sysClr val="window" lastClr="FFFFFF"/>
                                    </a:solidFill>
                                    <a:effectLst/>
                                    <a:uLnTx/>
                                    <a:uFillTx/>
                                    <a:latin typeface="Cambria Math" panose="02040503050406030204" pitchFamily="18" charset="0"/>
                                    <a:cs typeface="+mn-cs"/>
                                  </a:rPr>
                                  <m:t>𝑦</m:t>
                                </m:r>
                              </m:e>
                              <m:sub>
                                <m:r>
                                  <a:rPr kumimoji="0" lang="en-US" sz="2000" b="0" i="1" u="none" strike="noStrike" kern="0" cap="none" spc="300" normalizeH="0" baseline="0" noProof="0" dirty="0">
                                    <a:ln>
                                      <a:noFill/>
                                    </a:ln>
                                    <a:solidFill>
                                      <a:sysClr val="window" lastClr="FFFFFF"/>
                                    </a:solidFill>
                                    <a:effectLst/>
                                    <a:uLnTx/>
                                    <a:uFillTx/>
                                    <a:latin typeface="Cambria Math" panose="02040503050406030204" pitchFamily="18" charset="0"/>
                                    <a:cs typeface="+mn-cs"/>
                                  </a:rPr>
                                  <m:t>𝑁</m:t>
                                </m:r>
                              </m:sub>
                            </m:sSub>
                          </m:e>
                        </m:d>
                      </m:e>
                    </m:d>
                  </m:oMath>
                </a14:m>
                <a:endParaRPr kumimoji="0" lang="en-US" altLang="zh-CN"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20000"/>
                  </a:lnSpc>
                  <a:spcBef>
                    <a:spcPts val="1000"/>
                  </a:spcBef>
                  <a:spcAft>
                    <a:spcPts val="0"/>
                  </a:spcAft>
                  <a:buClrTx/>
                  <a:buSzTx/>
                  <a:buFontTx/>
                  <a:buNone/>
                  <a:tabLst/>
                  <a:defRPr/>
                </a:pPr>
                <a14:m>
                  <m:oMath xmlns:m="http://schemas.openxmlformats.org/officeDocument/2006/math">
                    <m:sSub>
                      <m:sSubPr>
                        <m:ctrlPr>
                          <a:rPr kumimoji="0" lang="zh-CN" alt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ctrlPr>
                      </m:sSubPr>
                      <m:e>
                        <m:r>
                          <a:rPr kumimoji="0" lang="zh-CN" alt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𝑥</m:t>
                        </m:r>
                      </m:e>
                      <m:sub>
                        <m:r>
                          <a:rPr kumimoji="0" lang="zh-CN" alt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𝑖</m:t>
                        </m:r>
                      </m:sub>
                    </m:sSub>
                    <m:r>
                      <a:rPr kumimoji="0" lang="zh-CN" alt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m:t>
                    </m:r>
                    <m:r>
                      <a:rPr kumimoji="0" lang="zh-CN" alt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𝑋</m:t>
                    </m:r>
                    <m:r>
                      <a:rPr kumimoji="0" lang="zh-CN" alt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m:t>
                    </m:r>
                    <m:sSup>
                      <m:sSupPr>
                        <m:ctrlPr>
                          <a:rPr kumimoji="0" lang="zh-CN" alt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ctrlPr>
                      </m:sSupPr>
                      <m:e>
                        <m:r>
                          <a:rPr kumimoji="0" lang="zh-CN" alt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𝑅</m:t>
                        </m:r>
                      </m:e>
                      <m:sup>
                        <m:r>
                          <a:rPr kumimoji="0" lang="zh-CN" alt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𝑛</m:t>
                        </m:r>
                      </m:sup>
                    </m:sSup>
                  </m:oMath>
                </a14:m>
                <a:r>
                  <a:rPr kumimoji="0" lang="zh-CN" altLang="en-US"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a:t>
                </a:r>
                <a14:m>
                  <m:oMath xmlns:m="http://schemas.openxmlformats.org/officeDocument/2006/math">
                    <m:sSub>
                      <m:sSubPr>
                        <m:ctrlPr>
                          <a:rPr kumimoji="0" lang="zh-CN" altLang="en-US" sz="2000" b="0" i="1" u="none" strike="noStrike" kern="0" cap="none" spc="300" normalizeH="0" baseline="0" noProof="0" dirty="0" smtClean="0">
                            <a:ln>
                              <a:noFill/>
                            </a:ln>
                            <a:solidFill>
                              <a:sysClr val="window" lastClr="FFFFFF"/>
                            </a:solidFill>
                            <a:effectLst/>
                            <a:uLnTx/>
                            <a:uFillTx/>
                            <a:latin typeface="Cambria Math" panose="02040503050406030204" pitchFamily="18" charset="0"/>
                            <a:cs typeface="+mn-cs"/>
                          </a:rPr>
                        </m:ctrlPr>
                      </m:sSubPr>
                      <m:e>
                        <m:r>
                          <a:rPr kumimoji="0" lang="zh-CN" altLang="en-US" sz="2000" b="0" i="1" u="none" strike="noStrike" kern="0" cap="none" spc="300" normalizeH="0" baseline="0" noProof="0" dirty="0" smtClean="0">
                            <a:ln>
                              <a:noFill/>
                            </a:ln>
                            <a:solidFill>
                              <a:sysClr val="window" lastClr="FFFFFF"/>
                            </a:solidFill>
                            <a:effectLst/>
                            <a:uLnTx/>
                            <a:uFillTx/>
                            <a:latin typeface="Cambria Math" panose="02040503050406030204" pitchFamily="18" charset="0"/>
                            <a:cs typeface="+mn-cs"/>
                          </a:rPr>
                          <m:t>𝑦</m:t>
                        </m:r>
                      </m:e>
                      <m:sub>
                        <m:r>
                          <a:rPr kumimoji="0" lang="zh-CN" altLang="en-US" sz="2000" b="0" i="1" u="none" strike="noStrike" kern="0" cap="none" spc="300" normalizeH="0" baseline="0" noProof="0" dirty="0" smtClean="0">
                            <a:ln>
                              <a:noFill/>
                            </a:ln>
                            <a:solidFill>
                              <a:sysClr val="window" lastClr="FFFFFF"/>
                            </a:solidFill>
                            <a:effectLst/>
                            <a:uLnTx/>
                            <a:uFillTx/>
                            <a:latin typeface="Cambria Math" panose="02040503050406030204" pitchFamily="18" charset="0"/>
                            <a:cs typeface="+mn-cs"/>
                          </a:rPr>
                          <m:t>𝑖</m:t>
                        </m:r>
                      </m:sub>
                    </m:sSub>
                    <m:r>
                      <a:rPr kumimoji="0" lang="zh-CN" altLang="en-US" sz="2000" b="0" i="1" u="none" strike="noStrike" kern="0" cap="none" spc="300" normalizeH="0" baseline="0" noProof="0" dirty="0" smtClean="0">
                        <a:ln>
                          <a:noFill/>
                        </a:ln>
                        <a:solidFill>
                          <a:sysClr val="window" lastClr="FFFFFF"/>
                        </a:solidFill>
                        <a:effectLst/>
                        <a:uLnTx/>
                        <a:uFillTx/>
                        <a:latin typeface="Cambria Math" panose="02040503050406030204" pitchFamily="18" charset="0"/>
                        <a:cs typeface="+mn-cs"/>
                      </a:rPr>
                      <m:t>∈</m:t>
                    </m:r>
                    <m:r>
                      <a:rPr kumimoji="0" lang="zh-CN" altLang="en-US" sz="2000" b="0" i="1" u="none" strike="noStrike" kern="0" cap="none" spc="300" normalizeH="0" baseline="0" noProof="0" dirty="0" smtClean="0">
                        <a:ln>
                          <a:noFill/>
                        </a:ln>
                        <a:solidFill>
                          <a:sysClr val="window" lastClr="FFFFFF"/>
                        </a:solidFill>
                        <a:effectLst/>
                        <a:uLnTx/>
                        <a:uFillTx/>
                        <a:latin typeface="Cambria Math" panose="02040503050406030204" pitchFamily="18" charset="0"/>
                        <a:cs typeface="+mn-cs"/>
                      </a:rPr>
                      <m:t>𝑌</m:t>
                    </m:r>
                    <m:r>
                      <a:rPr kumimoji="0" lang="zh-CN" altLang="en-US" sz="2000" b="0" i="1" u="none" strike="noStrike" kern="0" cap="none" spc="300" normalizeH="0" baseline="0" noProof="0" dirty="0" smtClean="0">
                        <a:ln>
                          <a:noFill/>
                        </a:ln>
                        <a:solidFill>
                          <a:sysClr val="window" lastClr="FFFFFF"/>
                        </a:solidFill>
                        <a:effectLst/>
                        <a:uLnTx/>
                        <a:uFillTx/>
                        <a:latin typeface="Cambria Math" panose="02040503050406030204" pitchFamily="18" charset="0"/>
                        <a:cs typeface="+mn-cs"/>
                      </a:rPr>
                      <m:t>=</m:t>
                    </m:r>
                    <m:d>
                      <m:dPr>
                        <m:begChr m:val="{"/>
                        <m:endChr m:val="}"/>
                        <m:ctrlPr>
                          <a:rPr kumimoji="0" lang="zh-CN" altLang="en-US" sz="2000" b="0" i="1" u="none" strike="noStrike" kern="0" cap="none" spc="300" normalizeH="0" baseline="0" noProof="0" dirty="0" smtClean="0">
                            <a:ln>
                              <a:noFill/>
                            </a:ln>
                            <a:solidFill>
                              <a:sysClr val="window" lastClr="FFFFFF"/>
                            </a:solidFill>
                            <a:effectLst/>
                            <a:uLnTx/>
                            <a:uFillTx/>
                            <a:latin typeface="Cambria Math" panose="02040503050406030204" pitchFamily="18" charset="0"/>
                            <a:cs typeface="+mn-cs"/>
                          </a:rPr>
                        </m:ctrlPr>
                      </m:dPr>
                      <m:e>
                        <m:sSub>
                          <m:sSubPr>
                            <m:ctrlPr>
                              <a:rPr kumimoji="0" lang="zh-CN" altLang="en-US" sz="2000" b="0" i="1" u="none" strike="noStrike" kern="0" cap="none" spc="300" normalizeH="0" baseline="0" noProof="0" dirty="0" smtClean="0">
                                <a:ln>
                                  <a:noFill/>
                                </a:ln>
                                <a:solidFill>
                                  <a:sysClr val="window" lastClr="FFFFFF"/>
                                </a:solidFill>
                                <a:effectLst/>
                                <a:uLnTx/>
                                <a:uFillTx/>
                                <a:latin typeface="Cambria Math" panose="02040503050406030204" pitchFamily="18" charset="0"/>
                                <a:cs typeface="+mn-cs"/>
                              </a:rPr>
                            </m:ctrlPr>
                          </m:sSubPr>
                          <m:e>
                            <m:r>
                              <a:rPr kumimoji="0" lang="zh-CN" altLang="en-US" sz="2000" b="0" i="1" u="none" strike="noStrike" kern="0" cap="none" spc="300" normalizeH="0" baseline="0" noProof="0" dirty="0" smtClean="0">
                                <a:ln>
                                  <a:noFill/>
                                </a:ln>
                                <a:solidFill>
                                  <a:sysClr val="window" lastClr="FFFFFF"/>
                                </a:solidFill>
                                <a:effectLst/>
                                <a:uLnTx/>
                                <a:uFillTx/>
                                <a:latin typeface="Cambria Math" panose="02040503050406030204" pitchFamily="18" charset="0"/>
                                <a:cs typeface="+mn-cs"/>
                              </a:rPr>
                              <m:t>𝑐</m:t>
                            </m:r>
                          </m:e>
                          <m:sub>
                            <m:r>
                              <a:rPr kumimoji="0" lang="zh-CN" altLang="en-US" sz="2000" b="0" i="1" u="none" strike="noStrike" kern="0" cap="none" spc="300" normalizeH="0" baseline="0" noProof="0" dirty="0" smtClean="0">
                                <a:ln>
                                  <a:noFill/>
                                </a:ln>
                                <a:solidFill>
                                  <a:sysClr val="window" lastClr="FFFFFF"/>
                                </a:solidFill>
                                <a:effectLst/>
                                <a:uLnTx/>
                                <a:uFillTx/>
                                <a:latin typeface="Cambria Math" panose="02040503050406030204" pitchFamily="18" charset="0"/>
                                <a:cs typeface="+mn-cs"/>
                              </a:rPr>
                              <m:t>1</m:t>
                            </m:r>
                          </m:sub>
                        </m:sSub>
                        <m:r>
                          <a:rPr kumimoji="0" lang="zh-CN" altLang="en-US" sz="2000" b="0" i="1" u="none" strike="noStrike" kern="0" cap="none" spc="300" normalizeH="0" baseline="0" noProof="0" dirty="0" smtClean="0">
                            <a:ln>
                              <a:noFill/>
                            </a:ln>
                            <a:solidFill>
                              <a:sysClr val="window" lastClr="FFFFFF"/>
                            </a:solidFill>
                            <a:effectLst/>
                            <a:uLnTx/>
                            <a:uFillTx/>
                            <a:latin typeface="Cambria Math" panose="02040503050406030204" pitchFamily="18" charset="0"/>
                            <a:cs typeface="+mn-cs"/>
                          </a:rPr>
                          <m:t>,⋯,</m:t>
                        </m:r>
                        <m:sSub>
                          <m:sSubPr>
                            <m:ctrlPr>
                              <a:rPr kumimoji="0" lang="zh-CN" altLang="en-US" sz="2000" b="0" i="1" u="none" strike="noStrike" kern="0" cap="none" spc="300" normalizeH="0" baseline="0" noProof="0" dirty="0" smtClean="0">
                                <a:ln>
                                  <a:noFill/>
                                </a:ln>
                                <a:solidFill>
                                  <a:sysClr val="window" lastClr="FFFFFF"/>
                                </a:solidFill>
                                <a:effectLst/>
                                <a:uLnTx/>
                                <a:uFillTx/>
                                <a:latin typeface="Cambria Math" panose="02040503050406030204" pitchFamily="18" charset="0"/>
                                <a:cs typeface="+mn-cs"/>
                              </a:rPr>
                            </m:ctrlPr>
                          </m:sSubPr>
                          <m:e>
                            <m:r>
                              <a:rPr kumimoji="0" lang="zh-CN" altLang="en-US" sz="2000" b="0" i="1" u="none" strike="noStrike" kern="0" cap="none" spc="300" normalizeH="0" baseline="0" noProof="0" dirty="0" smtClean="0">
                                <a:ln>
                                  <a:noFill/>
                                </a:ln>
                                <a:solidFill>
                                  <a:sysClr val="window" lastClr="FFFFFF"/>
                                </a:solidFill>
                                <a:effectLst/>
                                <a:uLnTx/>
                                <a:uFillTx/>
                                <a:latin typeface="Cambria Math" panose="02040503050406030204" pitchFamily="18" charset="0"/>
                                <a:cs typeface="+mn-cs"/>
                              </a:rPr>
                              <m:t>𝑐</m:t>
                            </m:r>
                          </m:e>
                          <m:sub>
                            <m:r>
                              <a:rPr kumimoji="0" lang="zh-CN" altLang="en-US" sz="2000" b="0" i="1" u="none" strike="noStrike" kern="0" cap="none" spc="300" normalizeH="0" baseline="0" noProof="0" dirty="0" smtClean="0">
                                <a:ln>
                                  <a:noFill/>
                                </a:ln>
                                <a:solidFill>
                                  <a:sysClr val="window" lastClr="FFFFFF"/>
                                </a:solidFill>
                                <a:effectLst/>
                                <a:uLnTx/>
                                <a:uFillTx/>
                                <a:latin typeface="Cambria Math" panose="02040503050406030204" pitchFamily="18" charset="0"/>
                                <a:cs typeface="+mn-cs"/>
                              </a:rPr>
                              <m:t>𝐾</m:t>
                            </m:r>
                          </m:sub>
                        </m:sSub>
                      </m:e>
                    </m:d>
                  </m:oMath>
                </a14:m>
                <a:endParaRPr kumimoji="0" lang="en-US" altLang="zh-CN"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20000"/>
                  </a:lnSpc>
                  <a:spcBef>
                    <a:spcPts val="1000"/>
                  </a:spcBef>
                  <a:spcAft>
                    <a:spcPts val="0"/>
                  </a:spcAft>
                  <a:buClrTx/>
                  <a:buSzTx/>
                  <a:buFontTx/>
                  <a:buNone/>
                  <a:tabLst/>
                  <a:defRPr/>
                </a:pPr>
                <a:r>
                  <a:rPr kumimoji="0" lang="zh-CN" altLang="en-US"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实例特征向量</a:t>
                </a:r>
                <a14:m>
                  <m:oMath xmlns:m="http://schemas.openxmlformats.org/officeDocument/2006/math">
                    <m:r>
                      <a:rPr kumimoji="0" lang="en-US" sz="2000" b="0" i="1" u="none" strike="noStrike" kern="0" cap="none" spc="300" normalizeH="0" baseline="0" noProof="0" dirty="0">
                        <a:ln>
                          <a:noFill/>
                        </a:ln>
                        <a:solidFill>
                          <a:sysClr val="window" lastClr="FFFFFF"/>
                        </a:solidFill>
                        <a:effectLst/>
                        <a:uLnTx/>
                        <a:uFillTx/>
                        <a:latin typeface="Cambria Math" panose="02040503050406030204" pitchFamily="18" charset="0"/>
                        <a:cs typeface="+mn-cs"/>
                      </a:rPr>
                      <m:t>𝑥</m:t>
                    </m:r>
                  </m:oMath>
                </a14:m>
                <a:endParaRPr kumimoji="0" lang="en-US" altLang="zh-CN"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20000"/>
                  </a:lnSpc>
                  <a:spcBef>
                    <a:spcPts val="1000"/>
                  </a:spcBef>
                  <a:spcAft>
                    <a:spcPts val="0"/>
                  </a:spcAft>
                  <a:buClrTx/>
                  <a:buSzTx/>
                  <a:buFontTx/>
                  <a:buNone/>
                  <a:tabLst/>
                  <a:defRPr/>
                </a:pPr>
                <a:r>
                  <a:rPr kumimoji="0" lang="en-US" altLang="zh-CN"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1.</a:t>
                </a:r>
                <a:r>
                  <a:rPr kumimoji="0" lang="zh-CN" altLang="en-US"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根据给定的距离度量，在训练集中找到与</a:t>
                </a:r>
                <a14:m>
                  <m:oMath xmlns:m="http://schemas.openxmlformats.org/officeDocument/2006/math">
                    <m:r>
                      <a:rPr kumimoji="0" lang="en-US" sz="2000" b="0" i="1" u="none" strike="noStrike" kern="0" cap="none" spc="300" normalizeH="0" baseline="0" noProof="0" dirty="0">
                        <a:ln>
                          <a:noFill/>
                        </a:ln>
                        <a:solidFill>
                          <a:sysClr val="window" lastClr="FFFFFF"/>
                        </a:solidFill>
                        <a:effectLst/>
                        <a:uLnTx/>
                        <a:uFillTx/>
                        <a:latin typeface="Cambria Math" panose="02040503050406030204" pitchFamily="18" charset="0"/>
                        <a:cs typeface="+mn-cs"/>
                      </a:rPr>
                      <m:t>𝑥</m:t>
                    </m:r>
                  </m:oMath>
                </a14:m>
                <a:r>
                  <a:rPr kumimoji="0" lang="zh-CN" altLang="en-US"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最近的</a:t>
                </a:r>
                <a:r>
                  <a:rPr kumimoji="0" lang="en-US" altLang="zh-CN"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k</a:t>
                </a:r>
                <a:r>
                  <a:rPr kumimoji="0" lang="zh-CN" altLang="en-US"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个点，涵盖这</a:t>
                </a:r>
                <a:r>
                  <a:rPr kumimoji="0" lang="en-US" altLang="zh-CN"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k</a:t>
                </a:r>
                <a:r>
                  <a:rPr kumimoji="0" lang="zh-CN" altLang="en-US"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个点的邻域记作</a:t>
                </a:r>
                <a14:m>
                  <m:oMath xmlns:m="http://schemas.openxmlformats.org/officeDocument/2006/math">
                    <m:sSub>
                      <m:sSubPr>
                        <m:ctrlPr>
                          <a:rPr kumimoji="0" lang="zh-CN" alt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ctrlPr>
                      </m:sSubPr>
                      <m:e>
                        <m:r>
                          <a:rPr kumimoji="0" lang="zh-CN" alt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𝑁</m:t>
                        </m:r>
                      </m:e>
                      <m:sub>
                        <m:r>
                          <a:rPr kumimoji="0" lang="zh-CN" alt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𝑘</m:t>
                        </m:r>
                      </m:sub>
                    </m:sSub>
                    <m:d>
                      <m:dPr>
                        <m:ctrlPr>
                          <a:rPr kumimoji="0" lang="zh-CN" alt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ctrlPr>
                      </m:dPr>
                      <m:e>
                        <m:r>
                          <a:rPr kumimoji="0" lang="zh-CN" alt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𝑥</m:t>
                        </m:r>
                      </m:e>
                    </m:d>
                  </m:oMath>
                </a14:m>
                <a:endParaRPr kumimoji="0" lang="en-US" altLang="zh-CN"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20000"/>
                  </a:lnSpc>
                  <a:spcBef>
                    <a:spcPts val="1000"/>
                  </a:spcBef>
                  <a:spcAft>
                    <a:spcPts val="0"/>
                  </a:spcAft>
                  <a:buClrTx/>
                  <a:buSzTx/>
                  <a:buFontTx/>
                  <a:buNone/>
                  <a:tabLst/>
                  <a:defRPr/>
                </a:pPr>
                <a:r>
                  <a:rPr kumimoji="0" lang="en-US" altLang="zh-CN"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2.</a:t>
                </a:r>
                <a:r>
                  <a:rPr kumimoji="0" lang="zh-CN" altLang="en-US"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在</a:t>
                </a:r>
                <a14:m>
                  <m:oMath xmlns:m="http://schemas.openxmlformats.org/officeDocument/2006/math">
                    <m:sSub>
                      <m:sSubPr>
                        <m:ctrlPr>
                          <a:rPr kumimoji="0" lang="zh-CN" altLang="en-US" sz="2000" b="0" i="1" u="none" strike="noStrike" kern="0" cap="none" spc="300" normalizeH="0" baseline="0" noProof="0">
                            <a:ln>
                              <a:noFill/>
                            </a:ln>
                            <a:solidFill>
                              <a:sysClr val="window" lastClr="FFFFFF"/>
                            </a:solidFill>
                            <a:effectLst/>
                            <a:uLnTx/>
                            <a:uFillTx/>
                            <a:latin typeface="Cambria Math" panose="02040503050406030204" pitchFamily="18" charset="0"/>
                            <a:cs typeface="+mn-cs"/>
                          </a:rPr>
                        </m:ctrlPr>
                      </m:sSubPr>
                      <m:e>
                        <m:r>
                          <a:rPr kumimoji="0" lang="zh-CN" altLang="en-US" sz="2000" b="0" i="1" u="none" strike="noStrike" kern="0" cap="none" spc="300" normalizeH="0" baseline="0" noProof="0">
                            <a:ln>
                              <a:noFill/>
                            </a:ln>
                            <a:solidFill>
                              <a:sysClr val="window" lastClr="FFFFFF"/>
                            </a:solidFill>
                            <a:effectLst/>
                            <a:uLnTx/>
                            <a:uFillTx/>
                            <a:latin typeface="Cambria Math" panose="02040503050406030204" pitchFamily="18" charset="0"/>
                            <a:cs typeface="+mn-cs"/>
                          </a:rPr>
                          <m:t>𝑁</m:t>
                        </m:r>
                      </m:e>
                      <m:sub>
                        <m:r>
                          <a:rPr kumimoji="0" lang="zh-CN" altLang="en-US" sz="2000" b="0" i="1" u="none" strike="noStrike" kern="0" cap="none" spc="300" normalizeH="0" baseline="0" noProof="0">
                            <a:ln>
                              <a:noFill/>
                            </a:ln>
                            <a:solidFill>
                              <a:sysClr val="window" lastClr="FFFFFF"/>
                            </a:solidFill>
                            <a:effectLst/>
                            <a:uLnTx/>
                            <a:uFillTx/>
                            <a:latin typeface="Cambria Math" panose="02040503050406030204" pitchFamily="18" charset="0"/>
                            <a:cs typeface="+mn-cs"/>
                          </a:rPr>
                          <m:t>𝑘</m:t>
                        </m:r>
                      </m:sub>
                    </m:sSub>
                    <m:d>
                      <m:dPr>
                        <m:ctrlPr>
                          <a:rPr kumimoji="0" lang="zh-CN" altLang="en-US" sz="2000" b="0" i="1" u="none" strike="noStrike" kern="0" cap="none" spc="300" normalizeH="0" baseline="0" noProof="0">
                            <a:ln>
                              <a:noFill/>
                            </a:ln>
                            <a:solidFill>
                              <a:sysClr val="window" lastClr="FFFFFF"/>
                            </a:solidFill>
                            <a:effectLst/>
                            <a:uLnTx/>
                            <a:uFillTx/>
                            <a:latin typeface="Cambria Math" panose="02040503050406030204" pitchFamily="18" charset="0"/>
                            <a:cs typeface="+mn-cs"/>
                          </a:rPr>
                        </m:ctrlPr>
                      </m:dPr>
                      <m:e>
                        <m:r>
                          <a:rPr kumimoji="0" lang="zh-CN" altLang="en-US" sz="2000" b="0" i="1" u="none" strike="noStrike" kern="0" cap="none" spc="300" normalizeH="0" baseline="0" noProof="0">
                            <a:ln>
                              <a:noFill/>
                            </a:ln>
                            <a:solidFill>
                              <a:sysClr val="window" lastClr="FFFFFF"/>
                            </a:solidFill>
                            <a:effectLst/>
                            <a:uLnTx/>
                            <a:uFillTx/>
                            <a:latin typeface="Cambria Math" panose="02040503050406030204" pitchFamily="18" charset="0"/>
                            <a:cs typeface="+mn-cs"/>
                          </a:rPr>
                          <m:t>𝑥</m:t>
                        </m:r>
                      </m:e>
                    </m:d>
                  </m:oMath>
                </a14:m>
                <a:r>
                  <a:rPr kumimoji="0" lang="zh-CN" altLang="en-US"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中根据分类决策规则（如多数表决）决定</a:t>
                </a:r>
                <a14:m>
                  <m:oMath xmlns:m="http://schemas.openxmlformats.org/officeDocument/2006/math">
                    <m:r>
                      <a:rPr kumimoji="0" lang="en-US" sz="2000" b="0" i="1" u="none" strike="noStrike" kern="0" cap="none" spc="300" normalizeH="0" baseline="0" noProof="0" dirty="0">
                        <a:ln>
                          <a:noFill/>
                        </a:ln>
                        <a:solidFill>
                          <a:sysClr val="window" lastClr="FFFFFF"/>
                        </a:solidFill>
                        <a:effectLst/>
                        <a:uLnTx/>
                        <a:uFillTx/>
                        <a:latin typeface="Cambria Math" panose="02040503050406030204" pitchFamily="18" charset="0"/>
                        <a:cs typeface="+mn-cs"/>
                      </a:rPr>
                      <m:t>𝑥</m:t>
                    </m:r>
                  </m:oMath>
                </a14:m>
                <a:r>
                  <a:rPr kumimoji="0" lang="zh-CN" altLang="en-US"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的类别</a:t>
                </a:r>
                <a14:m>
                  <m:oMath xmlns:m="http://schemas.openxmlformats.org/officeDocument/2006/math">
                    <m:r>
                      <a:rPr kumimoji="0" lang="en-US" sz="2000" b="0" i="1" u="none" strike="noStrike" kern="0" cap="none" spc="300" normalizeH="0" baseline="0" noProof="0" dirty="0">
                        <a:ln>
                          <a:noFill/>
                        </a:ln>
                        <a:solidFill>
                          <a:sysClr val="window" lastClr="FFFFFF"/>
                        </a:solidFill>
                        <a:effectLst/>
                        <a:uLnTx/>
                        <a:uFillTx/>
                        <a:latin typeface="Cambria Math" panose="02040503050406030204" pitchFamily="18" charset="0"/>
                        <a:cs typeface="+mn-cs"/>
                      </a:rPr>
                      <m:t>𝑦</m:t>
                    </m:r>
                  </m:oMath>
                </a14:m>
                <a:endParaRPr kumimoji="0" lang="en-US" altLang="zh-CN"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20000"/>
                  </a:lnSpc>
                  <a:spcBef>
                    <a:spcPts val="1000"/>
                  </a:spcBef>
                  <a:spcAft>
                    <a:spcPts val="0"/>
                  </a:spcAft>
                  <a:buClrTx/>
                  <a:buSzTx/>
                  <a:buFontTx/>
                  <a:buNone/>
                  <a:tabLst/>
                  <a:defRPr/>
                </a:pPr>
                <a:r>
                  <a:rPr kumimoji="0" lang="zh-CN" altLang="en-US"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输出：实例</a:t>
                </a:r>
                <a14:m>
                  <m:oMath xmlns:m="http://schemas.openxmlformats.org/officeDocument/2006/math">
                    <m:r>
                      <a:rPr kumimoji="0" lang="en-US" sz="2000" b="0" i="1" u="none" strike="noStrike" kern="0" cap="none" spc="300" normalizeH="0" baseline="0" noProof="0" dirty="0">
                        <a:ln>
                          <a:noFill/>
                        </a:ln>
                        <a:solidFill>
                          <a:sysClr val="window" lastClr="FFFFFF"/>
                        </a:solidFill>
                        <a:effectLst/>
                        <a:uLnTx/>
                        <a:uFillTx/>
                        <a:latin typeface="Cambria Math" panose="02040503050406030204" pitchFamily="18" charset="0"/>
                        <a:cs typeface="+mn-cs"/>
                      </a:rPr>
                      <m:t>𝑥</m:t>
                    </m:r>
                  </m:oMath>
                </a14:m>
                <a:r>
                  <a:rPr kumimoji="0" lang="zh-CN" altLang="en-US"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所属的类别</a:t>
                </a:r>
                <a14:m>
                  <m:oMath xmlns:m="http://schemas.openxmlformats.org/officeDocument/2006/math">
                    <m:r>
                      <a:rPr kumimoji="0" lang="en-US" sz="2000" b="0" i="1" u="none" strike="noStrike" kern="0" cap="none" spc="300" normalizeH="0" baseline="0" noProof="0" dirty="0">
                        <a:ln>
                          <a:noFill/>
                        </a:ln>
                        <a:solidFill>
                          <a:sysClr val="window" lastClr="FFFFFF"/>
                        </a:solidFill>
                        <a:effectLst/>
                        <a:uLnTx/>
                        <a:uFillTx/>
                        <a:latin typeface="Cambria Math" panose="02040503050406030204" pitchFamily="18" charset="0"/>
                        <a:cs typeface="+mn-cs"/>
                      </a:rPr>
                      <m:t>𝑦</m:t>
                    </m:r>
                  </m:oMath>
                </a14:m>
                <a:endParaRPr kumimoji="0" lang="zh-CN" altLang="en-US"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p:txBody>
          </p:sp>
        </mc:Choice>
        <mc:Fallback>
          <p:sp>
            <p:nvSpPr>
              <p:cNvPr id="22" name="内容占位符 6">
                <a:extLst>
                  <a:ext uri="{FF2B5EF4-FFF2-40B4-BE49-F238E27FC236}">
                    <a16:creationId xmlns:a16="http://schemas.microsoft.com/office/drawing/2014/main" id="{4D1201B2-EBEB-45A2-88A2-93CAED5A9F6A}"/>
                  </a:ext>
                </a:extLst>
              </p:cNvPr>
              <p:cNvSpPr txBox="1">
                <a:spLocks noRot="1" noChangeAspect="1" noMove="1" noResize="1" noEditPoints="1" noAdjustHandles="1" noChangeArrowheads="1" noChangeShapeType="1" noTextEdit="1"/>
              </p:cNvSpPr>
              <p:nvPr/>
            </p:nvSpPr>
            <p:spPr>
              <a:xfrm>
                <a:off x="479423" y="1858081"/>
                <a:ext cx="6083935" cy="4202048"/>
              </a:xfrm>
              <a:prstGeom prst="rect">
                <a:avLst/>
              </a:prstGeom>
              <a:blipFill>
                <a:blip r:embed="rId2"/>
                <a:stretch>
                  <a:fillRect l="-1102" t="-145" r="-5711" b="-1742"/>
                </a:stretch>
              </a:blipFill>
            </p:spPr>
            <p:txBody>
              <a:bodyPr/>
              <a:lstStyle/>
              <a:p>
                <a:r>
                  <a:rPr lang="zh-CN" altLang="en-US">
                    <a:noFill/>
                  </a:rPr>
                  <a:t> </a:t>
                </a:r>
              </a:p>
            </p:txBody>
          </p:sp>
        </mc:Fallback>
      </mc:AlternateContent>
      <p:pic>
        <p:nvPicPr>
          <p:cNvPr id="23" name="图片 22">
            <a:extLst>
              <a:ext uri="{FF2B5EF4-FFF2-40B4-BE49-F238E27FC236}">
                <a16:creationId xmlns:a16="http://schemas.microsoft.com/office/drawing/2014/main" id="{D59776E7-71C3-4F24-B339-86DD2D78E1EA}"/>
              </a:ext>
            </a:extLst>
          </p:cNvPr>
          <p:cNvPicPr>
            <a:picLocks noChangeAspect="1"/>
          </p:cNvPicPr>
          <p:nvPr/>
        </p:nvPicPr>
        <p:blipFill>
          <a:blip r:embed="rId3"/>
          <a:stretch>
            <a:fillRect/>
          </a:stretch>
        </p:blipFill>
        <p:spPr>
          <a:xfrm>
            <a:off x="6906566" y="1249698"/>
            <a:ext cx="4366018" cy="3963540"/>
          </a:xfrm>
          <a:prstGeom prst="rect">
            <a:avLst/>
          </a:prstGeom>
        </p:spPr>
      </p:pic>
    </p:spTree>
    <p:extLst>
      <p:ext uri="{BB962C8B-B14F-4D97-AF65-F5344CB8AC3E}">
        <p14:creationId xmlns:p14="http://schemas.microsoft.com/office/powerpoint/2010/main" val="329254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圆角矩形 25"/>
          <p:cNvSpPr/>
          <p:nvPr/>
        </p:nvSpPr>
        <p:spPr>
          <a:xfrm>
            <a:off x="4768666" y="754217"/>
            <a:ext cx="2218060" cy="505188"/>
          </a:xfrm>
          <a:prstGeom prst="roundRect">
            <a:avLst>
              <a:gd name="adj" fmla="val 50000"/>
            </a:avLst>
          </a:prstGeom>
          <a:noFill/>
          <a:ln w="9525">
            <a:gradFill flip="none" rotWithShape="1">
              <a:gsLst>
                <a:gs pos="0">
                  <a:srgbClr val="1CA986"/>
                </a:gs>
                <a:gs pos="100000">
                  <a:srgbClr val="50D4C2"/>
                </a:gs>
              </a:gsLst>
              <a:lin ang="4800000" scaled="0"/>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gradFill>
                  <a:gsLst>
                    <a:gs pos="0">
                      <a:srgbClr val="1CA986"/>
                    </a:gs>
                    <a:gs pos="100000">
                      <a:srgbClr val="50D4C2"/>
                    </a:gs>
                  </a:gsLst>
                  <a:lin ang="4800000" scaled="0"/>
                </a:gradFill>
              </a:rPr>
              <a:t>学习汇报</a:t>
            </a:r>
          </a:p>
        </p:txBody>
      </p:sp>
      <p:sp>
        <p:nvSpPr>
          <p:cNvPr id="27" name="矩形 26"/>
          <p:cNvSpPr/>
          <p:nvPr/>
        </p:nvSpPr>
        <p:spPr>
          <a:xfrm>
            <a:off x="3105044" y="1553269"/>
            <a:ext cx="5545303" cy="923330"/>
          </a:xfrm>
          <a:prstGeom prst="rect">
            <a:avLst/>
          </a:prstGeom>
        </p:spPr>
        <p:txBody>
          <a:bodyPr wrap="square">
            <a:spAutoFit/>
          </a:bodyPr>
          <a:lstStyle/>
          <a:p>
            <a:pPr lvl="0"/>
            <a:r>
              <a:rPr lang="zh-CN" altLang="en-US" dirty="0">
                <a:solidFill>
                  <a:schemeClr val="bg1"/>
                </a:solidFill>
                <a:latin typeface="微软雅黑 Light" panose="020B0502040204020203" pitchFamily="34" charset="-122"/>
                <a:ea typeface="微软雅黑 Light" panose="020B0502040204020203" pitchFamily="34" charset="-122"/>
              </a:rPr>
              <a:t>近期对李航的</a:t>
            </a:r>
            <a:r>
              <a:rPr lang="en-US" altLang="zh-CN" dirty="0">
                <a:solidFill>
                  <a:schemeClr val="bg1"/>
                </a:solidFill>
                <a:latin typeface="微软雅黑 Light" panose="020B0502040204020203" pitchFamily="34" charset="-122"/>
                <a:ea typeface="微软雅黑 Light" panose="020B0502040204020203" pitchFamily="34" charset="-122"/>
              </a:rPr>
              <a:t>《</a:t>
            </a:r>
            <a:r>
              <a:rPr lang="zh-CN" altLang="en-US" dirty="0">
                <a:solidFill>
                  <a:schemeClr val="bg1"/>
                </a:solidFill>
                <a:latin typeface="微软雅黑 Light" panose="020B0502040204020203" pitchFamily="34" charset="-122"/>
                <a:ea typeface="微软雅黑 Light" panose="020B0502040204020203" pitchFamily="34" charset="-122"/>
              </a:rPr>
              <a:t>统计学习方法</a:t>
            </a:r>
            <a:r>
              <a:rPr lang="en-US" altLang="zh-CN" dirty="0">
                <a:solidFill>
                  <a:schemeClr val="bg1"/>
                </a:solidFill>
                <a:latin typeface="微软雅黑 Light" panose="020B0502040204020203" pitchFamily="34" charset="-122"/>
                <a:ea typeface="微软雅黑 Light" panose="020B0502040204020203" pitchFamily="34" charset="-122"/>
              </a:rPr>
              <a:t>》</a:t>
            </a:r>
            <a:r>
              <a:rPr lang="zh-CN" altLang="en-US" dirty="0">
                <a:solidFill>
                  <a:schemeClr val="bg1"/>
                </a:solidFill>
                <a:latin typeface="微软雅黑 Light" panose="020B0502040204020203" pitchFamily="34" charset="-122"/>
                <a:ea typeface="微软雅黑 Light" panose="020B0502040204020203" pitchFamily="34" charset="-122"/>
              </a:rPr>
              <a:t>（第一版）中的第一章至第三章进行学习和研究，并对其中的知识点和公式进行推导和编程验证，现将学习成果进行汇报</a:t>
            </a:r>
            <a:endParaRPr lang="zh-HK" altLang="zh-HK" dirty="0">
              <a:solidFill>
                <a:schemeClr val="bg1"/>
              </a:solidFill>
              <a:latin typeface="微软雅黑 Light" panose="020B0502040204020203" pitchFamily="34" charset="-122"/>
              <a:ea typeface="微软雅黑 Light" panose="020B0502040204020203" pitchFamily="34" charset="-122"/>
            </a:endParaRPr>
          </a:p>
        </p:txBody>
      </p:sp>
      <p:sp>
        <p:nvSpPr>
          <p:cNvPr id="29" name="任意多边形 28"/>
          <p:cNvSpPr/>
          <p:nvPr/>
        </p:nvSpPr>
        <p:spPr>
          <a:xfrm>
            <a:off x="0" y="4843066"/>
            <a:ext cx="12192000" cy="2016294"/>
          </a:xfrm>
          <a:custGeom>
            <a:avLst/>
            <a:gdLst>
              <a:gd name="connsiteX0" fmla="*/ 12192000 w 12192000"/>
              <a:gd name="connsiteY0" fmla="*/ 0 h 2016294"/>
              <a:gd name="connsiteX1" fmla="*/ 12192000 w 12192000"/>
              <a:gd name="connsiteY1" fmla="*/ 2016294 h 2016294"/>
              <a:gd name="connsiteX2" fmla="*/ 0 w 12192000"/>
              <a:gd name="connsiteY2" fmla="*/ 2016294 h 2016294"/>
              <a:gd name="connsiteX3" fmla="*/ 0 w 12192000"/>
              <a:gd name="connsiteY3" fmla="*/ 2006281 h 2016294"/>
              <a:gd name="connsiteX4" fmla="*/ 263708 w 12192000"/>
              <a:gd name="connsiteY4" fmla="*/ 2003914 h 2016294"/>
              <a:gd name="connsiteX5" fmla="*/ 12104647 w 12192000"/>
              <a:gd name="connsiteY5" fmla="*/ 101701 h 2016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2016294">
                <a:moveTo>
                  <a:pt x="12192000" y="0"/>
                </a:moveTo>
                <a:lnTo>
                  <a:pt x="12192000" y="2016294"/>
                </a:lnTo>
                <a:lnTo>
                  <a:pt x="0" y="2016294"/>
                </a:lnTo>
                <a:lnTo>
                  <a:pt x="0" y="2006281"/>
                </a:lnTo>
                <a:lnTo>
                  <a:pt x="263708" y="2003914"/>
                </a:lnTo>
                <a:cubicBezTo>
                  <a:pt x="6161267" y="1897494"/>
                  <a:pt x="10936182" y="1116311"/>
                  <a:pt x="12104647" y="101701"/>
                </a:cubicBezTo>
                <a:close/>
              </a:path>
            </a:pathLst>
          </a:custGeom>
          <a:gradFill flip="none" rotWithShape="1">
            <a:gsLst>
              <a:gs pos="0">
                <a:srgbClr val="0E122C"/>
              </a:gs>
              <a:gs pos="100000">
                <a:srgbClr val="2E3D9A"/>
              </a:gs>
            </a:gsLst>
            <a:lin ang="4800000" scaled="0"/>
            <a:tileRect/>
          </a:gradFill>
          <a:ln>
            <a:noFill/>
          </a:ln>
          <a:effectLst>
            <a:outerShdw blurRad="635000" dist="101600" dir="13500000" algn="b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任意多边形 29"/>
          <p:cNvSpPr/>
          <p:nvPr/>
        </p:nvSpPr>
        <p:spPr>
          <a:xfrm flipH="1" flipV="1">
            <a:off x="12476" y="-1336"/>
            <a:ext cx="12192000" cy="2016294"/>
          </a:xfrm>
          <a:custGeom>
            <a:avLst/>
            <a:gdLst>
              <a:gd name="connsiteX0" fmla="*/ 12192000 w 12192000"/>
              <a:gd name="connsiteY0" fmla="*/ 0 h 2016294"/>
              <a:gd name="connsiteX1" fmla="*/ 12192000 w 12192000"/>
              <a:gd name="connsiteY1" fmla="*/ 2016294 h 2016294"/>
              <a:gd name="connsiteX2" fmla="*/ 0 w 12192000"/>
              <a:gd name="connsiteY2" fmla="*/ 2016294 h 2016294"/>
              <a:gd name="connsiteX3" fmla="*/ 0 w 12192000"/>
              <a:gd name="connsiteY3" fmla="*/ 2006281 h 2016294"/>
              <a:gd name="connsiteX4" fmla="*/ 263708 w 12192000"/>
              <a:gd name="connsiteY4" fmla="*/ 2003914 h 2016294"/>
              <a:gd name="connsiteX5" fmla="*/ 12104647 w 12192000"/>
              <a:gd name="connsiteY5" fmla="*/ 101701 h 2016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2016294">
                <a:moveTo>
                  <a:pt x="12192000" y="0"/>
                </a:moveTo>
                <a:lnTo>
                  <a:pt x="12192000" y="2016294"/>
                </a:lnTo>
                <a:lnTo>
                  <a:pt x="0" y="2016294"/>
                </a:lnTo>
                <a:lnTo>
                  <a:pt x="0" y="2006281"/>
                </a:lnTo>
                <a:lnTo>
                  <a:pt x="263708" y="2003914"/>
                </a:lnTo>
                <a:cubicBezTo>
                  <a:pt x="6161267" y="1897494"/>
                  <a:pt x="10936182" y="1116311"/>
                  <a:pt x="12104647" y="101701"/>
                </a:cubicBezTo>
                <a:close/>
              </a:path>
            </a:pathLst>
          </a:custGeom>
          <a:gradFill flip="none" rotWithShape="1">
            <a:gsLst>
              <a:gs pos="0">
                <a:srgbClr val="0E122C"/>
              </a:gs>
              <a:gs pos="100000">
                <a:srgbClr val="2E3D9A"/>
              </a:gs>
            </a:gsLst>
            <a:lin ang="4800000" scaled="0"/>
            <a:tileRect/>
          </a:gradFill>
          <a:ln>
            <a:noFill/>
          </a:ln>
          <a:effectLst>
            <a:outerShdw blurRad="635000" dist="101600" dir="13500000" algn="b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3" name="图片 2">
            <a:extLst>
              <a:ext uri="{FF2B5EF4-FFF2-40B4-BE49-F238E27FC236}">
                <a16:creationId xmlns:a16="http://schemas.microsoft.com/office/drawing/2014/main" id="{BF71D5DF-B0D2-473F-94F6-1D6B8E95F317}"/>
              </a:ext>
            </a:extLst>
          </p:cNvPr>
          <p:cNvPicPr>
            <a:picLocks noChangeAspect="1"/>
          </p:cNvPicPr>
          <p:nvPr/>
        </p:nvPicPr>
        <p:blipFill>
          <a:blip r:embed="rId2"/>
          <a:stretch>
            <a:fillRect/>
          </a:stretch>
        </p:blipFill>
        <p:spPr>
          <a:xfrm>
            <a:off x="6214370" y="3429000"/>
            <a:ext cx="4030462" cy="2267135"/>
          </a:xfrm>
          <a:prstGeom prst="rect">
            <a:avLst/>
          </a:prstGeom>
        </p:spPr>
      </p:pic>
      <p:pic>
        <p:nvPicPr>
          <p:cNvPr id="4" name="图片 3">
            <a:extLst>
              <a:ext uri="{FF2B5EF4-FFF2-40B4-BE49-F238E27FC236}">
                <a16:creationId xmlns:a16="http://schemas.microsoft.com/office/drawing/2014/main" id="{54CF5C3D-E681-4EE3-B0F8-DED00563BFF5}"/>
              </a:ext>
            </a:extLst>
          </p:cNvPr>
          <p:cNvPicPr>
            <a:picLocks noChangeAspect="1"/>
          </p:cNvPicPr>
          <p:nvPr/>
        </p:nvPicPr>
        <p:blipFill>
          <a:blip r:embed="rId3"/>
          <a:stretch>
            <a:fillRect/>
          </a:stretch>
        </p:blipFill>
        <p:spPr>
          <a:xfrm>
            <a:off x="1509206" y="3428999"/>
            <a:ext cx="4030462" cy="2267135"/>
          </a:xfrm>
          <a:prstGeom prst="rect">
            <a:avLst/>
          </a:prstGeom>
        </p:spPr>
      </p:pic>
    </p:spTree>
    <p:extLst>
      <p:ext uri="{BB962C8B-B14F-4D97-AF65-F5344CB8AC3E}">
        <p14:creationId xmlns:p14="http://schemas.microsoft.com/office/powerpoint/2010/main" val="6030665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任意多边形 22"/>
          <p:cNvSpPr/>
          <p:nvPr/>
        </p:nvSpPr>
        <p:spPr>
          <a:xfrm>
            <a:off x="12476" y="4863866"/>
            <a:ext cx="12192000" cy="2016294"/>
          </a:xfrm>
          <a:custGeom>
            <a:avLst/>
            <a:gdLst>
              <a:gd name="connsiteX0" fmla="*/ 12192000 w 12192000"/>
              <a:gd name="connsiteY0" fmla="*/ 0 h 2016294"/>
              <a:gd name="connsiteX1" fmla="*/ 12192000 w 12192000"/>
              <a:gd name="connsiteY1" fmla="*/ 2016294 h 2016294"/>
              <a:gd name="connsiteX2" fmla="*/ 0 w 12192000"/>
              <a:gd name="connsiteY2" fmla="*/ 2016294 h 2016294"/>
              <a:gd name="connsiteX3" fmla="*/ 0 w 12192000"/>
              <a:gd name="connsiteY3" fmla="*/ 2006281 h 2016294"/>
              <a:gd name="connsiteX4" fmla="*/ 263708 w 12192000"/>
              <a:gd name="connsiteY4" fmla="*/ 2003914 h 2016294"/>
              <a:gd name="connsiteX5" fmla="*/ 12104647 w 12192000"/>
              <a:gd name="connsiteY5" fmla="*/ 101701 h 2016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2016294">
                <a:moveTo>
                  <a:pt x="12192000" y="0"/>
                </a:moveTo>
                <a:lnTo>
                  <a:pt x="12192000" y="2016294"/>
                </a:lnTo>
                <a:lnTo>
                  <a:pt x="0" y="2016294"/>
                </a:lnTo>
                <a:lnTo>
                  <a:pt x="0" y="2006281"/>
                </a:lnTo>
                <a:lnTo>
                  <a:pt x="263708" y="2003914"/>
                </a:lnTo>
                <a:cubicBezTo>
                  <a:pt x="6161267" y="1897494"/>
                  <a:pt x="10936182" y="1116311"/>
                  <a:pt x="12104647" y="101701"/>
                </a:cubicBezTo>
                <a:close/>
              </a:path>
            </a:pathLst>
          </a:custGeom>
          <a:gradFill flip="none" rotWithShape="1">
            <a:gsLst>
              <a:gs pos="0">
                <a:srgbClr val="0E122C"/>
              </a:gs>
              <a:gs pos="100000">
                <a:srgbClr val="2E3D9A"/>
              </a:gs>
            </a:gsLst>
            <a:lin ang="4800000" scaled="0"/>
            <a:tileRect/>
          </a:gradFill>
          <a:ln>
            <a:noFill/>
          </a:ln>
          <a:effectLst>
            <a:outerShdw blurRad="635000" dist="101600" dir="135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圆角矩形 23"/>
          <p:cNvSpPr/>
          <p:nvPr/>
        </p:nvSpPr>
        <p:spPr>
          <a:xfrm>
            <a:off x="10703500" y="6011044"/>
            <a:ext cx="1200693" cy="501388"/>
          </a:xfrm>
          <a:prstGeom prst="roundRect">
            <a:avLst>
              <a:gd name="adj" fmla="val 50000"/>
            </a:avLst>
          </a:prstGeom>
          <a:noFill/>
          <a:ln w="9525">
            <a:gradFill flip="none" rotWithShape="1">
              <a:gsLst>
                <a:gs pos="0">
                  <a:srgbClr val="1CA986"/>
                </a:gs>
                <a:gs pos="100000">
                  <a:srgbClr val="50D4C2"/>
                </a:gs>
              </a:gsLst>
              <a:lin ang="4800000" scaled="0"/>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25" name="文本框 24"/>
          <p:cNvSpPr txBox="1"/>
          <p:nvPr/>
        </p:nvSpPr>
        <p:spPr>
          <a:xfrm>
            <a:off x="10719977" y="6088535"/>
            <a:ext cx="1167740" cy="338554"/>
          </a:xfrm>
          <a:prstGeom prst="rect">
            <a:avLst/>
          </a:prstGeom>
          <a:noFill/>
          <a:ln>
            <a:noFill/>
          </a:ln>
        </p:spPr>
        <p:txBody>
          <a:bodyPr wrap="square" rtlCol="0">
            <a:spAutoFit/>
          </a:bodyPr>
          <a:lstStyle/>
          <a:p>
            <a:pPr algn="ctr"/>
            <a:r>
              <a:rPr lang="en-US" altLang="zh-CN" sz="1600" dirty="0">
                <a:gradFill>
                  <a:gsLst>
                    <a:gs pos="0">
                      <a:srgbClr val="1CA986"/>
                    </a:gs>
                    <a:gs pos="100000">
                      <a:srgbClr val="50D4C2"/>
                    </a:gs>
                  </a:gsLst>
                  <a:lin ang="5400000" scaled="1"/>
                </a:gradFill>
                <a:latin typeface="微软雅黑 Light" panose="020B0502040204020203" pitchFamily="34" charset="-122"/>
                <a:ea typeface="微软雅黑 Light" panose="020B0502040204020203" pitchFamily="34" charset="-122"/>
              </a:rPr>
              <a:t>Part three</a:t>
            </a:r>
            <a:endParaRPr lang="zh-CN" altLang="en-US" sz="1600" dirty="0">
              <a:gradFill>
                <a:gsLst>
                  <a:gs pos="0">
                    <a:srgbClr val="1CA986"/>
                  </a:gs>
                  <a:gs pos="100000">
                    <a:srgbClr val="50D4C2"/>
                  </a:gs>
                </a:gsLst>
                <a:lin ang="5400000" scaled="1"/>
              </a:gradFill>
              <a:latin typeface="微软雅黑 Light" panose="020B0502040204020203" pitchFamily="34" charset="-122"/>
              <a:ea typeface="微软雅黑 Light" panose="020B0502040204020203" pitchFamily="34" charset="-122"/>
            </a:endParaRPr>
          </a:p>
        </p:txBody>
      </p:sp>
      <p:grpSp>
        <p:nvGrpSpPr>
          <p:cNvPr id="28" name="组合 27"/>
          <p:cNvGrpSpPr/>
          <p:nvPr/>
        </p:nvGrpSpPr>
        <p:grpSpPr>
          <a:xfrm>
            <a:off x="254882" y="-2645"/>
            <a:ext cx="542940" cy="563684"/>
            <a:chOff x="254882" y="-2645"/>
            <a:chExt cx="542940" cy="563684"/>
          </a:xfrm>
        </p:grpSpPr>
        <p:sp>
          <p:nvSpPr>
            <p:cNvPr id="29" name="矩形 28"/>
            <p:cNvSpPr/>
            <p:nvPr/>
          </p:nvSpPr>
          <p:spPr>
            <a:xfrm>
              <a:off x="254882" y="-2645"/>
              <a:ext cx="542940" cy="561039"/>
            </a:xfrm>
            <a:prstGeom prst="rect">
              <a:avLst/>
            </a:prstGeom>
            <a:gradFill flip="none" rotWithShape="1">
              <a:gsLst>
                <a:gs pos="9000">
                  <a:srgbClr val="FDE345">
                    <a:lumMod val="86000"/>
                  </a:srgbClr>
                </a:gs>
                <a:gs pos="100000">
                  <a:srgbClr val="FDE345">
                    <a:lumMod val="95000"/>
                    <a:lumOff val="5000"/>
                  </a:srgbClr>
                </a:gs>
              </a:gsLst>
              <a:lin ang="4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矩形 29"/>
            <p:cNvSpPr/>
            <p:nvPr/>
          </p:nvSpPr>
          <p:spPr>
            <a:xfrm>
              <a:off x="254882" y="0"/>
              <a:ext cx="542940" cy="5610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tx1"/>
                  </a:solidFill>
                  <a:latin typeface="微软雅黑" panose="020B0503020204020204" pitchFamily="34" charset="-122"/>
                  <a:ea typeface="微软雅黑" panose="020B0503020204020204" pitchFamily="34" charset="-122"/>
                </a:rPr>
                <a:t>3</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grpSp>
      <p:sp>
        <p:nvSpPr>
          <p:cNvPr id="19" name="文本框 18">
            <a:extLst>
              <a:ext uri="{FF2B5EF4-FFF2-40B4-BE49-F238E27FC236}">
                <a16:creationId xmlns:a16="http://schemas.microsoft.com/office/drawing/2014/main" id="{EBAFF94E-01D4-4597-B0B2-5A1DAA3339A1}"/>
              </a:ext>
            </a:extLst>
          </p:cNvPr>
          <p:cNvSpPr txBox="1"/>
          <p:nvPr/>
        </p:nvSpPr>
        <p:spPr>
          <a:xfrm>
            <a:off x="304372" y="15643"/>
            <a:ext cx="4533624" cy="523220"/>
          </a:xfrm>
          <a:prstGeom prst="rect">
            <a:avLst/>
          </a:prstGeom>
          <a:noFill/>
        </p:spPr>
        <p:txBody>
          <a:bodyPr wrap="square" rtlCol="0">
            <a:spAutoFit/>
          </a:bodyPr>
          <a:lstStyle/>
          <a:p>
            <a:pPr algn="ctr"/>
            <a:r>
              <a:rPr lang="zh-CN" altLang="en-US" sz="2800" dirty="0">
                <a:solidFill>
                  <a:schemeClr val="bg1"/>
                </a:solidFill>
                <a:latin typeface="微软雅黑 Light" panose="020B0502040204020203" pitchFamily="34" charset="-122"/>
                <a:ea typeface="微软雅黑 Light" panose="020B0502040204020203" pitchFamily="34" charset="-122"/>
              </a:rPr>
              <a:t>第三章</a:t>
            </a:r>
            <a:r>
              <a:rPr lang="zh-CN" altLang="en-US" sz="2800" dirty="0">
                <a:solidFill>
                  <a:prstClr val="white"/>
                </a:solidFill>
                <a:latin typeface="微软雅黑 Light" panose="020B0502040204020203" pitchFamily="34" charset="-122"/>
                <a:ea typeface="微软雅黑 Light" panose="020B0502040204020203" pitchFamily="34" charset="-122"/>
              </a:rPr>
              <a:t>重点知识总结</a:t>
            </a:r>
            <a:endParaRPr lang="zh-CN" altLang="en-US" sz="2800" dirty="0">
              <a:solidFill>
                <a:schemeClr val="bg1"/>
              </a:solidFill>
              <a:latin typeface="微软雅黑 Light" panose="020B0502040204020203" pitchFamily="34" charset="-122"/>
              <a:ea typeface="微软雅黑 Light" panose="020B0502040204020203" pitchFamily="34" charset="-122"/>
            </a:endParaRPr>
          </a:p>
        </p:txBody>
      </p:sp>
      <p:sp>
        <p:nvSpPr>
          <p:cNvPr id="20" name="矩形 19">
            <a:extLst>
              <a:ext uri="{FF2B5EF4-FFF2-40B4-BE49-F238E27FC236}">
                <a16:creationId xmlns:a16="http://schemas.microsoft.com/office/drawing/2014/main" id="{C4322AFA-3B4E-43C0-B3FD-508EC13579FB}"/>
              </a:ext>
            </a:extLst>
          </p:cNvPr>
          <p:cNvSpPr/>
          <p:nvPr/>
        </p:nvSpPr>
        <p:spPr>
          <a:xfrm>
            <a:off x="897609" y="482113"/>
            <a:ext cx="5365750" cy="338554"/>
          </a:xfrm>
          <a:prstGeom prst="rect">
            <a:avLst/>
          </a:prstGeom>
        </p:spPr>
        <p:txBody>
          <a:bodyPr wrap="square">
            <a:spAutoFit/>
          </a:bodyPr>
          <a:lstStyle/>
          <a:p>
            <a:pPr lvl="0" algn="just"/>
            <a:r>
              <a:rPr lang="en-US" altLang="zh-CN" sz="1600" dirty="0">
                <a:solidFill>
                  <a:schemeClr val="bg1"/>
                </a:solidFill>
                <a:latin typeface="微软雅黑 Light" panose="020B0502040204020203" pitchFamily="34" charset="-122"/>
                <a:ea typeface="微软雅黑 Light" panose="020B0502040204020203" pitchFamily="34" charset="-122"/>
              </a:rPr>
              <a:t>K</a:t>
            </a:r>
            <a:r>
              <a:rPr lang="zh-CN" altLang="en-US" sz="1600" dirty="0">
                <a:solidFill>
                  <a:schemeClr val="bg1"/>
                </a:solidFill>
                <a:latin typeface="微软雅黑 Light" panose="020B0502040204020203" pitchFamily="34" charset="-122"/>
                <a:ea typeface="微软雅黑 Light" panose="020B0502040204020203" pitchFamily="34" charset="-122"/>
              </a:rPr>
              <a:t>近邻法</a:t>
            </a:r>
            <a:endParaRPr lang="zh-HK" altLang="zh-HK" sz="1600" dirty="0">
              <a:solidFill>
                <a:schemeClr val="bg1"/>
              </a:solidFill>
              <a:latin typeface="微软雅黑 Light" panose="020B0502040204020203" pitchFamily="34" charset="-122"/>
              <a:ea typeface="微软雅黑 Light" panose="020B0502040204020203" pitchFamily="34" charset="-122"/>
            </a:endParaRPr>
          </a:p>
        </p:txBody>
      </p:sp>
      <p:sp>
        <p:nvSpPr>
          <p:cNvPr id="16" name="内容占位符 6">
            <a:extLst>
              <a:ext uri="{FF2B5EF4-FFF2-40B4-BE49-F238E27FC236}">
                <a16:creationId xmlns:a16="http://schemas.microsoft.com/office/drawing/2014/main" id="{66CEC1D5-30CD-4FB3-8727-0C1F1D1C7378}"/>
              </a:ext>
            </a:extLst>
          </p:cNvPr>
          <p:cNvSpPr txBox="1">
            <a:spLocks/>
          </p:cNvSpPr>
          <p:nvPr/>
        </p:nvSpPr>
        <p:spPr>
          <a:xfrm>
            <a:off x="968630" y="1580213"/>
            <a:ext cx="6083935" cy="927946"/>
          </a:xfrm>
          <a:prstGeom prst="rect">
            <a:avLst/>
          </a:prstGeom>
        </p:spPr>
        <p:txBody>
          <a:bodyPr wrap="square">
            <a:spAutoFit/>
          </a:bodyPr>
          <a:lstStyle>
            <a:lvl1pPr marL="0" indent="0" algn="l" defTabSz="914400" rtl="0" eaLnBrk="1" latinLnBrk="0" hangingPunct="1">
              <a:lnSpc>
                <a:spcPct val="120000"/>
              </a:lnSpc>
              <a:spcBef>
                <a:spcPts val="1000"/>
              </a:spcBef>
              <a:buFontTx/>
              <a:buNone/>
              <a:defRPr sz="2000" kern="0" spc="300" baseline="0">
                <a:solidFill>
                  <a:schemeClr val="bg1"/>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120000"/>
              </a:lnSpc>
              <a:spcBef>
                <a:spcPts val="500"/>
              </a:spcBef>
              <a:buFontTx/>
              <a:buNone/>
              <a:defRPr sz="2000" kern="0" spc="300" baseline="0">
                <a:solidFill>
                  <a:schemeClr val="bg1"/>
                </a:solidFill>
                <a:latin typeface="微软雅黑" panose="020B0503020204020204" pitchFamily="34" charset="-122"/>
                <a:ea typeface="微软雅黑" panose="020B0503020204020204" pitchFamily="34" charset="-122"/>
                <a:cs typeface="+mn-cs"/>
              </a:defRPr>
            </a:lvl2pPr>
            <a:lvl3pPr marL="914400" indent="0" algn="l" defTabSz="914400" rtl="0" eaLnBrk="1" latinLnBrk="0" hangingPunct="1">
              <a:lnSpc>
                <a:spcPct val="120000"/>
              </a:lnSpc>
              <a:spcBef>
                <a:spcPts val="500"/>
              </a:spcBef>
              <a:buFontTx/>
              <a:buNone/>
              <a:defRPr sz="2000" kern="0" spc="300" baseline="0">
                <a:solidFill>
                  <a:schemeClr val="bg1"/>
                </a:solidFill>
                <a:latin typeface="微软雅黑" panose="020B0503020204020204" pitchFamily="34" charset="-122"/>
                <a:ea typeface="微软雅黑" panose="020B0503020204020204" pitchFamily="34" charset="-122"/>
                <a:cs typeface="+mn-cs"/>
              </a:defRPr>
            </a:lvl3pPr>
            <a:lvl4pPr marL="1371600" indent="0" algn="l" defTabSz="914400" rtl="0" eaLnBrk="1" latinLnBrk="0" hangingPunct="1">
              <a:lnSpc>
                <a:spcPct val="120000"/>
              </a:lnSpc>
              <a:spcBef>
                <a:spcPts val="500"/>
              </a:spcBef>
              <a:buFontTx/>
              <a:buNone/>
              <a:defRPr sz="2000" kern="0" spc="300" baseline="0">
                <a:solidFill>
                  <a:schemeClr val="bg1"/>
                </a:solidFill>
                <a:latin typeface="微软雅黑" panose="020B0503020204020204" pitchFamily="34" charset="-122"/>
                <a:ea typeface="微软雅黑" panose="020B0503020204020204" pitchFamily="34" charset="-122"/>
                <a:cs typeface="+mn-cs"/>
              </a:defRPr>
            </a:lvl4pPr>
            <a:lvl5pPr marL="1828800" indent="0" algn="l" defTabSz="914400" rtl="0" eaLnBrk="1" latinLnBrk="0" hangingPunct="1">
              <a:lnSpc>
                <a:spcPct val="120000"/>
              </a:lnSpc>
              <a:spcBef>
                <a:spcPts val="500"/>
              </a:spcBef>
              <a:buFontTx/>
              <a:buNone/>
              <a:defRPr sz="2000" kern="0" spc="300" baseline="0">
                <a:solidFill>
                  <a:schemeClr val="bg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0" lang="zh-CN" altLang="en-US"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模型</a:t>
            </a:r>
            <a:endParaRPr kumimoji="0" lang="en-US" altLang="zh-CN"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20000"/>
              </a:lnSpc>
              <a:spcBef>
                <a:spcPts val="1000"/>
              </a:spcBef>
              <a:spcAft>
                <a:spcPts val="0"/>
              </a:spcAft>
              <a:buClrTx/>
              <a:buSzTx/>
              <a:buFontTx/>
              <a:buNone/>
              <a:tabLst/>
              <a:defRPr/>
            </a:pPr>
            <a:r>
              <a:rPr kumimoji="0" lang="en-US" altLang="zh-CN"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k</a:t>
            </a:r>
            <a:r>
              <a:rPr kumimoji="0" lang="zh-CN" altLang="en-US"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近邻方法没有显示的模型形式</a:t>
            </a:r>
          </a:p>
        </p:txBody>
      </p:sp>
      <p:pic>
        <p:nvPicPr>
          <p:cNvPr id="21" name="图片 20">
            <a:extLst>
              <a:ext uri="{FF2B5EF4-FFF2-40B4-BE49-F238E27FC236}">
                <a16:creationId xmlns:a16="http://schemas.microsoft.com/office/drawing/2014/main" id="{5E7783B6-6BD8-470D-9ECB-753A87608179}"/>
              </a:ext>
            </a:extLst>
          </p:cNvPr>
          <p:cNvPicPr>
            <a:picLocks noChangeAspect="1"/>
          </p:cNvPicPr>
          <p:nvPr/>
        </p:nvPicPr>
        <p:blipFill>
          <a:blip r:embed="rId2"/>
          <a:stretch>
            <a:fillRect/>
          </a:stretch>
        </p:blipFill>
        <p:spPr>
          <a:xfrm>
            <a:off x="6263359" y="1149141"/>
            <a:ext cx="4662513" cy="4180395"/>
          </a:xfrm>
          <a:prstGeom prst="rect">
            <a:avLst/>
          </a:prstGeom>
        </p:spPr>
      </p:pic>
      <p:sp>
        <p:nvSpPr>
          <p:cNvPr id="3" name="文本框 2">
            <a:extLst>
              <a:ext uri="{FF2B5EF4-FFF2-40B4-BE49-F238E27FC236}">
                <a16:creationId xmlns:a16="http://schemas.microsoft.com/office/drawing/2014/main" id="{82CCC41F-5A7D-4F3F-B283-07D521420B41}"/>
              </a:ext>
            </a:extLst>
          </p:cNvPr>
          <p:cNvSpPr txBox="1"/>
          <p:nvPr/>
        </p:nvSpPr>
        <p:spPr>
          <a:xfrm>
            <a:off x="8300303" y="795282"/>
            <a:ext cx="588623" cy="369332"/>
          </a:xfrm>
          <a:prstGeom prst="rect">
            <a:avLst/>
          </a:prstGeom>
          <a:noFill/>
        </p:spPr>
        <p:txBody>
          <a:bodyPr wrap="none" rtlCol="0">
            <a:spAutoFit/>
          </a:bodyPr>
          <a:lstStyle/>
          <a:p>
            <a:r>
              <a:rPr lang="en-US" altLang="zh-CN" dirty="0">
                <a:solidFill>
                  <a:schemeClr val="bg1"/>
                </a:solidFill>
              </a:rPr>
              <a:t>K=1</a:t>
            </a:r>
            <a:endParaRPr lang="zh-CN" altLang="en-US" dirty="0">
              <a:solidFill>
                <a:schemeClr val="bg1"/>
              </a:solidFill>
            </a:endParaRPr>
          </a:p>
        </p:txBody>
      </p:sp>
      <p:pic>
        <p:nvPicPr>
          <p:cNvPr id="26" name="图片 25">
            <a:extLst>
              <a:ext uri="{FF2B5EF4-FFF2-40B4-BE49-F238E27FC236}">
                <a16:creationId xmlns:a16="http://schemas.microsoft.com/office/drawing/2014/main" id="{CDC46E6F-446F-4ABC-BC2F-E25E7D20DF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4085" y="2817161"/>
            <a:ext cx="3973617" cy="2460626"/>
          </a:xfrm>
          <a:prstGeom prst="rect">
            <a:avLst/>
          </a:prstGeom>
        </p:spPr>
      </p:pic>
    </p:spTree>
    <p:extLst>
      <p:ext uri="{BB962C8B-B14F-4D97-AF65-F5344CB8AC3E}">
        <p14:creationId xmlns:p14="http://schemas.microsoft.com/office/powerpoint/2010/main" val="908386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任意多边形 22"/>
          <p:cNvSpPr/>
          <p:nvPr/>
        </p:nvSpPr>
        <p:spPr>
          <a:xfrm>
            <a:off x="12476" y="4863866"/>
            <a:ext cx="12192000" cy="2016294"/>
          </a:xfrm>
          <a:custGeom>
            <a:avLst/>
            <a:gdLst>
              <a:gd name="connsiteX0" fmla="*/ 12192000 w 12192000"/>
              <a:gd name="connsiteY0" fmla="*/ 0 h 2016294"/>
              <a:gd name="connsiteX1" fmla="*/ 12192000 w 12192000"/>
              <a:gd name="connsiteY1" fmla="*/ 2016294 h 2016294"/>
              <a:gd name="connsiteX2" fmla="*/ 0 w 12192000"/>
              <a:gd name="connsiteY2" fmla="*/ 2016294 h 2016294"/>
              <a:gd name="connsiteX3" fmla="*/ 0 w 12192000"/>
              <a:gd name="connsiteY3" fmla="*/ 2006281 h 2016294"/>
              <a:gd name="connsiteX4" fmla="*/ 263708 w 12192000"/>
              <a:gd name="connsiteY4" fmla="*/ 2003914 h 2016294"/>
              <a:gd name="connsiteX5" fmla="*/ 12104647 w 12192000"/>
              <a:gd name="connsiteY5" fmla="*/ 101701 h 2016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2016294">
                <a:moveTo>
                  <a:pt x="12192000" y="0"/>
                </a:moveTo>
                <a:lnTo>
                  <a:pt x="12192000" y="2016294"/>
                </a:lnTo>
                <a:lnTo>
                  <a:pt x="0" y="2016294"/>
                </a:lnTo>
                <a:lnTo>
                  <a:pt x="0" y="2006281"/>
                </a:lnTo>
                <a:lnTo>
                  <a:pt x="263708" y="2003914"/>
                </a:lnTo>
                <a:cubicBezTo>
                  <a:pt x="6161267" y="1897494"/>
                  <a:pt x="10936182" y="1116311"/>
                  <a:pt x="12104647" y="101701"/>
                </a:cubicBezTo>
                <a:close/>
              </a:path>
            </a:pathLst>
          </a:custGeom>
          <a:gradFill flip="none" rotWithShape="1">
            <a:gsLst>
              <a:gs pos="0">
                <a:srgbClr val="0E122C"/>
              </a:gs>
              <a:gs pos="100000">
                <a:srgbClr val="2E3D9A"/>
              </a:gs>
            </a:gsLst>
            <a:lin ang="4800000" scaled="0"/>
            <a:tileRect/>
          </a:gradFill>
          <a:ln>
            <a:noFill/>
          </a:ln>
          <a:effectLst>
            <a:outerShdw blurRad="635000" dist="101600" dir="135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圆角矩形 23"/>
          <p:cNvSpPr/>
          <p:nvPr/>
        </p:nvSpPr>
        <p:spPr>
          <a:xfrm>
            <a:off x="10703500" y="6011044"/>
            <a:ext cx="1200693" cy="501388"/>
          </a:xfrm>
          <a:prstGeom prst="roundRect">
            <a:avLst>
              <a:gd name="adj" fmla="val 50000"/>
            </a:avLst>
          </a:prstGeom>
          <a:noFill/>
          <a:ln w="9525">
            <a:gradFill flip="none" rotWithShape="1">
              <a:gsLst>
                <a:gs pos="0">
                  <a:srgbClr val="1CA986"/>
                </a:gs>
                <a:gs pos="100000">
                  <a:srgbClr val="50D4C2"/>
                </a:gs>
              </a:gsLst>
              <a:lin ang="4800000" scaled="0"/>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25" name="文本框 24"/>
          <p:cNvSpPr txBox="1"/>
          <p:nvPr/>
        </p:nvSpPr>
        <p:spPr>
          <a:xfrm>
            <a:off x="10719977" y="6088535"/>
            <a:ext cx="1167740" cy="338554"/>
          </a:xfrm>
          <a:prstGeom prst="rect">
            <a:avLst/>
          </a:prstGeom>
          <a:noFill/>
          <a:ln>
            <a:noFill/>
          </a:ln>
        </p:spPr>
        <p:txBody>
          <a:bodyPr wrap="square" rtlCol="0">
            <a:spAutoFit/>
          </a:bodyPr>
          <a:lstStyle/>
          <a:p>
            <a:pPr algn="ctr"/>
            <a:r>
              <a:rPr lang="en-US" altLang="zh-CN" sz="1600" dirty="0">
                <a:gradFill>
                  <a:gsLst>
                    <a:gs pos="0">
                      <a:srgbClr val="1CA986"/>
                    </a:gs>
                    <a:gs pos="100000">
                      <a:srgbClr val="50D4C2"/>
                    </a:gs>
                  </a:gsLst>
                  <a:lin ang="5400000" scaled="1"/>
                </a:gradFill>
                <a:latin typeface="微软雅黑 Light" panose="020B0502040204020203" pitchFamily="34" charset="-122"/>
                <a:ea typeface="微软雅黑 Light" panose="020B0502040204020203" pitchFamily="34" charset="-122"/>
              </a:rPr>
              <a:t>Part three</a:t>
            </a:r>
            <a:endParaRPr lang="zh-CN" altLang="en-US" sz="1600" dirty="0">
              <a:gradFill>
                <a:gsLst>
                  <a:gs pos="0">
                    <a:srgbClr val="1CA986"/>
                  </a:gs>
                  <a:gs pos="100000">
                    <a:srgbClr val="50D4C2"/>
                  </a:gs>
                </a:gsLst>
                <a:lin ang="5400000" scaled="1"/>
              </a:gradFill>
              <a:latin typeface="微软雅黑 Light" panose="020B0502040204020203" pitchFamily="34" charset="-122"/>
              <a:ea typeface="微软雅黑 Light" panose="020B0502040204020203" pitchFamily="34" charset="-122"/>
            </a:endParaRPr>
          </a:p>
        </p:txBody>
      </p:sp>
      <p:grpSp>
        <p:nvGrpSpPr>
          <p:cNvPr id="28" name="组合 27"/>
          <p:cNvGrpSpPr/>
          <p:nvPr/>
        </p:nvGrpSpPr>
        <p:grpSpPr>
          <a:xfrm>
            <a:off x="254882" y="-2645"/>
            <a:ext cx="542940" cy="563684"/>
            <a:chOff x="254882" y="-2645"/>
            <a:chExt cx="542940" cy="563684"/>
          </a:xfrm>
        </p:grpSpPr>
        <p:sp>
          <p:nvSpPr>
            <p:cNvPr id="29" name="矩形 28"/>
            <p:cNvSpPr/>
            <p:nvPr/>
          </p:nvSpPr>
          <p:spPr>
            <a:xfrm>
              <a:off x="254882" y="-2645"/>
              <a:ext cx="542940" cy="561039"/>
            </a:xfrm>
            <a:prstGeom prst="rect">
              <a:avLst/>
            </a:prstGeom>
            <a:gradFill flip="none" rotWithShape="1">
              <a:gsLst>
                <a:gs pos="9000">
                  <a:srgbClr val="FDE345">
                    <a:lumMod val="86000"/>
                  </a:srgbClr>
                </a:gs>
                <a:gs pos="100000">
                  <a:srgbClr val="FDE345">
                    <a:lumMod val="95000"/>
                    <a:lumOff val="5000"/>
                  </a:srgbClr>
                </a:gs>
              </a:gsLst>
              <a:lin ang="4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矩形 29"/>
            <p:cNvSpPr/>
            <p:nvPr/>
          </p:nvSpPr>
          <p:spPr>
            <a:xfrm>
              <a:off x="254882" y="0"/>
              <a:ext cx="542940" cy="5610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tx1"/>
                  </a:solidFill>
                  <a:latin typeface="微软雅黑" panose="020B0503020204020204" pitchFamily="34" charset="-122"/>
                  <a:ea typeface="微软雅黑" panose="020B0503020204020204" pitchFamily="34" charset="-122"/>
                </a:rPr>
                <a:t>3</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grpSp>
      <p:sp>
        <p:nvSpPr>
          <p:cNvPr id="19" name="文本框 18">
            <a:extLst>
              <a:ext uri="{FF2B5EF4-FFF2-40B4-BE49-F238E27FC236}">
                <a16:creationId xmlns:a16="http://schemas.microsoft.com/office/drawing/2014/main" id="{EBAFF94E-01D4-4597-B0B2-5A1DAA3339A1}"/>
              </a:ext>
            </a:extLst>
          </p:cNvPr>
          <p:cNvSpPr txBox="1"/>
          <p:nvPr/>
        </p:nvSpPr>
        <p:spPr>
          <a:xfrm>
            <a:off x="304372" y="15643"/>
            <a:ext cx="4533624" cy="523220"/>
          </a:xfrm>
          <a:prstGeom prst="rect">
            <a:avLst/>
          </a:prstGeom>
          <a:noFill/>
        </p:spPr>
        <p:txBody>
          <a:bodyPr wrap="square" rtlCol="0">
            <a:spAutoFit/>
          </a:bodyPr>
          <a:lstStyle/>
          <a:p>
            <a:pPr algn="ctr"/>
            <a:r>
              <a:rPr lang="zh-CN" altLang="en-US" sz="2800" dirty="0">
                <a:solidFill>
                  <a:schemeClr val="bg1"/>
                </a:solidFill>
                <a:latin typeface="微软雅黑 Light" panose="020B0502040204020203" pitchFamily="34" charset="-122"/>
                <a:ea typeface="微软雅黑 Light" panose="020B0502040204020203" pitchFamily="34" charset="-122"/>
              </a:rPr>
              <a:t>第三章</a:t>
            </a:r>
            <a:r>
              <a:rPr lang="zh-CN" altLang="en-US" sz="2800" dirty="0">
                <a:solidFill>
                  <a:prstClr val="white"/>
                </a:solidFill>
                <a:latin typeface="微软雅黑 Light" panose="020B0502040204020203" pitchFamily="34" charset="-122"/>
                <a:ea typeface="微软雅黑 Light" panose="020B0502040204020203" pitchFamily="34" charset="-122"/>
              </a:rPr>
              <a:t>重点知识总结</a:t>
            </a:r>
            <a:endParaRPr lang="zh-CN" altLang="en-US" sz="2800" dirty="0">
              <a:solidFill>
                <a:schemeClr val="bg1"/>
              </a:solidFill>
              <a:latin typeface="微软雅黑 Light" panose="020B0502040204020203" pitchFamily="34" charset="-122"/>
              <a:ea typeface="微软雅黑 Light" panose="020B0502040204020203" pitchFamily="34" charset="-122"/>
            </a:endParaRPr>
          </a:p>
        </p:txBody>
      </p:sp>
      <p:sp>
        <p:nvSpPr>
          <p:cNvPr id="20" name="矩形 19">
            <a:extLst>
              <a:ext uri="{FF2B5EF4-FFF2-40B4-BE49-F238E27FC236}">
                <a16:creationId xmlns:a16="http://schemas.microsoft.com/office/drawing/2014/main" id="{C4322AFA-3B4E-43C0-B3FD-508EC13579FB}"/>
              </a:ext>
            </a:extLst>
          </p:cNvPr>
          <p:cNvSpPr/>
          <p:nvPr/>
        </p:nvSpPr>
        <p:spPr>
          <a:xfrm>
            <a:off x="897609" y="482113"/>
            <a:ext cx="5365750" cy="338554"/>
          </a:xfrm>
          <a:prstGeom prst="rect">
            <a:avLst/>
          </a:prstGeom>
        </p:spPr>
        <p:txBody>
          <a:bodyPr wrap="square">
            <a:spAutoFit/>
          </a:bodyPr>
          <a:lstStyle/>
          <a:p>
            <a:pPr lvl="0" algn="just"/>
            <a:r>
              <a:rPr lang="en-US" altLang="zh-CN" sz="1600" dirty="0">
                <a:solidFill>
                  <a:schemeClr val="bg1"/>
                </a:solidFill>
                <a:latin typeface="微软雅黑 Light" panose="020B0502040204020203" pitchFamily="34" charset="-122"/>
                <a:ea typeface="微软雅黑 Light" panose="020B0502040204020203" pitchFamily="34" charset="-122"/>
              </a:rPr>
              <a:t>K</a:t>
            </a:r>
            <a:r>
              <a:rPr lang="zh-CN" altLang="en-US" sz="1600" dirty="0">
                <a:solidFill>
                  <a:schemeClr val="bg1"/>
                </a:solidFill>
                <a:latin typeface="微软雅黑 Light" panose="020B0502040204020203" pitchFamily="34" charset="-122"/>
                <a:ea typeface="微软雅黑 Light" panose="020B0502040204020203" pitchFamily="34" charset="-122"/>
              </a:rPr>
              <a:t>近邻法</a:t>
            </a:r>
            <a:endParaRPr lang="zh-HK" altLang="zh-HK" sz="1600" dirty="0">
              <a:solidFill>
                <a:schemeClr val="bg1"/>
              </a:solidFill>
              <a:latin typeface="微软雅黑 Light" panose="020B0502040204020203" pitchFamily="34" charset="-122"/>
              <a:ea typeface="微软雅黑 Light" panose="020B0502040204020203" pitchFamily="34" charset="-122"/>
            </a:endParaRPr>
          </a:p>
        </p:txBody>
      </p:sp>
      <p:sp>
        <p:nvSpPr>
          <p:cNvPr id="14" name="内容占位符 6">
            <a:extLst>
              <a:ext uri="{FF2B5EF4-FFF2-40B4-BE49-F238E27FC236}">
                <a16:creationId xmlns:a16="http://schemas.microsoft.com/office/drawing/2014/main" id="{A0C0E247-9611-4C2C-BBA2-95BEECA9E877}"/>
              </a:ext>
            </a:extLst>
          </p:cNvPr>
          <p:cNvSpPr txBox="1">
            <a:spLocks/>
          </p:cNvSpPr>
          <p:nvPr/>
        </p:nvSpPr>
        <p:spPr>
          <a:xfrm>
            <a:off x="897609" y="1183822"/>
            <a:ext cx="6083935" cy="565604"/>
          </a:xfrm>
          <a:prstGeom prst="rect">
            <a:avLst/>
          </a:prstGeom>
        </p:spPr>
        <p:txBody>
          <a:bodyPr wrap="square">
            <a:spAutoFit/>
          </a:bodyPr>
          <a:lstStyle>
            <a:lvl1pPr marL="0" indent="0" algn="l" defTabSz="914400" rtl="0" eaLnBrk="1" latinLnBrk="0" hangingPunct="1">
              <a:lnSpc>
                <a:spcPct val="120000"/>
              </a:lnSpc>
              <a:spcBef>
                <a:spcPts val="1000"/>
              </a:spcBef>
              <a:buFontTx/>
              <a:buNone/>
              <a:defRPr sz="2000" kern="0" spc="300" baseline="0">
                <a:solidFill>
                  <a:schemeClr val="bg1"/>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120000"/>
              </a:lnSpc>
              <a:spcBef>
                <a:spcPts val="500"/>
              </a:spcBef>
              <a:buFontTx/>
              <a:buNone/>
              <a:defRPr sz="2000" kern="0" spc="300" baseline="0">
                <a:solidFill>
                  <a:schemeClr val="bg1"/>
                </a:solidFill>
                <a:latin typeface="微软雅黑" panose="020B0503020204020204" pitchFamily="34" charset="-122"/>
                <a:ea typeface="微软雅黑" panose="020B0503020204020204" pitchFamily="34" charset="-122"/>
                <a:cs typeface="+mn-cs"/>
              </a:defRPr>
            </a:lvl2pPr>
            <a:lvl3pPr marL="914400" indent="0" algn="l" defTabSz="914400" rtl="0" eaLnBrk="1" latinLnBrk="0" hangingPunct="1">
              <a:lnSpc>
                <a:spcPct val="120000"/>
              </a:lnSpc>
              <a:spcBef>
                <a:spcPts val="500"/>
              </a:spcBef>
              <a:buFontTx/>
              <a:buNone/>
              <a:defRPr sz="2000" kern="0" spc="300" baseline="0">
                <a:solidFill>
                  <a:schemeClr val="bg1"/>
                </a:solidFill>
                <a:latin typeface="微软雅黑" panose="020B0503020204020204" pitchFamily="34" charset="-122"/>
                <a:ea typeface="微软雅黑" panose="020B0503020204020204" pitchFamily="34" charset="-122"/>
                <a:cs typeface="+mn-cs"/>
              </a:defRPr>
            </a:lvl3pPr>
            <a:lvl4pPr marL="1371600" indent="0" algn="l" defTabSz="914400" rtl="0" eaLnBrk="1" latinLnBrk="0" hangingPunct="1">
              <a:lnSpc>
                <a:spcPct val="120000"/>
              </a:lnSpc>
              <a:spcBef>
                <a:spcPts val="500"/>
              </a:spcBef>
              <a:buFontTx/>
              <a:buNone/>
              <a:defRPr sz="2000" kern="0" spc="300" baseline="0">
                <a:solidFill>
                  <a:schemeClr val="bg1"/>
                </a:solidFill>
                <a:latin typeface="微软雅黑" panose="020B0503020204020204" pitchFamily="34" charset="-122"/>
                <a:ea typeface="微软雅黑" panose="020B0503020204020204" pitchFamily="34" charset="-122"/>
                <a:cs typeface="+mn-cs"/>
              </a:defRPr>
            </a:lvl4pPr>
            <a:lvl5pPr marL="1828800" indent="0" algn="l" defTabSz="914400" rtl="0" eaLnBrk="1" latinLnBrk="0" hangingPunct="1">
              <a:lnSpc>
                <a:spcPct val="120000"/>
              </a:lnSpc>
              <a:spcBef>
                <a:spcPts val="500"/>
              </a:spcBef>
              <a:buFontTx/>
              <a:buNone/>
              <a:defRPr sz="2000" kern="0" spc="300" baseline="0">
                <a:solidFill>
                  <a:schemeClr val="bg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0" lang="zh-CN" altLang="en-US" sz="28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距离度量</a:t>
            </a:r>
          </a:p>
        </p:txBody>
      </p:sp>
      <p:pic>
        <p:nvPicPr>
          <p:cNvPr id="15" name="图片 14">
            <a:extLst>
              <a:ext uri="{FF2B5EF4-FFF2-40B4-BE49-F238E27FC236}">
                <a16:creationId xmlns:a16="http://schemas.microsoft.com/office/drawing/2014/main" id="{17BA55C6-80E3-49F0-BC0F-67EBE8A013D7}"/>
              </a:ext>
            </a:extLst>
          </p:cNvPr>
          <p:cNvPicPr>
            <a:picLocks noChangeAspect="1"/>
          </p:cNvPicPr>
          <p:nvPr/>
        </p:nvPicPr>
        <p:blipFill>
          <a:blip r:embed="rId2"/>
          <a:stretch>
            <a:fillRect/>
          </a:stretch>
        </p:blipFill>
        <p:spPr>
          <a:xfrm>
            <a:off x="7092213" y="1399009"/>
            <a:ext cx="3963058" cy="3893197"/>
          </a:xfrm>
          <a:prstGeom prst="rect">
            <a:avLst/>
          </a:prstGeom>
        </p:spPr>
      </p:pic>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F107195D-D51D-444B-9B4A-BC6EF4DD4333}"/>
                  </a:ext>
                </a:extLst>
              </p:cNvPr>
              <p:cNvSpPr txBox="1"/>
              <p:nvPr/>
            </p:nvSpPr>
            <p:spPr>
              <a:xfrm>
                <a:off x="1136729" y="3453248"/>
                <a:ext cx="3807261" cy="400110"/>
              </a:xfrm>
              <a:prstGeom prst="rect">
                <a:avLst/>
              </a:prstGeom>
              <a:noFill/>
            </p:spPr>
            <p:txBody>
              <a:bodyPr wrap="none" rtlCol="0">
                <a:spAutoFit/>
              </a:bodyPr>
              <a:lstStyle/>
              <a:p>
                <a:r>
                  <a:rPr lang="zh-CN" altLang="en-US" sz="2000" dirty="0">
                    <a:solidFill>
                      <a:schemeClr val="bg1"/>
                    </a:solidFill>
                  </a:rPr>
                  <a:t>欧式距离</a:t>
                </a:r>
                <a14:m>
                  <m:oMath xmlns:m="http://schemas.openxmlformats.org/officeDocument/2006/math">
                    <m:r>
                      <a:rPr lang="zh-CN" altLang="en-US" sz="2000" i="1" dirty="0">
                        <a:solidFill>
                          <a:schemeClr val="bg1"/>
                        </a:solidFill>
                        <a:latin typeface="Cambria Math" panose="02040503050406030204" pitchFamily="18" charset="0"/>
                      </a:rPr>
                      <m:t>（</m:t>
                    </m:r>
                    <m:r>
                      <a:rPr lang="zh-CN" altLang="en-US" sz="2000" i="1" dirty="0" smtClean="0">
                        <a:solidFill>
                          <a:schemeClr val="bg1"/>
                        </a:solidFill>
                        <a:latin typeface="Cambria Math" panose="02040503050406030204" pitchFamily="18" charset="0"/>
                      </a:rPr>
                      <m:t>二范数</m:t>
                    </m:r>
                    <m:r>
                      <a:rPr lang="zh-CN" altLang="en-US" sz="2000" i="1" dirty="0">
                        <a:solidFill>
                          <a:schemeClr val="bg1"/>
                        </a:solidFill>
                        <a:latin typeface="Cambria Math" panose="02040503050406030204" pitchFamily="18" charset="0"/>
                      </a:rPr>
                      <m:t>）：</m:t>
                    </m:r>
                    <m:sSub>
                      <m:sSubPr>
                        <m:ctrlPr>
                          <a:rPr lang="en-US" altLang="zh-CN" sz="2000" i="1" smtClean="0">
                            <a:solidFill>
                              <a:schemeClr val="bg1"/>
                            </a:solidFill>
                            <a:latin typeface="Cambria Math" panose="02040503050406030204" pitchFamily="18" charset="0"/>
                          </a:rPr>
                        </m:ctrlPr>
                      </m:sSubPr>
                      <m:e>
                        <m:d>
                          <m:dPr>
                            <m:begChr m:val="‖"/>
                            <m:endChr m:val="‖"/>
                            <m:ctrlPr>
                              <a:rPr lang="en-US" altLang="zh-CN" sz="2000" i="1">
                                <a:solidFill>
                                  <a:schemeClr val="bg1"/>
                                </a:solidFill>
                                <a:latin typeface="Cambria Math" panose="02040503050406030204" pitchFamily="18" charset="0"/>
                              </a:rPr>
                            </m:ctrlPr>
                          </m:dPr>
                          <m:e>
                            <m:r>
                              <a:rPr lang="en-US" altLang="zh-CN" sz="2000" i="1">
                                <a:solidFill>
                                  <a:schemeClr val="bg1"/>
                                </a:solidFill>
                                <a:latin typeface="Cambria Math" panose="02040503050406030204" pitchFamily="18" charset="0"/>
                              </a:rPr>
                              <m:t>𝑥</m:t>
                            </m:r>
                            <m:r>
                              <a:rPr lang="en-US" altLang="zh-CN" sz="2000" i="1">
                                <a:solidFill>
                                  <a:schemeClr val="bg1"/>
                                </a:solidFill>
                                <a:latin typeface="Cambria Math" panose="02040503050406030204" pitchFamily="18" charset="0"/>
                              </a:rPr>
                              <m:t>−</m:t>
                            </m:r>
                            <m:sSub>
                              <m:sSubPr>
                                <m:ctrlPr>
                                  <a:rPr lang="en-US" altLang="zh-CN" sz="2000" i="1">
                                    <a:solidFill>
                                      <a:schemeClr val="bg1"/>
                                    </a:solidFill>
                                    <a:latin typeface="Cambria Math" panose="02040503050406030204" pitchFamily="18" charset="0"/>
                                  </a:rPr>
                                </m:ctrlPr>
                              </m:sSubPr>
                              <m:e>
                                <m:r>
                                  <a:rPr lang="en-US" altLang="zh-CN" sz="2000" i="1">
                                    <a:solidFill>
                                      <a:schemeClr val="bg1"/>
                                    </a:solidFill>
                                    <a:latin typeface="Cambria Math" panose="02040503050406030204" pitchFamily="18" charset="0"/>
                                  </a:rPr>
                                  <m:t>𝑥</m:t>
                                </m:r>
                              </m:e>
                              <m:sub>
                                <m:r>
                                  <a:rPr lang="en-US" altLang="zh-CN" sz="2000" i="1">
                                    <a:solidFill>
                                      <a:schemeClr val="bg1"/>
                                    </a:solidFill>
                                    <a:latin typeface="Cambria Math" panose="02040503050406030204" pitchFamily="18" charset="0"/>
                                  </a:rPr>
                                  <m:t>𝑖</m:t>
                                </m:r>
                              </m:sub>
                            </m:sSub>
                          </m:e>
                        </m:d>
                      </m:e>
                      <m:sub>
                        <m:r>
                          <a:rPr lang="en-US" altLang="zh-CN" sz="2000" i="1">
                            <a:solidFill>
                              <a:schemeClr val="bg1"/>
                            </a:solidFill>
                            <a:latin typeface="Cambria Math" panose="02040503050406030204" pitchFamily="18" charset="0"/>
                          </a:rPr>
                          <m:t>2</m:t>
                        </m:r>
                      </m:sub>
                    </m:sSub>
                  </m:oMath>
                </a14:m>
                <a:endParaRPr lang="zh-CN" altLang="en-US" sz="2000" dirty="0">
                  <a:solidFill>
                    <a:schemeClr val="bg1"/>
                  </a:solidFill>
                </a:endParaRPr>
              </a:p>
            </p:txBody>
          </p:sp>
        </mc:Choice>
        <mc:Fallback>
          <p:sp>
            <p:nvSpPr>
              <p:cNvPr id="3" name="文本框 2">
                <a:extLst>
                  <a:ext uri="{FF2B5EF4-FFF2-40B4-BE49-F238E27FC236}">
                    <a16:creationId xmlns:a16="http://schemas.microsoft.com/office/drawing/2014/main" id="{F107195D-D51D-444B-9B4A-BC6EF4DD4333}"/>
                  </a:ext>
                </a:extLst>
              </p:cNvPr>
              <p:cNvSpPr txBox="1">
                <a:spLocks noRot="1" noChangeAspect="1" noMove="1" noResize="1" noEditPoints="1" noAdjustHandles="1" noChangeArrowheads="1" noChangeShapeType="1" noTextEdit="1"/>
              </p:cNvSpPr>
              <p:nvPr/>
            </p:nvSpPr>
            <p:spPr>
              <a:xfrm>
                <a:off x="1136729" y="3453248"/>
                <a:ext cx="3807261" cy="400110"/>
              </a:xfrm>
              <a:prstGeom prst="rect">
                <a:avLst/>
              </a:prstGeom>
              <a:blipFill>
                <a:blip r:embed="rId3"/>
                <a:stretch>
                  <a:fillRect l="-1600" t="-7576" b="-2575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6" name="文本框 25">
                <a:extLst>
                  <a:ext uri="{FF2B5EF4-FFF2-40B4-BE49-F238E27FC236}">
                    <a16:creationId xmlns:a16="http://schemas.microsoft.com/office/drawing/2014/main" id="{389995C2-240A-46EE-9A69-F9D5C59F83D3}"/>
                  </a:ext>
                </a:extLst>
              </p:cNvPr>
              <p:cNvSpPr txBox="1"/>
              <p:nvPr/>
            </p:nvSpPr>
            <p:spPr>
              <a:xfrm>
                <a:off x="1136729" y="4062983"/>
                <a:ext cx="3944093" cy="400110"/>
              </a:xfrm>
              <a:prstGeom prst="rect">
                <a:avLst/>
              </a:prstGeom>
              <a:noFill/>
            </p:spPr>
            <p:txBody>
              <a:bodyPr wrap="none" rtlCol="0">
                <a:spAutoFit/>
              </a:bodyPr>
              <a:lstStyle/>
              <a:p>
                <a:r>
                  <a:rPr lang="zh-CN" altLang="en-US" sz="2000" dirty="0">
                    <a:solidFill>
                      <a:schemeClr val="bg1"/>
                    </a:solidFill>
                  </a:rPr>
                  <a:t>曼哈顿距离</a:t>
                </a:r>
                <a14:m>
                  <m:oMath xmlns:m="http://schemas.openxmlformats.org/officeDocument/2006/math">
                    <m:r>
                      <a:rPr lang="zh-CN" altLang="en-US" sz="2000" i="1" dirty="0">
                        <a:solidFill>
                          <a:schemeClr val="bg1"/>
                        </a:solidFill>
                        <a:latin typeface="Cambria Math" panose="02040503050406030204" pitchFamily="18" charset="0"/>
                      </a:rPr>
                      <m:t>（</m:t>
                    </m:r>
                    <m:r>
                      <a:rPr lang="zh-CN" altLang="en-US" sz="2000" i="1" dirty="0" smtClean="0">
                        <a:solidFill>
                          <a:schemeClr val="bg1"/>
                        </a:solidFill>
                        <a:latin typeface="Cambria Math" panose="02040503050406030204" pitchFamily="18" charset="0"/>
                      </a:rPr>
                      <m:t>一范数</m:t>
                    </m:r>
                    <m:r>
                      <a:rPr lang="zh-CN" altLang="en-US" sz="2000" i="1" dirty="0">
                        <a:solidFill>
                          <a:schemeClr val="bg1"/>
                        </a:solidFill>
                        <a:latin typeface="Cambria Math" panose="02040503050406030204" pitchFamily="18" charset="0"/>
                      </a:rPr>
                      <m:t>）：</m:t>
                    </m:r>
                    <m:d>
                      <m:dPr>
                        <m:begChr m:val="‖"/>
                        <m:endChr m:val="‖"/>
                        <m:ctrlPr>
                          <a:rPr lang="en-US" altLang="zh-CN" sz="2000" i="1">
                            <a:solidFill>
                              <a:schemeClr val="bg1"/>
                            </a:solidFill>
                            <a:latin typeface="Cambria Math" panose="02040503050406030204" pitchFamily="18" charset="0"/>
                          </a:rPr>
                        </m:ctrlPr>
                      </m:dPr>
                      <m:e>
                        <m:r>
                          <a:rPr lang="en-US" altLang="zh-CN" sz="2000" i="1">
                            <a:solidFill>
                              <a:schemeClr val="bg1"/>
                            </a:solidFill>
                            <a:latin typeface="Cambria Math" panose="02040503050406030204" pitchFamily="18" charset="0"/>
                          </a:rPr>
                          <m:t>𝑥</m:t>
                        </m:r>
                        <m:r>
                          <a:rPr lang="en-US" altLang="zh-CN" sz="2000" i="1">
                            <a:solidFill>
                              <a:schemeClr val="bg1"/>
                            </a:solidFill>
                            <a:latin typeface="Cambria Math" panose="02040503050406030204" pitchFamily="18" charset="0"/>
                          </a:rPr>
                          <m:t>−</m:t>
                        </m:r>
                        <m:sSub>
                          <m:sSubPr>
                            <m:ctrlPr>
                              <a:rPr lang="en-US" altLang="zh-CN" sz="2000" i="1">
                                <a:solidFill>
                                  <a:schemeClr val="bg1"/>
                                </a:solidFill>
                                <a:latin typeface="Cambria Math" panose="02040503050406030204" pitchFamily="18" charset="0"/>
                              </a:rPr>
                            </m:ctrlPr>
                          </m:sSubPr>
                          <m:e>
                            <m:r>
                              <a:rPr lang="en-US" altLang="zh-CN" sz="2000" i="1">
                                <a:solidFill>
                                  <a:schemeClr val="bg1"/>
                                </a:solidFill>
                                <a:latin typeface="Cambria Math" panose="02040503050406030204" pitchFamily="18" charset="0"/>
                              </a:rPr>
                              <m:t>𝑥</m:t>
                            </m:r>
                          </m:e>
                          <m:sub>
                            <m:r>
                              <a:rPr lang="en-US" altLang="zh-CN" sz="2000" i="1">
                                <a:solidFill>
                                  <a:schemeClr val="bg1"/>
                                </a:solidFill>
                                <a:latin typeface="Cambria Math" panose="02040503050406030204" pitchFamily="18" charset="0"/>
                              </a:rPr>
                              <m:t>𝑖</m:t>
                            </m:r>
                          </m:sub>
                        </m:sSub>
                      </m:e>
                    </m:d>
                  </m:oMath>
                </a14:m>
                <a:endParaRPr lang="zh-CN" altLang="en-US" sz="2000" dirty="0">
                  <a:solidFill>
                    <a:schemeClr val="bg1"/>
                  </a:solidFill>
                </a:endParaRPr>
              </a:p>
            </p:txBody>
          </p:sp>
        </mc:Choice>
        <mc:Fallback>
          <p:sp>
            <p:nvSpPr>
              <p:cNvPr id="26" name="文本框 25">
                <a:extLst>
                  <a:ext uri="{FF2B5EF4-FFF2-40B4-BE49-F238E27FC236}">
                    <a16:creationId xmlns:a16="http://schemas.microsoft.com/office/drawing/2014/main" id="{389995C2-240A-46EE-9A69-F9D5C59F83D3}"/>
                  </a:ext>
                </a:extLst>
              </p:cNvPr>
              <p:cNvSpPr txBox="1">
                <a:spLocks noRot="1" noChangeAspect="1" noMove="1" noResize="1" noEditPoints="1" noAdjustHandles="1" noChangeArrowheads="1" noChangeShapeType="1" noTextEdit="1"/>
              </p:cNvSpPr>
              <p:nvPr/>
            </p:nvSpPr>
            <p:spPr>
              <a:xfrm>
                <a:off x="1136729" y="4062983"/>
                <a:ext cx="3944093" cy="400110"/>
              </a:xfrm>
              <a:prstGeom prst="rect">
                <a:avLst/>
              </a:prstGeom>
              <a:blipFill>
                <a:blip r:embed="rId4"/>
                <a:stretch>
                  <a:fillRect l="-1546" t="-7576" b="-2575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6FF14953-3189-4327-946D-48476AC162D5}"/>
                  </a:ext>
                </a:extLst>
              </p:cNvPr>
              <p:cNvSpPr txBox="1"/>
              <p:nvPr/>
            </p:nvSpPr>
            <p:spPr>
              <a:xfrm>
                <a:off x="1136729" y="1980715"/>
                <a:ext cx="5496279" cy="1050096"/>
              </a:xfrm>
              <a:prstGeom prst="rect">
                <a:avLst/>
              </a:prstGeom>
              <a:noFill/>
            </p:spPr>
            <p:txBody>
              <a:bodyPr wrap="square" rtlCol="0">
                <a:spAutoFit/>
              </a:bodyPr>
              <a:lstStyle/>
              <a:p>
                <a:r>
                  <a:rPr lang="en-US" altLang="zh-CN" sz="2000" dirty="0">
                    <a:solidFill>
                      <a:schemeClr val="bg1"/>
                    </a:solidFill>
                  </a:rPr>
                  <a:t>P</a:t>
                </a:r>
                <a:r>
                  <a:rPr lang="zh-CN" altLang="en-US" sz="2000" dirty="0">
                    <a:solidFill>
                      <a:schemeClr val="bg1"/>
                    </a:solidFill>
                  </a:rPr>
                  <a:t>范数：</a:t>
                </a:r>
                <a14:m>
                  <m:oMath xmlns:m="http://schemas.openxmlformats.org/officeDocument/2006/math">
                    <m:sSub>
                      <m:sSubPr>
                        <m:ctrlPr>
                          <a:rPr lang="en-US" altLang="zh-CN" sz="2000" i="1">
                            <a:solidFill>
                              <a:schemeClr val="bg1"/>
                            </a:solidFill>
                            <a:latin typeface="Cambria Math" panose="02040503050406030204" pitchFamily="18" charset="0"/>
                          </a:rPr>
                        </m:ctrlPr>
                      </m:sSubPr>
                      <m:e>
                        <m:d>
                          <m:dPr>
                            <m:begChr m:val="‖"/>
                            <m:endChr m:val="‖"/>
                            <m:ctrlPr>
                              <a:rPr lang="en-US" altLang="zh-CN" sz="2000" i="1">
                                <a:solidFill>
                                  <a:schemeClr val="bg1"/>
                                </a:solidFill>
                                <a:latin typeface="Cambria Math" panose="02040503050406030204" pitchFamily="18" charset="0"/>
                              </a:rPr>
                            </m:ctrlPr>
                          </m:dPr>
                          <m:e>
                            <m:r>
                              <a:rPr lang="en-US" altLang="zh-CN" sz="2000" i="1">
                                <a:solidFill>
                                  <a:schemeClr val="bg1"/>
                                </a:solidFill>
                                <a:latin typeface="Cambria Math" panose="02040503050406030204" pitchFamily="18" charset="0"/>
                              </a:rPr>
                              <m:t>𝑥</m:t>
                            </m:r>
                            <m:r>
                              <a:rPr lang="en-US" altLang="zh-CN" sz="2000" i="1">
                                <a:solidFill>
                                  <a:schemeClr val="bg1"/>
                                </a:solidFill>
                                <a:latin typeface="Cambria Math" panose="02040503050406030204" pitchFamily="18" charset="0"/>
                              </a:rPr>
                              <m:t>−</m:t>
                            </m:r>
                            <m:sSub>
                              <m:sSubPr>
                                <m:ctrlPr>
                                  <a:rPr lang="en-US" altLang="zh-CN" sz="2000" i="1">
                                    <a:solidFill>
                                      <a:schemeClr val="bg1"/>
                                    </a:solidFill>
                                    <a:latin typeface="Cambria Math" panose="02040503050406030204" pitchFamily="18" charset="0"/>
                                  </a:rPr>
                                </m:ctrlPr>
                              </m:sSubPr>
                              <m:e>
                                <m:r>
                                  <a:rPr lang="en-US" altLang="zh-CN" sz="2000" i="1">
                                    <a:solidFill>
                                      <a:schemeClr val="bg1"/>
                                    </a:solidFill>
                                    <a:latin typeface="Cambria Math" panose="02040503050406030204" pitchFamily="18" charset="0"/>
                                  </a:rPr>
                                  <m:t>𝑥</m:t>
                                </m:r>
                              </m:e>
                              <m:sub>
                                <m:r>
                                  <a:rPr lang="en-US" altLang="zh-CN" sz="2000" i="1">
                                    <a:solidFill>
                                      <a:schemeClr val="bg1"/>
                                    </a:solidFill>
                                    <a:latin typeface="Cambria Math" panose="02040503050406030204" pitchFamily="18" charset="0"/>
                                  </a:rPr>
                                  <m:t>𝑖</m:t>
                                </m:r>
                              </m:sub>
                            </m:sSub>
                          </m:e>
                        </m:d>
                      </m:e>
                      <m:sub>
                        <m:r>
                          <a:rPr lang="en-US" altLang="zh-CN" sz="2000" b="0" i="1" smtClean="0">
                            <a:solidFill>
                              <a:schemeClr val="bg1"/>
                            </a:solidFill>
                            <a:latin typeface="Cambria Math" panose="02040503050406030204" pitchFamily="18" charset="0"/>
                          </a:rPr>
                          <m:t>𝑝</m:t>
                        </m:r>
                      </m:sub>
                    </m:sSub>
                    <m:r>
                      <a:rPr lang="en-US" altLang="zh-CN" sz="2000" b="0" i="1" smtClean="0">
                        <a:solidFill>
                          <a:schemeClr val="bg1"/>
                        </a:solidFill>
                        <a:latin typeface="Cambria Math" panose="02040503050406030204" pitchFamily="18" charset="0"/>
                      </a:rPr>
                      <m:t>=</m:t>
                    </m:r>
                    <m:rad>
                      <m:radPr>
                        <m:ctrlPr>
                          <a:rPr lang="en-US" altLang="zh-CN" sz="2000" b="0" i="1" smtClean="0">
                            <a:solidFill>
                              <a:schemeClr val="bg1"/>
                            </a:solidFill>
                            <a:latin typeface="Cambria Math" panose="02040503050406030204" pitchFamily="18" charset="0"/>
                          </a:rPr>
                        </m:ctrlPr>
                      </m:radPr>
                      <m:deg>
                        <m:r>
                          <m:rPr>
                            <m:brk m:alnAt="7"/>
                          </m:rPr>
                          <a:rPr lang="en-US" altLang="zh-CN" sz="2000" b="0" i="1" smtClean="0">
                            <a:solidFill>
                              <a:schemeClr val="bg1"/>
                            </a:solidFill>
                            <a:latin typeface="Cambria Math" panose="02040503050406030204" pitchFamily="18" charset="0"/>
                          </a:rPr>
                          <m:t>𝑝</m:t>
                        </m:r>
                      </m:deg>
                      <m:e>
                        <m:sSup>
                          <m:sSupPr>
                            <m:ctrlPr>
                              <a:rPr lang="en-US" altLang="zh-CN" sz="2000" b="0" i="1" smtClean="0">
                                <a:solidFill>
                                  <a:schemeClr val="bg1"/>
                                </a:solidFill>
                                <a:latin typeface="Cambria Math" panose="02040503050406030204" pitchFamily="18" charset="0"/>
                              </a:rPr>
                            </m:ctrlPr>
                          </m:sSupPr>
                          <m:e>
                            <m:d>
                              <m:dPr>
                                <m:begChr m:val="|"/>
                                <m:endChr m:val="|"/>
                                <m:ctrlPr>
                                  <a:rPr lang="en-US" altLang="zh-CN" sz="2000" b="0" i="1" smtClean="0">
                                    <a:solidFill>
                                      <a:schemeClr val="bg1"/>
                                    </a:solidFill>
                                    <a:latin typeface="Cambria Math" panose="02040503050406030204" pitchFamily="18" charset="0"/>
                                  </a:rPr>
                                </m:ctrlPr>
                              </m:dPr>
                              <m:e>
                                <m:sSup>
                                  <m:sSupPr>
                                    <m:ctrlPr>
                                      <a:rPr lang="en-US" altLang="zh-CN" sz="2000" b="0" i="1" smtClean="0">
                                        <a:solidFill>
                                          <a:schemeClr val="bg1"/>
                                        </a:solidFill>
                                        <a:latin typeface="Cambria Math" panose="02040503050406030204" pitchFamily="18" charset="0"/>
                                      </a:rPr>
                                    </m:ctrlPr>
                                  </m:sSupPr>
                                  <m:e>
                                    <m:r>
                                      <a:rPr lang="en-US" altLang="zh-CN" sz="2000" b="0" i="1" smtClean="0">
                                        <a:solidFill>
                                          <a:schemeClr val="bg1"/>
                                        </a:solidFill>
                                        <a:latin typeface="Cambria Math" panose="02040503050406030204" pitchFamily="18" charset="0"/>
                                      </a:rPr>
                                      <m:t>𝑥</m:t>
                                    </m:r>
                                  </m:e>
                                  <m:sup>
                                    <m:r>
                                      <a:rPr lang="en-US" altLang="zh-CN" sz="2000" b="0" i="1" smtClean="0">
                                        <a:solidFill>
                                          <a:schemeClr val="bg1"/>
                                        </a:solidFill>
                                        <a:latin typeface="Cambria Math" panose="02040503050406030204" pitchFamily="18" charset="0"/>
                                      </a:rPr>
                                      <m:t>(1)</m:t>
                                    </m:r>
                                  </m:sup>
                                </m:sSup>
                                <m:r>
                                  <a:rPr lang="en-US" altLang="zh-CN" sz="2000" b="0" i="1" smtClean="0">
                                    <a:solidFill>
                                      <a:schemeClr val="bg1"/>
                                    </a:solidFill>
                                    <a:latin typeface="Cambria Math" panose="02040503050406030204" pitchFamily="18" charset="0"/>
                                  </a:rPr>
                                  <m:t>−</m:t>
                                </m:r>
                                <m:sSubSup>
                                  <m:sSubSupPr>
                                    <m:ctrlPr>
                                      <a:rPr lang="en-US" altLang="zh-CN" sz="2000" b="0" i="1" smtClean="0">
                                        <a:solidFill>
                                          <a:schemeClr val="bg1"/>
                                        </a:solidFill>
                                        <a:latin typeface="Cambria Math" panose="02040503050406030204" pitchFamily="18" charset="0"/>
                                      </a:rPr>
                                    </m:ctrlPr>
                                  </m:sSubSupPr>
                                  <m:e>
                                    <m:r>
                                      <a:rPr lang="en-US" altLang="zh-CN" sz="2000" b="0" i="1" smtClean="0">
                                        <a:solidFill>
                                          <a:schemeClr val="bg1"/>
                                        </a:solidFill>
                                        <a:latin typeface="Cambria Math" panose="02040503050406030204" pitchFamily="18" charset="0"/>
                                      </a:rPr>
                                      <m:t>𝑥</m:t>
                                    </m:r>
                                  </m:e>
                                  <m:sub>
                                    <m:r>
                                      <a:rPr lang="en-US" altLang="zh-CN" sz="2000" b="0" i="1" smtClean="0">
                                        <a:solidFill>
                                          <a:schemeClr val="bg1"/>
                                        </a:solidFill>
                                        <a:latin typeface="Cambria Math" panose="02040503050406030204" pitchFamily="18" charset="0"/>
                                      </a:rPr>
                                      <m:t>𝑖</m:t>
                                    </m:r>
                                  </m:sub>
                                  <m:sup>
                                    <m:r>
                                      <a:rPr lang="en-US" altLang="zh-CN" sz="2000" b="0" i="1" smtClean="0">
                                        <a:solidFill>
                                          <a:schemeClr val="bg1"/>
                                        </a:solidFill>
                                        <a:latin typeface="Cambria Math" panose="02040503050406030204" pitchFamily="18" charset="0"/>
                                      </a:rPr>
                                      <m:t>(1)</m:t>
                                    </m:r>
                                  </m:sup>
                                </m:sSubSup>
                              </m:e>
                            </m:d>
                          </m:e>
                          <m:sup>
                            <m:r>
                              <a:rPr lang="en-US" altLang="zh-CN" sz="2000" b="0" i="1" smtClean="0">
                                <a:solidFill>
                                  <a:schemeClr val="bg1"/>
                                </a:solidFill>
                                <a:latin typeface="Cambria Math" panose="02040503050406030204" pitchFamily="18" charset="0"/>
                              </a:rPr>
                              <m:t>𝑝</m:t>
                            </m:r>
                          </m:sup>
                        </m:sSup>
                        <m:r>
                          <a:rPr lang="en-US" altLang="zh-CN" sz="2000" b="0" i="1" smtClean="0">
                            <a:solidFill>
                              <a:schemeClr val="bg1"/>
                            </a:solidFill>
                            <a:latin typeface="Cambria Math" panose="02040503050406030204" pitchFamily="18" charset="0"/>
                          </a:rPr>
                          <m:t>+</m:t>
                        </m:r>
                        <m:sSup>
                          <m:sSupPr>
                            <m:ctrlPr>
                              <a:rPr lang="en-US" altLang="zh-CN" sz="2000" i="1">
                                <a:solidFill>
                                  <a:schemeClr val="bg1"/>
                                </a:solidFill>
                                <a:latin typeface="Cambria Math" panose="02040503050406030204" pitchFamily="18" charset="0"/>
                              </a:rPr>
                            </m:ctrlPr>
                          </m:sSupPr>
                          <m:e>
                            <m:d>
                              <m:dPr>
                                <m:begChr m:val="|"/>
                                <m:endChr m:val="|"/>
                                <m:ctrlPr>
                                  <a:rPr lang="en-US" altLang="zh-CN" sz="2000" i="1">
                                    <a:solidFill>
                                      <a:schemeClr val="bg1"/>
                                    </a:solidFill>
                                    <a:latin typeface="Cambria Math" panose="02040503050406030204" pitchFamily="18" charset="0"/>
                                  </a:rPr>
                                </m:ctrlPr>
                              </m:dPr>
                              <m:e>
                                <m:sSup>
                                  <m:sSupPr>
                                    <m:ctrlPr>
                                      <a:rPr lang="en-US" altLang="zh-CN" sz="2000" i="1">
                                        <a:solidFill>
                                          <a:schemeClr val="bg1"/>
                                        </a:solidFill>
                                        <a:latin typeface="Cambria Math" panose="02040503050406030204" pitchFamily="18" charset="0"/>
                                      </a:rPr>
                                    </m:ctrlPr>
                                  </m:sSupPr>
                                  <m:e>
                                    <m:r>
                                      <a:rPr lang="en-US" altLang="zh-CN" sz="2000" i="1">
                                        <a:solidFill>
                                          <a:schemeClr val="bg1"/>
                                        </a:solidFill>
                                        <a:latin typeface="Cambria Math" panose="02040503050406030204" pitchFamily="18" charset="0"/>
                                      </a:rPr>
                                      <m:t>𝑥</m:t>
                                    </m:r>
                                  </m:e>
                                  <m:sup>
                                    <m:r>
                                      <a:rPr lang="en-US" altLang="zh-CN" sz="2000" i="1">
                                        <a:solidFill>
                                          <a:schemeClr val="bg1"/>
                                        </a:solidFill>
                                        <a:latin typeface="Cambria Math" panose="02040503050406030204" pitchFamily="18" charset="0"/>
                                      </a:rPr>
                                      <m:t>(</m:t>
                                    </m:r>
                                    <m:r>
                                      <a:rPr lang="en-US" altLang="zh-CN" sz="2000" b="0" i="1" smtClean="0">
                                        <a:solidFill>
                                          <a:schemeClr val="bg1"/>
                                        </a:solidFill>
                                        <a:latin typeface="Cambria Math" panose="02040503050406030204" pitchFamily="18" charset="0"/>
                                      </a:rPr>
                                      <m:t>2</m:t>
                                    </m:r>
                                    <m:r>
                                      <a:rPr lang="en-US" altLang="zh-CN" sz="2000" i="1">
                                        <a:solidFill>
                                          <a:schemeClr val="bg1"/>
                                        </a:solidFill>
                                        <a:latin typeface="Cambria Math" panose="02040503050406030204" pitchFamily="18" charset="0"/>
                                      </a:rPr>
                                      <m:t>)</m:t>
                                    </m:r>
                                  </m:sup>
                                </m:sSup>
                                <m:r>
                                  <a:rPr lang="en-US" altLang="zh-CN" sz="2000" i="1">
                                    <a:solidFill>
                                      <a:schemeClr val="bg1"/>
                                    </a:solidFill>
                                    <a:latin typeface="Cambria Math" panose="02040503050406030204" pitchFamily="18" charset="0"/>
                                  </a:rPr>
                                  <m:t>−</m:t>
                                </m:r>
                                <m:sSubSup>
                                  <m:sSubSupPr>
                                    <m:ctrlPr>
                                      <a:rPr lang="en-US" altLang="zh-CN" sz="2000" i="1">
                                        <a:solidFill>
                                          <a:schemeClr val="bg1"/>
                                        </a:solidFill>
                                        <a:latin typeface="Cambria Math" panose="02040503050406030204" pitchFamily="18" charset="0"/>
                                      </a:rPr>
                                    </m:ctrlPr>
                                  </m:sSubSupPr>
                                  <m:e>
                                    <m:r>
                                      <a:rPr lang="en-US" altLang="zh-CN" sz="2000" i="1">
                                        <a:solidFill>
                                          <a:schemeClr val="bg1"/>
                                        </a:solidFill>
                                        <a:latin typeface="Cambria Math" panose="02040503050406030204" pitchFamily="18" charset="0"/>
                                      </a:rPr>
                                      <m:t>𝑥</m:t>
                                    </m:r>
                                  </m:e>
                                  <m:sub>
                                    <m:r>
                                      <a:rPr lang="en-US" altLang="zh-CN" sz="2000" i="1">
                                        <a:solidFill>
                                          <a:schemeClr val="bg1"/>
                                        </a:solidFill>
                                        <a:latin typeface="Cambria Math" panose="02040503050406030204" pitchFamily="18" charset="0"/>
                                      </a:rPr>
                                      <m:t>𝑖</m:t>
                                    </m:r>
                                  </m:sub>
                                  <m:sup>
                                    <m:r>
                                      <a:rPr lang="en-US" altLang="zh-CN" sz="2000" i="1">
                                        <a:solidFill>
                                          <a:schemeClr val="bg1"/>
                                        </a:solidFill>
                                        <a:latin typeface="Cambria Math" panose="02040503050406030204" pitchFamily="18" charset="0"/>
                                      </a:rPr>
                                      <m:t>(</m:t>
                                    </m:r>
                                    <m:r>
                                      <a:rPr lang="en-US" altLang="zh-CN" sz="2000" b="0" i="1" smtClean="0">
                                        <a:solidFill>
                                          <a:schemeClr val="bg1"/>
                                        </a:solidFill>
                                        <a:latin typeface="Cambria Math" panose="02040503050406030204" pitchFamily="18" charset="0"/>
                                      </a:rPr>
                                      <m:t>2</m:t>
                                    </m:r>
                                    <m:r>
                                      <a:rPr lang="en-US" altLang="zh-CN" sz="2000" i="1">
                                        <a:solidFill>
                                          <a:schemeClr val="bg1"/>
                                        </a:solidFill>
                                        <a:latin typeface="Cambria Math" panose="02040503050406030204" pitchFamily="18" charset="0"/>
                                      </a:rPr>
                                      <m:t>)</m:t>
                                    </m:r>
                                  </m:sup>
                                </m:sSubSup>
                              </m:e>
                            </m:d>
                          </m:e>
                          <m:sup>
                            <m:r>
                              <a:rPr lang="en-US" altLang="zh-CN" sz="2000" i="1">
                                <a:solidFill>
                                  <a:schemeClr val="bg1"/>
                                </a:solidFill>
                                <a:latin typeface="Cambria Math" panose="02040503050406030204" pitchFamily="18" charset="0"/>
                              </a:rPr>
                              <m:t>𝑝</m:t>
                            </m:r>
                          </m:sup>
                        </m:sSup>
                        <m:r>
                          <a:rPr lang="en-US" altLang="zh-CN" sz="2000" b="0" i="1" smtClean="0">
                            <a:solidFill>
                              <a:schemeClr val="bg1"/>
                            </a:solidFill>
                            <a:latin typeface="Cambria Math" panose="02040503050406030204" pitchFamily="18" charset="0"/>
                          </a:rPr>
                          <m:t>+…+</m:t>
                        </m:r>
                        <m:sSup>
                          <m:sSupPr>
                            <m:ctrlPr>
                              <a:rPr lang="en-US" altLang="zh-CN" sz="2000" i="1">
                                <a:solidFill>
                                  <a:schemeClr val="bg1"/>
                                </a:solidFill>
                                <a:latin typeface="Cambria Math" panose="02040503050406030204" pitchFamily="18" charset="0"/>
                              </a:rPr>
                            </m:ctrlPr>
                          </m:sSupPr>
                          <m:e>
                            <m:d>
                              <m:dPr>
                                <m:begChr m:val="|"/>
                                <m:endChr m:val="|"/>
                                <m:ctrlPr>
                                  <a:rPr lang="en-US" altLang="zh-CN" sz="2000" i="1">
                                    <a:solidFill>
                                      <a:schemeClr val="bg1"/>
                                    </a:solidFill>
                                    <a:latin typeface="Cambria Math" panose="02040503050406030204" pitchFamily="18" charset="0"/>
                                  </a:rPr>
                                </m:ctrlPr>
                              </m:dPr>
                              <m:e>
                                <m:sSup>
                                  <m:sSupPr>
                                    <m:ctrlPr>
                                      <a:rPr lang="en-US" altLang="zh-CN" sz="2000" i="1">
                                        <a:solidFill>
                                          <a:schemeClr val="bg1"/>
                                        </a:solidFill>
                                        <a:latin typeface="Cambria Math" panose="02040503050406030204" pitchFamily="18" charset="0"/>
                                      </a:rPr>
                                    </m:ctrlPr>
                                  </m:sSupPr>
                                  <m:e>
                                    <m:r>
                                      <a:rPr lang="en-US" altLang="zh-CN" sz="2000" i="1">
                                        <a:solidFill>
                                          <a:schemeClr val="bg1"/>
                                        </a:solidFill>
                                        <a:latin typeface="Cambria Math" panose="02040503050406030204" pitchFamily="18" charset="0"/>
                                      </a:rPr>
                                      <m:t>𝑥</m:t>
                                    </m:r>
                                  </m:e>
                                  <m:sup>
                                    <m:r>
                                      <a:rPr lang="en-US" altLang="zh-CN" sz="2000" i="1">
                                        <a:solidFill>
                                          <a:schemeClr val="bg1"/>
                                        </a:solidFill>
                                        <a:latin typeface="Cambria Math" panose="02040503050406030204" pitchFamily="18" charset="0"/>
                                      </a:rPr>
                                      <m:t>(</m:t>
                                    </m:r>
                                    <m:r>
                                      <a:rPr lang="en-US" altLang="zh-CN" sz="2000" b="0" i="1" smtClean="0">
                                        <a:solidFill>
                                          <a:schemeClr val="bg1"/>
                                        </a:solidFill>
                                        <a:latin typeface="Cambria Math" panose="02040503050406030204" pitchFamily="18" charset="0"/>
                                      </a:rPr>
                                      <m:t>𝑛</m:t>
                                    </m:r>
                                    <m:r>
                                      <a:rPr lang="en-US" altLang="zh-CN" sz="2000" i="1">
                                        <a:solidFill>
                                          <a:schemeClr val="bg1"/>
                                        </a:solidFill>
                                        <a:latin typeface="Cambria Math" panose="02040503050406030204" pitchFamily="18" charset="0"/>
                                      </a:rPr>
                                      <m:t>)</m:t>
                                    </m:r>
                                  </m:sup>
                                </m:sSup>
                                <m:r>
                                  <a:rPr lang="en-US" altLang="zh-CN" sz="2000" i="1">
                                    <a:solidFill>
                                      <a:schemeClr val="bg1"/>
                                    </a:solidFill>
                                    <a:latin typeface="Cambria Math" panose="02040503050406030204" pitchFamily="18" charset="0"/>
                                  </a:rPr>
                                  <m:t>−</m:t>
                                </m:r>
                                <m:sSubSup>
                                  <m:sSubSupPr>
                                    <m:ctrlPr>
                                      <a:rPr lang="en-US" altLang="zh-CN" sz="2000" i="1">
                                        <a:solidFill>
                                          <a:schemeClr val="bg1"/>
                                        </a:solidFill>
                                        <a:latin typeface="Cambria Math" panose="02040503050406030204" pitchFamily="18" charset="0"/>
                                      </a:rPr>
                                    </m:ctrlPr>
                                  </m:sSubSupPr>
                                  <m:e>
                                    <m:r>
                                      <a:rPr lang="en-US" altLang="zh-CN" sz="2000" i="1">
                                        <a:solidFill>
                                          <a:schemeClr val="bg1"/>
                                        </a:solidFill>
                                        <a:latin typeface="Cambria Math" panose="02040503050406030204" pitchFamily="18" charset="0"/>
                                      </a:rPr>
                                      <m:t>𝑥</m:t>
                                    </m:r>
                                  </m:e>
                                  <m:sub>
                                    <m:r>
                                      <a:rPr lang="en-US" altLang="zh-CN" sz="2000" i="1">
                                        <a:solidFill>
                                          <a:schemeClr val="bg1"/>
                                        </a:solidFill>
                                        <a:latin typeface="Cambria Math" panose="02040503050406030204" pitchFamily="18" charset="0"/>
                                      </a:rPr>
                                      <m:t>𝑖</m:t>
                                    </m:r>
                                  </m:sub>
                                  <m:sup>
                                    <m:r>
                                      <a:rPr lang="en-US" altLang="zh-CN" sz="2000" i="1">
                                        <a:solidFill>
                                          <a:schemeClr val="bg1"/>
                                        </a:solidFill>
                                        <a:latin typeface="Cambria Math" panose="02040503050406030204" pitchFamily="18" charset="0"/>
                                      </a:rPr>
                                      <m:t>(</m:t>
                                    </m:r>
                                    <m:r>
                                      <a:rPr lang="en-US" altLang="zh-CN" sz="2000" b="0" i="1" smtClean="0">
                                        <a:solidFill>
                                          <a:schemeClr val="bg1"/>
                                        </a:solidFill>
                                        <a:latin typeface="Cambria Math" panose="02040503050406030204" pitchFamily="18" charset="0"/>
                                      </a:rPr>
                                      <m:t>𝑛</m:t>
                                    </m:r>
                                    <m:r>
                                      <a:rPr lang="en-US" altLang="zh-CN" sz="2000" i="1">
                                        <a:solidFill>
                                          <a:schemeClr val="bg1"/>
                                        </a:solidFill>
                                        <a:latin typeface="Cambria Math" panose="02040503050406030204" pitchFamily="18" charset="0"/>
                                      </a:rPr>
                                      <m:t>)</m:t>
                                    </m:r>
                                  </m:sup>
                                </m:sSubSup>
                              </m:e>
                            </m:d>
                          </m:e>
                          <m:sup>
                            <m:r>
                              <a:rPr lang="en-US" altLang="zh-CN" sz="2000" i="1">
                                <a:solidFill>
                                  <a:schemeClr val="bg1"/>
                                </a:solidFill>
                                <a:latin typeface="Cambria Math" panose="02040503050406030204" pitchFamily="18" charset="0"/>
                              </a:rPr>
                              <m:t>𝑝</m:t>
                            </m:r>
                          </m:sup>
                        </m:sSup>
                      </m:e>
                    </m:rad>
                  </m:oMath>
                </a14:m>
                <a:endParaRPr lang="en-US" altLang="zh-CN" dirty="0">
                  <a:solidFill>
                    <a:schemeClr val="bg1"/>
                  </a:solidFill>
                </a:endParaRPr>
              </a:p>
            </p:txBody>
          </p:sp>
        </mc:Choice>
        <mc:Fallback>
          <p:sp>
            <p:nvSpPr>
              <p:cNvPr id="4" name="文本框 3">
                <a:extLst>
                  <a:ext uri="{FF2B5EF4-FFF2-40B4-BE49-F238E27FC236}">
                    <a16:creationId xmlns:a16="http://schemas.microsoft.com/office/drawing/2014/main" id="{6FF14953-3189-4327-946D-48476AC162D5}"/>
                  </a:ext>
                </a:extLst>
              </p:cNvPr>
              <p:cNvSpPr txBox="1">
                <a:spLocks noRot="1" noChangeAspect="1" noMove="1" noResize="1" noEditPoints="1" noAdjustHandles="1" noChangeArrowheads="1" noChangeShapeType="1" noTextEdit="1"/>
              </p:cNvSpPr>
              <p:nvPr/>
            </p:nvSpPr>
            <p:spPr>
              <a:xfrm>
                <a:off x="1136729" y="1980715"/>
                <a:ext cx="5496279" cy="1050096"/>
              </a:xfrm>
              <a:prstGeom prst="rect">
                <a:avLst/>
              </a:prstGeom>
              <a:blipFill>
                <a:blip r:embed="rId5"/>
                <a:stretch>
                  <a:fillRect l="-1109" t="-2907" r="-53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857063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任意多边形 22"/>
          <p:cNvSpPr/>
          <p:nvPr/>
        </p:nvSpPr>
        <p:spPr>
          <a:xfrm>
            <a:off x="12476" y="4863866"/>
            <a:ext cx="12192000" cy="2016294"/>
          </a:xfrm>
          <a:custGeom>
            <a:avLst/>
            <a:gdLst>
              <a:gd name="connsiteX0" fmla="*/ 12192000 w 12192000"/>
              <a:gd name="connsiteY0" fmla="*/ 0 h 2016294"/>
              <a:gd name="connsiteX1" fmla="*/ 12192000 w 12192000"/>
              <a:gd name="connsiteY1" fmla="*/ 2016294 h 2016294"/>
              <a:gd name="connsiteX2" fmla="*/ 0 w 12192000"/>
              <a:gd name="connsiteY2" fmla="*/ 2016294 h 2016294"/>
              <a:gd name="connsiteX3" fmla="*/ 0 w 12192000"/>
              <a:gd name="connsiteY3" fmla="*/ 2006281 h 2016294"/>
              <a:gd name="connsiteX4" fmla="*/ 263708 w 12192000"/>
              <a:gd name="connsiteY4" fmla="*/ 2003914 h 2016294"/>
              <a:gd name="connsiteX5" fmla="*/ 12104647 w 12192000"/>
              <a:gd name="connsiteY5" fmla="*/ 101701 h 2016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2016294">
                <a:moveTo>
                  <a:pt x="12192000" y="0"/>
                </a:moveTo>
                <a:lnTo>
                  <a:pt x="12192000" y="2016294"/>
                </a:lnTo>
                <a:lnTo>
                  <a:pt x="0" y="2016294"/>
                </a:lnTo>
                <a:lnTo>
                  <a:pt x="0" y="2006281"/>
                </a:lnTo>
                <a:lnTo>
                  <a:pt x="263708" y="2003914"/>
                </a:lnTo>
                <a:cubicBezTo>
                  <a:pt x="6161267" y="1897494"/>
                  <a:pt x="10936182" y="1116311"/>
                  <a:pt x="12104647" y="101701"/>
                </a:cubicBezTo>
                <a:close/>
              </a:path>
            </a:pathLst>
          </a:custGeom>
          <a:gradFill flip="none" rotWithShape="1">
            <a:gsLst>
              <a:gs pos="0">
                <a:srgbClr val="0E122C"/>
              </a:gs>
              <a:gs pos="100000">
                <a:srgbClr val="2E3D9A"/>
              </a:gs>
            </a:gsLst>
            <a:lin ang="4800000" scaled="0"/>
            <a:tileRect/>
          </a:gradFill>
          <a:ln>
            <a:noFill/>
          </a:ln>
          <a:effectLst>
            <a:outerShdw blurRad="635000" dist="101600" dir="135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圆角矩形 23"/>
          <p:cNvSpPr/>
          <p:nvPr/>
        </p:nvSpPr>
        <p:spPr>
          <a:xfrm>
            <a:off x="10703500" y="6011044"/>
            <a:ext cx="1200693" cy="501388"/>
          </a:xfrm>
          <a:prstGeom prst="roundRect">
            <a:avLst>
              <a:gd name="adj" fmla="val 50000"/>
            </a:avLst>
          </a:prstGeom>
          <a:noFill/>
          <a:ln w="9525">
            <a:gradFill flip="none" rotWithShape="1">
              <a:gsLst>
                <a:gs pos="0">
                  <a:srgbClr val="1CA986"/>
                </a:gs>
                <a:gs pos="100000">
                  <a:srgbClr val="50D4C2"/>
                </a:gs>
              </a:gsLst>
              <a:lin ang="4800000" scaled="0"/>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25" name="文本框 24"/>
          <p:cNvSpPr txBox="1"/>
          <p:nvPr/>
        </p:nvSpPr>
        <p:spPr>
          <a:xfrm>
            <a:off x="10719977" y="6088535"/>
            <a:ext cx="1167740" cy="338554"/>
          </a:xfrm>
          <a:prstGeom prst="rect">
            <a:avLst/>
          </a:prstGeom>
          <a:noFill/>
          <a:ln>
            <a:noFill/>
          </a:ln>
        </p:spPr>
        <p:txBody>
          <a:bodyPr wrap="square" rtlCol="0">
            <a:spAutoFit/>
          </a:bodyPr>
          <a:lstStyle/>
          <a:p>
            <a:pPr algn="ctr"/>
            <a:r>
              <a:rPr lang="en-US" altLang="zh-CN" sz="1600" dirty="0">
                <a:gradFill>
                  <a:gsLst>
                    <a:gs pos="0">
                      <a:srgbClr val="1CA986"/>
                    </a:gs>
                    <a:gs pos="100000">
                      <a:srgbClr val="50D4C2"/>
                    </a:gs>
                  </a:gsLst>
                  <a:lin ang="5400000" scaled="1"/>
                </a:gradFill>
                <a:latin typeface="微软雅黑 Light" panose="020B0502040204020203" pitchFamily="34" charset="-122"/>
                <a:ea typeface="微软雅黑 Light" panose="020B0502040204020203" pitchFamily="34" charset="-122"/>
              </a:rPr>
              <a:t>Part three</a:t>
            </a:r>
            <a:endParaRPr lang="zh-CN" altLang="en-US" sz="1600" dirty="0">
              <a:gradFill>
                <a:gsLst>
                  <a:gs pos="0">
                    <a:srgbClr val="1CA986"/>
                  </a:gs>
                  <a:gs pos="100000">
                    <a:srgbClr val="50D4C2"/>
                  </a:gs>
                </a:gsLst>
                <a:lin ang="5400000" scaled="1"/>
              </a:gradFill>
              <a:latin typeface="微软雅黑 Light" panose="020B0502040204020203" pitchFamily="34" charset="-122"/>
              <a:ea typeface="微软雅黑 Light" panose="020B0502040204020203" pitchFamily="34" charset="-122"/>
            </a:endParaRPr>
          </a:p>
        </p:txBody>
      </p:sp>
      <p:grpSp>
        <p:nvGrpSpPr>
          <p:cNvPr id="28" name="组合 27"/>
          <p:cNvGrpSpPr/>
          <p:nvPr/>
        </p:nvGrpSpPr>
        <p:grpSpPr>
          <a:xfrm>
            <a:off x="254882" y="-2645"/>
            <a:ext cx="542940" cy="563684"/>
            <a:chOff x="254882" y="-2645"/>
            <a:chExt cx="542940" cy="563684"/>
          </a:xfrm>
        </p:grpSpPr>
        <p:sp>
          <p:nvSpPr>
            <p:cNvPr id="29" name="矩形 28"/>
            <p:cNvSpPr/>
            <p:nvPr/>
          </p:nvSpPr>
          <p:spPr>
            <a:xfrm>
              <a:off x="254882" y="-2645"/>
              <a:ext cx="542940" cy="561039"/>
            </a:xfrm>
            <a:prstGeom prst="rect">
              <a:avLst/>
            </a:prstGeom>
            <a:gradFill flip="none" rotWithShape="1">
              <a:gsLst>
                <a:gs pos="9000">
                  <a:srgbClr val="FDE345">
                    <a:lumMod val="86000"/>
                  </a:srgbClr>
                </a:gs>
                <a:gs pos="100000">
                  <a:srgbClr val="FDE345">
                    <a:lumMod val="95000"/>
                    <a:lumOff val="5000"/>
                  </a:srgbClr>
                </a:gs>
              </a:gsLst>
              <a:lin ang="4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矩形 29"/>
            <p:cNvSpPr/>
            <p:nvPr/>
          </p:nvSpPr>
          <p:spPr>
            <a:xfrm>
              <a:off x="254882" y="0"/>
              <a:ext cx="542940" cy="5610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tx1"/>
                  </a:solidFill>
                  <a:latin typeface="微软雅黑" panose="020B0503020204020204" pitchFamily="34" charset="-122"/>
                  <a:ea typeface="微软雅黑" panose="020B0503020204020204" pitchFamily="34" charset="-122"/>
                </a:rPr>
                <a:t>3</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grpSp>
      <p:sp>
        <p:nvSpPr>
          <p:cNvPr id="19" name="文本框 18">
            <a:extLst>
              <a:ext uri="{FF2B5EF4-FFF2-40B4-BE49-F238E27FC236}">
                <a16:creationId xmlns:a16="http://schemas.microsoft.com/office/drawing/2014/main" id="{EBAFF94E-01D4-4597-B0B2-5A1DAA3339A1}"/>
              </a:ext>
            </a:extLst>
          </p:cNvPr>
          <p:cNvSpPr txBox="1"/>
          <p:nvPr/>
        </p:nvSpPr>
        <p:spPr>
          <a:xfrm>
            <a:off x="304372" y="15643"/>
            <a:ext cx="4533624" cy="523220"/>
          </a:xfrm>
          <a:prstGeom prst="rect">
            <a:avLst/>
          </a:prstGeom>
          <a:noFill/>
        </p:spPr>
        <p:txBody>
          <a:bodyPr wrap="square" rtlCol="0">
            <a:spAutoFit/>
          </a:bodyPr>
          <a:lstStyle/>
          <a:p>
            <a:pPr algn="ctr"/>
            <a:r>
              <a:rPr lang="zh-CN" altLang="en-US" sz="2800" dirty="0">
                <a:solidFill>
                  <a:schemeClr val="bg1"/>
                </a:solidFill>
                <a:latin typeface="微软雅黑 Light" panose="020B0502040204020203" pitchFamily="34" charset="-122"/>
                <a:ea typeface="微软雅黑 Light" panose="020B0502040204020203" pitchFamily="34" charset="-122"/>
              </a:rPr>
              <a:t>第三章</a:t>
            </a:r>
            <a:r>
              <a:rPr lang="zh-CN" altLang="en-US" sz="2800" dirty="0">
                <a:solidFill>
                  <a:prstClr val="white"/>
                </a:solidFill>
                <a:latin typeface="微软雅黑 Light" panose="020B0502040204020203" pitchFamily="34" charset="-122"/>
                <a:ea typeface="微软雅黑 Light" panose="020B0502040204020203" pitchFamily="34" charset="-122"/>
              </a:rPr>
              <a:t>重点知识总结</a:t>
            </a:r>
            <a:endParaRPr lang="zh-CN" altLang="en-US" sz="2800" dirty="0">
              <a:solidFill>
                <a:schemeClr val="bg1"/>
              </a:solidFill>
              <a:latin typeface="微软雅黑 Light" panose="020B0502040204020203" pitchFamily="34" charset="-122"/>
              <a:ea typeface="微软雅黑 Light" panose="020B0502040204020203" pitchFamily="34" charset="-122"/>
            </a:endParaRPr>
          </a:p>
        </p:txBody>
      </p:sp>
      <p:sp>
        <p:nvSpPr>
          <p:cNvPr id="20" name="矩形 19">
            <a:extLst>
              <a:ext uri="{FF2B5EF4-FFF2-40B4-BE49-F238E27FC236}">
                <a16:creationId xmlns:a16="http://schemas.microsoft.com/office/drawing/2014/main" id="{C4322AFA-3B4E-43C0-B3FD-508EC13579FB}"/>
              </a:ext>
            </a:extLst>
          </p:cNvPr>
          <p:cNvSpPr/>
          <p:nvPr/>
        </p:nvSpPr>
        <p:spPr>
          <a:xfrm>
            <a:off x="897609" y="482113"/>
            <a:ext cx="5365750" cy="338554"/>
          </a:xfrm>
          <a:prstGeom prst="rect">
            <a:avLst/>
          </a:prstGeom>
        </p:spPr>
        <p:txBody>
          <a:bodyPr wrap="square">
            <a:spAutoFit/>
          </a:bodyPr>
          <a:lstStyle/>
          <a:p>
            <a:pPr lvl="0" algn="just"/>
            <a:r>
              <a:rPr lang="en-US" altLang="zh-CN" sz="1600" dirty="0">
                <a:solidFill>
                  <a:schemeClr val="bg1"/>
                </a:solidFill>
                <a:latin typeface="微软雅黑 Light" panose="020B0502040204020203" pitchFamily="34" charset="-122"/>
                <a:ea typeface="微软雅黑 Light" panose="020B0502040204020203" pitchFamily="34" charset="-122"/>
              </a:rPr>
              <a:t>K</a:t>
            </a:r>
            <a:r>
              <a:rPr lang="zh-CN" altLang="en-US" sz="1600" dirty="0">
                <a:solidFill>
                  <a:schemeClr val="bg1"/>
                </a:solidFill>
                <a:latin typeface="微软雅黑 Light" panose="020B0502040204020203" pitchFamily="34" charset="-122"/>
                <a:ea typeface="微软雅黑 Light" panose="020B0502040204020203" pitchFamily="34" charset="-122"/>
              </a:rPr>
              <a:t>近邻法</a:t>
            </a:r>
            <a:endParaRPr lang="zh-HK" altLang="zh-HK" sz="1600" dirty="0">
              <a:solidFill>
                <a:schemeClr val="bg1"/>
              </a:solidFill>
              <a:latin typeface="微软雅黑 Light" panose="020B0502040204020203" pitchFamily="34" charset="-122"/>
              <a:ea typeface="微软雅黑 Light" panose="020B0502040204020203" pitchFamily="34" charset="-122"/>
            </a:endParaRPr>
          </a:p>
        </p:txBody>
      </p:sp>
      <p:sp>
        <p:nvSpPr>
          <p:cNvPr id="12" name="内容占位符 6">
            <a:extLst>
              <a:ext uri="{FF2B5EF4-FFF2-40B4-BE49-F238E27FC236}">
                <a16:creationId xmlns:a16="http://schemas.microsoft.com/office/drawing/2014/main" id="{6DC2B0AE-CEFE-4DDA-99E6-27F4FA37CA48}"/>
              </a:ext>
            </a:extLst>
          </p:cNvPr>
          <p:cNvSpPr txBox="1">
            <a:spLocks/>
          </p:cNvSpPr>
          <p:nvPr/>
        </p:nvSpPr>
        <p:spPr>
          <a:xfrm>
            <a:off x="897609" y="2026354"/>
            <a:ext cx="5169537" cy="430374"/>
          </a:xfrm>
          <a:prstGeom prst="rect">
            <a:avLst/>
          </a:prstGeom>
        </p:spPr>
        <p:txBody>
          <a:bodyPr wrap="square">
            <a:spAutoFit/>
          </a:bodyPr>
          <a:lstStyle>
            <a:lvl1pPr marL="0" indent="0" algn="l" defTabSz="914400" rtl="0" eaLnBrk="1" latinLnBrk="0" hangingPunct="1">
              <a:lnSpc>
                <a:spcPct val="120000"/>
              </a:lnSpc>
              <a:spcBef>
                <a:spcPts val="1000"/>
              </a:spcBef>
              <a:buFontTx/>
              <a:buNone/>
              <a:defRPr sz="2000" kern="0" spc="300" baseline="0">
                <a:solidFill>
                  <a:schemeClr val="bg1"/>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120000"/>
              </a:lnSpc>
              <a:spcBef>
                <a:spcPts val="500"/>
              </a:spcBef>
              <a:buFontTx/>
              <a:buNone/>
              <a:defRPr sz="2000" kern="0" spc="300" baseline="0">
                <a:solidFill>
                  <a:schemeClr val="bg1"/>
                </a:solidFill>
                <a:latin typeface="微软雅黑" panose="020B0503020204020204" pitchFamily="34" charset="-122"/>
                <a:ea typeface="微软雅黑" panose="020B0503020204020204" pitchFamily="34" charset="-122"/>
                <a:cs typeface="+mn-cs"/>
              </a:defRPr>
            </a:lvl2pPr>
            <a:lvl3pPr marL="914400" indent="0" algn="l" defTabSz="914400" rtl="0" eaLnBrk="1" latinLnBrk="0" hangingPunct="1">
              <a:lnSpc>
                <a:spcPct val="120000"/>
              </a:lnSpc>
              <a:spcBef>
                <a:spcPts val="500"/>
              </a:spcBef>
              <a:buFontTx/>
              <a:buNone/>
              <a:defRPr sz="2000" kern="0" spc="300" baseline="0">
                <a:solidFill>
                  <a:schemeClr val="bg1"/>
                </a:solidFill>
                <a:latin typeface="微软雅黑" panose="020B0503020204020204" pitchFamily="34" charset="-122"/>
                <a:ea typeface="微软雅黑" panose="020B0503020204020204" pitchFamily="34" charset="-122"/>
                <a:cs typeface="+mn-cs"/>
              </a:defRPr>
            </a:lvl3pPr>
            <a:lvl4pPr marL="1371600" indent="0" algn="l" defTabSz="914400" rtl="0" eaLnBrk="1" latinLnBrk="0" hangingPunct="1">
              <a:lnSpc>
                <a:spcPct val="120000"/>
              </a:lnSpc>
              <a:spcBef>
                <a:spcPts val="500"/>
              </a:spcBef>
              <a:buFontTx/>
              <a:buNone/>
              <a:defRPr sz="2000" kern="0" spc="300" baseline="0">
                <a:solidFill>
                  <a:schemeClr val="bg1"/>
                </a:solidFill>
                <a:latin typeface="微软雅黑" panose="020B0503020204020204" pitchFamily="34" charset="-122"/>
                <a:ea typeface="微软雅黑" panose="020B0503020204020204" pitchFamily="34" charset="-122"/>
                <a:cs typeface="+mn-cs"/>
              </a:defRPr>
            </a:lvl4pPr>
            <a:lvl5pPr marL="1828800" indent="0" algn="l" defTabSz="914400" rtl="0" eaLnBrk="1" latinLnBrk="0" hangingPunct="1">
              <a:lnSpc>
                <a:spcPct val="120000"/>
              </a:lnSpc>
              <a:spcBef>
                <a:spcPts val="500"/>
              </a:spcBef>
              <a:buFontTx/>
              <a:buNone/>
              <a:defRPr sz="2000" kern="0" spc="300" baseline="0">
                <a:solidFill>
                  <a:schemeClr val="bg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0" lang="en-US" altLang="zh-CN"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k</a:t>
            </a:r>
            <a:r>
              <a:rPr kumimoji="0" lang="zh-CN" altLang="en-US"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值的选择</a:t>
            </a:r>
            <a:r>
              <a:rPr kumimoji="0" lang="en-US" altLang="zh-CN"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a:t>
            </a:r>
            <a:r>
              <a:rPr kumimoji="0" lang="zh-CN" altLang="en-US"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交叉验证</a:t>
            </a:r>
          </a:p>
        </p:txBody>
      </p:sp>
      <p:pic>
        <p:nvPicPr>
          <p:cNvPr id="13" name="图片 12">
            <a:extLst>
              <a:ext uri="{FF2B5EF4-FFF2-40B4-BE49-F238E27FC236}">
                <a16:creationId xmlns:a16="http://schemas.microsoft.com/office/drawing/2014/main" id="{48CA9C66-CBA1-4E11-8827-488D668A14A5}"/>
              </a:ext>
            </a:extLst>
          </p:cNvPr>
          <p:cNvPicPr>
            <a:picLocks noChangeAspect="1"/>
          </p:cNvPicPr>
          <p:nvPr/>
        </p:nvPicPr>
        <p:blipFill>
          <a:blip r:embed="rId2"/>
          <a:stretch>
            <a:fillRect/>
          </a:stretch>
        </p:blipFill>
        <p:spPr>
          <a:xfrm>
            <a:off x="6943870" y="1240889"/>
            <a:ext cx="4359976" cy="3958055"/>
          </a:xfrm>
          <a:prstGeom prst="rect">
            <a:avLst/>
          </a:prstGeom>
        </p:spPr>
      </p:pic>
      <p:sp>
        <p:nvSpPr>
          <p:cNvPr id="2" name="文本框 1">
            <a:extLst>
              <a:ext uri="{FF2B5EF4-FFF2-40B4-BE49-F238E27FC236}">
                <a16:creationId xmlns:a16="http://schemas.microsoft.com/office/drawing/2014/main" id="{89651733-94A0-4E1B-9275-0DDD72A760D5}"/>
              </a:ext>
            </a:extLst>
          </p:cNvPr>
          <p:cNvSpPr txBox="1"/>
          <p:nvPr/>
        </p:nvSpPr>
        <p:spPr>
          <a:xfrm>
            <a:off x="897609" y="3244334"/>
            <a:ext cx="5622052" cy="369332"/>
          </a:xfrm>
          <a:prstGeom prst="rect">
            <a:avLst/>
          </a:prstGeom>
          <a:noFill/>
        </p:spPr>
        <p:txBody>
          <a:bodyPr wrap="none" rtlCol="0">
            <a:spAutoFit/>
          </a:bodyPr>
          <a:lstStyle/>
          <a:p>
            <a:r>
              <a:rPr lang="zh-CN" altLang="en-US" dirty="0">
                <a:solidFill>
                  <a:schemeClr val="bg1"/>
                </a:solidFill>
              </a:rPr>
              <a:t>将训练集分为训练集和验证集，作对比，选择合适的</a:t>
            </a:r>
            <a:r>
              <a:rPr lang="en-US" altLang="zh-CN" dirty="0">
                <a:solidFill>
                  <a:schemeClr val="bg1"/>
                </a:solidFill>
              </a:rPr>
              <a:t>k</a:t>
            </a:r>
            <a:endParaRPr lang="zh-CN" altLang="en-US" dirty="0">
              <a:solidFill>
                <a:schemeClr val="bg1"/>
              </a:solidFill>
            </a:endParaRPr>
          </a:p>
        </p:txBody>
      </p:sp>
    </p:spTree>
    <p:extLst>
      <p:ext uri="{BB962C8B-B14F-4D97-AF65-F5344CB8AC3E}">
        <p14:creationId xmlns:p14="http://schemas.microsoft.com/office/powerpoint/2010/main" val="35282437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任意多边形 22"/>
          <p:cNvSpPr/>
          <p:nvPr/>
        </p:nvSpPr>
        <p:spPr>
          <a:xfrm>
            <a:off x="12476" y="4863866"/>
            <a:ext cx="12192000" cy="2016294"/>
          </a:xfrm>
          <a:custGeom>
            <a:avLst/>
            <a:gdLst>
              <a:gd name="connsiteX0" fmla="*/ 12192000 w 12192000"/>
              <a:gd name="connsiteY0" fmla="*/ 0 h 2016294"/>
              <a:gd name="connsiteX1" fmla="*/ 12192000 w 12192000"/>
              <a:gd name="connsiteY1" fmla="*/ 2016294 h 2016294"/>
              <a:gd name="connsiteX2" fmla="*/ 0 w 12192000"/>
              <a:gd name="connsiteY2" fmla="*/ 2016294 h 2016294"/>
              <a:gd name="connsiteX3" fmla="*/ 0 w 12192000"/>
              <a:gd name="connsiteY3" fmla="*/ 2006281 h 2016294"/>
              <a:gd name="connsiteX4" fmla="*/ 263708 w 12192000"/>
              <a:gd name="connsiteY4" fmla="*/ 2003914 h 2016294"/>
              <a:gd name="connsiteX5" fmla="*/ 12104647 w 12192000"/>
              <a:gd name="connsiteY5" fmla="*/ 101701 h 2016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2016294">
                <a:moveTo>
                  <a:pt x="12192000" y="0"/>
                </a:moveTo>
                <a:lnTo>
                  <a:pt x="12192000" y="2016294"/>
                </a:lnTo>
                <a:lnTo>
                  <a:pt x="0" y="2016294"/>
                </a:lnTo>
                <a:lnTo>
                  <a:pt x="0" y="2006281"/>
                </a:lnTo>
                <a:lnTo>
                  <a:pt x="263708" y="2003914"/>
                </a:lnTo>
                <a:cubicBezTo>
                  <a:pt x="6161267" y="1897494"/>
                  <a:pt x="10936182" y="1116311"/>
                  <a:pt x="12104647" y="101701"/>
                </a:cubicBezTo>
                <a:close/>
              </a:path>
            </a:pathLst>
          </a:custGeom>
          <a:gradFill flip="none" rotWithShape="1">
            <a:gsLst>
              <a:gs pos="0">
                <a:srgbClr val="0E122C"/>
              </a:gs>
              <a:gs pos="100000">
                <a:srgbClr val="2E3D9A"/>
              </a:gs>
            </a:gsLst>
            <a:lin ang="4800000" scaled="0"/>
            <a:tileRect/>
          </a:gradFill>
          <a:ln>
            <a:noFill/>
          </a:ln>
          <a:effectLst>
            <a:outerShdw blurRad="635000" dist="101600" dir="135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圆角矩形 23"/>
          <p:cNvSpPr/>
          <p:nvPr/>
        </p:nvSpPr>
        <p:spPr>
          <a:xfrm>
            <a:off x="10703500" y="6011044"/>
            <a:ext cx="1200693" cy="501388"/>
          </a:xfrm>
          <a:prstGeom prst="roundRect">
            <a:avLst>
              <a:gd name="adj" fmla="val 50000"/>
            </a:avLst>
          </a:prstGeom>
          <a:noFill/>
          <a:ln w="9525">
            <a:gradFill flip="none" rotWithShape="1">
              <a:gsLst>
                <a:gs pos="0">
                  <a:srgbClr val="1CA986"/>
                </a:gs>
                <a:gs pos="100000">
                  <a:srgbClr val="50D4C2"/>
                </a:gs>
              </a:gsLst>
              <a:lin ang="4800000" scaled="0"/>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25" name="文本框 24"/>
          <p:cNvSpPr txBox="1"/>
          <p:nvPr/>
        </p:nvSpPr>
        <p:spPr>
          <a:xfrm>
            <a:off x="10719977" y="6088535"/>
            <a:ext cx="1167740" cy="338554"/>
          </a:xfrm>
          <a:prstGeom prst="rect">
            <a:avLst/>
          </a:prstGeom>
          <a:noFill/>
          <a:ln>
            <a:noFill/>
          </a:ln>
        </p:spPr>
        <p:txBody>
          <a:bodyPr wrap="square" rtlCol="0">
            <a:spAutoFit/>
          </a:bodyPr>
          <a:lstStyle/>
          <a:p>
            <a:pPr algn="ctr"/>
            <a:r>
              <a:rPr lang="en-US" altLang="zh-CN" sz="1600" dirty="0">
                <a:gradFill>
                  <a:gsLst>
                    <a:gs pos="0">
                      <a:srgbClr val="1CA986"/>
                    </a:gs>
                    <a:gs pos="100000">
                      <a:srgbClr val="50D4C2"/>
                    </a:gs>
                  </a:gsLst>
                  <a:lin ang="5400000" scaled="1"/>
                </a:gradFill>
                <a:latin typeface="微软雅黑 Light" panose="020B0502040204020203" pitchFamily="34" charset="-122"/>
                <a:ea typeface="微软雅黑 Light" panose="020B0502040204020203" pitchFamily="34" charset="-122"/>
              </a:rPr>
              <a:t>Part three</a:t>
            </a:r>
            <a:endParaRPr lang="zh-CN" altLang="en-US" sz="1600" dirty="0">
              <a:gradFill>
                <a:gsLst>
                  <a:gs pos="0">
                    <a:srgbClr val="1CA986"/>
                  </a:gs>
                  <a:gs pos="100000">
                    <a:srgbClr val="50D4C2"/>
                  </a:gs>
                </a:gsLst>
                <a:lin ang="5400000" scaled="1"/>
              </a:gradFill>
              <a:latin typeface="微软雅黑 Light" panose="020B0502040204020203" pitchFamily="34" charset="-122"/>
              <a:ea typeface="微软雅黑 Light" panose="020B0502040204020203" pitchFamily="34" charset="-122"/>
            </a:endParaRPr>
          </a:p>
        </p:txBody>
      </p:sp>
      <p:grpSp>
        <p:nvGrpSpPr>
          <p:cNvPr id="28" name="组合 27"/>
          <p:cNvGrpSpPr/>
          <p:nvPr/>
        </p:nvGrpSpPr>
        <p:grpSpPr>
          <a:xfrm>
            <a:off x="254882" y="-2645"/>
            <a:ext cx="542940" cy="563684"/>
            <a:chOff x="254882" y="-2645"/>
            <a:chExt cx="542940" cy="563684"/>
          </a:xfrm>
        </p:grpSpPr>
        <p:sp>
          <p:nvSpPr>
            <p:cNvPr id="29" name="矩形 28"/>
            <p:cNvSpPr/>
            <p:nvPr/>
          </p:nvSpPr>
          <p:spPr>
            <a:xfrm>
              <a:off x="254882" y="-2645"/>
              <a:ext cx="542940" cy="561039"/>
            </a:xfrm>
            <a:prstGeom prst="rect">
              <a:avLst/>
            </a:prstGeom>
            <a:gradFill flip="none" rotWithShape="1">
              <a:gsLst>
                <a:gs pos="9000">
                  <a:srgbClr val="FDE345">
                    <a:lumMod val="86000"/>
                  </a:srgbClr>
                </a:gs>
                <a:gs pos="100000">
                  <a:srgbClr val="FDE345">
                    <a:lumMod val="95000"/>
                    <a:lumOff val="5000"/>
                  </a:srgbClr>
                </a:gs>
              </a:gsLst>
              <a:lin ang="4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矩形 29"/>
            <p:cNvSpPr/>
            <p:nvPr/>
          </p:nvSpPr>
          <p:spPr>
            <a:xfrm>
              <a:off x="254882" y="0"/>
              <a:ext cx="542940" cy="5610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tx1"/>
                  </a:solidFill>
                  <a:latin typeface="微软雅黑" panose="020B0503020204020204" pitchFamily="34" charset="-122"/>
                  <a:ea typeface="微软雅黑" panose="020B0503020204020204" pitchFamily="34" charset="-122"/>
                </a:rPr>
                <a:t>3</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grpSp>
      <p:sp>
        <p:nvSpPr>
          <p:cNvPr id="19" name="文本框 18">
            <a:extLst>
              <a:ext uri="{FF2B5EF4-FFF2-40B4-BE49-F238E27FC236}">
                <a16:creationId xmlns:a16="http://schemas.microsoft.com/office/drawing/2014/main" id="{EBAFF94E-01D4-4597-B0B2-5A1DAA3339A1}"/>
              </a:ext>
            </a:extLst>
          </p:cNvPr>
          <p:cNvSpPr txBox="1"/>
          <p:nvPr/>
        </p:nvSpPr>
        <p:spPr>
          <a:xfrm>
            <a:off x="304372" y="15643"/>
            <a:ext cx="4533624" cy="523220"/>
          </a:xfrm>
          <a:prstGeom prst="rect">
            <a:avLst/>
          </a:prstGeom>
          <a:noFill/>
        </p:spPr>
        <p:txBody>
          <a:bodyPr wrap="square" rtlCol="0">
            <a:spAutoFit/>
          </a:bodyPr>
          <a:lstStyle/>
          <a:p>
            <a:pPr algn="ctr"/>
            <a:r>
              <a:rPr lang="zh-CN" altLang="en-US" sz="2800" dirty="0">
                <a:solidFill>
                  <a:schemeClr val="bg1"/>
                </a:solidFill>
                <a:latin typeface="微软雅黑 Light" panose="020B0502040204020203" pitchFamily="34" charset="-122"/>
                <a:ea typeface="微软雅黑 Light" panose="020B0502040204020203" pitchFamily="34" charset="-122"/>
              </a:rPr>
              <a:t>第三章</a:t>
            </a:r>
            <a:r>
              <a:rPr lang="zh-CN" altLang="en-US" sz="2800" dirty="0">
                <a:solidFill>
                  <a:prstClr val="white"/>
                </a:solidFill>
                <a:latin typeface="微软雅黑 Light" panose="020B0502040204020203" pitchFamily="34" charset="-122"/>
                <a:ea typeface="微软雅黑 Light" panose="020B0502040204020203" pitchFamily="34" charset="-122"/>
              </a:rPr>
              <a:t>重点知识总结</a:t>
            </a:r>
            <a:endParaRPr lang="zh-CN" altLang="en-US" sz="2800" dirty="0">
              <a:solidFill>
                <a:schemeClr val="bg1"/>
              </a:solidFill>
              <a:latin typeface="微软雅黑 Light" panose="020B0502040204020203" pitchFamily="34" charset="-122"/>
              <a:ea typeface="微软雅黑 Light" panose="020B0502040204020203" pitchFamily="34" charset="-122"/>
            </a:endParaRPr>
          </a:p>
        </p:txBody>
      </p:sp>
      <p:sp>
        <p:nvSpPr>
          <p:cNvPr id="20" name="矩形 19">
            <a:extLst>
              <a:ext uri="{FF2B5EF4-FFF2-40B4-BE49-F238E27FC236}">
                <a16:creationId xmlns:a16="http://schemas.microsoft.com/office/drawing/2014/main" id="{C4322AFA-3B4E-43C0-B3FD-508EC13579FB}"/>
              </a:ext>
            </a:extLst>
          </p:cNvPr>
          <p:cNvSpPr/>
          <p:nvPr/>
        </p:nvSpPr>
        <p:spPr>
          <a:xfrm>
            <a:off x="897609" y="482113"/>
            <a:ext cx="5365750" cy="338554"/>
          </a:xfrm>
          <a:prstGeom prst="rect">
            <a:avLst/>
          </a:prstGeom>
        </p:spPr>
        <p:txBody>
          <a:bodyPr wrap="square">
            <a:spAutoFit/>
          </a:bodyPr>
          <a:lstStyle/>
          <a:p>
            <a:pPr lvl="0" algn="just"/>
            <a:r>
              <a:rPr lang="en-US" altLang="zh-CN" sz="1600" dirty="0">
                <a:solidFill>
                  <a:schemeClr val="bg1"/>
                </a:solidFill>
                <a:latin typeface="微软雅黑 Light" panose="020B0502040204020203" pitchFamily="34" charset="-122"/>
                <a:ea typeface="微软雅黑 Light" panose="020B0502040204020203" pitchFamily="34" charset="-122"/>
              </a:rPr>
              <a:t>K</a:t>
            </a:r>
            <a:r>
              <a:rPr lang="zh-CN" altLang="en-US" sz="1600" dirty="0">
                <a:solidFill>
                  <a:schemeClr val="bg1"/>
                </a:solidFill>
                <a:latin typeface="微软雅黑 Light" panose="020B0502040204020203" pitchFamily="34" charset="-122"/>
                <a:ea typeface="微软雅黑 Light" panose="020B0502040204020203" pitchFamily="34" charset="-122"/>
              </a:rPr>
              <a:t>近邻法</a:t>
            </a:r>
            <a:endParaRPr lang="zh-HK" altLang="zh-HK" sz="1600" dirty="0">
              <a:solidFill>
                <a:schemeClr val="bg1"/>
              </a:solidFill>
              <a:latin typeface="微软雅黑 Light" panose="020B0502040204020203" pitchFamily="34" charset="-122"/>
              <a:ea typeface="微软雅黑 Light" panose="020B0502040204020203" pitchFamily="34" charset="-122"/>
            </a:endParaRPr>
          </a:p>
        </p:txBody>
      </p:sp>
      <p:pic>
        <p:nvPicPr>
          <p:cNvPr id="13" name="图片 12">
            <a:extLst>
              <a:ext uri="{FF2B5EF4-FFF2-40B4-BE49-F238E27FC236}">
                <a16:creationId xmlns:a16="http://schemas.microsoft.com/office/drawing/2014/main" id="{48CA9C66-CBA1-4E11-8827-488D668A14A5}"/>
              </a:ext>
            </a:extLst>
          </p:cNvPr>
          <p:cNvPicPr>
            <a:picLocks noChangeAspect="1"/>
          </p:cNvPicPr>
          <p:nvPr/>
        </p:nvPicPr>
        <p:blipFill>
          <a:blip r:embed="rId2"/>
          <a:stretch>
            <a:fillRect/>
          </a:stretch>
        </p:blipFill>
        <p:spPr>
          <a:xfrm>
            <a:off x="6943870" y="1240889"/>
            <a:ext cx="4359976" cy="3958055"/>
          </a:xfrm>
          <a:prstGeom prst="rect">
            <a:avLst/>
          </a:prstGeom>
        </p:spPr>
      </p:pic>
      <mc:AlternateContent xmlns:mc="http://schemas.openxmlformats.org/markup-compatibility/2006">
        <mc:Choice xmlns:a14="http://schemas.microsoft.com/office/drawing/2010/main" Requires="a14">
          <p:sp>
            <p:nvSpPr>
              <p:cNvPr id="14" name="内容占位符 6">
                <a:extLst>
                  <a:ext uri="{FF2B5EF4-FFF2-40B4-BE49-F238E27FC236}">
                    <a16:creationId xmlns:a16="http://schemas.microsoft.com/office/drawing/2014/main" id="{6B3F4B4B-5B6F-4F9B-91F6-C6AB27B14E19}"/>
                  </a:ext>
                </a:extLst>
              </p:cNvPr>
              <p:cNvSpPr txBox="1">
                <a:spLocks/>
              </p:cNvSpPr>
              <p:nvPr/>
            </p:nvSpPr>
            <p:spPr>
              <a:xfrm>
                <a:off x="797822" y="2005928"/>
                <a:ext cx="5169537" cy="1407758"/>
              </a:xfrm>
              <a:prstGeom prst="rect">
                <a:avLst/>
              </a:prstGeom>
            </p:spPr>
            <p:txBody>
              <a:bodyPr wrap="square">
                <a:spAutoFit/>
              </a:bodyPr>
              <a:lstStyle>
                <a:lvl1pPr marL="0" indent="0" algn="l" defTabSz="914400" rtl="0" eaLnBrk="1" latinLnBrk="0" hangingPunct="1">
                  <a:lnSpc>
                    <a:spcPct val="120000"/>
                  </a:lnSpc>
                  <a:spcBef>
                    <a:spcPts val="1000"/>
                  </a:spcBef>
                  <a:buFontTx/>
                  <a:buNone/>
                  <a:defRPr sz="2000" kern="0" spc="300" baseline="0">
                    <a:solidFill>
                      <a:schemeClr val="bg1"/>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120000"/>
                  </a:lnSpc>
                  <a:spcBef>
                    <a:spcPts val="500"/>
                  </a:spcBef>
                  <a:buFontTx/>
                  <a:buNone/>
                  <a:defRPr sz="2000" kern="0" spc="300" baseline="0">
                    <a:solidFill>
                      <a:schemeClr val="bg1"/>
                    </a:solidFill>
                    <a:latin typeface="微软雅黑" panose="020B0503020204020204" pitchFamily="34" charset="-122"/>
                    <a:ea typeface="微软雅黑" panose="020B0503020204020204" pitchFamily="34" charset="-122"/>
                    <a:cs typeface="+mn-cs"/>
                  </a:defRPr>
                </a:lvl2pPr>
                <a:lvl3pPr marL="914400" indent="0" algn="l" defTabSz="914400" rtl="0" eaLnBrk="1" latinLnBrk="0" hangingPunct="1">
                  <a:lnSpc>
                    <a:spcPct val="120000"/>
                  </a:lnSpc>
                  <a:spcBef>
                    <a:spcPts val="500"/>
                  </a:spcBef>
                  <a:buFontTx/>
                  <a:buNone/>
                  <a:defRPr sz="2000" kern="0" spc="300" baseline="0">
                    <a:solidFill>
                      <a:schemeClr val="bg1"/>
                    </a:solidFill>
                    <a:latin typeface="微软雅黑" panose="020B0503020204020204" pitchFamily="34" charset="-122"/>
                    <a:ea typeface="微软雅黑" panose="020B0503020204020204" pitchFamily="34" charset="-122"/>
                    <a:cs typeface="+mn-cs"/>
                  </a:defRPr>
                </a:lvl3pPr>
                <a:lvl4pPr marL="1371600" indent="0" algn="l" defTabSz="914400" rtl="0" eaLnBrk="1" latinLnBrk="0" hangingPunct="1">
                  <a:lnSpc>
                    <a:spcPct val="120000"/>
                  </a:lnSpc>
                  <a:spcBef>
                    <a:spcPts val="500"/>
                  </a:spcBef>
                  <a:buFontTx/>
                  <a:buNone/>
                  <a:defRPr sz="2000" kern="0" spc="300" baseline="0">
                    <a:solidFill>
                      <a:schemeClr val="bg1"/>
                    </a:solidFill>
                    <a:latin typeface="微软雅黑" panose="020B0503020204020204" pitchFamily="34" charset="-122"/>
                    <a:ea typeface="微软雅黑" panose="020B0503020204020204" pitchFamily="34" charset="-122"/>
                    <a:cs typeface="+mn-cs"/>
                  </a:defRPr>
                </a:lvl4pPr>
                <a:lvl5pPr marL="1828800" indent="0" algn="l" defTabSz="914400" rtl="0" eaLnBrk="1" latinLnBrk="0" hangingPunct="1">
                  <a:lnSpc>
                    <a:spcPct val="120000"/>
                  </a:lnSpc>
                  <a:spcBef>
                    <a:spcPts val="500"/>
                  </a:spcBef>
                  <a:buFontTx/>
                  <a:buNone/>
                  <a:defRPr sz="2000" kern="0" spc="300" baseline="0">
                    <a:solidFill>
                      <a:schemeClr val="bg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0" lang="zh-CN" altLang="en-US"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分类决策规则</a:t>
                </a:r>
                <a:endParaRPr kumimoji="0" lang="en-US" altLang="zh-CN"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20000"/>
                  </a:lnSpc>
                  <a:spcBef>
                    <a:spcPts val="100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kumimoji="0" lang="zh-CN" alt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ctrlPr>
                        </m:fPr>
                        <m:num>
                          <m:r>
                            <a:rPr kumimoji="0" lang="zh-CN" alt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1</m:t>
                          </m:r>
                        </m:num>
                        <m:den>
                          <m:r>
                            <a:rPr kumimoji="0" lang="zh-CN" alt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𝑘</m:t>
                          </m:r>
                        </m:den>
                      </m:f>
                      <m:nary>
                        <m:naryPr>
                          <m:chr m:val="∑"/>
                          <m:limLoc m:val="undOvr"/>
                          <m:grow m:val="on"/>
                          <m:supHide m:val="on"/>
                          <m:ctrlPr>
                            <a:rPr kumimoji="0" lang="zh-CN" alt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ctrlPr>
                        </m:naryPr>
                        <m:sub>
                          <m:sSub>
                            <m:sSubPr>
                              <m:ctrlPr>
                                <a:rPr kumimoji="0" lang="zh-CN" alt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ctrlPr>
                            </m:sSubPr>
                            <m:e>
                              <m:r>
                                <a:rPr kumimoji="0" lang="zh-CN" alt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𝑥</m:t>
                              </m:r>
                            </m:e>
                            <m:sub>
                              <m:r>
                                <a:rPr kumimoji="0" lang="zh-CN" alt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𝑖</m:t>
                              </m:r>
                            </m:sub>
                          </m:sSub>
                          <m:r>
                            <a:rPr kumimoji="0" lang="zh-CN" alt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m:t>
                          </m:r>
                          <m:sSub>
                            <m:sSubPr>
                              <m:ctrlPr>
                                <a:rPr kumimoji="0" lang="zh-CN" alt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ctrlPr>
                            </m:sSubPr>
                            <m:e>
                              <m:r>
                                <a:rPr kumimoji="0" lang="zh-CN" alt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𝑁</m:t>
                              </m:r>
                            </m:e>
                            <m:sub>
                              <m:r>
                                <a:rPr kumimoji="0" lang="zh-CN" alt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𝑘</m:t>
                              </m:r>
                            </m:sub>
                          </m:sSub>
                          <m:d>
                            <m:dPr>
                              <m:ctrlPr>
                                <a:rPr kumimoji="0" lang="zh-CN" alt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ctrlPr>
                            </m:dPr>
                            <m:e>
                              <m:r>
                                <a:rPr kumimoji="0" lang="zh-CN" alt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𝑥</m:t>
                              </m:r>
                            </m:e>
                          </m:d>
                        </m:sub>
                        <m:sup/>
                        <m:e>
                          <m:r>
                            <a:rPr kumimoji="0" lang="zh-CN" alt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𝐼</m:t>
                          </m:r>
                          <m:d>
                            <m:dPr>
                              <m:ctrlPr>
                                <a:rPr kumimoji="0" lang="zh-CN" alt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ctrlPr>
                            </m:dPr>
                            <m:e>
                              <m:sSub>
                                <m:sSubPr>
                                  <m:ctrlPr>
                                    <a:rPr kumimoji="0" lang="zh-CN" alt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ctrlPr>
                                </m:sSubPr>
                                <m:e>
                                  <m:r>
                                    <a:rPr kumimoji="0" lang="zh-CN" alt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𝑦</m:t>
                                  </m:r>
                                </m:e>
                                <m:sub>
                                  <m:r>
                                    <a:rPr kumimoji="0" lang="zh-CN" alt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𝑖</m:t>
                                  </m:r>
                                </m:sub>
                              </m:sSub>
                              <m:r>
                                <a:rPr kumimoji="0" lang="zh-CN" alt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m:t>
                              </m:r>
                              <m:sSub>
                                <m:sSubPr>
                                  <m:ctrlPr>
                                    <a:rPr kumimoji="0" lang="zh-CN" alt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ctrlPr>
                                </m:sSubPr>
                                <m:e>
                                  <m:r>
                                    <a:rPr kumimoji="0" lang="zh-CN" alt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𝑐</m:t>
                                  </m:r>
                                </m:e>
                                <m:sub>
                                  <m:r>
                                    <a:rPr kumimoji="0" lang="zh-CN" alt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𝑗</m:t>
                                  </m:r>
                                </m:sub>
                              </m:sSub>
                            </m:e>
                          </m:d>
                        </m:e>
                      </m:nary>
                    </m:oMath>
                  </m:oMathPara>
                </a14:m>
                <a:endParaRPr kumimoji="0" lang="zh-CN" altLang="en-US"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p:txBody>
          </p:sp>
        </mc:Choice>
        <mc:Fallback>
          <p:sp>
            <p:nvSpPr>
              <p:cNvPr id="14" name="内容占位符 6">
                <a:extLst>
                  <a:ext uri="{FF2B5EF4-FFF2-40B4-BE49-F238E27FC236}">
                    <a16:creationId xmlns:a16="http://schemas.microsoft.com/office/drawing/2014/main" id="{6B3F4B4B-5B6F-4F9B-91F6-C6AB27B14E19}"/>
                  </a:ext>
                </a:extLst>
              </p:cNvPr>
              <p:cNvSpPr txBox="1">
                <a:spLocks noRot="1" noChangeAspect="1" noMove="1" noResize="1" noEditPoints="1" noAdjustHandles="1" noChangeArrowheads="1" noChangeShapeType="1" noTextEdit="1"/>
              </p:cNvSpPr>
              <p:nvPr/>
            </p:nvSpPr>
            <p:spPr>
              <a:xfrm>
                <a:off x="797822" y="2005928"/>
                <a:ext cx="5169537" cy="1407758"/>
              </a:xfrm>
              <a:prstGeom prst="rect">
                <a:avLst/>
              </a:prstGeom>
              <a:blipFill>
                <a:blip r:embed="rId3"/>
                <a:stretch>
                  <a:fillRect l="-129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92693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任意多边形 22"/>
          <p:cNvSpPr/>
          <p:nvPr/>
        </p:nvSpPr>
        <p:spPr>
          <a:xfrm>
            <a:off x="12476" y="4863866"/>
            <a:ext cx="12192000" cy="2016294"/>
          </a:xfrm>
          <a:custGeom>
            <a:avLst/>
            <a:gdLst>
              <a:gd name="connsiteX0" fmla="*/ 12192000 w 12192000"/>
              <a:gd name="connsiteY0" fmla="*/ 0 h 2016294"/>
              <a:gd name="connsiteX1" fmla="*/ 12192000 w 12192000"/>
              <a:gd name="connsiteY1" fmla="*/ 2016294 h 2016294"/>
              <a:gd name="connsiteX2" fmla="*/ 0 w 12192000"/>
              <a:gd name="connsiteY2" fmla="*/ 2016294 h 2016294"/>
              <a:gd name="connsiteX3" fmla="*/ 0 w 12192000"/>
              <a:gd name="connsiteY3" fmla="*/ 2006281 h 2016294"/>
              <a:gd name="connsiteX4" fmla="*/ 263708 w 12192000"/>
              <a:gd name="connsiteY4" fmla="*/ 2003914 h 2016294"/>
              <a:gd name="connsiteX5" fmla="*/ 12104647 w 12192000"/>
              <a:gd name="connsiteY5" fmla="*/ 101701 h 2016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2016294">
                <a:moveTo>
                  <a:pt x="12192000" y="0"/>
                </a:moveTo>
                <a:lnTo>
                  <a:pt x="12192000" y="2016294"/>
                </a:lnTo>
                <a:lnTo>
                  <a:pt x="0" y="2016294"/>
                </a:lnTo>
                <a:lnTo>
                  <a:pt x="0" y="2006281"/>
                </a:lnTo>
                <a:lnTo>
                  <a:pt x="263708" y="2003914"/>
                </a:lnTo>
                <a:cubicBezTo>
                  <a:pt x="6161267" y="1897494"/>
                  <a:pt x="10936182" y="1116311"/>
                  <a:pt x="12104647" y="101701"/>
                </a:cubicBezTo>
                <a:close/>
              </a:path>
            </a:pathLst>
          </a:custGeom>
          <a:gradFill flip="none" rotWithShape="1">
            <a:gsLst>
              <a:gs pos="0">
                <a:srgbClr val="0E122C"/>
              </a:gs>
              <a:gs pos="100000">
                <a:srgbClr val="2E3D9A"/>
              </a:gs>
            </a:gsLst>
            <a:lin ang="4800000" scaled="0"/>
            <a:tileRect/>
          </a:gradFill>
          <a:ln>
            <a:noFill/>
          </a:ln>
          <a:effectLst>
            <a:outerShdw blurRad="635000" dist="101600" dir="135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圆角矩形 23"/>
          <p:cNvSpPr/>
          <p:nvPr/>
        </p:nvSpPr>
        <p:spPr>
          <a:xfrm>
            <a:off x="10703500" y="6011044"/>
            <a:ext cx="1200693" cy="501388"/>
          </a:xfrm>
          <a:prstGeom prst="roundRect">
            <a:avLst>
              <a:gd name="adj" fmla="val 50000"/>
            </a:avLst>
          </a:prstGeom>
          <a:noFill/>
          <a:ln w="9525">
            <a:gradFill flip="none" rotWithShape="1">
              <a:gsLst>
                <a:gs pos="0">
                  <a:srgbClr val="1CA986"/>
                </a:gs>
                <a:gs pos="100000">
                  <a:srgbClr val="50D4C2"/>
                </a:gs>
              </a:gsLst>
              <a:lin ang="4800000" scaled="0"/>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25" name="文本框 24"/>
          <p:cNvSpPr txBox="1"/>
          <p:nvPr/>
        </p:nvSpPr>
        <p:spPr>
          <a:xfrm>
            <a:off x="10719977" y="6088535"/>
            <a:ext cx="1167740" cy="338554"/>
          </a:xfrm>
          <a:prstGeom prst="rect">
            <a:avLst/>
          </a:prstGeom>
          <a:noFill/>
          <a:ln>
            <a:noFill/>
          </a:ln>
        </p:spPr>
        <p:txBody>
          <a:bodyPr wrap="square" rtlCol="0">
            <a:spAutoFit/>
          </a:bodyPr>
          <a:lstStyle/>
          <a:p>
            <a:pPr algn="ctr"/>
            <a:r>
              <a:rPr lang="en-US" altLang="zh-CN" sz="1600" dirty="0">
                <a:gradFill>
                  <a:gsLst>
                    <a:gs pos="0">
                      <a:srgbClr val="1CA986"/>
                    </a:gs>
                    <a:gs pos="100000">
                      <a:srgbClr val="50D4C2"/>
                    </a:gs>
                  </a:gsLst>
                  <a:lin ang="5400000" scaled="1"/>
                </a:gradFill>
                <a:latin typeface="微软雅黑 Light" panose="020B0502040204020203" pitchFamily="34" charset="-122"/>
                <a:ea typeface="微软雅黑 Light" panose="020B0502040204020203" pitchFamily="34" charset="-122"/>
              </a:rPr>
              <a:t>Part three</a:t>
            </a:r>
            <a:endParaRPr lang="zh-CN" altLang="en-US" sz="1600" dirty="0">
              <a:gradFill>
                <a:gsLst>
                  <a:gs pos="0">
                    <a:srgbClr val="1CA986"/>
                  </a:gs>
                  <a:gs pos="100000">
                    <a:srgbClr val="50D4C2"/>
                  </a:gs>
                </a:gsLst>
                <a:lin ang="5400000" scaled="1"/>
              </a:gradFill>
              <a:latin typeface="微软雅黑 Light" panose="020B0502040204020203" pitchFamily="34" charset="-122"/>
              <a:ea typeface="微软雅黑 Light" panose="020B0502040204020203" pitchFamily="34" charset="-122"/>
            </a:endParaRPr>
          </a:p>
        </p:txBody>
      </p:sp>
      <p:grpSp>
        <p:nvGrpSpPr>
          <p:cNvPr id="28" name="组合 27"/>
          <p:cNvGrpSpPr/>
          <p:nvPr/>
        </p:nvGrpSpPr>
        <p:grpSpPr>
          <a:xfrm>
            <a:off x="254882" y="-2645"/>
            <a:ext cx="542940" cy="563684"/>
            <a:chOff x="254882" y="-2645"/>
            <a:chExt cx="542940" cy="563684"/>
          </a:xfrm>
        </p:grpSpPr>
        <p:sp>
          <p:nvSpPr>
            <p:cNvPr id="29" name="矩形 28"/>
            <p:cNvSpPr/>
            <p:nvPr/>
          </p:nvSpPr>
          <p:spPr>
            <a:xfrm>
              <a:off x="254882" y="-2645"/>
              <a:ext cx="542940" cy="561039"/>
            </a:xfrm>
            <a:prstGeom prst="rect">
              <a:avLst/>
            </a:prstGeom>
            <a:gradFill flip="none" rotWithShape="1">
              <a:gsLst>
                <a:gs pos="9000">
                  <a:srgbClr val="FDE345">
                    <a:lumMod val="86000"/>
                  </a:srgbClr>
                </a:gs>
                <a:gs pos="100000">
                  <a:srgbClr val="FDE345">
                    <a:lumMod val="95000"/>
                    <a:lumOff val="5000"/>
                  </a:srgbClr>
                </a:gs>
              </a:gsLst>
              <a:lin ang="4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矩形 29"/>
            <p:cNvSpPr/>
            <p:nvPr/>
          </p:nvSpPr>
          <p:spPr>
            <a:xfrm>
              <a:off x="254882" y="0"/>
              <a:ext cx="542940" cy="5610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tx1"/>
                  </a:solidFill>
                  <a:latin typeface="微软雅黑" panose="020B0503020204020204" pitchFamily="34" charset="-122"/>
                  <a:ea typeface="微软雅黑" panose="020B0503020204020204" pitchFamily="34" charset="-122"/>
                </a:rPr>
                <a:t>3</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grpSp>
      <p:sp>
        <p:nvSpPr>
          <p:cNvPr id="19" name="文本框 18">
            <a:extLst>
              <a:ext uri="{FF2B5EF4-FFF2-40B4-BE49-F238E27FC236}">
                <a16:creationId xmlns:a16="http://schemas.microsoft.com/office/drawing/2014/main" id="{EBAFF94E-01D4-4597-B0B2-5A1DAA3339A1}"/>
              </a:ext>
            </a:extLst>
          </p:cNvPr>
          <p:cNvSpPr txBox="1"/>
          <p:nvPr/>
        </p:nvSpPr>
        <p:spPr>
          <a:xfrm>
            <a:off x="304372" y="15643"/>
            <a:ext cx="4533624" cy="523220"/>
          </a:xfrm>
          <a:prstGeom prst="rect">
            <a:avLst/>
          </a:prstGeom>
          <a:noFill/>
        </p:spPr>
        <p:txBody>
          <a:bodyPr wrap="square" rtlCol="0">
            <a:spAutoFit/>
          </a:bodyPr>
          <a:lstStyle/>
          <a:p>
            <a:pPr algn="ctr"/>
            <a:r>
              <a:rPr lang="zh-CN" altLang="en-US" sz="2800" dirty="0">
                <a:solidFill>
                  <a:schemeClr val="bg1"/>
                </a:solidFill>
                <a:latin typeface="微软雅黑 Light" panose="020B0502040204020203" pitchFamily="34" charset="-122"/>
                <a:ea typeface="微软雅黑 Light" panose="020B0502040204020203" pitchFamily="34" charset="-122"/>
              </a:rPr>
              <a:t>第三章</a:t>
            </a:r>
            <a:r>
              <a:rPr lang="zh-CN" altLang="en-US" sz="2800" dirty="0">
                <a:solidFill>
                  <a:prstClr val="white"/>
                </a:solidFill>
                <a:latin typeface="微软雅黑 Light" panose="020B0502040204020203" pitchFamily="34" charset="-122"/>
                <a:ea typeface="微软雅黑 Light" panose="020B0502040204020203" pitchFamily="34" charset="-122"/>
              </a:rPr>
              <a:t>重点知识总结</a:t>
            </a:r>
            <a:endParaRPr lang="zh-CN" altLang="en-US" sz="2800" dirty="0">
              <a:solidFill>
                <a:schemeClr val="bg1"/>
              </a:solidFill>
              <a:latin typeface="微软雅黑 Light" panose="020B0502040204020203" pitchFamily="34" charset="-122"/>
              <a:ea typeface="微软雅黑 Light" panose="020B0502040204020203" pitchFamily="34" charset="-122"/>
            </a:endParaRPr>
          </a:p>
        </p:txBody>
      </p:sp>
      <p:sp>
        <p:nvSpPr>
          <p:cNvPr id="20" name="矩形 19">
            <a:extLst>
              <a:ext uri="{FF2B5EF4-FFF2-40B4-BE49-F238E27FC236}">
                <a16:creationId xmlns:a16="http://schemas.microsoft.com/office/drawing/2014/main" id="{C4322AFA-3B4E-43C0-B3FD-508EC13579FB}"/>
              </a:ext>
            </a:extLst>
          </p:cNvPr>
          <p:cNvSpPr/>
          <p:nvPr/>
        </p:nvSpPr>
        <p:spPr>
          <a:xfrm>
            <a:off x="897609" y="482113"/>
            <a:ext cx="5365750" cy="338554"/>
          </a:xfrm>
          <a:prstGeom prst="rect">
            <a:avLst/>
          </a:prstGeom>
        </p:spPr>
        <p:txBody>
          <a:bodyPr wrap="square">
            <a:spAutoFit/>
          </a:bodyPr>
          <a:lstStyle/>
          <a:p>
            <a:pPr lvl="0" algn="just"/>
            <a:r>
              <a:rPr lang="en-US" altLang="zh-CN" sz="1600" dirty="0">
                <a:solidFill>
                  <a:schemeClr val="bg1"/>
                </a:solidFill>
                <a:latin typeface="微软雅黑 Light" panose="020B0502040204020203" pitchFamily="34" charset="-122"/>
                <a:ea typeface="微软雅黑 Light" panose="020B0502040204020203" pitchFamily="34" charset="-122"/>
              </a:rPr>
              <a:t>K</a:t>
            </a:r>
            <a:r>
              <a:rPr lang="zh-CN" altLang="en-US" sz="1600" dirty="0">
                <a:solidFill>
                  <a:schemeClr val="bg1"/>
                </a:solidFill>
                <a:latin typeface="微软雅黑 Light" panose="020B0502040204020203" pitchFamily="34" charset="-122"/>
                <a:ea typeface="微软雅黑 Light" panose="020B0502040204020203" pitchFamily="34" charset="-122"/>
              </a:rPr>
              <a:t>近邻法</a:t>
            </a:r>
            <a:endParaRPr lang="zh-HK" altLang="zh-HK" sz="1600" dirty="0">
              <a:solidFill>
                <a:schemeClr val="bg1"/>
              </a:solidFill>
              <a:latin typeface="微软雅黑 Light" panose="020B0502040204020203" pitchFamily="34" charset="-122"/>
              <a:ea typeface="微软雅黑 Light" panose="020B0502040204020203" pitchFamily="34" charset="-122"/>
            </a:endParaRPr>
          </a:p>
        </p:txBody>
      </p:sp>
      <p:sp>
        <p:nvSpPr>
          <p:cNvPr id="14" name="内容占位符 6">
            <a:extLst>
              <a:ext uri="{FF2B5EF4-FFF2-40B4-BE49-F238E27FC236}">
                <a16:creationId xmlns:a16="http://schemas.microsoft.com/office/drawing/2014/main" id="{6B3F4B4B-5B6F-4F9B-91F6-C6AB27B14E19}"/>
              </a:ext>
            </a:extLst>
          </p:cNvPr>
          <p:cNvSpPr txBox="1">
            <a:spLocks/>
          </p:cNvSpPr>
          <p:nvPr/>
        </p:nvSpPr>
        <p:spPr>
          <a:xfrm>
            <a:off x="3425601" y="1064825"/>
            <a:ext cx="5365750" cy="565604"/>
          </a:xfrm>
          <a:prstGeom prst="rect">
            <a:avLst/>
          </a:prstGeom>
        </p:spPr>
        <p:txBody>
          <a:bodyPr wrap="square">
            <a:spAutoFit/>
          </a:bodyPr>
          <a:lstStyle>
            <a:lvl1pPr marL="0" indent="0" algn="l" defTabSz="914400" rtl="0" eaLnBrk="1" latinLnBrk="0" hangingPunct="1">
              <a:lnSpc>
                <a:spcPct val="120000"/>
              </a:lnSpc>
              <a:spcBef>
                <a:spcPts val="1000"/>
              </a:spcBef>
              <a:buFontTx/>
              <a:buNone/>
              <a:defRPr sz="2000" kern="0" spc="300" baseline="0">
                <a:solidFill>
                  <a:schemeClr val="bg1"/>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120000"/>
              </a:lnSpc>
              <a:spcBef>
                <a:spcPts val="500"/>
              </a:spcBef>
              <a:buFontTx/>
              <a:buNone/>
              <a:defRPr sz="2000" kern="0" spc="300" baseline="0">
                <a:solidFill>
                  <a:schemeClr val="bg1"/>
                </a:solidFill>
                <a:latin typeface="微软雅黑" panose="020B0503020204020204" pitchFamily="34" charset="-122"/>
                <a:ea typeface="微软雅黑" panose="020B0503020204020204" pitchFamily="34" charset="-122"/>
                <a:cs typeface="+mn-cs"/>
              </a:defRPr>
            </a:lvl2pPr>
            <a:lvl3pPr marL="914400" indent="0" algn="l" defTabSz="914400" rtl="0" eaLnBrk="1" latinLnBrk="0" hangingPunct="1">
              <a:lnSpc>
                <a:spcPct val="120000"/>
              </a:lnSpc>
              <a:spcBef>
                <a:spcPts val="500"/>
              </a:spcBef>
              <a:buFontTx/>
              <a:buNone/>
              <a:defRPr sz="2000" kern="0" spc="300" baseline="0">
                <a:solidFill>
                  <a:schemeClr val="bg1"/>
                </a:solidFill>
                <a:latin typeface="微软雅黑" panose="020B0503020204020204" pitchFamily="34" charset="-122"/>
                <a:ea typeface="微软雅黑" panose="020B0503020204020204" pitchFamily="34" charset="-122"/>
                <a:cs typeface="+mn-cs"/>
              </a:defRPr>
            </a:lvl3pPr>
            <a:lvl4pPr marL="1371600" indent="0" algn="l" defTabSz="914400" rtl="0" eaLnBrk="1" latinLnBrk="0" hangingPunct="1">
              <a:lnSpc>
                <a:spcPct val="120000"/>
              </a:lnSpc>
              <a:spcBef>
                <a:spcPts val="500"/>
              </a:spcBef>
              <a:buFontTx/>
              <a:buNone/>
              <a:defRPr sz="2000" kern="0" spc="300" baseline="0">
                <a:solidFill>
                  <a:schemeClr val="bg1"/>
                </a:solidFill>
                <a:latin typeface="微软雅黑" panose="020B0503020204020204" pitchFamily="34" charset="-122"/>
                <a:ea typeface="微软雅黑" panose="020B0503020204020204" pitchFamily="34" charset="-122"/>
                <a:cs typeface="+mn-cs"/>
              </a:defRPr>
            </a:lvl4pPr>
            <a:lvl5pPr marL="1828800" indent="0" algn="l" defTabSz="914400" rtl="0" eaLnBrk="1" latinLnBrk="0" hangingPunct="1">
              <a:lnSpc>
                <a:spcPct val="120000"/>
              </a:lnSpc>
              <a:spcBef>
                <a:spcPts val="500"/>
              </a:spcBef>
              <a:buFontTx/>
              <a:buNone/>
              <a:defRPr sz="2000" kern="0" spc="300" baseline="0">
                <a:solidFill>
                  <a:schemeClr val="bg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20000"/>
              </a:lnSpc>
              <a:spcBef>
                <a:spcPts val="1000"/>
              </a:spcBef>
              <a:spcAft>
                <a:spcPts val="0"/>
              </a:spcAft>
              <a:buClrTx/>
              <a:buSzTx/>
              <a:buFontTx/>
              <a:buNone/>
              <a:tabLst/>
              <a:defRPr/>
            </a:pPr>
            <a:r>
              <a:rPr kumimoji="0" lang="en-US" altLang="zh-CN" sz="28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K</a:t>
            </a:r>
            <a:r>
              <a:rPr kumimoji="0" lang="zh-CN" altLang="en-US" sz="28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邻近法和感知机模型的异同</a:t>
            </a:r>
            <a:endParaRPr kumimoji="0" lang="en-US" altLang="zh-CN" sz="28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p:txBody>
      </p:sp>
      <p:sp>
        <p:nvSpPr>
          <p:cNvPr id="2" name="文本框 1">
            <a:extLst>
              <a:ext uri="{FF2B5EF4-FFF2-40B4-BE49-F238E27FC236}">
                <a16:creationId xmlns:a16="http://schemas.microsoft.com/office/drawing/2014/main" id="{844D088C-1FFB-4B31-96C0-8F40149B0083}"/>
              </a:ext>
            </a:extLst>
          </p:cNvPr>
          <p:cNvSpPr txBox="1"/>
          <p:nvPr/>
        </p:nvSpPr>
        <p:spPr>
          <a:xfrm>
            <a:off x="1233995" y="2202566"/>
            <a:ext cx="8802410" cy="461665"/>
          </a:xfrm>
          <a:prstGeom prst="rect">
            <a:avLst/>
          </a:prstGeom>
          <a:noFill/>
        </p:spPr>
        <p:txBody>
          <a:bodyPr wrap="none" rtlCol="0">
            <a:spAutoFit/>
          </a:bodyPr>
          <a:lstStyle/>
          <a:p>
            <a:r>
              <a:rPr lang="zh-CN" altLang="en-US" sz="2400" dirty="0">
                <a:solidFill>
                  <a:schemeClr val="bg1"/>
                </a:solidFill>
              </a:rPr>
              <a:t>相同点：都是分类方法，针对的都是输入变量是连续变量的问题</a:t>
            </a:r>
          </a:p>
        </p:txBody>
      </p:sp>
      <p:sp>
        <p:nvSpPr>
          <p:cNvPr id="15" name="文本框 14">
            <a:extLst>
              <a:ext uri="{FF2B5EF4-FFF2-40B4-BE49-F238E27FC236}">
                <a16:creationId xmlns:a16="http://schemas.microsoft.com/office/drawing/2014/main" id="{E81EA074-E390-4E6E-95EF-EB4B7432BD0D}"/>
              </a:ext>
            </a:extLst>
          </p:cNvPr>
          <p:cNvSpPr txBox="1"/>
          <p:nvPr/>
        </p:nvSpPr>
        <p:spPr>
          <a:xfrm>
            <a:off x="1233995" y="3362773"/>
            <a:ext cx="6955750" cy="830997"/>
          </a:xfrm>
          <a:prstGeom prst="rect">
            <a:avLst/>
          </a:prstGeom>
          <a:noFill/>
        </p:spPr>
        <p:txBody>
          <a:bodyPr wrap="none" rtlCol="0">
            <a:spAutoFit/>
          </a:bodyPr>
          <a:lstStyle/>
          <a:p>
            <a:r>
              <a:rPr lang="zh-CN" altLang="en-US" sz="2400" dirty="0">
                <a:solidFill>
                  <a:schemeClr val="bg1"/>
                </a:solidFill>
              </a:rPr>
              <a:t>不同点：感知机模型用数据集找到全局最优的模型</a:t>
            </a:r>
            <a:endParaRPr lang="en-US" altLang="zh-CN" sz="2400" dirty="0">
              <a:solidFill>
                <a:schemeClr val="bg1"/>
              </a:solidFill>
            </a:endParaRPr>
          </a:p>
          <a:p>
            <a:r>
              <a:rPr lang="en-US" altLang="zh-CN" sz="2400" dirty="0">
                <a:solidFill>
                  <a:schemeClr val="bg1"/>
                </a:solidFill>
              </a:rPr>
              <a:t>	    k</a:t>
            </a:r>
            <a:r>
              <a:rPr lang="zh-CN" altLang="en-US" sz="2400" dirty="0">
                <a:solidFill>
                  <a:schemeClr val="bg1"/>
                </a:solidFill>
              </a:rPr>
              <a:t>邻近法用局部信息来做预测</a:t>
            </a:r>
          </a:p>
        </p:txBody>
      </p:sp>
    </p:spTree>
    <p:extLst>
      <p:ext uri="{BB962C8B-B14F-4D97-AF65-F5344CB8AC3E}">
        <p14:creationId xmlns:p14="http://schemas.microsoft.com/office/powerpoint/2010/main" val="14254285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 name="组合 99"/>
          <p:cNvGrpSpPr/>
          <p:nvPr/>
        </p:nvGrpSpPr>
        <p:grpSpPr>
          <a:xfrm>
            <a:off x="1516403" y="1801687"/>
            <a:ext cx="7111225" cy="4301763"/>
            <a:chOff x="1516403" y="1801687"/>
            <a:chExt cx="7111225" cy="4301763"/>
          </a:xfrm>
        </p:grpSpPr>
        <p:grpSp>
          <p:nvGrpSpPr>
            <p:cNvPr id="90" name="组合 89"/>
            <p:cNvGrpSpPr/>
            <p:nvPr/>
          </p:nvGrpSpPr>
          <p:grpSpPr>
            <a:xfrm rot="20281995">
              <a:off x="1516403" y="2300354"/>
              <a:ext cx="3185380" cy="3803096"/>
              <a:chOff x="-648293" y="1960778"/>
              <a:chExt cx="3185380" cy="3803096"/>
            </a:xfrm>
          </p:grpSpPr>
          <p:sp>
            <p:nvSpPr>
              <p:cNvPr id="59" name="圆角矩形 58"/>
              <p:cNvSpPr/>
              <p:nvPr/>
            </p:nvSpPr>
            <p:spPr>
              <a:xfrm>
                <a:off x="-648293" y="1960778"/>
                <a:ext cx="3185380" cy="3655837"/>
              </a:xfrm>
              <a:prstGeom prst="roundRect">
                <a:avLst>
                  <a:gd name="adj" fmla="val 3105"/>
                </a:avLst>
              </a:prstGeom>
              <a:gradFill flip="none" rotWithShape="1">
                <a:gsLst>
                  <a:gs pos="9000">
                    <a:srgbClr val="519C23">
                      <a:lumMod val="89000"/>
                      <a:lumOff val="11000"/>
                    </a:srgbClr>
                  </a:gs>
                  <a:gs pos="100000">
                    <a:srgbClr val="A3EC40">
                      <a:lumMod val="78000"/>
                      <a:lumOff val="22000"/>
                    </a:srgbClr>
                  </a:gs>
                </a:gsLst>
                <a:lin ang="2700000" scaled="1"/>
                <a:tileRect/>
              </a:gradFill>
              <a:ln>
                <a:noFill/>
              </a:ln>
              <a:effectLst>
                <a:outerShdw blurRad="279400" sx="102000" sy="102000" algn="ctr" rotWithShape="0">
                  <a:srgbClr val="519C23">
                    <a:alpha val="2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6" name="文本框 65"/>
              <p:cNvSpPr txBox="1"/>
              <p:nvPr/>
            </p:nvSpPr>
            <p:spPr>
              <a:xfrm>
                <a:off x="395020" y="2047336"/>
                <a:ext cx="1098755" cy="307777"/>
              </a:xfrm>
              <a:prstGeom prst="rect">
                <a:avLst/>
              </a:prstGeom>
              <a:noFill/>
            </p:spPr>
            <p:txBody>
              <a:bodyPr wrap="square" rtlCol="0">
                <a:spAutoFit/>
              </a:bodyPr>
              <a:lstStyle/>
              <a:p>
                <a:pPr algn="ctr"/>
                <a:r>
                  <a:rPr lang="en-US" altLang="zh-CN" sz="1400" b="1" dirty="0">
                    <a:gradFill>
                      <a:gsLst>
                        <a:gs pos="0">
                          <a:schemeClr val="tx1"/>
                        </a:gs>
                        <a:gs pos="100000">
                          <a:schemeClr val="bg2">
                            <a:lumMod val="25000"/>
                          </a:schemeClr>
                        </a:gs>
                      </a:gsLst>
                      <a:lin ang="4800000" scaled="0"/>
                    </a:gradFill>
                    <a:latin typeface="微软雅黑" panose="020B0503020204020204" pitchFamily="34" charset="-122"/>
                    <a:ea typeface="微软雅黑" panose="020B0503020204020204" pitchFamily="34" charset="-122"/>
                  </a:rPr>
                  <a:t>ONE</a:t>
                </a:r>
                <a:endParaRPr lang="zh-CN" altLang="en-US" sz="1400" b="1" dirty="0">
                  <a:gradFill>
                    <a:gsLst>
                      <a:gs pos="0">
                        <a:schemeClr val="tx1"/>
                      </a:gs>
                      <a:gs pos="100000">
                        <a:schemeClr val="bg2">
                          <a:lumMod val="25000"/>
                        </a:schemeClr>
                      </a:gs>
                    </a:gsLst>
                    <a:lin ang="4800000" scaled="0"/>
                  </a:gradFill>
                  <a:latin typeface="微软雅黑" panose="020B0503020204020204" pitchFamily="34" charset="-122"/>
                  <a:ea typeface="微软雅黑" panose="020B0503020204020204" pitchFamily="34" charset="-122"/>
                </a:endParaRPr>
              </a:p>
            </p:txBody>
          </p:sp>
          <p:sp>
            <p:nvSpPr>
              <p:cNvPr id="68" name="任意多边形 67"/>
              <p:cNvSpPr/>
              <p:nvPr/>
            </p:nvSpPr>
            <p:spPr>
              <a:xfrm>
                <a:off x="-648292" y="5092138"/>
                <a:ext cx="3185379" cy="524477"/>
              </a:xfrm>
              <a:custGeom>
                <a:avLst/>
                <a:gdLst>
                  <a:gd name="connsiteX0" fmla="*/ 0 w 3906430"/>
                  <a:gd name="connsiteY0" fmla="*/ 0 h 634799"/>
                  <a:gd name="connsiteX1" fmla="*/ 3906430 w 3906430"/>
                  <a:gd name="connsiteY1" fmla="*/ 0 h 634799"/>
                  <a:gd name="connsiteX2" fmla="*/ 3906430 w 3906430"/>
                  <a:gd name="connsiteY2" fmla="*/ 515200 h 634799"/>
                  <a:gd name="connsiteX3" fmla="*/ 3786831 w 3906430"/>
                  <a:gd name="connsiteY3" fmla="*/ 634799 h 634799"/>
                  <a:gd name="connsiteX4" fmla="*/ 119599 w 3906430"/>
                  <a:gd name="connsiteY4" fmla="*/ 634799 h 634799"/>
                  <a:gd name="connsiteX5" fmla="*/ 0 w 3906430"/>
                  <a:gd name="connsiteY5" fmla="*/ 515200 h 634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06430" h="634799">
                    <a:moveTo>
                      <a:pt x="0" y="0"/>
                    </a:moveTo>
                    <a:lnTo>
                      <a:pt x="3906430" y="0"/>
                    </a:lnTo>
                    <a:lnTo>
                      <a:pt x="3906430" y="515200"/>
                    </a:lnTo>
                    <a:cubicBezTo>
                      <a:pt x="3906430" y="581253"/>
                      <a:pt x="3852884" y="634799"/>
                      <a:pt x="3786831" y="634799"/>
                    </a:cubicBezTo>
                    <a:lnTo>
                      <a:pt x="119599" y="634799"/>
                    </a:lnTo>
                    <a:cubicBezTo>
                      <a:pt x="53546" y="634799"/>
                      <a:pt x="0" y="581253"/>
                      <a:pt x="0" y="515200"/>
                    </a:cubicBezTo>
                    <a:close/>
                  </a:path>
                </a:pathLst>
              </a:custGeom>
              <a:gradFill flip="none" rotWithShape="1">
                <a:gsLst>
                  <a:gs pos="9000">
                    <a:schemeClr val="bg1">
                      <a:lumMod val="95000"/>
                    </a:schemeClr>
                  </a:gs>
                  <a:gs pos="100000">
                    <a:schemeClr val="bg1"/>
                  </a:gs>
                </a:gsLst>
                <a:lin ang="48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600" dirty="0">
                  <a:solidFill>
                    <a:schemeClr val="tx1"/>
                  </a:solidFill>
                  <a:latin typeface="微软雅黑" panose="020B0503020204020204" pitchFamily="34" charset="-122"/>
                  <a:ea typeface="微软雅黑" panose="020B0503020204020204" pitchFamily="34" charset="-122"/>
                </a:endParaRPr>
              </a:p>
            </p:txBody>
          </p:sp>
          <p:sp>
            <p:nvSpPr>
              <p:cNvPr id="69" name="矩形 68"/>
              <p:cNvSpPr/>
              <p:nvPr/>
            </p:nvSpPr>
            <p:spPr>
              <a:xfrm>
                <a:off x="159567" y="5237648"/>
                <a:ext cx="1569661" cy="276999"/>
              </a:xfrm>
              <a:prstGeom prst="rect">
                <a:avLst/>
              </a:prstGeom>
            </p:spPr>
            <p:txBody>
              <a:bodyPr wrap="none">
                <a:spAutoFit/>
              </a:bodyPr>
              <a:lstStyle/>
              <a:p>
                <a:pPr algn="ctr"/>
                <a:r>
                  <a:rPr lang="zh-CN" altLang="en-US" sz="1200" dirty="0">
                    <a:latin typeface="微软雅黑" panose="020B0503020204020204" pitchFamily="34" charset="-122"/>
                    <a:ea typeface="微软雅黑" panose="020B0503020204020204" pitchFamily="34" charset="-122"/>
                  </a:rPr>
                  <a:t>第一章重点知识总结</a:t>
                </a:r>
              </a:p>
            </p:txBody>
          </p:sp>
          <p:sp>
            <p:nvSpPr>
              <p:cNvPr id="82" name="文本框 81"/>
              <p:cNvSpPr txBox="1"/>
              <p:nvPr/>
            </p:nvSpPr>
            <p:spPr>
              <a:xfrm>
                <a:off x="-596552" y="2639942"/>
                <a:ext cx="2830721" cy="3123932"/>
              </a:xfrm>
              <a:prstGeom prst="rect">
                <a:avLst/>
              </a:prstGeom>
              <a:noFill/>
            </p:spPr>
            <p:txBody>
              <a:bodyPr wrap="square" rtlCol="0">
                <a:spAutoFit/>
              </a:bodyPr>
              <a:lstStyle/>
              <a:p>
                <a:pPr algn="ctr"/>
                <a:r>
                  <a:rPr lang="en-US" altLang="zh-CN" sz="19700" b="1" dirty="0">
                    <a:solidFill>
                      <a:schemeClr val="bg1">
                        <a:alpha val="30000"/>
                      </a:schemeClr>
                    </a:solidFill>
                    <a:latin typeface="微软雅黑" panose="020B0503020204020204" pitchFamily="34" charset="-122"/>
                    <a:ea typeface="微软雅黑" panose="020B0503020204020204" pitchFamily="34" charset="-122"/>
                  </a:rPr>
                  <a:t>1</a:t>
                </a:r>
                <a:endParaRPr lang="zh-CN" altLang="en-US" sz="19700" b="1" dirty="0">
                  <a:solidFill>
                    <a:schemeClr val="bg1">
                      <a:alpha val="30000"/>
                    </a:schemeClr>
                  </a:solidFill>
                  <a:latin typeface="微软雅黑" panose="020B0503020204020204" pitchFamily="34" charset="-122"/>
                  <a:ea typeface="微软雅黑" panose="020B0503020204020204" pitchFamily="34" charset="-122"/>
                </a:endParaRPr>
              </a:p>
            </p:txBody>
          </p:sp>
        </p:grpSp>
        <p:grpSp>
          <p:nvGrpSpPr>
            <p:cNvPr id="91" name="组合 90"/>
            <p:cNvGrpSpPr/>
            <p:nvPr/>
          </p:nvGrpSpPr>
          <p:grpSpPr>
            <a:xfrm rot="20830223">
              <a:off x="3522223" y="1801687"/>
              <a:ext cx="3185380" cy="3809328"/>
              <a:chOff x="2870084" y="1919414"/>
              <a:chExt cx="3185380" cy="3809328"/>
            </a:xfrm>
          </p:grpSpPr>
          <p:sp>
            <p:nvSpPr>
              <p:cNvPr id="70" name="圆角矩形 69"/>
              <p:cNvSpPr/>
              <p:nvPr/>
            </p:nvSpPr>
            <p:spPr>
              <a:xfrm>
                <a:off x="2870084" y="1919414"/>
                <a:ext cx="3185380" cy="3655837"/>
              </a:xfrm>
              <a:prstGeom prst="roundRect">
                <a:avLst>
                  <a:gd name="adj" fmla="val 3105"/>
                </a:avLst>
              </a:prstGeom>
              <a:gradFill flip="none" rotWithShape="1">
                <a:gsLst>
                  <a:gs pos="0">
                    <a:srgbClr val="C0A500">
                      <a:lumMod val="89000"/>
                      <a:lumOff val="11000"/>
                    </a:srgbClr>
                  </a:gs>
                  <a:gs pos="100000">
                    <a:srgbClr val="FFE236">
                      <a:lumMod val="90000"/>
                      <a:lumOff val="10000"/>
                    </a:srgbClr>
                  </a:gs>
                </a:gsLst>
                <a:lin ang="4800000" scaled="0"/>
                <a:tileRect/>
              </a:gradFill>
              <a:ln>
                <a:noFill/>
              </a:ln>
              <a:effectLst>
                <a:outerShdw blurRad="558800" sx="102000" sy="102000" algn="ctr" rotWithShape="0">
                  <a:srgbClr val="CFB207">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1" name="任意多边形 70"/>
              <p:cNvSpPr/>
              <p:nvPr/>
            </p:nvSpPr>
            <p:spPr>
              <a:xfrm>
                <a:off x="2870085" y="5050774"/>
                <a:ext cx="3185379" cy="524477"/>
              </a:xfrm>
              <a:custGeom>
                <a:avLst/>
                <a:gdLst>
                  <a:gd name="connsiteX0" fmla="*/ 0 w 3906430"/>
                  <a:gd name="connsiteY0" fmla="*/ 0 h 634799"/>
                  <a:gd name="connsiteX1" fmla="*/ 3906430 w 3906430"/>
                  <a:gd name="connsiteY1" fmla="*/ 0 h 634799"/>
                  <a:gd name="connsiteX2" fmla="*/ 3906430 w 3906430"/>
                  <a:gd name="connsiteY2" fmla="*/ 515200 h 634799"/>
                  <a:gd name="connsiteX3" fmla="*/ 3786831 w 3906430"/>
                  <a:gd name="connsiteY3" fmla="*/ 634799 h 634799"/>
                  <a:gd name="connsiteX4" fmla="*/ 119599 w 3906430"/>
                  <a:gd name="connsiteY4" fmla="*/ 634799 h 634799"/>
                  <a:gd name="connsiteX5" fmla="*/ 0 w 3906430"/>
                  <a:gd name="connsiteY5" fmla="*/ 515200 h 634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06430" h="634799">
                    <a:moveTo>
                      <a:pt x="0" y="0"/>
                    </a:moveTo>
                    <a:lnTo>
                      <a:pt x="3906430" y="0"/>
                    </a:lnTo>
                    <a:lnTo>
                      <a:pt x="3906430" y="515200"/>
                    </a:lnTo>
                    <a:cubicBezTo>
                      <a:pt x="3906430" y="581253"/>
                      <a:pt x="3852884" y="634799"/>
                      <a:pt x="3786831" y="634799"/>
                    </a:cubicBezTo>
                    <a:lnTo>
                      <a:pt x="119599" y="634799"/>
                    </a:lnTo>
                    <a:cubicBezTo>
                      <a:pt x="53546" y="634799"/>
                      <a:pt x="0" y="581253"/>
                      <a:pt x="0" y="515200"/>
                    </a:cubicBezTo>
                    <a:close/>
                  </a:path>
                </a:pathLst>
              </a:custGeom>
              <a:gradFill flip="none" rotWithShape="1">
                <a:gsLst>
                  <a:gs pos="9000">
                    <a:schemeClr val="bg1">
                      <a:lumMod val="95000"/>
                    </a:schemeClr>
                  </a:gs>
                  <a:gs pos="100000">
                    <a:schemeClr val="bg1"/>
                  </a:gs>
                </a:gsLst>
                <a:lin ang="48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600" dirty="0">
                  <a:solidFill>
                    <a:schemeClr val="tx1"/>
                  </a:solidFill>
                  <a:latin typeface="微软雅黑" panose="020B0503020204020204" pitchFamily="34" charset="-122"/>
                  <a:ea typeface="微软雅黑" panose="020B0503020204020204" pitchFamily="34" charset="-122"/>
                </a:endParaRPr>
              </a:p>
            </p:txBody>
          </p:sp>
          <p:sp>
            <p:nvSpPr>
              <p:cNvPr id="72" name="矩形 71"/>
              <p:cNvSpPr/>
              <p:nvPr/>
            </p:nvSpPr>
            <p:spPr>
              <a:xfrm>
                <a:off x="3677944" y="5196284"/>
                <a:ext cx="1569660" cy="276999"/>
              </a:xfrm>
              <a:prstGeom prst="rect">
                <a:avLst/>
              </a:prstGeom>
            </p:spPr>
            <p:txBody>
              <a:bodyPr wrap="none">
                <a:spAutoFit/>
              </a:bodyPr>
              <a:lstStyle/>
              <a:p>
                <a:pPr algn="ctr"/>
                <a:r>
                  <a:rPr lang="zh-CN" altLang="en-US" sz="1200" dirty="0">
                    <a:latin typeface="微软雅黑" panose="020B0503020204020204" pitchFamily="34" charset="-122"/>
                    <a:ea typeface="微软雅黑" panose="020B0503020204020204" pitchFamily="34" charset="-122"/>
                  </a:rPr>
                  <a:t>第二章重点知识总结</a:t>
                </a:r>
              </a:p>
            </p:txBody>
          </p:sp>
          <p:sp>
            <p:nvSpPr>
              <p:cNvPr id="73" name="文本框 72"/>
              <p:cNvSpPr txBox="1"/>
              <p:nvPr/>
            </p:nvSpPr>
            <p:spPr>
              <a:xfrm>
                <a:off x="3913397" y="2017371"/>
                <a:ext cx="1098755" cy="307777"/>
              </a:xfrm>
              <a:prstGeom prst="rect">
                <a:avLst/>
              </a:prstGeom>
              <a:noFill/>
            </p:spPr>
            <p:txBody>
              <a:bodyPr wrap="square" rtlCol="0">
                <a:spAutoFit/>
              </a:bodyPr>
              <a:lstStyle/>
              <a:p>
                <a:pPr algn="ctr"/>
                <a:r>
                  <a:rPr lang="en-US" altLang="zh-CN" sz="1400" b="1" dirty="0">
                    <a:gradFill>
                      <a:gsLst>
                        <a:gs pos="0">
                          <a:schemeClr val="tx1"/>
                        </a:gs>
                        <a:gs pos="100000">
                          <a:schemeClr val="bg2">
                            <a:lumMod val="25000"/>
                          </a:schemeClr>
                        </a:gs>
                      </a:gsLst>
                      <a:lin ang="4800000" scaled="0"/>
                    </a:gradFill>
                    <a:latin typeface="微软雅黑" panose="020B0503020204020204" pitchFamily="34" charset="-122"/>
                    <a:ea typeface="微软雅黑" panose="020B0503020204020204" pitchFamily="34" charset="-122"/>
                  </a:rPr>
                  <a:t>TWO</a:t>
                </a:r>
                <a:endParaRPr lang="zh-CN" altLang="en-US" sz="1400" b="1" dirty="0">
                  <a:gradFill>
                    <a:gsLst>
                      <a:gs pos="0">
                        <a:schemeClr val="tx1"/>
                      </a:gs>
                      <a:gs pos="100000">
                        <a:schemeClr val="bg2">
                          <a:lumMod val="25000"/>
                        </a:schemeClr>
                      </a:gs>
                    </a:gsLst>
                    <a:lin ang="4800000" scaled="0"/>
                  </a:gradFill>
                  <a:latin typeface="微软雅黑" panose="020B0503020204020204" pitchFamily="34" charset="-122"/>
                  <a:ea typeface="微软雅黑" panose="020B0503020204020204" pitchFamily="34" charset="-122"/>
                </a:endParaRPr>
              </a:p>
            </p:txBody>
          </p:sp>
          <p:sp>
            <p:nvSpPr>
              <p:cNvPr id="75" name="文本框 74"/>
              <p:cNvSpPr txBox="1"/>
              <p:nvPr/>
            </p:nvSpPr>
            <p:spPr>
              <a:xfrm>
                <a:off x="2920544" y="2604810"/>
                <a:ext cx="2830721" cy="3123932"/>
              </a:xfrm>
              <a:prstGeom prst="rect">
                <a:avLst/>
              </a:prstGeom>
              <a:noFill/>
            </p:spPr>
            <p:txBody>
              <a:bodyPr wrap="square" rtlCol="0">
                <a:spAutoFit/>
              </a:bodyPr>
              <a:lstStyle/>
              <a:p>
                <a:pPr algn="ctr"/>
                <a:r>
                  <a:rPr lang="en-US" altLang="zh-CN" sz="19700" b="1" dirty="0">
                    <a:solidFill>
                      <a:schemeClr val="bg1">
                        <a:alpha val="30000"/>
                      </a:schemeClr>
                    </a:solidFill>
                    <a:latin typeface="微软雅黑" panose="020B0503020204020204" pitchFamily="34" charset="-122"/>
                    <a:ea typeface="微软雅黑" panose="020B0503020204020204" pitchFamily="34" charset="-122"/>
                  </a:rPr>
                  <a:t>2</a:t>
                </a:r>
                <a:endParaRPr lang="zh-CN" altLang="en-US" sz="19700" b="1" dirty="0">
                  <a:solidFill>
                    <a:schemeClr val="bg1">
                      <a:alpha val="30000"/>
                    </a:schemeClr>
                  </a:solidFill>
                  <a:latin typeface="微软雅黑" panose="020B0503020204020204" pitchFamily="34" charset="-122"/>
                  <a:ea typeface="微软雅黑" panose="020B0503020204020204" pitchFamily="34" charset="-122"/>
                </a:endParaRPr>
              </a:p>
            </p:txBody>
          </p:sp>
        </p:grpSp>
        <p:grpSp>
          <p:nvGrpSpPr>
            <p:cNvPr id="92" name="组合 91"/>
            <p:cNvGrpSpPr/>
            <p:nvPr/>
          </p:nvGrpSpPr>
          <p:grpSpPr>
            <a:xfrm rot="159019">
              <a:off x="5442248" y="1814336"/>
              <a:ext cx="3185380" cy="3757832"/>
              <a:chOff x="5587306" y="1452141"/>
              <a:chExt cx="3185380" cy="3757832"/>
            </a:xfrm>
          </p:grpSpPr>
          <p:sp>
            <p:nvSpPr>
              <p:cNvPr id="83" name="圆角矩形 82"/>
              <p:cNvSpPr/>
              <p:nvPr/>
            </p:nvSpPr>
            <p:spPr>
              <a:xfrm>
                <a:off x="5587306" y="1452141"/>
                <a:ext cx="3185380" cy="3655837"/>
              </a:xfrm>
              <a:prstGeom prst="roundRect">
                <a:avLst>
                  <a:gd name="adj" fmla="val 3105"/>
                </a:avLst>
              </a:prstGeom>
              <a:gradFill flip="none" rotWithShape="1">
                <a:gsLst>
                  <a:gs pos="9000">
                    <a:srgbClr val="1CA986"/>
                  </a:gs>
                  <a:gs pos="100000">
                    <a:srgbClr val="50D4C2"/>
                  </a:gs>
                </a:gsLst>
                <a:lin ang="4800000" scaled="0"/>
                <a:tileRect/>
              </a:gradFill>
              <a:ln>
                <a:noFill/>
              </a:ln>
              <a:effectLst>
                <a:outerShdw blurRad="406400" sx="102000" sy="102000" algn="ctr" rotWithShape="0">
                  <a:srgbClr val="1CA986">
                    <a:alpha val="2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4" name="任意多边形 83"/>
              <p:cNvSpPr/>
              <p:nvPr/>
            </p:nvSpPr>
            <p:spPr>
              <a:xfrm>
                <a:off x="5587307" y="4583501"/>
                <a:ext cx="3185379" cy="524477"/>
              </a:xfrm>
              <a:custGeom>
                <a:avLst/>
                <a:gdLst>
                  <a:gd name="connsiteX0" fmla="*/ 0 w 3906430"/>
                  <a:gd name="connsiteY0" fmla="*/ 0 h 634799"/>
                  <a:gd name="connsiteX1" fmla="*/ 3906430 w 3906430"/>
                  <a:gd name="connsiteY1" fmla="*/ 0 h 634799"/>
                  <a:gd name="connsiteX2" fmla="*/ 3906430 w 3906430"/>
                  <a:gd name="connsiteY2" fmla="*/ 515200 h 634799"/>
                  <a:gd name="connsiteX3" fmla="*/ 3786831 w 3906430"/>
                  <a:gd name="connsiteY3" fmla="*/ 634799 h 634799"/>
                  <a:gd name="connsiteX4" fmla="*/ 119599 w 3906430"/>
                  <a:gd name="connsiteY4" fmla="*/ 634799 h 634799"/>
                  <a:gd name="connsiteX5" fmla="*/ 0 w 3906430"/>
                  <a:gd name="connsiteY5" fmla="*/ 515200 h 634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06430" h="634799">
                    <a:moveTo>
                      <a:pt x="0" y="0"/>
                    </a:moveTo>
                    <a:lnTo>
                      <a:pt x="3906430" y="0"/>
                    </a:lnTo>
                    <a:lnTo>
                      <a:pt x="3906430" y="515200"/>
                    </a:lnTo>
                    <a:cubicBezTo>
                      <a:pt x="3906430" y="581253"/>
                      <a:pt x="3852884" y="634799"/>
                      <a:pt x="3786831" y="634799"/>
                    </a:cubicBezTo>
                    <a:lnTo>
                      <a:pt x="119599" y="634799"/>
                    </a:lnTo>
                    <a:cubicBezTo>
                      <a:pt x="53546" y="634799"/>
                      <a:pt x="0" y="581253"/>
                      <a:pt x="0" y="515200"/>
                    </a:cubicBezTo>
                    <a:close/>
                  </a:path>
                </a:pathLst>
              </a:custGeom>
              <a:gradFill flip="none" rotWithShape="1">
                <a:gsLst>
                  <a:gs pos="9000">
                    <a:schemeClr val="bg1">
                      <a:lumMod val="95000"/>
                    </a:schemeClr>
                  </a:gs>
                  <a:gs pos="100000">
                    <a:schemeClr val="bg1"/>
                  </a:gs>
                </a:gsLst>
                <a:lin ang="48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600" dirty="0">
                  <a:solidFill>
                    <a:schemeClr val="tx1"/>
                  </a:solidFill>
                  <a:latin typeface="微软雅黑" panose="020B0503020204020204" pitchFamily="34" charset="-122"/>
                  <a:ea typeface="微软雅黑" panose="020B0503020204020204" pitchFamily="34" charset="-122"/>
                </a:endParaRPr>
              </a:p>
            </p:txBody>
          </p:sp>
          <p:sp>
            <p:nvSpPr>
              <p:cNvPr id="85" name="矩形 84"/>
              <p:cNvSpPr/>
              <p:nvPr/>
            </p:nvSpPr>
            <p:spPr>
              <a:xfrm>
                <a:off x="6395166" y="4729011"/>
                <a:ext cx="1569660" cy="276999"/>
              </a:xfrm>
              <a:prstGeom prst="rect">
                <a:avLst/>
              </a:prstGeom>
            </p:spPr>
            <p:txBody>
              <a:bodyPr wrap="none">
                <a:spAutoFit/>
              </a:bodyPr>
              <a:lstStyle/>
              <a:p>
                <a:pPr algn="ctr"/>
                <a:r>
                  <a:rPr lang="zh-CN" altLang="en-US" sz="1200" dirty="0">
                    <a:latin typeface="微软雅黑" panose="020B0503020204020204" pitchFamily="34" charset="-122"/>
                    <a:ea typeface="微软雅黑" panose="020B0503020204020204" pitchFamily="34" charset="-122"/>
                  </a:rPr>
                  <a:t>第三章重点知识总结</a:t>
                </a:r>
              </a:p>
            </p:txBody>
          </p:sp>
          <p:sp>
            <p:nvSpPr>
              <p:cNvPr id="86" name="文本框 85"/>
              <p:cNvSpPr txBox="1"/>
              <p:nvPr/>
            </p:nvSpPr>
            <p:spPr>
              <a:xfrm>
                <a:off x="6630619" y="1550098"/>
                <a:ext cx="1098755" cy="307777"/>
              </a:xfrm>
              <a:prstGeom prst="rect">
                <a:avLst/>
              </a:prstGeom>
              <a:noFill/>
            </p:spPr>
            <p:txBody>
              <a:bodyPr wrap="square" rtlCol="0">
                <a:spAutoFit/>
              </a:bodyPr>
              <a:lstStyle/>
              <a:p>
                <a:pPr algn="ctr"/>
                <a:r>
                  <a:rPr lang="en-US" altLang="zh-CN" sz="1400" b="1" dirty="0">
                    <a:gradFill>
                      <a:gsLst>
                        <a:gs pos="0">
                          <a:schemeClr val="tx1"/>
                        </a:gs>
                        <a:gs pos="100000">
                          <a:schemeClr val="bg2">
                            <a:lumMod val="25000"/>
                          </a:schemeClr>
                        </a:gs>
                      </a:gsLst>
                      <a:lin ang="4800000" scaled="0"/>
                    </a:gradFill>
                    <a:latin typeface="微软雅黑" panose="020B0503020204020204" pitchFamily="34" charset="-122"/>
                    <a:ea typeface="微软雅黑" panose="020B0503020204020204" pitchFamily="34" charset="-122"/>
                  </a:rPr>
                  <a:t>THREE</a:t>
                </a:r>
                <a:endParaRPr lang="zh-CN" altLang="en-US" sz="1400" b="1" dirty="0">
                  <a:gradFill>
                    <a:gsLst>
                      <a:gs pos="0">
                        <a:schemeClr val="tx1"/>
                      </a:gs>
                      <a:gs pos="100000">
                        <a:schemeClr val="bg2">
                          <a:lumMod val="25000"/>
                        </a:schemeClr>
                      </a:gs>
                    </a:gsLst>
                    <a:lin ang="4800000" scaled="0"/>
                  </a:gradFill>
                  <a:latin typeface="微软雅黑" panose="020B0503020204020204" pitchFamily="34" charset="-122"/>
                  <a:ea typeface="微软雅黑" panose="020B0503020204020204" pitchFamily="34" charset="-122"/>
                </a:endParaRPr>
              </a:p>
            </p:txBody>
          </p:sp>
          <p:sp>
            <p:nvSpPr>
              <p:cNvPr id="88" name="文本框 87"/>
              <p:cNvSpPr txBox="1"/>
              <p:nvPr/>
            </p:nvSpPr>
            <p:spPr>
              <a:xfrm>
                <a:off x="5668186" y="2086041"/>
                <a:ext cx="2830721" cy="3123932"/>
              </a:xfrm>
              <a:prstGeom prst="rect">
                <a:avLst/>
              </a:prstGeom>
              <a:noFill/>
            </p:spPr>
            <p:txBody>
              <a:bodyPr wrap="square" rtlCol="0">
                <a:spAutoFit/>
              </a:bodyPr>
              <a:lstStyle/>
              <a:p>
                <a:pPr algn="ctr"/>
                <a:r>
                  <a:rPr lang="en-US" altLang="zh-CN" sz="19700" b="1" dirty="0">
                    <a:solidFill>
                      <a:schemeClr val="bg1">
                        <a:alpha val="30000"/>
                      </a:schemeClr>
                    </a:solidFill>
                    <a:latin typeface="微软雅黑" panose="020B0503020204020204" pitchFamily="34" charset="-122"/>
                    <a:ea typeface="微软雅黑" panose="020B0503020204020204" pitchFamily="34" charset="-122"/>
                  </a:rPr>
                  <a:t>3</a:t>
                </a:r>
                <a:endParaRPr lang="zh-CN" altLang="en-US" sz="19700" b="1" dirty="0">
                  <a:solidFill>
                    <a:schemeClr val="bg1">
                      <a:alpha val="30000"/>
                    </a:schemeClr>
                  </a:solidFill>
                  <a:latin typeface="微软雅黑" panose="020B0503020204020204" pitchFamily="34" charset="-122"/>
                  <a:ea typeface="微软雅黑" panose="020B0503020204020204" pitchFamily="34" charset="-122"/>
                </a:endParaRPr>
              </a:p>
            </p:txBody>
          </p:sp>
        </p:grpSp>
      </p:grpSp>
      <p:sp>
        <p:nvSpPr>
          <p:cNvPr id="99" name="矩形 98"/>
          <p:cNvSpPr/>
          <p:nvPr/>
        </p:nvSpPr>
        <p:spPr>
          <a:xfrm>
            <a:off x="12477" y="15861"/>
            <a:ext cx="12191999" cy="6867001"/>
          </a:xfrm>
          <a:prstGeom prst="rect">
            <a:avLst/>
          </a:prstGeom>
          <a:gradFill>
            <a:gsLst>
              <a:gs pos="75000">
                <a:srgbClr val="191533">
                  <a:alpha val="69000"/>
                </a:srgbClr>
              </a:gs>
              <a:gs pos="50000">
                <a:srgbClr val="191533">
                  <a:alpha val="50000"/>
                </a:srgbClr>
              </a:gs>
              <a:gs pos="0">
                <a:srgbClr val="191533">
                  <a:alpha val="0"/>
                </a:srgbClr>
              </a:gs>
              <a:gs pos="100000">
                <a:srgbClr val="191533"/>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93" name="组合 92"/>
          <p:cNvGrpSpPr/>
          <p:nvPr/>
        </p:nvGrpSpPr>
        <p:grpSpPr>
          <a:xfrm rot="694733">
            <a:off x="7517759" y="2171275"/>
            <a:ext cx="3185380" cy="3655837"/>
            <a:chOff x="8595357" y="1989914"/>
            <a:chExt cx="3185380" cy="3655837"/>
          </a:xfrm>
        </p:grpSpPr>
        <p:sp>
          <p:nvSpPr>
            <p:cNvPr id="60" name="圆角矩形 59"/>
            <p:cNvSpPr/>
            <p:nvPr/>
          </p:nvSpPr>
          <p:spPr>
            <a:xfrm>
              <a:off x="8595357" y="1989914"/>
              <a:ext cx="3185380" cy="3655837"/>
            </a:xfrm>
            <a:prstGeom prst="roundRect">
              <a:avLst>
                <a:gd name="adj" fmla="val 3105"/>
              </a:avLst>
            </a:prstGeom>
            <a:gradFill flip="none" rotWithShape="1">
              <a:gsLst>
                <a:gs pos="9000">
                  <a:srgbClr val="D74141"/>
                </a:gs>
                <a:gs pos="100000">
                  <a:srgbClr val="F2817E"/>
                </a:gs>
              </a:gsLst>
              <a:lin ang="4800000" scaled="0"/>
              <a:tileRect/>
            </a:gradFill>
            <a:ln>
              <a:noFill/>
            </a:ln>
            <a:effectLst>
              <a:outerShdw blurRad="2032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1" name="文本框 60"/>
            <p:cNvSpPr txBox="1"/>
            <p:nvPr/>
          </p:nvSpPr>
          <p:spPr>
            <a:xfrm>
              <a:off x="8772687" y="2312150"/>
              <a:ext cx="2830721" cy="3170099"/>
            </a:xfrm>
            <a:prstGeom prst="rect">
              <a:avLst/>
            </a:prstGeom>
            <a:noFill/>
          </p:spPr>
          <p:txBody>
            <a:bodyPr wrap="square" rtlCol="0">
              <a:spAutoFit/>
            </a:bodyPr>
            <a:lstStyle/>
            <a:p>
              <a:pPr algn="ctr"/>
              <a:r>
                <a:rPr lang="en-US" altLang="zh-CN" sz="20000" b="1" dirty="0">
                  <a:solidFill>
                    <a:schemeClr val="bg1">
                      <a:alpha val="30000"/>
                    </a:schemeClr>
                  </a:solidFill>
                  <a:latin typeface="微软雅黑" panose="020B0503020204020204" pitchFamily="34" charset="-122"/>
                  <a:ea typeface="微软雅黑" panose="020B0503020204020204" pitchFamily="34" charset="-122"/>
                </a:rPr>
                <a:t>4</a:t>
              </a:r>
              <a:endParaRPr lang="zh-CN" altLang="en-US" sz="20000" b="1" dirty="0">
                <a:solidFill>
                  <a:schemeClr val="bg1">
                    <a:alpha val="30000"/>
                  </a:schemeClr>
                </a:solidFill>
                <a:latin typeface="微软雅黑" panose="020B0503020204020204" pitchFamily="34" charset="-122"/>
                <a:ea typeface="微软雅黑" panose="020B0503020204020204" pitchFamily="34" charset="-122"/>
              </a:endParaRPr>
            </a:p>
          </p:txBody>
        </p:sp>
        <p:sp>
          <p:nvSpPr>
            <p:cNvPr id="62" name="任意多边形 61"/>
            <p:cNvSpPr/>
            <p:nvPr/>
          </p:nvSpPr>
          <p:spPr>
            <a:xfrm>
              <a:off x="8595358" y="5121274"/>
              <a:ext cx="3185379" cy="524477"/>
            </a:xfrm>
            <a:custGeom>
              <a:avLst/>
              <a:gdLst>
                <a:gd name="connsiteX0" fmla="*/ 0 w 3906430"/>
                <a:gd name="connsiteY0" fmla="*/ 0 h 634799"/>
                <a:gd name="connsiteX1" fmla="*/ 3906430 w 3906430"/>
                <a:gd name="connsiteY1" fmla="*/ 0 h 634799"/>
                <a:gd name="connsiteX2" fmla="*/ 3906430 w 3906430"/>
                <a:gd name="connsiteY2" fmla="*/ 515200 h 634799"/>
                <a:gd name="connsiteX3" fmla="*/ 3786831 w 3906430"/>
                <a:gd name="connsiteY3" fmla="*/ 634799 h 634799"/>
                <a:gd name="connsiteX4" fmla="*/ 119599 w 3906430"/>
                <a:gd name="connsiteY4" fmla="*/ 634799 h 634799"/>
                <a:gd name="connsiteX5" fmla="*/ 0 w 3906430"/>
                <a:gd name="connsiteY5" fmla="*/ 515200 h 634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06430" h="634799">
                  <a:moveTo>
                    <a:pt x="0" y="0"/>
                  </a:moveTo>
                  <a:lnTo>
                    <a:pt x="3906430" y="0"/>
                  </a:lnTo>
                  <a:lnTo>
                    <a:pt x="3906430" y="515200"/>
                  </a:lnTo>
                  <a:cubicBezTo>
                    <a:pt x="3906430" y="581253"/>
                    <a:pt x="3852884" y="634799"/>
                    <a:pt x="3786831" y="634799"/>
                  </a:cubicBezTo>
                  <a:lnTo>
                    <a:pt x="119599" y="634799"/>
                  </a:lnTo>
                  <a:cubicBezTo>
                    <a:pt x="53546" y="634799"/>
                    <a:pt x="0" y="581253"/>
                    <a:pt x="0" y="515200"/>
                  </a:cubicBezTo>
                  <a:close/>
                </a:path>
              </a:pathLst>
            </a:custGeom>
            <a:gradFill flip="none" rotWithShape="1">
              <a:gsLst>
                <a:gs pos="9000">
                  <a:schemeClr val="bg1">
                    <a:lumMod val="95000"/>
                  </a:schemeClr>
                </a:gs>
                <a:gs pos="100000">
                  <a:schemeClr val="bg1"/>
                </a:gs>
              </a:gsLst>
              <a:lin ang="48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600" dirty="0">
                <a:solidFill>
                  <a:schemeClr val="tx1"/>
                </a:solidFill>
                <a:latin typeface="微软雅黑" panose="020B0503020204020204" pitchFamily="34" charset="-122"/>
                <a:ea typeface="微软雅黑" panose="020B0503020204020204" pitchFamily="34" charset="-122"/>
              </a:endParaRPr>
            </a:p>
          </p:txBody>
        </p:sp>
        <p:sp>
          <p:nvSpPr>
            <p:cNvPr id="63" name="文本框 62"/>
            <p:cNvSpPr txBox="1"/>
            <p:nvPr/>
          </p:nvSpPr>
          <p:spPr>
            <a:xfrm>
              <a:off x="9638670" y="2095262"/>
              <a:ext cx="1098755" cy="307777"/>
            </a:xfrm>
            <a:prstGeom prst="rect">
              <a:avLst/>
            </a:prstGeom>
            <a:noFill/>
          </p:spPr>
          <p:txBody>
            <a:bodyPr wrap="square" rtlCol="0">
              <a:spAutoFit/>
            </a:bodyPr>
            <a:lstStyle/>
            <a:p>
              <a:pPr algn="ctr"/>
              <a:r>
                <a:rPr lang="en-US" altLang="zh-CN" sz="1400" b="1" dirty="0">
                  <a:gradFill>
                    <a:gsLst>
                      <a:gs pos="0">
                        <a:schemeClr val="tx1"/>
                      </a:gs>
                      <a:gs pos="100000">
                        <a:schemeClr val="bg2">
                          <a:lumMod val="25000"/>
                        </a:schemeClr>
                      </a:gs>
                    </a:gsLst>
                    <a:lin ang="4800000" scaled="0"/>
                  </a:gradFill>
                  <a:latin typeface="微软雅黑" panose="020B0503020204020204" pitchFamily="34" charset="-122"/>
                  <a:ea typeface="微软雅黑" panose="020B0503020204020204" pitchFamily="34" charset="-122"/>
                </a:rPr>
                <a:t>FOUR</a:t>
              </a:r>
              <a:endParaRPr lang="zh-CN" altLang="en-US" sz="1400" b="1" dirty="0">
                <a:gradFill>
                  <a:gsLst>
                    <a:gs pos="0">
                      <a:schemeClr val="tx1"/>
                    </a:gs>
                    <a:gs pos="100000">
                      <a:schemeClr val="bg2">
                        <a:lumMod val="25000"/>
                      </a:schemeClr>
                    </a:gs>
                  </a:gsLst>
                  <a:lin ang="4800000" scaled="0"/>
                </a:gradFill>
                <a:latin typeface="微软雅黑" panose="020B0503020204020204" pitchFamily="34" charset="-122"/>
                <a:ea typeface="微软雅黑" panose="020B0503020204020204" pitchFamily="34" charset="-122"/>
              </a:endParaRPr>
            </a:p>
          </p:txBody>
        </p:sp>
        <p:sp>
          <p:nvSpPr>
            <p:cNvPr id="65" name="矩形 64"/>
            <p:cNvSpPr/>
            <p:nvPr/>
          </p:nvSpPr>
          <p:spPr>
            <a:xfrm>
              <a:off x="9634049" y="5245012"/>
              <a:ext cx="1107996" cy="276999"/>
            </a:xfrm>
            <a:prstGeom prst="rect">
              <a:avLst/>
            </a:prstGeom>
          </p:spPr>
          <p:txBody>
            <a:bodyPr wrap="none">
              <a:spAutoFit/>
            </a:bodyPr>
            <a:lstStyle/>
            <a:p>
              <a:pPr algn="ctr"/>
              <a:r>
                <a:rPr lang="zh-CN" altLang="en-US" sz="1200" dirty="0">
                  <a:latin typeface="微软雅黑" panose="020B0503020204020204" pitchFamily="34" charset="-122"/>
                  <a:ea typeface="微软雅黑" panose="020B0503020204020204" pitchFamily="34" charset="-122"/>
                </a:rPr>
                <a:t>疑难问题汇总</a:t>
              </a:r>
            </a:p>
          </p:txBody>
        </p:sp>
      </p:grpSp>
      <p:grpSp>
        <p:nvGrpSpPr>
          <p:cNvPr id="4" name="组合 3"/>
          <p:cNvGrpSpPr/>
          <p:nvPr/>
        </p:nvGrpSpPr>
        <p:grpSpPr>
          <a:xfrm>
            <a:off x="254882" y="-2645"/>
            <a:ext cx="542940" cy="563684"/>
            <a:chOff x="254882" y="-2645"/>
            <a:chExt cx="542940" cy="563684"/>
          </a:xfrm>
        </p:grpSpPr>
        <p:sp>
          <p:nvSpPr>
            <p:cNvPr id="5" name="矩形 4"/>
            <p:cNvSpPr/>
            <p:nvPr/>
          </p:nvSpPr>
          <p:spPr>
            <a:xfrm>
              <a:off x="254882" y="-2645"/>
              <a:ext cx="542940" cy="561039"/>
            </a:xfrm>
            <a:prstGeom prst="rect">
              <a:avLst/>
            </a:prstGeom>
            <a:gradFill flip="none" rotWithShape="1">
              <a:gsLst>
                <a:gs pos="9000">
                  <a:srgbClr val="FDE345">
                    <a:lumMod val="86000"/>
                  </a:srgbClr>
                </a:gs>
                <a:gs pos="100000">
                  <a:srgbClr val="FDE345">
                    <a:lumMod val="95000"/>
                    <a:lumOff val="5000"/>
                  </a:srgbClr>
                </a:gs>
              </a:gsLst>
              <a:lin ang="4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矩形 5"/>
            <p:cNvSpPr/>
            <p:nvPr/>
          </p:nvSpPr>
          <p:spPr>
            <a:xfrm>
              <a:off x="254882" y="0"/>
              <a:ext cx="542940" cy="5610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tx1"/>
                  </a:solidFill>
                  <a:latin typeface="微软雅黑" panose="020B0503020204020204" pitchFamily="34" charset="-122"/>
                  <a:ea typeface="微软雅黑" panose="020B0503020204020204" pitchFamily="34" charset="-122"/>
                </a:rPr>
                <a:t>4</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grpSp>
      <p:grpSp>
        <p:nvGrpSpPr>
          <p:cNvPr id="8" name="组合 7"/>
          <p:cNvGrpSpPr/>
          <p:nvPr/>
        </p:nvGrpSpPr>
        <p:grpSpPr>
          <a:xfrm>
            <a:off x="12476" y="4863866"/>
            <a:ext cx="12192000" cy="2016294"/>
            <a:chOff x="12476" y="4863866"/>
            <a:chExt cx="12192000" cy="2016294"/>
          </a:xfrm>
        </p:grpSpPr>
        <p:sp>
          <p:nvSpPr>
            <p:cNvPr id="9" name="任意多边形 8"/>
            <p:cNvSpPr/>
            <p:nvPr/>
          </p:nvSpPr>
          <p:spPr>
            <a:xfrm>
              <a:off x="12476" y="4863866"/>
              <a:ext cx="12192000" cy="2016294"/>
            </a:xfrm>
            <a:custGeom>
              <a:avLst/>
              <a:gdLst>
                <a:gd name="connsiteX0" fmla="*/ 12192000 w 12192000"/>
                <a:gd name="connsiteY0" fmla="*/ 0 h 2016294"/>
                <a:gd name="connsiteX1" fmla="*/ 12192000 w 12192000"/>
                <a:gd name="connsiteY1" fmla="*/ 2016294 h 2016294"/>
                <a:gd name="connsiteX2" fmla="*/ 0 w 12192000"/>
                <a:gd name="connsiteY2" fmla="*/ 2016294 h 2016294"/>
                <a:gd name="connsiteX3" fmla="*/ 0 w 12192000"/>
                <a:gd name="connsiteY3" fmla="*/ 2006281 h 2016294"/>
                <a:gd name="connsiteX4" fmla="*/ 263708 w 12192000"/>
                <a:gd name="connsiteY4" fmla="*/ 2003914 h 2016294"/>
                <a:gd name="connsiteX5" fmla="*/ 12104647 w 12192000"/>
                <a:gd name="connsiteY5" fmla="*/ 101701 h 2016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2016294">
                  <a:moveTo>
                    <a:pt x="12192000" y="0"/>
                  </a:moveTo>
                  <a:lnTo>
                    <a:pt x="12192000" y="2016294"/>
                  </a:lnTo>
                  <a:lnTo>
                    <a:pt x="0" y="2016294"/>
                  </a:lnTo>
                  <a:lnTo>
                    <a:pt x="0" y="2006281"/>
                  </a:lnTo>
                  <a:lnTo>
                    <a:pt x="263708" y="2003914"/>
                  </a:lnTo>
                  <a:cubicBezTo>
                    <a:pt x="6161267" y="1897494"/>
                    <a:pt x="10936182" y="1116311"/>
                    <a:pt x="12104647" y="101701"/>
                  </a:cubicBezTo>
                  <a:close/>
                </a:path>
              </a:pathLst>
            </a:custGeom>
            <a:gradFill flip="none" rotWithShape="1">
              <a:gsLst>
                <a:gs pos="0">
                  <a:srgbClr val="0E122C"/>
                </a:gs>
                <a:gs pos="100000">
                  <a:srgbClr val="2E3D9A"/>
                </a:gs>
              </a:gsLst>
              <a:lin ang="4800000" scaled="0"/>
              <a:tileRect/>
            </a:gradFill>
            <a:ln>
              <a:noFill/>
            </a:ln>
            <a:effectLst>
              <a:outerShdw blurRad="635000" dist="101600" dir="135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圆角矩形 9"/>
            <p:cNvSpPr/>
            <p:nvPr/>
          </p:nvSpPr>
          <p:spPr>
            <a:xfrm>
              <a:off x="10703500" y="6011044"/>
              <a:ext cx="1200693" cy="501388"/>
            </a:xfrm>
            <a:prstGeom prst="roundRect">
              <a:avLst>
                <a:gd name="adj" fmla="val 50000"/>
              </a:avLst>
            </a:prstGeom>
            <a:noFill/>
            <a:ln w="9525">
              <a:gradFill flip="none" rotWithShape="1">
                <a:gsLst>
                  <a:gs pos="0">
                    <a:srgbClr val="1CA986"/>
                  </a:gs>
                  <a:gs pos="100000">
                    <a:srgbClr val="50D4C2"/>
                  </a:gs>
                </a:gsLst>
                <a:lin ang="4800000" scaled="0"/>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11" name="文本框 10"/>
            <p:cNvSpPr txBox="1"/>
            <p:nvPr/>
          </p:nvSpPr>
          <p:spPr>
            <a:xfrm>
              <a:off x="10719977" y="6088535"/>
              <a:ext cx="1167740" cy="338554"/>
            </a:xfrm>
            <a:prstGeom prst="rect">
              <a:avLst/>
            </a:prstGeom>
            <a:noFill/>
            <a:ln>
              <a:noFill/>
            </a:ln>
          </p:spPr>
          <p:txBody>
            <a:bodyPr wrap="square" rtlCol="0">
              <a:spAutoFit/>
            </a:bodyPr>
            <a:lstStyle/>
            <a:p>
              <a:pPr algn="ctr"/>
              <a:r>
                <a:rPr lang="en-US" altLang="zh-CN" sz="1600" dirty="0">
                  <a:gradFill>
                    <a:gsLst>
                      <a:gs pos="0">
                        <a:srgbClr val="1CA986"/>
                      </a:gs>
                      <a:gs pos="100000">
                        <a:srgbClr val="50D4C2"/>
                      </a:gs>
                    </a:gsLst>
                    <a:lin ang="5400000" scaled="1"/>
                  </a:gradFill>
                  <a:latin typeface="微软雅黑 Light" panose="020B0502040204020203" pitchFamily="34" charset="-122"/>
                  <a:ea typeface="微软雅黑 Light" panose="020B0502040204020203" pitchFamily="34" charset="-122"/>
                </a:rPr>
                <a:t>Part four</a:t>
              </a:r>
              <a:endParaRPr lang="zh-CN" altLang="en-US" sz="1600" dirty="0">
                <a:gradFill>
                  <a:gsLst>
                    <a:gs pos="0">
                      <a:srgbClr val="1CA986"/>
                    </a:gs>
                    <a:gs pos="100000">
                      <a:srgbClr val="50D4C2"/>
                    </a:gs>
                  </a:gsLst>
                  <a:lin ang="5400000" scaled="1"/>
                </a:gradFill>
                <a:latin typeface="微软雅黑 Light" panose="020B0502040204020203" pitchFamily="34" charset="-122"/>
                <a:ea typeface="微软雅黑 Light" panose="020B0502040204020203" pitchFamily="34" charset="-122"/>
              </a:endParaRPr>
            </a:p>
          </p:txBody>
        </p:sp>
      </p:grpSp>
    </p:spTree>
    <p:extLst>
      <p:ext uri="{BB962C8B-B14F-4D97-AF65-F5344CB8AC3E}">
        <p14:creationId xmlns:p14="http://schemas.microsoft.com/office/powerpoint/2010/main" val="27488830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组合 40"/>
          <p:cNvGrpSpPr/>
          <p:nvPr/>
        </p:nvGrpSpPr>
        <p:grpSpPr>
          <a:xfrm rot="15836666">
            <a:off x="7224512" y="2244143"/>
            <a:ext cx="5650763" cy="5926252"/>
            <a:chOff x="-934070" y="2109337"/>
            <a:chExt cx="5650763" cy="5926252"/>
          </a:xfrm>
        </p:grpSpPr>
        <p:sp>
          <p:nvSpPr>
            <p:cNvPr id="42" name="文本框 41"/>
            <p:cNvSpPr txBox="1"/>
            <p:nvPr/>
          </p:nvSpPr>
          <p:spPr>
            <a:xfrm>
              <a:off x="1957737" y="2109337"/>
              <a:ext cx="2758956" cy="3785652"/>
            </a:xfrm>
            <a:prstGeom prst="rect">
              <a:avLst/>
            </a:prstGeom>
            <a:noFill/>
          </p:spPr>
          <p:txBody>
            <a:bodyPr wrap="square" rtlCol="0">
              <a:spAutoFit/>
            </a:bodyPr>
            <a:lstStyle>
              <a:defPPr>
                <a:defRPr lang="zh-CN"/>
              </a:defPPr>
              <a:lvl1pPr algn="ctr">
                <a:defRPr sz="34600" b="1">
                  <a:gradFill>
                    <a:gsLst>
                      <a:gs pos="0">
                        <a:schemeClr val="tx1">
                          <a:alpha val="35000"/>
                        </a:schemeClr>
                      </a:gs>
                      <a:gs pos="100000">
                        <a:schemeClr val="tx1">
                          <a:lumMod val="85000"/>
                          <a:lumOff val="15000"/>
                          <a:alpha val="35000"/>
                        </a:schemeClr>
                      </a:gs>
                    </a:gsLst>
                    <a:lin ang="4800000" scaled="0"/>
                  </a:gradFill>
                  <a:latin typeface="微软雅黑" panose="020B0503020204020204" pitchFamily="34" charset="-122"/>
                  <a:ea typeface="微软雅黑" panose="020B0503020204020204" pitchFamily="34" charset="-122"/>
                </a:defRPr>
              </a:lvl1pPr>
            </a:lstStyle>
            <a:p>
              <a:r>
                <a:rPr lang="en-US" altLang="zh-CN" sz="24000" dirty="0"/>
                <a:t>O</a:t>
              </a:r>
              <a:endParaRPr lang="zh-CN" altLang="en-US" sz="24000" dirty="0"/>
            </a:p>
          </p:txBody>
        </p:sp>
        <p:sp>
          <p:nvSpPr>
            <p:cNvPr id="43" name="文本框 42"/>
            <p:cNvSpPr txBox="1"/>
            <p:nvPr/>
          </p:nvSpPr>
          <p:spPr>
            <a:xfrm rot="19187285">
              <a:off x="-934070" y="2618721"/>
              <a:ext cx="5347939" cy="5416868"/>
            </a:xfrm>
            <a:prstGeom prst="rect">
              <a:avLst/>
            </a:prstGeom>
            <a:noFill/>
          </p:spPr>
          <p:txBody>
            <a:bodyPr wrap="square" rtlCol="0">
              <a:spAutoFit/>
            </a:bodyPr>
            <a:lstStyle>
              <a:defPPr>
                <a:defRPr lang="zh-CN"/>
              </a:defPPr>
              <a:lvl1pPr algn="ctr">
                <a:defRPr sz="59800" b="1">
                  <a:gradFill>
                    <a:gsLst>
                      <a:gs pos="0">
                        <a:schemeClr val="tx1">
                          <a:alpha val="35000"/>
                        </a:schemeClr>
                      </a:gs>
                      <a:gs pos="100000">
                        <a:schemeClr val="tx1">
                          <a:lumMod val="85000"/>
                          <a:lumOff val="15000"/>
                          <a:alpha val="35000"/>
                        </a:schemeClr>
                      </a:gs>
                    </a:gsLst>
                    <a:lin ang="4800000" scaled="0"/>
                  </a:gradFill>
                  <a:latin typeface="微软雅黑" panose="020B0503020204020204" pitchFamily="34" charset="-122"/>
                  <a:ea typeface="微软雅黑" panose="020B0503020204020204" pitchFamily="34" charset="-122"/>
                </a:defRPr>
              </a:lvl1pPr>
            </a:lstStyle>
            <a:p>
              <a:r>
                <a:rPr lang="en-US" altLang="zh-CN" sz="34600" dirty="0"/>
                <a:t>C</a:t>
              </a:r>
              <a:endParaRPr lang="zh-CN" altLang="en-US" sz="34600" dirty="0"/>
            </a:p>
          </p:txBody>
        </p:sp>
      </p:grpSp>
      <p:grpSp>
        <p:nvGrpSpPr>
          <p:cNvPr id="4" name="组合 3"/>
          <p:cNvGrpSpPr/>
          <p:nvPr/>
        </p:nvGrpSpPr>
        <p:grpSpPr>
          <a:xfrm>
            <a:off x="254882" y="-2645"/>
            <a:ext cx="542940" cy="563684"/>
            <a:chOff x="254882" y="-2645"/>
            <a:chExt cx="542940" cy="563684"/>
          </a:xfrm>
        </p:grpSpPr>
        <p:sp>
          <p:nvSpPr>
            <p:cNvPr id="5" name="矩形 4"/>
            <p:cNvSpPr/>
            <p:nvPr/>
          </p:nvSpPr>
          <p:spPr>
            <a:xfrm>
              <a:off x="254882" y="-2645"/>
              <a:ext cx="542940" cy="561039"/>
            </a:xfrm>
            <a:prstGeom prst="rect">
              <a:avLst/>
            </a:prstGeom>
            <a:gradFill flip="none" rotWithShape="1">
              <a:gsLst>
                <a:gs pos="9000">
                  <a:srgbClr val="FDE345">
                    <a:lumMod val="86000"/>
                  </a:srgbClr>
                </a:gs>
                <a:gs pos="100000">
                  <a:srgbClr val="FDE345">
                    <a:lumMod val="95000"/>
                    <a:lumOff val="5000"/>
                  </a:srgbClr>
                </a:gs>
              </a:gsLst>
              <a:lin ang="4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矩形 5"/>
            <p:cNvSpPr/>
            <p:nvPr/>
          </p:nvSpPr>
          <p:spPr>
            <a:xfrm>
              <a:off x="254882" y="0"/>
              <a:ext cx="542940" cy="5610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tx1"/>
                  </a:solidFill>
                  <a:latin typeface="微软雅黑" panose="020B0503020204020204" pitchFamily="34" charset="-122"/>
                  <a:ea typeface="微软雅黑" panose="020B0503020204020204" pitchFamily="34" charset="-122"/>
                </a:rPr>
                <a:t>4</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grpSp>
      <p:grpSp>
        <p:nvGrpSpPr>
          <p:cNvPr id="7" name="组合 6"/>
          <p:cNvGrpSpPr/>
          <p:nvPr/>
        </p:nvGrpSpPr>
        <p:grpSpPr>
          <a:xfrm>
            <a:off x="12476" y="4863866"/>
            <a:ext cx="12192000" cy="2016294"/>
            <a:chOff x="12476" y="4863866"/>
            <a:chExt cx="12192000" cy="2016294"/>
          </a:xfrm>
        </p:grpSpPr>
        <p:sp>
          <p:nvSpPr>
            <p:cNvPr id="8" name="任意多边形 7"/>
            <p:cNvSpPr/>
            <p:nvPr/>
          </p:nvSpPr>
          <p:spPr>
            <a:xfrm>
              <a:off x="12476" y="4863866"/>
              <a:ext cx="12192000" cy="2016294"/>
            </a:xfrm>
            <a:custGeom>
              <a:avLst/>
              <a:gdLst>
                <a:gd name="connsiteX0" fmla="*/ 12192000 w 12192000"/>
                <a:gd name="connsiteY0" fmla="*/ 0 h 2016294"/>
                <a:gd name="connsiteX1" fmla="*/ 12192000 w 12192000"/>
                <a:gd name="connsiteY1" fmla="*/ 2016294 h 2016294"/>
                <a:gd name="connsiteX2" fmla="*/ 0 w 12192000"/>
                <a:gd name="connsiteY2" fmla="*/ 2016294 h 2016294"/>
                <a:gd name="connsiteX3" fmla="*/ 0 w 12192000"/>
                <a:gd name="connsiteY3" fmla="*/ 2006281 h 2016294"/>
                <a:gd name="connsiteX4" fmla="*/ 263708 w 12192000"/>
                <a:gd name="connsiteY4" fmla="*/ 2003914 h 2016294"/>
                <a:gd name="connsiteX5" fmla="*/ 12104647 w 12192000"/>
                <a:gd name="connsiteY5" fmla="*/ 101701 h 2016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2016294">
                  <a:moveTo>
                    <a:pt x="12192000" y="0"/>
                  </a:moveTo>
                  <a:lnTo>
                    <a:pt x="12192000" y="2016294"/>
                  </a:lnTo>
                  <a:lnTo>
                    <a:pt x="0" y="2016294"/>
                  </a:lnTo>
                  <a:lnTo>
                    <a:pt x="0" y="2006281"/>
                  </a:lnTo>
                  <a:lnTo>
                    <a:pt x="263708" y="2003914"/>
                  </a:lnTo>
                  <a:cubicBezTo>
                    <a:pt x="6161267" y="1897494"/>
                    <a:pt x="10936182" y="1116311"/>
                    <a:pt x="12104647" y="101701"/>
                  </a:cubicBezTo>
                  <a:close/>
                </a:path>
              </a:pathLst>
            </a:custGeom>
            <a:gradFill flip="none" rotWithShape="1">
              <a:gsLst>
                <a:gs pos="0">
                  <a:srgbClr val="0E122C"/>
                </a:gs>
                <a:gs pos="100000">
                  <a:srgbClr val="2E3D9A"/>
                </a:gs>
              </a:gsLst>
              <a:lin ang="4800000" scaled="0"/>
              <a:tileRect/>
            </a:gradFill>
            <a:ln>
              <a:noFill/>
            </a:ln>
            <a:effectLst>
              <a:outerShdw blurRad="635000" dist="101600" dir="135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圆角矩形 8"/>
            <p:cNvSpPr/>
            <p:nvPr/>
          </p:nvSpPr>
          <p:spPr>
            <a:xfrm>
              <a:off x="10703500" y="6011044"/>
              <a:ext cx="1200693" cy="501388"/>
            </a:xfrm>
            <a:prstGeom prst="roundRect">
              <a:avLst>
                <a:gd name="adj" fmla="val 50000"/>
              </a:avLst>
            </a:prstGeom>
            <a:noFill/>
            <a:ln w="9525">
              <a:gradFill flip="none" rotWithShape="1">
                <a:gsLst>
                  <a:gs pos="0">
                    <a:srgbClr val="1CA986"/>
                  </a:gs>
                  <a:gs pos="100000">
                    <a:srgbClr val="50D4C2"/>
                  </a:gs>
                </a:gsLst>
                <a:lin ang="4800000" scaled="0"/>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10" name="文本框 9"/>
            <p:cNvSpPr txBox="1"/>
            <p:nvPr/>
          </p:nvSpPr>
          <p:spPr>
            <a:xfrm>
              <a:off x="10719977" y="6088535"/>
              <a:ext cx="1167740" cy="338554"/>
            </a:xfrm>
            <a:prstGeom prst="rect">
              <a:avLst/>
            </a:prstGeom>
            <a:noFill/>
            <a:ln>
              <a:noFill/>
            </a:ln>
          </p:spPr>
          <p:txBody>
            <a:bodyPr wrap="square" rtlCol="0">
              <a:spAutoFit/>
            </a:bodyPr>
            <a:lstStyle/>
            <a:p>
              <a:pPr algn="ctr"/>
              <a:r>
                <a:rPr lang="en-US" altLang="zh-CN" sz="1600" dirty="0">
                  <a:gradFill>
                    <a:gsLst>
                      <a:gs pos="0">
                        <a:srgbClr val="1CA986"/>
                      </a:gs>
                      <a:gs pos="100000">
                        <a:srgbClr val="50D4C2"/>
                      </a:gs>
                    </a:gsLst>
                    <a:lin ang="5400000" scaled="1"/>
                  </a:gradFill>
                  <a:latin typeface="微软雅黑 Light" panose="020B0502040204020203" pitchFamily="34" charset="-122"/>
                  <a:ea typeface="微软雅黑 Light" panose="020B0502040204020203" pitchFamily="34" charset="-122"/>
                </a:rPr>
                <a:t>Part four</a:t>
              </a:r>
              <a:endParaRPr lang="zh-CN" altLang="en-US" sz="1600" dirty="0">
                <a:gradFill>
                  <a:gsLst>
                    <a:gs pos="0">
                      <a:srgbClr val="1CA986"/>
                    </a:gs>
                    <a:gs pos="100000">
                      <a:srgbClr val="50D4C2"/>
                    </a:gs>
                  </a:gsLst>
                  <a:lin ang="5400000" scaled="1"/>
                </a:gradFill>
                <a:latin typeface="微软雅黑 Light" panose="020B0502040204020203" pitchFamily="34" charset="-122"/>
                <a:ea typeface="微软雅黑 Light" panose="020B0502040204020203" pitchFamily="34" charset="-122"/>
              </a:endParaRPr>
            </a:p>
          </p:txBody>
        </p:sp>
      </p:grpSp>
      <p:sp>
        <p:nvSpPr>
          <p:cNvPr id="35" name="文本框 34">
            <a:extLst>
              <a:ext uri="{FF2B5EF4-FFF2-40B4-BE49-F238E27FC236}">
                <a16:creationId xmlns:a16="http://schemas.microsoft.com/office/drawing/2014/main" id="{6B54308F-D970-4C1B-B9EC-CC806350BA98}"/>
              </a:ext>
            </a:extLst>
          </p:cNvPr>
          <p:cNvSpPr txBox="1"/>
          <p:nvPr/>
        </p:nvSpPr>
        <p:spPr>
          <a:xfrm>
            <a:off x="304372" y="15643"/>
            <a:ext cx="4533624" cy="523220"/>
          </a:xfrm>
          <a:prstGeom prst="rect">
            <a:avLst/>
          </a:prstGeom>
          <a:noFill/>
        </p:spPr>
        <p:txBody>
          <a:bodyPr wrap="square" rtlCol="0">
            <a:spAutoFit/>
          </a:bodyPr>
          <a:lstStyle/>
          <a:p>
            <a:pPr algn="ctr"/>
            <a:r>
              <a:rPr lang="zh-CN" altLang="en-US" sz="2800" dirty="0">
                <a:solidFill>
                  <a:schemeClr val="bg1"/>
                </a:solidFill>
                <a:latin typeface="微软雅黑 Light" panose="020B0502040204020203" pitchFamily="34" charset="-122"/>
                <a:ea typeface="微软雅黑 Light" panose="020B0502040204020203" pitchFamily="34" charset="-122"/>
              </a:rPr>
              <a:t>第二章疑难问题汇总</a:t>
            </a:r>
          </a:p>
        </p:txBody>
      </p:sp>
      <p:sp>
        <p:nvSpPr>
          <p:cNvPr id="45" name="矩形 44">
            <a:extLst>
              <a:ext uri="{FF2B5EF4-FFF2-40B4-BE49-F238E27FC236}">
                <a16:creationId xmlns:a16="http://schemas.microsoft.com/office/drawing/2014/main" id="{68A0BC6D-DA3D-4FE8-84A8-F5429BD47E09}"/>
              </a:ext>
            </a:extLst>
          </p:cNvPr>
          <p:cNvSpPr/>
          <p:nvPr/>
        </p:nvSpPr>
        <p:spPr>
          <a:xfrm>
            <a:off x="897609" y="482113"/>
            <a:ext cx="5365750" cy="338554"/>
          </a:xfrm>
          <a:prstGeom prst="rect">
            <a:avLst/>
          </a:prstGeom>
        </p:spPr>
        <p:txBody>
          <a:bodyPr wrap="square">
            <a:spAutoFit/>
          </a:bodyPr>
          <a:lstStyle/>
          <a:p>
            <a:pPr lvl="0" algn="just"/>
            <a:r>
              <a:rPr lang="zh-CN" altLang="en-US" sz="1600" dirty="0">
                <a:solidFill>
                  <a:schemeClr val="bg1"/>
                </a:solidFill>
                <a:latin typeface="微软雅黑 Light" panose="020B0502040204020203" pitchFamily="34" charset="-122"/>
                <a:ea typeface="微软雅黑 Light" panose="020B0502040204020203" pitchFamily="34" charset="-122"/>
              </a:rPr>
              <a:t>感知机</a:t>
            </a:r>
            <a:endParaRPr lang="zh-HK" altLang="zh-HK" sz="1600" dirty="0">
              <a:solidFill>
                <a:schemeClr val="bg1"/>
              </a:solidFill>
              <a:latin typeface="微软雅黑 Light" panose="020B0502040204020203" pitchFamily="34" charset="-122"/>
              <a:ea typeface="微软雅黑 Light" panose="020B0502040204020203" pitchFamily="34" charset="-122"/>
            </a:endParaRPr>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2675B711-E265-45BB-80B7-B05FC4526C9B}"/>
                  </a:ext>
                </a:extLst>
              </p:cNvPr>
              <p:cNvSpPr txBox="1"/>
              <p:nvPr/>
            </p:nvSpPr>
            <p:spPr>
              <a:xfrm>
                <a:off x="868977" y="1461034"/>
                <a:ext cx="4789196" cy="523220"/>
              </a:xfrm>
              <a:prstGeom prst="rect">
                <a:avLst/>
              </a:prstGeom>
              <a:noFill/>
            </p:spPr>
            <p:txBody>
              <a:bodyPr wrap="none" rtlCol="0">
                <a:spAutoFit/>
              </a:bodyPr>
              <a:lstStyle/>
              <a:p>
                <a:r>
                  <a:rPr lang="zh-CN" altLang="en-US" sz="2800" dirty="0">
                    <a:solidFill>
                      <a:schemeClr val="bg1"/>
                    </a:solidFill>
                  </a:rPr>
                  <a:t>关于损失函数中的</a:t>
                </a:r>
                <a14:m>
                  <m:oMath xmlns:m="http://schemas.openxmlformats.org/officeDocument/2006/math">
                    <m:d>
                      <m:dPr>
                        <m:begChr m:val="‖"/>
                        <m:endChr m:val="‖"/>
                        <m:ctrlPr>
                          <a:rPr lang="en-US" altLang="zh-CN" sz="2800" i="1" smtClean="0">
                            <a:solidFill>
                              <a:schemeClr val="bg1"/>
                            </a:solidFill>
                            <a:latin typeface="Cambria Math" panose="02040503050406030204" pitchFamily="18" charset="0"/>
                          </a:rPr>
                        </m:ctrlPr>
                      </m:dPr>
                      <m:e>
                        <m:r>
                          <a:rPr lang="en-US" altLang="zh-CN" sz="2800" b="0" i="1" smtClean="0">
                            <a:solidFill>
                              <a:schemeClr val="bg1"/>
                            </a:solidFill>
                            <a:latin typeface="Cambria Math" panose="02040503050406030204" pitchFamily="18" charset="0"/>
                          </a:rPr>
                          <m:t>𝑤</m:t>
                        </m:r>
                      </m:e>
                    </m:d>
                  </m:oMath>
                </a14:m>
                <a:r>
                  <a:rPr lang="zh-CN" altLang="en-US" sz="2800" dirty="0">
                    <a:solidFill>
                      <a:schemeClr val="bg1"/>
                    </a:solidFill>
                  </a:rPr>
                  <a:t>的舍去</a:t>
                </a:r>
              </a:p>
            </p:txBody>
          </p:sp>
        </mc:Choice>
        <mc:Fallback xmlns="">
          <p:sp>
            <p:nvSpPr>
              <p:cNvPr id="12" name="文本框 11">
                <a:extLst>
                  <a:ext uri="{FF2B5EF4-FFF2-40B4-BE49-F238E27FC236}">
                    <a16:creationId xmlns:a16="http://schemas.microsoft.com/office/drawing/2014/main" id="{2675B711-E265-45BB-80B7-B05FC4526C9B}"/>
                  </a:ext>
                </a:extLst>
              </p:cNvPr>
              <p:cNvSpPr txBox="1">
                <a:spLocks noRot="1" noChangeAspect="1" noMove="1" noResize="1" noEditPoints="1" noAdjustHandles="1" noChangeArrowheads="1" noChangeShapeType="1" noTextEdit="1"/>
              </p:cNvSpPr>
              <p:nvPr/>
            </p:nvSpPr>
            <p:spPr>
              <a:xfrm>
                <a:off x="868977" y="1461034"/>
                <a:ext cx="4789196" cy="523220"/>
              </a:xfrm>
              <a:prstGeom prst="rect">
                <a:avLst/>
              </a:prstGeom>
              <a:blipFill>
                <a:blip r:embed="rId2"/>
                <a:stretch>
                  <a:fillRect l="-2675" t="-12791" r="-1146" b="-31395"/>
                </a:stretch>
              </a:blipFill>
            </p:spPr>
            <p:txBody>
              <a:bodyPr/>
              <a:lstStyle/>
              <a:p>
                <a:r>
                  <a:rPr lang="zh-CN" altLang="en-US">
                    <a:noFill/>
                  </a:rPr>
                  <a:t> </a:t>
                </a:r>
              </a:p>
            </p:txBody>
          </p:sp>
        </mc:Fallback>
      </mc:AlternateContent>
      <p:sp>
        <p:nvSpPr>
          <p:cNvPr id="46" name="文本框 45">
            <a:extLst>
              <a:ext uri="{FF2B5EF4-FFF2-40B4-BE49-F238E27FC236}">
                <a16:creationId xmlns:a16="http://schemas.microsoft.com/office/drawing/2014/main" id="{BCB00B29-FEC1-4F0C-A2CE-8265CAA76EB0}"/>
              </a:ext>
            </a:extLst>
          </p:cNvPr>
          <p:cNvSpPr txBox="1"/>
          <p:nvPr/>
        </p:nvSpPr>
        <p:spPr>
          <a:xfrm>
            <a:off x="897609" y="2449520"/>
            <a:ext cx="5929828" cy="523220"/>
          </a:xfrm>
          <a:prstGeom prst="rect">
            <a:avLst/>
          </a:prstGeom>
          <a:noFill/>
        </p:spPr>
        <p:txBody>
          <a:bodyPr wrap="none" rtlCol="0">
            <a:spAutoFit/>
          </a:bodyPr>
          <a:lstStyle/>
          <a:p>
            <a:r>
              <a:rPr lang="zh-CN" altLang="en-US" sz="2800" dirty="0">
                <a:solidFill>
                  <a:schemeClr val="bg1"/>
                </a:solidFill>
              </a:rPr>
              <a:t>关于感知机模型对偶形式的编程实现</a:t>
            </a:r>
          </a:p>
        </p:txBody>
      </p:sp>
    </p:spTree>
    <p:extLst>
      <p:ext uri="{BB962C8B-B14F-4D97-AF65-F5344CB8AC3E}">
        <p14:creationId xmlns:p14="http://schemas.microsoft.com/office/powerpoint/2010/main" val="19804755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a:off x="12476" y="4863866"/>
            <a:ext cx="12192000" cy="2016294"/>
          </a:xfrm>
          <a:custGeom>
            <a:avLst/>
            <a:gdLst>
              <a:gd name="connsiteX0" fmla="*/ 12192000 w 12192000"/>
              <a:gd name="connsiteY0" fmla="*/ 0 h 2016294"/>
              <a:gd name="connsiteX1" fmla="*/ 12192000 w 12192000"/>
              <a:gd name="connsiteY1" fmla="*/ 2016294 h 2016294"/>
              <a:gd name="connsiteX2" fmla="*/ 0 w 12192000"/>
              <a:gd name="connsiteY2" fmla="*/ 2016294 h 2016294"/>
              <a:gd name="connsiteX3" fmla="*/ 0 w 12192000"/>
              <a:gd name="connsiteY3" fmla="*/ 2006281 h 2016294"/>
              <a:gd name="connsiteX4" fmla="*/ 263708 w 12192000"/>
              <a:gd name="connsiteY4" fmla="*/ 2003914 h 2016294"/>
              <a:gd name="connsiteX5" fmla="*/ 12104647 w 12192000"/>
              <a:gd name="connsiteY5" fmla="*/ 101701 h 2016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2016294">
                <a:moveTo>
                  <a:pt x="12192000" y="0"/>
                </a:moveTo>
                <a:lnTo>
                  <a:pt x="12192000" y="2016294"/>
                </a:lnTo>
                <a:lnTo>
                  <a:pt x="0" y="2016294"/>
                </a:lnTo>
                <a:lnTo>
                  <a:pt x="0" y="2006281"/>
                </a:lnTo>
                <a:lnTo>
                  <a:pt x="263708" y="2003914"/>
                </a:lnTo>
                <a:cubicBezTo>
                  <a:pt x="6161267" y="1897494"/>
                  <a:pt x="10936182" y="1116311"/>
                  <a:pt x="12104647" y="101701"/>
                </a:cubicBezTo>
                <a:close/>
              </a:path>
            </a:pathLst>
          </a:custGeom>
          <a:gradFill flip="none" rotWithShape="1">
            <a:gsLst>
              <a:gs pos="0">
                <a:srgbClr val="0E122C"/>
              </a:gs>
              <a:gs pos="100000">
                <a:srgbClr val="2E3D9A"/>
              </a:gs>
            </a:gsLst>
            <a:lin ang="4800000" scaled="0"/>
            <a:tileRect/>
          </a:gradFill>
          <a:ln>
            <a:noFill/>
          </a:ln>
          <a:effectLst>
            <a:outerShdw blurRad="635000" dist="101600" dir="135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圆角矩形 4"/>
          <p:cNvSpPr/>
          <p:nvPr/>
        </p:nvSpPr>
        <p:spPr>
          <a:xfrm>
            <a:off x="10703500" y="6011044"/>
            <a:ext cx="1200693" cy="501388"/>
          </a:xfrm>
          <a:prstGeom prst="roundRect">
            <a:avLst>
              <a:gd name="adj" fmla="val 50000"/>
            </a:avLst>
          </a:prstGeom>
          <a:noFill/>
          <a:ln w="9525">
            <a:gradFill flip="none" rotWithShape="1">
              <a:gsLst>
                <a:gs pos="0">
                  <a:srgbClr val="1CA986"/>
                </a:gs>
                <a:gs pos="100000">
                  <a:srgbClr val="50D4C2"/>
                </a:gs>
              </a:gsLst>
              <a:lin ang="4800000" scaled="0"/>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6" name="文本框 5"/>
          <p:cNvSpPr txBox="1"/>
          <p:nvPr/>
        </p:nvSpPr>
        <p:spPr>
          <a:xfrm>
            <a:off x="10719977" y="6088535"/>
            <a:ext cx="1167740" cy="338554"/>
          </a:xfrm>
          <a:prstGeom prst="rect">
            <a:avLst/>
          </a:prstGeom>
          <a:noFill/>
          <a:ln>
            <a:noFill/>
          </a:ln>
        </p:spPr>
        <p:txBody>
          <a:bodyPr wrap="square" rtlCol="0">
            <a:spAutoFit/>
          </a:bodyPr>
          <a:lstStyle/>
          <a:p>
            <a:pPr algn="ctr"/>
            <a:r>
              <a:rPr lang="en-US" altLang="zh-CN" sz="1600" dirty="0">
                <a:gradFill>
                  <a:gsLst>
                    <a:gs pos="0">
                      <a:srgbClr val="1CA986"/>
                    </a:gs>
                    <a:gs pos="100000">
                      <a:srgbClr val="50D4C2"/>
                    </a:gs>
                  </a:gsLst>
                  <a:lin ang="5400000" scaled="1"/>
                </a:gradFill>
                <a:latin typeface="微软雅黑 Light" panose="020B0502040204020203" pitchFamily="34" charset="-122"/>
                <a:ea typeface="微软雅黑 Light" panose="020B0502040204020203" pitchFamily="34" charset="-122"/>
              </a:rPr>
              <a:t>Part two</a:t>
            </a:r>
            <a:endParaRPr lang="zh-CN" altLang="en-US" sz="1600" dirty="0">
              <a:gradFill>
                <a:gsLst>
                  <a:gs pos="0">
                    <a:srgbClr val="1CA986"/>
                  </a:gs>
                  <a:gs pos="100000">
                    <a:srgbClr val="50D4C2"/>
                  </a:gs>
                </a:gsLst>
                <a:lin ang="5400000" scaled="1"/>
              </a:gradFill>
              <a:latin typeface="微软雅黑 Light" panose="020B0502040204020203" pitchFamily="34" charset="-122"/>
              <a:ea typeface="微软雅黑 Light" panose="020B0502040204020203" pitchFamily="34" charset="-122"/>
            </a:endParaRPr>
          </a:p>
        </p:txBody>
      </p:sp>
      <p:grpSp>
        <p:nvGrpSpPr>
          <p:cNvPr id="9" name="组合 8"/>
          <p:cNvGrpSpPr/>
          <p:nvPr/>
        </p:nvGrpSpPr>
        <p:grpSpPr>
          <a:xfrm>
            <a:off x="254882" y="-2645"/>
            <a:ext cx="542940" cy="563684"/>
            <a:chOff x="254882" y="-2645"/>
            <a:chExt cx="542940" cy="563684"/>
          </a:xfrm>
        </p:grpSpPr>
        <p:sp>
          <p:nvSpPr>
            <p:cNvPr id="10" name="矩形 9"/>
            <p:cNvSpPr/>
            <p:nvPr/>
          </p:nvSpPr>
          <p:spPr>
            <a:xfrm>
              <a:off x="254882" y="-2645"/>
              <a:ext cx="542940" cy="561039"/>
            </a:xfrm>
            <a:prstGeom prst="rect">
              <a:avLst/>
            </a:prstGeom>
            <a:gradFill flip="none" rotWithShape="1">
              <a:gsLst>
                <a:gs pos="9000">
                  <a:srgbClr val="FDE345">
                    <a:lumMod val="86000"/>
                  </a:srgbClr>
                </a:gs>
                <a:gs pos="100000">
                  <a:srgbClr val="FDE345">
                    <a:lumMod val="95000"/>
                    <a:lumOff val="5000"/>
                  </a:srgbClr>
                </a:gs>
              </a:gsLst>
              <a:lin ang="4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矩形 10"/>
            <p:cNvSpPr/>
            <p:nvPr/>
          </p:nvSpPr>
          <p:spPr>
            <a:xfrm>
              <a:off x="254882" y="0"/>
              <a:ext cx="542940" cy="5610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tx1"/>
                  </a:solidFill>
                  <a:latin typeface="微软雅黑" panose="020B0503020204020204" pitchFamily="34" charset="-122"/>
                  <a:ea typeface="微软雅黑" panose="020B0503020204020204" pitchFamily="34" charset="-122"/>
                </a:rPr>
                <a:t>2</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grpSp>
      <mc:AlternateContent xmlns:mc="http://schemas.openxmlformats.org/markup-compatibility/2006">
        <mc:Choice xmlns:a14="http://schemas.microsoft.com/office/drawing/2010/main" Requires="a14">
          <p:sp>
            <p:nvSpPr>
              <p:cNvPr id="29" name="内容占位符 6">
                <a:extLst>
                  <a:ext uri="{FF2B5EF4-FFF2-40B4-BE49-F238E27FC236}">
                    <a16:creationId xmlns:a16="http://schemas.microsoft.com/office/drawing/2014/main" id="{6B6FE244-1F54-42CA-80D7-AA760129BE2E}"/>
                  </a:ext>
                </a:extLst>
              </p:cNvPr>
              <p:cNvSpPr txBox="1">
                <a:spLocks/>
              </p:cNvSpPr>
              <p:nvPr/>
            </p:nvSpPr>
            <p:spPr>
              <a:xfrm>
                <a:off x="3683065" y="1370396"/>
                <a:ext cx="4666615" cy="4501617"/>
              </a:xfrm>
              <a:prstGeom prst="rect">
                <a:avLst/>
              </a:prstGeom>
            </p:spPr>
            <p:txBody>
              <a:bodyPr wrap="square">
                <a:spAutoFit/>
              </a:bodyPr>
              <a:lstStyle>
                <a:lvl1pPr marL="0" indent="0" algn="l" defTabSz="914400" rtl="0" eaLnBrk="1" latinLnBrk="0" hangingPunct="1">
                  <a:lnSpc>
                    <a:spcPct val="120000"/>
                  </a:lnSpc>
                  <a:spcBef>
                    <a:spcPts val="1000"/>
                  </a:spcBef>
                  <a:buFontTx/>
                  <a:buNone/>
                  <a:defRPr sz="2000" kern="0" spc="300" baseline="0">
                    <a:solidFill>
                      <a:schemeClr val="bg1"/>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120000"/>
                  </a:lnSpc>
                  <a:spcBef>
                    <a:spcPts val="500"/>
                  </a:spcBef>
                  <a:buFontTx/>
                  <a:buNone/>
                  <a:defRPr sz="2000" kern="0" spc="300" baseline="0">
                    <a:solidFill>
                      <a:schemeClr val="bg1"/>
                    </a:solidFill>
                    <a:latin typeface="微软雅黑" panose="020B0503020204020204" pitchFamily="34" charset="-122"/>
                    <a:ea typeface="微软雅黑" panose="020B0503020204020204" pitchFamily="34" charset="-122"/>
                    <a:cs typeface="+mn-cs"/>
                  </a:defRPr>
                </a:lvl2pPr>
                <a:lvl3pPr marL="914400" indent="0" algn="l" defTabSz="914400" rtl="0" eaLnBrk="1" latinLnBrk="0" hangingPunct="1">
                  <a:lnSpc>
                    <a:spcPct val="120000"/>
                  </a:lnSpc>
                  <a:spcBef>
                    <a:spcPts val="500"/>
                  </a:spcBef>
                  <a:buFontTx/>
                  <a:buNone/>
                  <a:defRPr sz="2000" kern="0" spc="300" baseline="0">
                    <a:solidFill>
                      <a:schemeClr val="bg1"/>
                    </a:solidFill>
                    <a:latin typeface="微软雅黑" panose="020B0503020204020204" pitchFamily="34" charset="-122"/>
                    <a:ea typeface="微软雅黑" panose="020B0503020204020204" pitchFamily="34" charset="-122"/>
                    <a:cs typeface="+mn-cs"/>
                  </a:defRPr>
                </a:lvl3pPr>
                <a:lvl4pPr marL="1371600" indent="0" algn="l" defTabSz="914400" rtl="0" eaLnBrk="1" latinLnBrk="0" hangingPunct="1">
                  <a:lnSpc>
                    <a:spcPct val="120000"/>
                  </a:lnSpc>
                  <a:spcBef>
                    <a:spcPts val="500"/>
                  </a:spcBef>
                  <a:buFontTx/>
                  <a:buNone/>
                  <a:defRPr sz="2000" kern="0" spc="300" baseline="0">
                    <a:solidFill>
                      <a:schemeClr val="bg1"/>
                    </a:solidFill>
                    <a:latin typeface="微软雅黑" panose="020B0503020204020204" pitchFamily="34" charset="-122"/>
                    <a:ea typeface="微软雅黑" panose="020B0503020204020204" pitchFamily="34" charset="-122"/>
                    <a:cs typeface="+mn-cs"/>
                  </a:defRPr>
                </a:lvl4pPr>
                <a:lvl5pPr marL="1828800" indent="0" algn="l" defTabSz="914400" rtl="0" eaLnBrk="1" latinLnBrk="0" hangingPunct="1">
                  <a:lnSpc>
                    <a:spcPct val="120000"/>
                  </a:lnSpc>
                  <a:spcBef>
                    <a:spcPts val="500"/>
                  </a:spcBef>
                  <a:buFontTx/>
                  <a:buNone/>
                  <a:defRPr sz="2000" kern="0" spc="300" baseline="0">
                    <a:solidFill>
                      <a:schemeClr val="bg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0" lang="zh-CN" altLang="en-US"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定理</a:t>
                </a:r>
                <a:r>
                  <a:rPr kumimoji="0" lang="en-US" altLang="zh-CN"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1.1</a:t>
                </a:r>
                <a:r>
                  <a:rPr kumimoji="0" lang="zh-CN" altLang="en-US"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泛化误差上界</a:t>
                </a:r>
                <a:endParaRPr kumimoji="0" lang="en-US" altLang="zh-CN"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20000"/>
                  </a:lnSpc>
                  <a:spcBef>
                    <a:spcPts val="1000"/>
                  </a:spcBef>
                  <a:spcAft>
                    <a:spcPts val="0"/>
                  </a:spcAft>
                  <a:buClrTx/>
                  <a:buSzTx/>
                  <a:buFontTx/>
                  <a:buNone/>
                  <a:tabLst/>
                  <a:defRPr/>
                </a:pPr>
                <a:r>
                  <a:rPr kumimoji="0" lang="zh-CN" altLang="en-US"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对于二分类问题，当假设空间是有限个函数的集合</a:t>
                </a:r>
                <a14:m>
                  <m:oMath xmlns:m="http://schemas.openxmlformats.org/officeDocument/2006/math">
                    <m:r>
                      <a:rPr kumimoji="0" lang="en-US" altLang="zh-CN" sz="2000" b="0" i="1" u="none" strike="noStrike" kern="0" cap="none" spc="300" normalizeH="0" baseline="0" noProof="0" dirty="0" smtClean="0">
                        <a:ln>
                          <a:noFill/>
                        </a:ln>
                        <a:solidFill>
                          <a:sysClr val="window" lastClr="FFFFFF"/>
                        </a:solidFill>
                        <a:effectLst/>
                        <a:uLnTx/>
                        <a:uFillTx/>
                        <a:latin typeface="Cambria Math" panose="02040503050406030204" pitchFamily="18" charset="0"/>
                        <a:cs typeface="+mn-cs"/>
                      </a:rPr>
                      <m:t>𝐹</m:t>
                    </m:r>
                    <m:r>
                      <a:rPr kumimoji="0" lang="en-US" altLang="zh-CN" sz="2000" b="0" i="0" u="none" strike="noStrike" kern="0" cap="none" spc="300" normalizeH="0" baseline="0" noProof="0" dirty="0" smtClean="0">
                        <a:ln>
                          <a:noFill/>
                        </a:ln>
                        <a:solidFill>
                          <a:sysClr val="window" lastClr="FFFFFF"/>
                        </a:solidFill>
                        <a:effectLst/>
                        <a:uLnTx/>
                        <a:uFillTx/>
                        <a:latin typeface="Cambria Math" panose="02040503050406030204" pitchFamily="18" charset="0"/>
                        <a:cs typeface="+mn-cs"/>
                      </a:rPr>
                      <m:t>=</m:t>
                    </m:r>
                    <m:d>
                      <m:dPr>
                        <m:begChr m:val="{"/>
                        <m:endChr m:val="}"/>
                        <m:ctrlPr>
                          <a:rPr kumimoji="0" lang="en-US" altLang="zh-CN" sz="2000" b="0" i="1" u="none" strike="noStrike" kern="0" cap="none" spc="300" normalizeH="0" baseline="0" noProof="0" dirty="0" smtClean="0">
                            <a:ln>
                              <a:noFill/>
                            </a:ln>
                            <a:solidFill>
                              <a:sysClr val="window" lastClr="FFFFFF"/>
                            </a:solidFill>
                            <a:effectLst/>
                            <a:uLnTx/>
                            <a:uFillTx/>
                            <a:latin typeface="Cambria Math" panose="02040503050406030204" pitchFamily="18" charset="0"/>
                            <a:cs typeface="+mn-cs"/>
                          </a:rPr>
                        </m:ctrlPr>
                      </m:dPr>
                      <m:e>
                        <m:sSub>
                          <m:sSubPr>
                            <m:ctrlPr>
                              <a:rPr kumimoji="0" lang="en-US" altLang="zh-CN" sz="2000" b="0" i="1" u="none" strike="noStrike" kern="0" cap="none" spc="300" normalizeH="0" baseline="0" noProof="0" dirty="0" smtClean="0">
                                <a:ln>
                                  <a:noFill/>
                                </a:ln>
                                <a:solidFill>
                                  <a:sysClr val="window" lastClr="FFFFFF"/>
                                </a:solidFill>
                                <a:effectLst/>
                                <a:uLnTx/>
                                <a:uFillTx/>
                                <a:latin typeface="Cambria Math" panose="02040503050406030204" pitchFamily="18" charset="0"/>
                                <a:cs typeface="+mn-cs"/>
                              </a:rPr>
                            </m:ctrlPr>
                          </m:sSubPr>
                          <m:e>
                            <m:r>
                              <a:rPr kumimoji="0" lang="en-US" altLang="zh-CN" sz="2000" b="0" i="1" u="none" strike="noStrike" kern="0" cap="none" spc="300" normalizeH="0" baseline="0" noProof="0" dirty="0" smtClean="0">
                                <a:ln>
                                  <a:noFill/>
                                </a:ln>
                                <a:solidFill>
                                  <a:sysClr val="window" lastClr="FFFFFF"/>
                                </a:solidFill>
                                <a:effectLst/>
                                <a:uLnTx/>
                                <a:uFillTx/>
                                <a:latin typeface="Cambria Math" panose="02040503050406030204" pitchFamily="18" charset="0"/>
                                <a:cs typeface="+mn-cs"/>
                              </a:rPr>
                              <m:t>𝑓</m:t>
                            </m:r>
                          </m:e>
                          <m:sub>
                            <m:r>
                              <a:rPr kumimoji="0" lang="en-US" altLang="zh-CN" sz="2000" b="0" i="0" u="none" strike="noStrike" kern="0" cap="none" spc="300" normalizeH="0" baseline="0" noProof="0" dirty="0" smtClean="0">
                                <a:ln>
                                  <a:noFill/>
                                </a:ln>
                                <a:solidFill>
                                  <a:sysClr val="window" lastClr="FFFFFF"/>
                                </a:solidFill>
                                <a:effectLst/>
                                <a:uLnTx/>
                                <a:uFillTx/>
                                <a:latin typeface="Cambria Math" panose="02040503050406030204" pitchFamily="18" charset="0"/>
                                <a:cs typeface="+mn-cs"/>
                              </a:rPr>
                              <m:t>1</m:t>
                            </m:r>
                          </m:sub>
                        </m:sSub>
                        <m:r>
                          <a:rPr kumimoji="0" lang="en-US" altLang="zh-CN" sz="2000" b="0" i="0" u="none" strike="noStrike" kern="0" cap="none" spc="300" normalizeH="0" baseline="0" noProof="0" dirty="0" smtClean="0">
                            <a:ln>
                              <a:noFill/>
                            </a:ln>
                            <a:solidFill>
                              <a:sysClr val="window" lastClr="FFFFFF"/>
                            </a:solidFill>
                            <a:effectLst/>
                            <a:uLnTx/>
                            <a:uFillTx/>
                            <a:latin typeface="Cambria Math" panose="02040503050406030204" pitchFamily="18" charset="0"/>
                            <a:cs typeface="+mn-cs"/>
                          </a:rPr>
                          <m:t>,</m:t>
                        </m:r>
                        <m:sSub>
                          <m:sSubPr>
                            <m:ctrlPr>
                              <a:rPr kumimoji="0" lang="en-US" altLang="zh-CN" sz="2000" b="0" i="1" u="none" strike="noStrike" kern="0" cap="none" spc="300" normalizeH="0" baseline="0" noProof="0" dirty="0" smtClean="0">
                                <a:ln>
                                  <a:noFill/>
                                </a:ln>
                                <a:solidFill>
                                  <a:sysClr val="window" lastClr="FFFFFF"/>
                                </a:solidFill>
                                <a:effectLst/>
                                <a:uLnTx/>
                                <a:uFillTx/>
                                <a:latin typeface="Cambria Math" panose="02040503050406030204" pitchFamily="18" charset="0"/>
                                <a:cs typeface="+mn-cs"/>
                              </a:rPr>
                            </m:ctrlPr>
                          </m:sSubPr>
                          <m:e>
                            <m:r>
                              <a:rPr kumimoji="0" lang="en-US" altLang="zh-CN" sz="2000" b="0" i="1" u="none" strike="noStrike" kern="0" cap="none" spc="300" normalizeH="0" baseline="0" noProof="0" dirty="0" smtClean="0">
                                <a:ln>
                                  <a:noFill/>
                                </a:ln>
                                <a:solidFill>
                                  <a:sysClr val="window" lastClr="FFFFFF"/>
                                </a:solidFill>
                                <a:effectLst/>
                                <a:uLnTx/>
                                <a:uFillTx/>
                                <a:latin typeface="Cambria Math" panose="02040503050406030204" pitchFamily="18" charset="0"/>
                                <a:cs typeface="+mn-cs"/>
                              </a:rPr>
                              <m:t>𝑓</m:t>
                            </m:r>
                          </m:e>
                          <m:sub>
                            <m:r>
                              <a:rPr kumimoji="0" lang="en-US" altLang="zh-CN" sz="2000" b="0" i="0" u="none" strike="noStrike" kern="0" cap="none" spc="300" normalizeH="0" baseline="0" noProof="0" dirty="0" smtClean="0">
                                <a:ln>
                                  <a:noFill/>
                                </a:ln>
                                <a:solidFill>
                                  <a:sysClr val="window" lastClr="FFFFFF"/>
                                </a:solidFill>
                                <a:effectLst/>
                                <a:uLnTx/>
                                <a:uFillTx/>
                                <a:latin typeface="Cambria Math" panose="02040503050406030204" pitchFamily="18" charset="0"/>
                                <a:cs typeface="+mn-cs"/>
                              </a:rPr>
                              <m:t>2</m:t>
                            </m:r>
                          </m:sub>
                        </m:sSub>
                        <m:r>
                          <a:rPr kumimoji="0" lang="en-US" altLang="zh-CN" sz="2000" b="0" i="0" u="none" strike="noStrike" kern="0" cap="none" spc="300" normalizeH="0" baseline="0" noProof="0" dirty="0" smtClean="0">
                            <a:ln>
                              <a:noFill/>
                            </a:ln>
                            <a:solidFill>
                              <a:sysClr val="window" lastClr="FFFFFF"/>
                            </a:solidFill>
                            <a:effectLst/>
                            <a:uLnTx/>
                            <a:uFillTx/>
                            <a:latin typeface="Cambria Math" panose="02040503050406030204" pitchFamily="18" charset="0"/>
                            <a:cs typeface="+mn-cs"/>
                          </a:rPr>
                          <m:t>,⋯,</m:t>
                        </m:r>
                        <m:sSub>
                          <m:sSubPr>
                            <m:ctrlPr>
                              <a:rPr kumimoji="0" lang="en-US" altLang="zh-CN" sz="2000" b="0" i="1" u="none" strike="noStrike" kern="0" cap="none" spc="300" normalizeH="0" baseline="0" noProof="0" dirty="0" smtClean="0">
                                <a:ln>
                                  <a:noFill/>
                                </a:ln>
                                <a:solidFill>
                                  <a:sysClr val="window" lastClr="FFFFFF"/>
                                </a:solidFill>
                                <a:effectLst/>
                                <a:uLnTx/>
                                <a:uFillTx/>
                                <a:latin typeface="Cambria Math" panose="02040503050406030204" pitchFamily="18" charset="0"/>
                                <a:cs typeface="+mn-cs"/>
                              </a:rPr>
                            </m:ctrlPr>
                          </m:sSubPr>
                          <m:e>
                            <m:r>
                              <a:rPr kumimoji="0" lang="en-US" altLang="zh-CN" sz="2000" b="0" i="1" u="none" strike="noStrike" kern="0" cap="none" spc="300" normalizeH="0" baseline="0" noProof="0" dirty="0" smtClean="0">
                                <a:ln>
                                  <a:noFill/>
                                </a:ln>
                                <a:solidFill>
                                  <a:sysClr val="window" lastClr="FFFFFF"/>
                                </a:solidFill>
                                <a:effectLst/>
                                <a:uLnTx/>
                                <a:uFillTx/>
                                <a:latin typeface="Cambria Math" panose="02040503050406030204" pitchFamily="18" charset="0"/>
                                <a:cs typeface="+mn-cs"/>
                              </a:rPr>
                              <m:t>𝑓</m:t>
                            </m:r>
                          </m:e>
                          <m:sub>
                            <m:r>
                              <a:rPr kumimoji="0" lang="en-US" altLang="zh-CN" sz="2000" b="0" i="1" u="none" strike="noStrike" kern="0" cap="none" spc="300" normalizeH="0" baseline="0" noProof="0" dirty="0" smtClean="0">
                                <a:ln>
                                  <a:noFill/>
                                </a:ln>
                                <a:solidFill>
                                  <a:sysClr val="window" lastClr="FFFFFF"/>
                                </a:solidFill>
                                <a:effectLst/>
                                <a:uLnTx/>
                                <a:uFillTx/>
                                <a:latin typeface="Cambria Math" panose="02040503050406030204" pitchFamily="18" charset="0"/>
                                <a:cs typeface="+mn-cs"/>
                              </a:rPr>
                              <m:t>𝑑</m:t>
                            </m:r>
                          </m:sub>
                        </m:sSub>
                      </m:e>
                    </m:d>
                  </m:oMath>
                </a14:m>
                <a:r>
                  <a:rPr kumimoji="0" lang="zh-CN" altLang="en-US"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时，对任意一个函数</a:t>
                </a:r>
                <a14:m>
                  <m:oMath xmlns:m="http://schemas.openxmlformats.org/officeDocument/2006/math">
                    <m:r>
                      <a:rPr kumimoji="0" lang="zh-CN" alt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𝑓</m:t>
                    </m:r>
                    <m:r>
                      <a:rPr kumimoji="0" lang="zh-CN" alt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m:t>
                    </m:r>
                    <m:r>
                      <a:rPr kumimoji="0" lang="zh-CN" alt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𝐹</m:t>
                    </m:r>
                  </m:oMath>
                </a14:m>
                <a:r>
                  <a:rPr kumimoji="0" lang="zh-CN" altLang="en-US"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，至少以概率</a:t>
                </a:r>
                <a14:m>
                  <m:oMath xmlns:m="http://schemas.openxmlformats.org/officeDocument/2006/math">
                    <m:r>
                      <a:rPr kumimoji="0" lang="en-US" altLang="zh-CN" sz="2000" b="0" i="0" u="none" strike="noStrike" kern="0" cap="none" spc="300" normalizeH="0" baseline="0" noProof="0" dirty="0" smtClean="0">
                        <a:ln>
                          <a:noFill/>
                        </a:ln>
                        <a:solidFill>
                          <a:sysClr val="window" lastClr="FFFFFF"/>
                        </a:solidFill>
                        <a:effectLst/>
                        <a:uLnTx/>
                        <a:uFillTx/>
                        <a:latin typeface="Cambria Math" panose="02040503050406030204" pitchFamily="18" charset="0"/>
                        <a:cs typeface="+mn-cs"/>
                      </a:rPr>
                      <m:t>1−</m:t>
                    </m:r>
                    <m:r>
                      <a:rPr kumimoji="0" lang="en-US" altLang="zh-CN" sz="2000" b="0" i="1" u="none" strike="noStrike" kern="0" cap="none" spc="300" normalizeH="0" baseline="0" noProof="0" dirty="0" smtClean="0">
                        <a:ln>
                          <a:noFill/>
                        </a:ln>
                        <a:solidFill>
                          <a:sysClr val="window" lastClr="FFFFFF"/>
                        </a:solidFill>
                        <a:effectLst/>
                        <a:uLnTx/>
                        <a:uFillTx/>
                        <a:latin typeface="Cambria Math" panose="02040503050406030204" pitchFamily="18" charset="0"/>
                        <a:cs typeface="+mn-cs"/>
                      </a:rPr>
                      <m:t>𝛿</m:t>
                    </m:r>
                  </m:oMath>
                </a14:m>
                <a:r>
                  <a:rPr kumimoji="0" lang="zh-CN" altLang="en-US"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，以下不等式成立：</a:t>
                </a:r>
                <a:endParaRPr kumimoji="0" lang="en-US" altLang="zh-CN"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20000"/>
                  </a:lnSpc>
                  <a:spcBef>
                    <a:spcPts val="100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𝑅</m:t>
                      </m:r>
                      <m:d>
                        <m:dPr>
                          <m:ctrlPr>
                            <a:rPr kumimoji="0" lang="en-US" altLang="zh-CN"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ctrlPr>
                        </m:dPr>
                        <m:e>
                          <m:r>
                            <a:rPr kumimoji="0" lang="en-US" altLang="zh-CN"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𝑓</m:t>
                          </m:r>
                        </m:e>
                      </m:d>
                      <m:r>
                        <a:rPr kumimoji="0" lang="en-US" altLang="zh-CN"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m:t>
                      </m:r>
                      <m:acc>
                        <m:accPr>
                          <m:chr m:val="̂"/>
                          <m:ctrlPr>
                            <a:rPr kumimoji="0" lang="en-US" altLang="zh-CN"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ctrlPr>
                        </m:accPr>
                        <m:e>
                          <m:r>
                            <a:rPr kumimoji="0" lang="en-US" altLang="zh-CN"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𝑅</m:t>
                          </m:r>
                        </m:e>
                      </m:acc>
                      <m:d>
                        <m:dPr>
                          <m:ctrlPr>
                            <a:rPr kumimoji="0" lang="en-US" altLang="zh-CN"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ctrlPr>
                        </m:dPr>
                        <m:e>
                          <m:r>
                            <a:rPr kumimoji="0" lang="en-US" altLang="zh-CN"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𝑓</m:t>
                          </m:r>
                        </m:e>
                      </m:d>
                      <m:r>
                        <a:rPr kumimoji="0" lang="en-US" altLang="zh-CN"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m:t>
                      </m:r>
                      <m:r>
                        <a:rPr kumimoji="0" lang="en-US" altLang="zh-CN"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𝜀</m:t>
                      </m:r>
                      <m:d>
                        <m:dPr>
                          <m:ctrlPr>
                            <a:rPr kumimoji="0" lang="en-US" altLang="zh-CN"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ctrlPr>
                        </m:dPr>
                        <m:e>
                          <m:r>
                            <a:rPr kumimoji="0" lang="en-US" altLang="zh-CN"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𝑑</m:t>
                          </m:r>
                          <m:r>
                            <a:rPr kumimoji="0" lang="en-US" altLang="zh-CN"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m:t>
                          </m:r>
                          <m:r>
                            <a:rPr kumimoji="0" lang="en-US" altLang="zh-CN"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𝑁</m:t>
                          </m:r>
                          <m:r>
                            <a:rPr kumimoji="0" lang="en-US" altLang="zh-CN"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m:t>
                          </m:r>
                          <m:r>
                            <a:rPr kumimoji="0" lang="en-US" altLang="zh-CN"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𝛿</m:t>
                          </m:r>
                        </m:e>
                      </m:d>
                    </m:oMath>
                  </m:oMathPara>
                </a14:m>
                <a:endParaRPr kumimoji="0" lang="en-US" altLang="zh-CN"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20000"/>
                  </a:lnSpc>
                  <a:spcBef>
                    <a:spcPts val="1000"/>
                  </a:spcBef>
                  <a:spcAft>
                    <a:spcPts val="0"/>
                  </a:spcAft>
                  <a:buClrTx/>
                  <a:buSzTx/>
                  <a:buFontTx/>
                  <a:buNone/>
                  <a:tabLst/>
                  <a:defRPr/>
                </a:pPr>
                <a:r>
                  <a:rPr kumimoji="0" lang="zh-CN" altLang="en-US"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其中</a:t>
                </a:r>
                <a:endParaRPr kumimoji="0" lang="en-US" altLang="zh-CN"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20000"/>
                  </a:lnSpc>
                  <a:spcBef>
                    <a:spcPts val="100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2000" b="0" i="1" u="none" strike="noStrike" kern="0" cap="none" spc="300" normalizeH="0" baseline="0" noProof="0" dirty="0" smtClean="0">
                          <a:ln>
                            <a:noFill/>
                          </a:ln>
                          <a:solidFill>
                            <a:sysClr val="window" lastClr="FFFFFF"/>
                          </a:solidFill>
                          <a:effectLst/>
                          <a:uLnTx/>
                          <a:uFillTx/>
                          <a:latin typeface="Cambria Math" panose="02040503050406030204" pitchFamily="18" charset="0"/>
                          <a:cs typeface="+mn-cs"/>
                        </a:rPr>
                        <m:t>𝜀</m:t>
                      </m:r>
                      <m:d>
                        <m:dPr>
                          <m:ctrlPr>
                            <a:rPr kumimoji="0" lang="en-US" altLang="zh-CN" sz="2000" b="0" i="1" u="none" strike="noStrike" kern="0" cap="none" spc="300" normalizeH="0" baseline="0" noProof="0" dirty="0" smtClean="0">
                              <a:ln>
                                <a:noFill/>
                              </a:ln>
                              <a:solidFill>
                                <a:sysClr val="window" lastClr="FFFFFF"/>
                              </a:solidFill>
                              <a:effectLst/>
                              <a:uLnTx/>
                              <a:uFillTx/>
                              <a:latin typeface="Cambria Math" panose="02040503050406030204" pitchFamily="18" charset="0"/>
                              <a:cs typeface="+mn-cs"/>
                            </a:rPr>
                          </m:ctrlPr>
                        </m:dPr>
                        <m:e>
                          <m:r>
                            <a:rPr kumimoji="0" lang="en-US" altLang="zh-CN" sz="2000" b="0" i="1" u="none" strike="noStrike" kern="0" cap="none" spc="300" normalizeH="0" baseline="0" noProof="0" dirty="0" smtClean="0">
                              <a:ln>
                                <a:noFill/>
                              </a:ln>
                              <a:solidFill>
                                <a:sysClr val="window" lastClr="FFFFFF"/>
                              </a:solidFill>
                              <a:effectLst/>
                              <a:uLnTx/>
                              <a:uFillTx/>
                              <a:latin typeface="Cambria Math" panose="02040503050406030204" pitchFamily="18" charset="0"/>
                              <a:cs typeface="+mn-cs"/>
                            </a:rPr>
                            <m:t>𝑑</m:t>
                          </m:r>
                          <m:r>
                            <a:rPr kumimoji="0" lang="en-US" altLang="zh-CN" sz="2000" b="0" i="0" u="none" strike="noStrike" kern="0" cap="none" spc="300" normalizeH="0" baseline="0" noProof="0" dirty="0" smtClean="0">
                              <a:ln>
                                <a:noFill/>
                              </a:ln>
                              <a:solidFill>
                                <a:sysClr val="window" lastClr="FFFFFF"/>
                              </a:solidFill>
                              <a:effectLst/>
                              <a:uLnTx/>
                              <a:uFillTx/>
                              <a:latin typeface="Cambria Math" panose="02040503050406030204" pitchFamily="18" charset="0"/>
                              <a:cs typeface="+mn-cs"/>
                            </a:rPr>
                            <m:t>,</m:t>
                          </m:r>
                          <m:r>
                            <a:rPr kumimoji="0" lang="en-US" altLang="zh-CN" sz="2000" b="0" i="1" u="none" strike="noStrike" kern="0" cap="none" spc="300" normalizeH="0" baseline="0" noProof="0" dirty="0" smtClean="0">
                              <a:ln>
                                <a:noFill/>
                              </a:ln>
                              <a:solidFill>
                                <a:sysClr val="window" lastClr="FFFFFF"/>
                              </a:solidFill>
                              <a:effectLst/>
                              <a:uLnTx/>
                              <a:uFillTx/>
                              <a:latin typeface="Cambria Math" panose="02040503050406030204" pitchFamily="18" charset="0"/>
                              <a:cs typeface="+mn-cs"/>
                            </a:rPr>
                            <m:t>𝑁</m:t>
                          </m:r>
                          <m:r>
                            <a:rPr kumimoji="0" lang="en-US" altLang="zh-CN" sz="2000" b="0" i="0" u="none" strike="noStrike" kern="0" cap="none" spc="300" normalizeH="0" baseline="0" noProof="0" dirty="0" smtClean="0">
                              <a:ln>
                                <a:noFill/>
                              </a:ln>
                              <a:solidFill>
                                <a:sysClr val="window" lastClr="FFFFFF"/>
                              </a:solidFill>
                              <a:effectLst/>
                              <a:uLnTx/>
                              <a:uFillTx/>
                              <a:latin typeface="Cambria Math" panose="02040503050406030204" pitchFamily="18" charset="0"/>
                              <a:cs typeface="+mn-cs"/>
                            </a:rPr>
                            <m:t>,</m:t>
                          </m:r>
                          <m:r>
                            <a:rPr kumimoji="0" lang="en-US" altLang="zh-CN" sz="2000" b="0" i="1" u="none" strike="noStrike" kern="0" cap="none" spc="300" normalizeH="0" baseline="0" noProof="0" dirty="0" smtClean="0">
                              <a:ln>
                                <a:noFill/>
                              </a:ln>
                              <a:solidFill>
                                <a:sysClr val="window" lastClr="FFFFFF"/>
                              </a:solidFill>
                              <a:effectLst/>
                              <a:uLnTx/>
                              <a:uFillTx/>
                              <a:latin typeface="Cambria Math" panose="02040503050406030204" pitchFamily="18" charset="0"/>
                              <a:cs typeface="+mn-cs"/>
                            </a:rPr>
                            <m:t>𝛿</m:t>
                          </m:r>
                        </m:e>
                      </m:d>
                      <m:r>
                        <a:rPr kumimoji="0" lang="en-US" altLang="zh-CN" sz="2000" b="0" i="0" u="none" strike="noStrike" kern="0" cap="none" spc="300" normalizeH="0" baseline="0" noProof="0" dirty="0" smtClean="0">
                          <a:ln>
                            <a:noFill/>
                          </a:ln>
                          <a:solidFill>
                            <a:sysClr val="window" lastClr="FFFFFF"/>
                          </a:solidFill>
                          <a:effectLst/>
                          <a:uLnTx/>
                          <a:uFillTx/>
                          <a:latin typeface="Cambria Math" panose="02040503050406030204" pitchFamily="18" charset="0"/>
                          <a:cs typeface="+mn-cs"/>
                        </a:rPr>
                        <m:t>=</m:t>
                      </m:r>
                      <m:rad>
                        <m:radPr>
                          <m:degHide m:val="on"/>
                          <m:ctrlPr>
                            <a:rPr kumimoji="0" lang="en-US" altLang="zh-CN" sz="2000" b="0" i="1" u="none" strike="noStrike" kern="0" cap="none" spc="300" normalizeH="0" baseline="0" noProof="0" dirty="0" smtClean="0">
                              <a:ln>
                                <a:noFill/>
                              </a:ln>
                              <a:solidFill>
                                <a:sysClr val="window" lastClr="FFFFFF"/>
                              </a:solidFill>
                              <a:effectLst/>
                              <a:uLnTx/>
                              <a:uFillTx/>
                              <a:latin typeface="Cambria Math" panose="02040503050406030204" pitchFamily="18" charset="0"/>
                              <a:cs typeface="+mn-cs"/>
                            </a:rPr>
                          </m:ctrlPr>
                        </m:radPr>
                        <m:deg/>
                        <m:e>
                          <m:f>
                            <m:fPr>
                              <m:ctrlPr>
                                <a:rPr kumimoji="0" lang="en-US" altLang="zh-CN" sz="2000" b="0" i="1" u="none" strike="noStrike" kern="0" cap="none" spc="300" normalizeH="0" baseline="0" noProof="0" dirty="0" smtClean="0">
                                  <a:ln>
                                    <a:noFill/>
                                  </a:ln>
                                  <a:solidFill>
                                    <a:sysClr val="window" lastClr="FFFFFF"/>
                                  </a:solidFill>
                                  <a:effectLst/>
                                  <a:uLnTx/>
                                  <a:uFillTx/>
                                  <a:latin typeface="Cambria Math" panose="02040503050406030204" pitchFamily="18" charset="0"/>
                                  <a:cs typeface="+mn-cs"/>
                                </a:rPr>
                              </m:ctrlPr>
                            </m:fPr>
                            <m:num>
                              <m:r>
                                <a:rPr kumimoji="0" lang="en-US" altLang="zh-CN" sz="2000" b="0" i="0" u="none" strike="noStrike" kern="0" cap="none" spc="300" normalizeH="0" baseline="0" noProof="0" dirty="0" smtClean="0">
                                  <a:ln>
                                    <a:noFill/>
                                  </a:ln>
                                  <a:solidFill>
                                    <a:sysClr val="window" lastClr="FFFFFF"/>
                                  </a:solidFill>
                                  <a:effectLst/>
                                  <a:uLnTx/>
                                  <a:uFillTx/>
                                  <a:latin typeface="Cambria Math" panose="02040503050406030204" pitchFamily="18" charset="0"/>
                                  <a:cs typeface="+mn-cs"/>
                                </a:rPr>
                                <m:t>1</m:t>
                              </m:r>
                            </m:num>
                            <m:den>
                              <m:r>
                                <a:rPr kumimoji="0" lang="en-US" altLang="zh-CN" sz="2000" b="0" i="0" u="none" strike="noStrike" kern="0" cap="none" spc="300" normalizeH="0" baseline="0" noProof="0" dirty="0" smtClean="0">
                                  <a:ln>
                                    <a:noFill/>
                                  </a:ln>
                                  <a:solidFill>
                                    <a:sysClr val="window" lastClr="FFFFFF"/>
                                  </a:solidFill>
                                  <a:effectLst/>
                                  <a:uLnTx/>
                                  <a:uFillTx/>
                                  <a:latin typeface="Cambria Math" panose="02040503050406030204" pitchFamily="18" charset="0"/>
                                  <a:cs typeface="+mn-cs"/>
                                </a:rPr>
                                <m:t>2</m:t>
                              </m:r>
                              <m:r>
                                <a:rPr kumimoji="0" lang="en-US" altLang="zh-CN" sz="2000" b="0" i="1" u="none" strike="noStrike" kern="0" cap="none" spc="300" normalizeH="0" baseline="0" noProof="0" dirty="0" smtClean="0">
                                  <a:ln>
                                    <a:noFill/>
                                  </a:ln>
                                  <a:solidFill>
                                    <a:sysClr val="window" lastClr="FFFFFF"/>
                                  </a:solidFill>
                                  <a:effectLst/>
                                  <a:uLnTx/>
                                  <a:uFillTx/>
                                  <a:latin typeface="Cambria Math" panose="02040503050406030204" pitchFamily="18" charset="0"/>
                                  <a:cs typeface="+mn-cs"/>
                                </a:rPr>
                                <m:t>𝑁</m:t>
                              </m:r>
                            </m:den>
                          </m:f>
                          <m:d>
                            <m:dPr>
                              <m:ctrlPr>
                                <a:rPr kumimoji="0" lang="en-US" altLang="zh-CN" sz="2000" b="0" i="1" u="none" strike="noStrike" kern="0" cap="none" spc="300" normalizeH="0" baseline="0" noProof="0" dirty="0" smtClean="0">
                                  <a:ln>
                                    <a:noFill/>
                                  </a:ln>
                                  <a:solidFill>
                                    <a:sysClr val="window" lastClr="FFFFFF"/>
                                  </a:solidFill>
                                  <a:effectLst/>
                                  <a:uLnTx/>
                                  <a:uFillTx/>
                                  <a:latin typeface="Cambria Math" panose="02040503050406030204" pitchFamily="18" charset="0"/>
                                  <a:cs typeface="+mn-cs"/>
                                </a:rPr>
                              </m:ctrlPr>
                            </m:dPr>
                            <m:e>
                              <m:func>
                                <m:funcPr>
                                  <m:ctrlPr>
                                    <a:rPr kumimoji="0" lang="en-US" altLang="zh-CN" sz="2000" b="0" i="1" u="none" strike="noStrike" kern="0" cap="none" spc="300" normalizeH="0" baseline="0" noProof="0" dirty="0" smtClean="0">
                                      <a:ln>
                                        <a:noFill/>
                                      </a:ln>
                                      <a:solidFill>
                                        <a:sysClr val="window" lastClr="FFFFFF"/>
                                      </a:solidFill>
                                      <a:effectLst/>
                                      <a:uLnTx/>
                                      <a:uFillTx/>
                                      <a:latin typeface="Cambria Math" panose="02040503050406030204" pitchFamily="18" charset="0"/>
                                      <a:cs typeface="+mn-cs"/>
                                    </a:rPr>
                                  </m:ctrlPr>
                                </m:funcPr>
                                <m:fName>
                                  <m:r>
                                    <m:rPr>
                                      <m:sty m:val="p"/>
                                    </m:rPr>
                                    <a:rPr kumimoji="0" lang="en-US" altLang="zh-CN" sz="2000" b="0" i="0" u="none" strike="noStrike" kern="0" cap="none" spc="300" normalizeH="0" baseline="0" noProof="0" dirty="0" smtClean="0">
                                      <a:ln>
                                        <a:noFill/>
                                      </a:ln>
                                      <a:solidFill>
                                        <a:sysClr val="window" lastClr="FFFFFF"/>
                                      </a:solidFill>
                                      <a:effectLst/>
                                      <a:uLnTx/>
                                      <a:uFillTx/>
                                      <a:latin typeface="Cambria Math" panose="02040503050406030204" pitchFamily="18" charset="0"/>
                                      <a:cs typeface="+mn-cs"/>
                                    </a:rPr>
                                    <m:t>log</m:t>
                                  </m:r>
                                </m:fName>
                                <m:e>
                                  <m:r>
                                    <a:rPr kumimoji="0" lang="en-US" altLang="zh-CN" sz="2000" b="0" i="1" u="none" strike="noStrike" kern="0" cap="none" spc="300" normalizeH="0" baseline="0" noProof="0" dirty="0" smtClean="0">
                                      <a:ln>
                                        <a:noFill/>
                                      </a:ln>
                                      <a:solidFill>
                                        <a:sysClr val="window" lastClr="FFFFFF"/>
                                      </a:solidFill>
                                      <a:effectLst/>
                                      <a:uLnTx/>
                                      <a:uFillTx/>
                                      <a:latin typeface="Cambria Math" panose="02040503050406030204" pitchFamily="18" charset="0"/>
                                      <a:cs typeface="+mn-cs"/>
                                    </a:rPr>
                                    <m:t>𝑑</m:t>
                                  </m:r>
                                </m:e>
                              </m:func>
                              <m:r>
                                <a:rPr kumimoji="0" lang="en-US" altLang="zh-CN" sz="2000" b="0" i="0" u="none" strike="noStrike" kern="0" cap="none" spc="300" normalizeH="0" baseline="0" noProof="0" dirty="0" smtClean="0">
                                  <a:ln>
                                    <a:noFill/>
                                  </a:ln>
                                  <a:solidFill>
                                    <a:sysClr val="window" lastClr="FFFFFF"/>
                                  </a:solidFill>
                                  <a:effectLst/>
                                  <a:uLnTx/>
                                  <a:uFillTx/>
                                  <a:latin typeface="Cambria Math" panose="02040503050406030204" pitchFamily="18" charset="0"/>
                                  <a:cs typeface="+mn-cs"/>
                                </a:rPr>
                                <m:t>+</m:t>
                              </m:r>
                              <m:func>
                                <m:funcPr>
                                  <m:ctrlPr>
                                    <a:rPr kumimoji="0" lang="en-US" altLang="zh-CN" sz="2000" b="0" i="1" u="none" strike="noStrike" kern="0" cap="none" spc="300" normalizeH="0" baseline="0" noProof="0" dirty="0" smtClean="0">
                                      <a:ln>
                                        <a:noFill/>
                                      </a:ln>
                                      <a:solidFill>
                                        <a:sysClr val="window" lastClr="FFFFFF"/>
                                      </a:solidFill>
                                      <a:effectLst/>
                                      <a:uLnTx/>
                                      <a:uFillTx/>
                                      <a:latin typeface="Cambria Math" panose="02040503050406030204" pitchFamily="18" charset="0"/>
                                      <a:cs typeface="+mn-cs"/>
                                    </a:rPr>
                                  </m:ctrlPr>
                                </m:funcPr>
                                <m:fName>
                                  <m:r>
                                    <m:rPr>
                                      <m:sty m:val="p"/>
                                    </m:rPr>
                                    <a:rPr kumimoji="0" lang="en-US" altLang="zh-CN" sz="2000" b="0" i="0" u="none" strike="noStrike" kern="0" cap="none" spc="300" normalizeH="0" baseline="0" noProof="0" dirty="0" smtClean="0">
                                      <a:ln>
                                        <a:noFill/>
                                      </a:ln>
                                      <a:solidFill>
                                        <a:sysClr val="window" lastClr="FFFFFF"/>
                                      </a:solidFill>
                                      <a:effectLst/>
                                      <a:uLnTx/>
                                      <a:uFillTx/>
                                      <a:latin typeface="Cambria Math" panose="02040503050406030204" pitchFamily="18" charset="0"/>
                                      <a:cs typeface="+mn-cs"/>
                                    </a:rPr>
                                    <m:t>log</m:t>
                                  </m:r>
                                </m:fName>
                                <m:e>
                                  <m:f>
                                    <m:fPr>
                                      <m:ctrlPr>
                                        <a:rPr kumimoji="0" lang="en-US" altLang="zh-CN" sz="2000" b="0" i="1" u="none" strike="noStrike" kern="0" cap="none" spc="300" normalizeH="0" baseline="0" noProof="0" dirty="0" smtClean="0">
                                          <a:ln>
                                            <a:noFill/>
                                          </a:ln>
                                          <a:solidFill>
                                            <a:sysClr val="window" lastClr="FFFFFF"/>
                                          </a:solidFill>
                                          <a:effectLst/>
                                          <a:uLnTx/>
                                          <a:uFillTx/>
                                          <a:latin typeface="Cambria Math" panose="02040503050406030204" pitchFamily="18" charset="0"/>
                                          <a:cs typeface="+mn-cs"/>
                                        </a:rPr>
                                      </m:ctrlPr>
                                    </m:fPr>
                                    <m:num>
                                      <m:r>
                                        <a:rPr kumimoji="0" lang="en-US" altLang="zh-CN" sz="2000" b="0" i="0" u="none" strike="noStrike" kern="0" cap="none" spc="300" normalizeH="0" baseline="0" noProof="0" dirty="0" smtClean="0">
                                          <a:ln>
                                            <a:noFill/>
                                          </a:ln>
                                          <a:solidFill>
                                            <a:sysClr val="window" lastClr="FFFFFF"/>
                                          </a:solidFill>
                                          <a:effectLst/>
                                          <a:uLnTx/>
                                          <a:uFillTx/>
                                          <a:latin typeface="Cambria Math" panose="02040503050406030204" pitchFamily="18" charset="0"/>
                                          <a:cs typeface="+mn-cs"/>
                                        </a:rPr>
                                        <m:t>1</m:t>
                                      </m:r>
                                    </m:num>
                                    <m:den>
                                      <m:r>
                                        <a:rPr kumimoji="0" lang="en-US" altLang="zh-CN" sz="2000" b="0" i="1" u="none" strike="noStrike" kern="0" cap="none" spc="300" normalizeH="0" baseline="0" noProof="0" dirty="0" smtClean="0">
                                          <a:ln>
                                            <a:noFill/>
                                          </a:ln>
                                          <a:solidFill>
                                            <a:sysClr val="window" lastClr="FFFFFF"/>
                                          </a:solidFill>
                                          <a:effectLst/>
                                          <a:uLnTx/>
                                          <a:uFillTx/>
                                          <a:latin typeface="Cambria Math" panose="02040503050406030204" pitchFamily="18" charset="0"/>
                                          <a:cs typeface="+mn-cs"/>
                                        </a:rPr>
                                        <m:t>𝛿</m:t>
                                      </m:r>
                                    </m:den>
                                  </m:f>
                                </m:e>
                              </m:func>
                            </m:e>
                          </m:d>
                        </m:e>
                      </m:rad>
                    </m:oMath>
                  </m:oMathPara>
                </a14:m>
                <a:endParaRPr kumimoji="0" lang="en-US" altLang="zh-CN"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20000"/>
                  </a:lnSpc>
                  <a:spcBef>
                    <a:spcPts val="1000"/>
                  </a:spcBef>
                  <a:spcAft>
                    <a:spcPts val="0"/>
                  </a:spcAft>
                  <a:buClrTx/>
                  <a:buSzTx/>
                  <a:buFontTx/>
                  <a:buNone/>
                  <a:tabLst/>
                  <a:defRPr/>
                </a:pPr>
                <a:endParaRPr kumimoji="0" lang="en-US" altLang="zh-CN"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p:txBody>
          </p:sp>
        </mc:Choice>
        <mc:Fallback>
          <p:sp>
            <p:nvSpPr>
              <p:cNvPr id="29" name="内容占位符 6">
                <a:extLst>
                  <a:ext uri="{FF2B5EF4-FFF2-40B4-BE49-F238E27FC236}">
                    <a16:creationId xmlns:a16="http://schemas.microsoft.com/office/drawing/2014/main" id="{6B6FE244-1F54-42CA-80D7-AA760129BE2E}"/>
                  </a:ext>
                </a:extLst>
              </p:cNvPr>
              <p:cNvSpPr txBox="1">
                <a:spLocks noRot="1" noChangeAspect="1" noMove="1" noResize="1" noEditPoints="1" noAdjustHandles="1" noChangeArrowheads="1" noChangeShapeType="1" noTextEdit="1"/>
              </p:cNvSpPr>
              <p:nvPr/>
            </p:nvSpPr>
            <p:spPr>
              <a:xfrm>
                <a:off x="3683065" y="1370396"/>
                <a:ext cx="4666615" cy="4501617"/>
              </a:xfrm>
              <a:prstGeom prst="rect">
                <a:avLst/>
              </a:prstGeom>
              <a:blipFill>
                <a:blip r:embed="rId2"/>
                <a:stretch>
                  <a:fillRect l="-1305" t="-136"/>
                </a:stretch>
              </a:blipFill>
            </p:spPr>
            <p:txBody>
              <a:bodyPr/>
              <a:lstStyle/>
              <a:p>
                <a:r>
                  <a:rPr lang="zh-CN" altLang="en-US">
                    <a:noFill/>
                  </a:rPr>
                  <a:t> </a:t>
                </a:r>
              </a:p>
            </p:txBody>
          </p:sp>
        </mc:Fallback>
      </mc:AlternateContent>
      <p:sp>
        <p:nvSpPr>
          <p:cNvPr id="30" name="文本框 29">
            <a:extLst>
              <a:ext uri="{FF2B5EF4-FFF2-40B4-BE49-F238E27FC236}">
                <a16:creationId xmlns:a16="http://schemas.microsoft.com/office/drawing/2014/main" id="{D3421611-A09B-476D-8403-1E226D5CF7B0}"/>
              </a:ext>
            </a:extLst>
          </p:cNvPr>
          <p:cNvSpPr txBox="1"/>
          <p:nvPr/>
        </p:nvSpPr>
        <p:spPr>
          <a:xfrm>
            <a:off x="304372" y="15643"/>
            <a:ext cx="4533624" cy="523220"/>
          </a:xfrm>
          <a:prstGeom prst="rect">
            <a:avLst/>
          </a:prstGeom>
          <a:noFill/>
        </p:spPr>
        <p:txBody>
          <a:bodyPr wrap="square" rtlCol="0">
            <a:spAutoFit/>
          </a:bodyPr>
          <a:lstStyle/>
          <a:p>
            <a:pPr algn="ctr"/>
            <a:r>
              <a:rPr lang="zh-CN" altLang="en-US" sz="2800" dirty="0">
                <a:solidFill>
                  <a:schemeClr val="bg1"/>
                </a:solidFill>
                <a:latin typeface="微软雅黑 Light" panose="020B0502040204020203" pitchFamily="34" charset="-122"/>
                <a:ea typeface="微软雅黑 Light" panose="020B0502040204020203" pitchFamily="34" charset="-122"/>
              </a:rPr>
              <a:t>疑难问题汇总</a:t>
            </a:r>
          </a:p>
        </p:txBody>
      </p:sp>
    </p:spTree>
    <p:extLst>
      <p:ext uri="{BB962C8B-B14F-4D97-AF65-F5344CB8AC3E}">
        <p14:creationId xmlns:p14="http://schemas.microsoft.com/office/powerpoint/2010/main" val="38151699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组合 40"/>
          <p:cNvGrpSpPr/>
          <p:nvPr/>
        </p:nvGrpSpPr>
        <p:grpSpPr>
          <a:xfrm rot="15836666">
            <a:off x="7224512" y="2244143"/>
            <a:ext cx="5650763" cy="5926252"/>
            <a:chOff x="-934070" y="2109337"/>
            <a:chExt cx="5650763" cy="5926252"/>
          </a:xfrm>
        </p:grpSpPr>
        <p:sp>
          <p:nvSpPr>
            <p:cNvPr id="42" name="文本框 41"/>
            <p:cNvSpPr txBox="1"/>
            <p:nvPr/>
          </p:nvSpPr>
          <p:spPr>
            <a:xfrm>
              <a:off x="1957737" y="2109337"/>
              <a:ext cx="2758956" cy="3785652"/>
            </a:xfrm>
            <a:prstGeom prst="rect">
              <a:avLst/>
            </a:prstGeom>
            <a:noFill/>
          </p:spPr>
          <p:txBody>
            <a:bodyPr wrap="square" rtlCol="0">
              <a:spAutoFit/>
            </a:bodyPr>
            <a:lstStyle>
              <a:defPPr>
                <a:defRPr lang="zh-CN"/>
              </a:defPPr>
              <a:lvl1pPr algn="ctr">
                <a:defRPr sz="34600" b="1">
                  <a:gradFill>
                    <a:gsLst>
                      <a:gs pos="0">
                        <a:schemeClr val="tx1">
                          <a:alpha val="35000"/>
                        </a:schemeClr>
                      </a:gs>
                      <a:gs pos="100000">
                        <a:schemeClr val="tx1">
                          <a:lumMod val="85000"/>
                          <a:lumOff val="15000"/>
                          <a:alpha val="35000"/>
                        </a:schemeClr>
                      </a:gs>
                    </a:gsLst>
                    <a:lin ang="4800000" scaled="0"/>
                  </a:gradFill>
                  <a:latin typeface="微软雅黑" panose="020B0503020204020204" pitchFamily="34" charset="-122"/>
                  <a:ea typeface="微软雅黑" panose="020B0503020204020204" pitchFamily="34" charset="-122"/>
                </a:defRPr>
              </a:lvl1pPr>
            </a:lstStyle>
            <a:p>
              <a:r>
                <a:rPr lang="en-US" altLang="zh-CN" sz="24000" dirty="0"/>
                <a:t>O</a:t>
              </a:r>
              <a:endParaRPr lang="zh-CN" altLang="en-US" sz="24000" dirty="0"/>
            </a:p>
          </p:txBody>
        </p:sp>
        <p:sp>
          <p:nvSpPr>
            <p:cNvPr id="43" name="文本框 42"/>
            <p:cNvSpPr txBox="1"/>
            <p:nvPr/>
          </p:nvSpPr>
          <p:spPr>
            <a:xfrm rot="19187285">
              <a:off x="-934070" y="2618721"/>
              <a:ext cx="5347939" cy="5416868"/>
            </a:xfrm>
            <a:prstGeom prst="rect">
              <a:avLst/>
            </a:prstGeom>
            <a:noFill/>
          </p:spPr>
          <p:txBody>
            <a:bodyPr wrap="square" rtlCol="0">
              <a:spAutoFit/>
            </a:bodyPr>
            <a:lstStyle>
              <a:defPPr>
                <a:defRPr lang="zh-CN"/>
              </a:defPPr>
              <a:lvl1pPr algn="ctr">
                <a:defRPr sz="59800" b="1">
                  <a:gradFill>
                    <a:gsLst>
                      <a:gs pos="0">
                        <a:schemeClr val="tx1">
                          <a:alpha val="35000"/>
                        </a:schemeClr>
                      </a:gs>
                      <a:gs pos="100000">
                        <a:schemeClr val="tx1">
                          <a:lumMod val="85000"/>
                          <a:lumOff val="15000"/>
                          <a:alpha val="35000"/>
                        </a:schemeClr>
                      </a:gs>
                    </a:gsLst>
                    <a:lin ang="4800000" scaled="0"/>
                  </a:gradFill>
                  <a:latin typeface="微软雅黑" panose="020B0503020204020204" pitchFamily="34" charset="-122"/>
                  <a:ea typeface="微软雅黑" panose="020B0503020204020204" pitchFamily="34" charset="-122"/>
                </a:defRPr>
              </a:lvl1pPr>
            </a:lstStyle>
            <a:p>
              <a:r>
                <a:rPr lang="en-US" altLang="zh-CN" sz="34600" dirty="0"/>
                <a:t>C</a:t>
              </a:r>
              <a:endParaRPr lang="zh-CN" altLang="en-US" sz="34600" dirty="0"/>
            </a:p>
          </p:txBody>
        </p:sp>
      </p:grpSp>
      <p:grpSp>
        <p:nvGrpSpPr>
          <p:cNvPr id="4" name="组合 3"/>
          <p:cNvGrpSpPr/>
          <p:nvPr/>
        </p:nvGrpSpPr>
        <p:grpSpPr>
          <a:xfrm>
            <a:off x="254882" y="-2645"/>
            <a:ext cx="542940" cy="563684"/>
            <a:chOff x="254882" y="-2645"/>
            <a:chExt cx="542940" cy="563684"/>
          </a:xfrm>
        </p:grpSpPr>
        <p:sp>
          <p:nvSpPr>
            <p:cNvPr id="5" name="矩形 4"/>
            <p:cNvSpPr/>
            <p:nvPr/>
          </p:nvSpPr>
          <p:spPr>
            <a:xfrm>
              <a:off x="254882" y="-2645"/>
              <a:ext cx="542940" cy="561039"/>
            </a:xfrm>
            <a:prstGeom prst="rect">
              <a:avLst/>
            </a:prstGeom>
            <a:gradFill flip="none" rotWithShape="1">
              <a:gsLst>
                <a:gs pos="9000">
                  <a:srgbClr val="FDE345">
                    <a:lumMod val="86000"/>
                  </a:srgbClr>
                </a:gs>
                <a:gs pos="100000">
                  <a:srgbClr val="FDE345">
                    <a:lumMod val="95000"/>
                    <a:lumOff val="5000"/>
                  </a:srgbClr>
                </a:gs>
              </a:gsLst>
              <a:lin ang="4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矩形 5"/>
            <p:cNvSpPr/>
            <p:nvPr/>
          </p:nvSpPr>
          <p:spPr>
            <a:xfrm>
              <a:off x="254882" y="0"/>
              <a:ext cx="542940" cy="5610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tx1"/>
                  </a:solidFill>
                  <a:latin typeface="微软雅黑" panose="020B0503020204020204" pitchFamily="34" charset="-122"/>
                  <a:ea typeface="微软雅黑" panose="020B0503020204020204" pitchFamily="34" charset="-122"/>
                </a:rPr>
                <a:t>4</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grpSp>
      <p:grpSp>
        <p:nvGrpSpPr>
          <p:cNvPr id="7" name="组合 6"/>
          <p:cNvGrpSpPr/>
          <p:nvPr/>
        </p:nvGrpSpPr>
        <p:grpSpPr>
          <a:xfrm>
            <a:off x="12476" y="4863866"/>
            <a:ext cx="12192000" cy="2016294"/>
            <a:chOff x="12476" y="4863866"/>
            <a:chExt cx="12192000" cy="2016294"/>
          </a:xfrm>
        </p:grpSpPr>
        <p:sp>
          <p:nvSpPr>
            <p:cNvPr id="8" name="任意多边形 7"/>
            <p:cNvSpPr/>
            <p:nvPr/>
          </p:nvSpPr>
          <p:spPr>
            <a:xfrm>
              <a:off x="12476" y="4863866"/>
              <a:ext cx="12192000" cy="2016294"/>
            </a:xfrm>
            <a:custGeom>
              <a:avLst/>
              <a:gdLst>
                <a:gd name="connsiteX0" fmla="*/ 12192000 w 12192000"/>
                <a:gd name="connsiteY0" fmla="*/ 0 h 2016294"/>
                <a:gd name="connsiteX1" fmla="*/ 12192000 w 12192000"/>
                <a:gd name="connsiteY1" fmla="*/ 2016294 h 2016294"/>
                <a:gd name="connsiteX2" fmla="*/ 0 w 12192000"/>
                <a:gd name="connsiteY2" fmla="*/ 2016294 h 2016294"/>
                <a:gd name="connsiteX3" fmla="*/ 0 w 12192000"/>
                <a:gd name="connsiteY3" fmla="*/ 2006281 h 2016294"/>
                <a:gd name="connsiteX4" fmla="*/ 263708 w 12192000"/>
                <a:gd name="connsiteY4" fmla="*/ 2003914 h 2016294"/>
                <a:gd name="connsiteX5" fmla="*/ 12104647 w 12192000"/>
                <a:gd name="connsiteY5" fmla="*/ 101701 h 2016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2016294">
                  <a:moveTo>
                    <a:pt x="12192000" y="0"/>
                  </a:moveTo>
                  <a:lnTo>
                    <a:pt x="12192000" y="2016294"/>
                  </a:lnTo>
                  <a:lnTo>
                    <a:pt x="0" y="2016294"/>
                  </a:lnTo>
                  <a:lnTo>
                    <a:pt x="0" y="2006281"/>
                  </a:lnTo>
                  <a:lnTo>
                    <a:pt x="263708" y="2003914"/>
                  </a:lnTo>
                  <a:cubicBezTo>
                    <a:pt x="6161267" y="1897494"/>
                    <a:pt x="10936182" y="1116311"/>
                    <a:pt x="12104647" y="101701"/>
                  </a:cubicBezTo>
                  <a:close/>
                </a:path>
              </a:pathLst>
            </a:custGeom>
            <a:gradFill flip="none" rotWithShape="1">
              <a:gsLst>
                <a:gs pos="0">
                  <a:srgbClr val="0E122C"/>
                </a:gs>
                <a:gs pos="100000">
                  <a:srgbClr val="2E3D9A"/>
                </a:gs>
              </a:gsLst>
              <a:lin ang="4800000" scaled="0"/>
              <a:tileRect/>
            </a:gradFill>
            <a:ln>
              <a:noFill/>
            </a:ln>
            <a:effectLst>
              <a:outerShdw blurRad="635000" dist="101600" dir="135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圆角矩形 8"/>
            <p:cNvSpPr/>
            <p:nvPr/>
          </p:nvSpPr>
          <p:spPr>
            <a:xfrm>
              <a:off x="10703500" y="6011044"/>
              <a:ext cx="1200693" cy="501388"/>
            </a:xfrm>
            <a:prstGeom prst="roundRect">
              <a:avLst>
                <a:gd name="adj" fmla="val 50000"/>
              </a:avLst>
            </a:prstGeom>
            <a:noFill/>
            <a:ln w="9525">
              <a:gradFill flip="none" rotWithShape="1">
                <a:gsLst>
                  <a:gs pos="0">
                    <a:srgbClr val="1CA986"/>
                  </a:gs>
                  <a:gs pos="100000">
                    <a:srgbClr val="50D4C2"/>
                  </a:gs>
                </a:gsLst>
                <a:lin ang="4800000" scaled="0"/>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10" name="文本框 9"/>
            <p:cNvSpPr txBox="1"/>
            <p:nvPr/>
          </p:nvSpPr>
          <p:spPr>
            <a:xfrm>
              <a:off x="10719977" y="6088535"/>
              <a:ext cx="1167740" cy="338554"/>
            </a:xfrm>
            <a:prstGeom prst="rect">
              <a:avLst/>
            </a:prstGeom>
            <a:noFill/>
            <a:ln>
              <a:noFill/>
            </a:ln>
          </p:spPr>
          <p:txBody>
            <a:bodyPr wrap="square" rtlCol="0">
              <a:spAutoFit/>
            </a:bodyPr>
            <a:lstStyle/>
            <a:p>
              <a:pPr algn="ctr"/>
              <a:r>
                <a:rPr lang="en-US" altLang="zh-CN" sz="1600" dirty="0">
                  <a:gradFill>
                    <a:gsLst>
                      <a:gs pos="0">
                        <a:srgbClr val="1CA986"/>
                      </a:gs>
                      <a:gs pos="100000">
                        <a:srgbClr val="50D4C2"/>
                      </a:gs>
                    </a:gsLst>
                    <a:lin ang="5400000" scaled="1"/>
                  </a:gradFill>
                  <a:latin typeface="微软雅黑 Light" panose="020B0502040204020203" pitchFamily="34" charset="-122"/>
                  <a:ea typeface="微软雅黑 Light" panose="020B0502040204020203" pitchFamily="34" charset="-122"/>
                </a:rPr>
                <a:t>Part four</a:t>
              </a:r>
              <a:endParaRPr lang="zh-CN" altLang="en-US" sz="1600" dirty="0">
                <a:gradFill>
                  <a:gsLst>
                    <a:gs pos="0">
                      <a:srgbClr val="1CA986"/>
                    </a:gs>
                    <a:gs pos="100000">
                      <a:srgbClr val="50D4C2"/>
                    </a:gs>
                  </a:gsLst>
                  <a:lin ang="5400000" scaled="1"/>
                </a:gradFill>
                <a:latin typeface="微软雅黑 Light" panose="020B0502040204020203" pitchFamily="34" charset="-122"/>
                <a:ea typeface="微软雅黑 Light" panose="020B0502040204020203" pitchFamily="34" charset="-122"/>
              </a:endParaRPr>
            </a:p>
          </p:txBody>
        </p:sp>
      </p:grpSp>
      <p:sp>
        <p:nvSpPr>
          <p:cNvPr id="35" name="文本框 34">
            <a:extLst>
              <a:ext uri="{FF2B5EF4-FFF2-40B4-BE49-F238E27FC236}">
                <a16:creationId xmlns:a16="http://schemas.microsoft.com/office/drawing/2014/main" id="{6B54308F-D970-4C1B-B9EC-CC806350BA98}"/>
              </a:ext>
            </a:extLst>
          </p:cNvPr>
          <p:cNvSpPr txBox="1"/>
          <p:nvPr/>
        </p:nvSpPr>
        <p:spPr>
          <a:xfrm>
            <a:off x="304372" y="15643"/>
            <a:ext cx="4533624" cy="523220"/>
          </a:xfrm>
          <a:prstGeom prst="rect">
            <a:avLst/>
          </a:prstGeom>
          <a:noFill/>
        </p:spPr>
        <p:txBody>
          <a:bodyPr wrap="square" rtlCol="0">
            <a:spAutoFit/>
          </a:bodyPr>
          <a:lstStyle/>
          <a:p>
            <a:pPr algn="ctr"/>
            <a:r>
              <a:rPr lang="zh-CN" altLang="en-US" sz="2800" dirty="0">
                <a:solidFill>
                  <a:schemeClr val="bg1"/>
                </a:solidFill>
                <a:latin typeface="微软雅黑 Light" panose="020B0502040204020203" pitchFamily="34" charset="-122"/>
                <a:ea typeface="微软雅黑 Light" panose="020B0502040204020203" pitchFamily="34" charset="-122"/>
              </a:rPr>
              <a:t>疑难问题汇总</a:t>
            </a:r>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2675B711-E265-45BB-80B7-B05FC4526C9B}"/>
                  </a:ext>
                </a:extLst>
              </p:cNvPr>
              <p:cNvSpPr txBox="1"/>
              <p:nvPr/>
            </p:nvSpPr>
            <p:spPr>
              <a:xfrm>
                <a:off x="868977" y="1461034"/>
                <a:ext cx="4789196" cy="523220"/>
              </a:xfrm>
              <a:prstGeom prst="rect">
                <a:avLst/>
              </a:prstGeom>
              <a:noFill/>
            </p:spPr>
            <p:txBody>
              <a:bodyPr wrap="none" rtlCol="0">
                <a:spAutoFit/>
              </a:bodyPr>
              <a:lstStyle/>
              <a:p>
                <a:r>
                  <a:rPr lang="zh-CN" altLang="en-US" sz="2800" dirty="0">
                    <a:solidFill>
                      <a:schemeClr val="bg1"/>
                    </a:solidFill>
                  </a:rPr>
                  <a:t>关于损失函数中的</a:t>
                </a:r>
                <a14:m>
                  <m:oMath xmlns:m="http://schemas.openxmlformats.org/officeDocument/2006/math">
                    <m:d>
                      <m:dPr>
                        <m:begChr m:val="‖"/>
                        <m:endChr m:val="‖"/>
                        <m:ctrlPr>
                          <a:rPr lang="en-US" altLang="zh-CN" sz="2800" i="1" smtClean="0">
                            <a:solidFill>
                              <a:schemeClr val="bg1"/>
                            </a:solidFill>
                            <a:latin typeface="Cambria Math" panose="02040503050406030204" pitchFamily="18" charset="0"/>
                          </a:rPr>
                        </m:ctrlPr>
                      </m:dPr>
                      <m:e>
                        <m:r>
                          <a:rPr lang="en-US" altLang="zh-CN" sz="2800" b="0" i="1" smtClean="0">
                            <a:solidFill>
                              <a:schemeClr val="bg1"/>
                            </a:solidFill>
                            <a:latin typeface="Cambria Math" panose="02040503050406030204" pitchFamily="18" charset="0"/>
                          </a:rPr>
                          <m:t>𝑤</m:t>
                        </m:r>
                      </m:e>
                    </m:d>
                  </m:oMath>
                </a14:m>
                <a:r>
                  <a:rPr lang="zh-CN" altLang="en-US" sz="2800" dirty="0">
                    <a:solidFill>
                      <a:schemeClr val="bg1"/>
                    </a:solidFill>
                  </a:rPr>
                  <a:t>的舍去</a:t>
                </a:r>
              </a:p>
            </p:txBody>
          </p:sp>
        </mc:Choice>
        <mc:Fallback xmlns="">
          <p:sp>
            <p:nvSpPr>
              <p:cNvPr id="12" name="文本框 11">
                <a:extLst>
                  <a:ext uri="{FF2B5EF4-FFF2-40B4-BE49-F238E27FC236}">
                    <a16:creationId xmlns:a16="http://schemas.microsoft.com/office/drawing/2014/main" id="{2675B711-E265-45BB-80B7-B05FC4526C9B}"/>
                  </a:ext>
                </a:extLst>
              </p:cNvPr>
              <p:cNvSpPr txBox="1">
                <a:spLocks noRot="1" noChangeAspect="1" noMove="1" noResize="1" noEditPoints="1" noAdjustHandles="1" noChangeArrowheads="1" noChangeShapeType="1" noTextEdit="1"/>
              </p:cNvSpPr>
              <p:nvPr/>
            </p:nvSpPr>
            <p:spPr>
              <a:xfrm>
                <a:off x="868977" y="1461034"/>
                <a:ext cx="4789196" cy="523220"/>
              </a:xfrm>
              <a:prstGeom prst="rect">
                <a:avLst/>
              </a:prstGeom>
              <a:blipFill>
                <a:blip r:embed="rId2"/>
                <a:stretch>
                  <a:fillRect l="-2675" t="-12791" r="-1146" b="-3139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文本框 15">
                <a:extLst>
                  <a:ext uri="{FF2B5EF4-FFF2-40B4-BE49-F238E27FC236}">
                    <a16:creationId xmlns:a16="http://schemas.microsoft.com/office/drawing/2014/main" id="{6D0997AF-469A-47AF-A034-ADDFFFD96C7E}"/>
                  </a:ext>
                </a:extLst>
              </p:cNvPr>
              <p:cNvSpPr txBox="1"/>
              <p:nvPr/>
            </p:nvSpPr>
            <p:spPr>
              <a:xfrm>
                <a:off x="2308938" y="2310882"/>
                <a:ext cx="5058116" cy="579326"/>
              </a:xfrm>
              <a:prstGeom prst="rect">
                <a:avLst/>
              </a:prstGeom>
              <a:noFill/>
            </p:spPr>
            <p:txBody>
              <a:bodyPr wrap="none" rtlCol="0">
                <a:spAutoFit/>
              </a:bodyPr>
              <a:lstStyle/>
              <a:p>
                <a:r>
                  <a:rPr lang="zh-CN" altLang="en-US" sz="2000" dirty="0">
                    <a:solidFill>
                      <a:schemeClr val="bg1"/>
                    </a:solidFill>
                  </a:rPr>
                  <a:t>所有误分类点到超平面总距离：</a:t>
                </a:r>
                <a:r>
                  <a:rPr lang="en-US" altLang="zh-CN" sz="2000" dirty="0">
                    <a:solidFill>
                      <a:schemeClr val="bg1"/>
                    </a:solidFill>
                  </a:rPr>
                  <a:t>-</a:t>
                </a:r>
                <a14:m>
                  <m:oMath xmlns:m="http://schemas.openxmlformats.org/officeDocument/2006/math">
                    <m:f>
                      <m:fPr>
                        <m:ctrlPr>
                          <a:rPr lang="en-US" altLang="zh-CN" sz="2000" i="1" smtClean="0">
                            <a:solidFill>
                              <a:schemeClr val="bg1"/>
                            </a:solidFill>
                            <a:latin typeface="Cambria Math" panose="02040503050406030204" pitchFamily="18" charset="0"/>
                          </a:rPr>
                        </m:ctrlPr>
                      </m:fPr>
                      <m:num>
                        <m:nary>
                          <m:naryPr>
                            <m:chr m:val="∑"/>
                            <m:subHide m:val="on"/>
                            <m:supHide m:val="on"/>
                            <m:ctrlPr>
                              <a:rPr lang="en-US" altLang="zh-CN" sz="2000" i="1" smtClean="0">
                                <a:solidFill>
                                  <a:schemeClr val="bg1"/>
                                </a:solidFill>
                                <a:latin typeface="Cambria Math" panose="02040503050406030204" pitchFamily="18" charset="0"/>
                              </a:rPr>
                            </m:ctrlPr>
                          </m:naryPr>
                          <m:sub/>
                          <m:sup/>
                          <m:e>
                            <m:sSub>
                              <m:sSubPr>
                                <m:ctrlPr>
                                  <a:rPr lang="en-US" altLang="zh-CN" sz="2000" i="1" smtClean="0">
                                    <a:solidFill>
                                      <a:schemeClr val="bg1"/>
                                    </a:solidFill>
                                    <a:latin typeface="Cambria Math" panose="02040503050406030204" pitchFamily="18" charset="0"/>
                                  </a:rPr>
                                </m:ctrlPr>
                              </m:sSubPr>
                              <m:e>
                                <m:r>
                                  <a:rPr lang="en-US" altLang="zh-CN" sz="2000" b="0" i="1" smtClean="0">
                                    <a:solidFill>
                                      <a:schemeClr val="bg1"/>
                                    </a:solidFill>
                                    <a:latin typeface="Cambria Math" panose="02040503050406030204" pitchFamily="18" charset="0"/>
                                  </a:rPr>
                                  <m:t>𝑦</m:t>
                                </m:r>
                              </m:e>
                              <m:sub>
                                <m:r>
                                  <a:rPr lang="en-US" altLang="zh-CN" sz="2000" b="0" i="1" smtClean="0">
                                    <a:solidFill>
                                      <a:schemeClr val="bg1"/>
                                    </a:solidFill>
                                    <a:latin typeface="Cambria Math" panose="02040503050406030204" pitchFamily="18" charset="0"/>
                                  </a:rPr>
                                  <m:t>𝑖</m:t>
                                </m:r>
                              </m:sub>
                            </m:sSub>
                            <m:r>
                              <a:rPr lang="en-US" altLang="zh-CN" sz="2000" b="0" i="1" smtClean="0">
                                <a:solidFill>
                                  <a:schemeClr val="bg1"/>
                                </a:solidFill>
                                <a:latin typeface="Cambria Math" panose="02040503050406030204" pitchFamily="18" charset="0"/>
                              </a:rPr>
                              <m:t>(</m:t>
                            </m:r>
                            <m:r>
                              <a:rPr lang="en-US" altLang="zh-CN" sz="2000" i="1">
                                <a:solidFill>
                                  <a:schemeClr val="bg1"/>
                                </a:solidFill>
                                <a:latin typeface="Cambria Math" panose="02040503050406030204" pitchFamily="18" charset="0"/>
                              </a:rPr>
                              <m:t>𝑤</m:t>
                            </m:r>
                            <m:r>
                              <a:rPr lang="en-US" altLang="zh-CN" sz="2000" i="1">
                                <a:solidFill>
                                  <a:schemeClr val="bg1"/>
                                </a:solidFill>
                                <a:latin typeface="Cambria Math" panose="02040503050406030204" pitchFamily="18" charset="0"/>
                                <a:ea typeface="Cambria Math" panose="02040503050406030204" pitchFamily="18" charset="0"/>
                              </a:rPr>
                              <m:t>∙</m:t>
                            </m:r>
                            <m:sSub>
                              <m:sSubPr>
                                <m:ctrlPr>
                                  <a:rPr lang="en-US" altLang="zh-CN" sz="2000" i="1">
                                    <a:solidFill>
                                      <a:schemeClr val="bg1"/>
                                    </a:solidFill>
                                    <a:latin typeface="Cambria Math" panose="02040503050406030204" pitchFamily="18" charset="0"/>
                                    <a:ea typeface="Cambria Math" panose="02040503050406030204" pitchFamily="18" charset="0"/>
                                  </a:rPr>
                                </m:ctrlPr>
                              </m:sSubPr>
                              <m:e>
                                <m:r>
                                  <a:rPr lang="en-US" altLang="zh-CN" sz="2000" i="1">
                                    <a:solidFill>
                                      <a:schemeClr val="bg1"/>
                                    </a:solidFill>
                                    <a:latin typeface="Cambria Math" panose="02040503050406030204" pitchFamily="18" charset="0"/>
                                    <a:ea typeface="Cambria Math" panose="02040503050406030204" pitchFamily="18" charset="0"/>
                                  </a:rPr>
                                  <m:t>𝑥</m:t>
                                </m:r>
                              </m:e>
                              <m:sub>
                                <m:r>
                                  <a:rPr lang="en-US" altLang="zh-CN" sz="2000" b="0" i="1" smtClean="0">
                                    <a:solidFill>
                                      <a:schemeClr val="bg1"/>
                                    </a:solidFill>
                                    <a:latin typeface="Cambria Math" panose="02040503050406030204" pitchFamily="18" charset="0"/>
                                    <a:ea typeface="Cambria Math" panose="02040503050406030204" pitchFamily="18" charset="0"/>
                                  </a:rPr>
                                  <m:t>𝑖</m:t>
                                </m:r>
                              </m:sub>
                            </m:sSub>
                            <m:r>
                              <a:rPr lang="en-US" altLang="zh-CN" sz="2000" i="1">
                                <a:solidFill>
                                  <a:schemeClr val="bg1"/>
                                </a:solidFill>
                                <a:latin typeface="Cambria Math" panose="02040503050406030204" pitchFamily="18" charset="0"/>
                                <a:ea typeface="Cambria Math" panose="02040503050406030204" pitchFamily="18" charset="0"/>
                              </a:rPr>
                              <m:t>+</m:t>
                            </m:r>
                          </m:e>
                        </m:nary>
                        <m:r>
                          <a:rPr lang="en-US" altLang="zh-CN" sz="2000" b="0" i="1" smtClean="0">
                            <a:solidFill>
                              <a:schemeClr val="bg1"/>
                            </a:solidFill>
                            <a:latin typeface="Cambria Math" panose="02040503050406030204" pitchFamily="18" charset="0"/>
                          </a:rPr>
                          <m:t>𝑏</m:t>
                        </m:r>
                        <m:r>
                          <a:rPr lang="en-US" altLang="zh-CN" sz="2000" b="0" i="1" smtClean="0">
                            <a:solidFill>
                              <a:schemeClr val="bg1"/>
                            </a:solidFill>
                            <a:latin typeface="Cambria Math" panose="02040503050406030204" pitchFamily="18" charset="0"/>
                          </a:rPr>
                          <m:t>)</m:t>
                        </m:r>
                      </m:num>
                      <m:den>
                        <m:d>
                          <m:dPr>
                            <m:begChr m:val="‖"/>
                            <m:endChr m:val="‖"/>
                            <m:ctrlPr>
                              <a:rPr lang="en-US" altLang="zh-CN" sz="2000" i="1" smtClean="0">
                                <a:solidFill>
                                  <a:schemeClr val="bg1"/>
                                </a:solidFill>
                                <a:latin typeface="Cambria Math" panose="02040503050406030204" pitchFamily="18" charset="0"/>
                              </a:rPr>
                            </m:ctrlPr>
                          </m:dPr>
                          <m:e>
                            <m:r>
                              <a:rPr lang="en-US" altLang="zh-CN" sz="2000" b="0" i="1" smtClean="0">
                                <a:solidFill>
                                  <a:schemeClr val="bg1"/>
                                </a:solidFill>
                                <a:latin typeface="Cambria Math" panose="02040503050406030204" pitchFamily="18" charset="0"/>
                              </a:rPr>
                              <m:t>𝑤</m:t>
                            </m:r>
                          </m:e>
                        </m:d>
                      </m:den>
                    </m:f>
                  </m:oMath>
                </a14:m>
                <a:endParaRPr lang="zh-CN" altLang="en-US" sz="2000" dirty="0">
                  <a:solidFill>
                    <a:schemeClr val="bg1"/>
                  </a:solidFill>
                </a:endParaRPr>
              </a:p>
            </p:txBody>
          </p:sp>
        </mc:Choice>
        <mc:Fallback>
          <p:sp>
            <p:nvSpPr>
              <p:cNvPr id="16" name="文本框 15">
                <a:extLst>
                  <a:ext uri="{FF2B5EF4-FFF2-40B4-BE49-F238E27FC236}">
                    <a16:creationId xmlns:a16="http://schemas.microsoft.com/office/drawing/2014/main" id="{6D0997AF-469A-47AF-A034-ADDFFFD96C7E}"/>
                  </a:ext>
                </a:extLst>
              </p:cNvPr>
              <p:cNvSpPr txBox="1">
                <a:spLocks noRot="1" noChangeAspect="1" noMove="1" noResize="1" noEditPoints="1" noAdjustHandles="1" noChangeArrowheads="1" noChangeShapeType="1" noTextEdit="1"/>
              </p:cNvSpPr>
              <p:nvPr/>
            </p:nvSpPr>
            <p:spPr>
              <a:xfrm>
                <a:off x="2308938" y="2310882"/>
                <a:ext cx="5058116" cy="579326"/>
              </a:xfrm>
              <a:prstGeom prst="rect">
                <a:avLst/>
              </a:prstGeom>
              <a:blipFill>
                <a:blip r:embed="rId3"/>
                <a:stretch>
                  <a:fillRect l="-1325" b="-210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内容占位符 6">
                <a:extLst>
                  <a:ext uri="{FF2B5EF4-FFF2-40B4-BE49-F238E27FC236}">
                    <a16:creationId xmlns:a16="http://schemas.microsoft.com/office/drawing/2014/main" id="{FDFE5F4B-D7D5-439A-8C78-7D04D6583946}"/>
                  </a:ext>
                </a:extLst>
              </p:cNvPr>
              <p:cNvSpPr txBox="1">
                <a:spLocks/>
              </p:cNvSpPr>
              <p:nvPr/>
            </p:nvSpPr>
            <p:spPr>
              <a:xfrm>
                <a:off x="2308938" y="3216836"/>
                <a:ext cx="4438017" cy="1405898"/>
              </a:xfrm>
              <a:prstGeom prst="rect">
                <a:avLst/>
              </a:prstGeom>
            </p:spPr>
            <p:txBody>
              <a:bodyPr wrap="square">
                <a:spAutoFit/>
              </a:bodyPr>
              <a:lstStyle>
                <a:lvl1pPr marL="0" indent="0" algn="l" defTabSz="914400" rtl="0" eaLnBrk="1" latinLnBrk="0" hangingPunct="1">
                  <a:lnSpc>
                    <a:spcPct val="120000"/>
                  </a:lnSpc>
                  <a:spcBef>
                    <a:spcPts val="1000"/>
                  </a:spcBef>
                  <a:buFontTx/>
                  <a:buNone/>
                  <a:defRPr sz="2000" kern="0" spc="300" baseline="0">
                    <a:solidFill>
                      <a:schemeClr val="bg1"/>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120000"/>
                  </a:lnSpc>
                  <a:spcBef>
                    <a:spcPts val="500"/>
                  </a:spcBef>
                  <a:buFontTx/>
                  <a:buNone/>
                  <a:defRPr sz="2000" kern="0" spc="300" baseline="0">
                    <a:solidFill>
                      <a:schemeClr val="bg1"/>
                    </a:solidFill>
                    <a:latin typeface="微软雅黑" panose="020B0503020204020204" pitchFamily="34" charset="-122"/>
                    <a:ea typeface="微软雅黑" panose="020B0503020204020204" pitchFamily="34" charset="-122"/>
                    <a:cs typeface="+mn-cs"/>
                  </a:defRPr>
                </a:lvl2pPr>
                <a:lvl3pPr marL="914400" indent="0" algn="l" defTabSz="914400" rtl="0" eaLnBrk="1" latinLnBrk="0" hangingPunct="1">
                  <a:lnSpc>
                    <a:spcPct val="120000"/>
                  </a:lnSpc>
                  <a:spcBef>
                    <a:spcPts val="500"/>
                  </a:spcBef>
                  <a:buFontTx/>
                  <a:buNone/>
                  <a:defRPr sz="2000" kern="0" spc="300" baseline="0">
                    <a:solidFill>
                      <a:schemeClr val="bg1"/>
                    </a:solidFill>
                    <a:latin typeface="微软雅黑" panose="020B0503020204020204" pitchFamily="34" charset="-122"/>
                    <a:ea typeface="微软雅黑" panose="020B0503020204020204" pitchFamily="34" charset="-122"/>
                    <a:cs typeface="+mn-cs"/>
                  </a:defRPr>
                </a:lvl3pPr>
                <a:lvl4pPr marL="1371600" indent="0" algn="l" defTabSz="914400" rtl="0" eaLnBrk="1" latinLnBrk="0" hangingPunct="1">
                  <a:lnSpc>
                    <a:spcPct val="120000"/>
                  </a:lnSpc>
                  <a:spcBef>
                    <a:spcPts val="500"/>
                  </a:spcBef>
                  <a:buFontTx/>
                  <a:buNone/>
                  <a:defRPr sz="2000" kern="0" spc="300" baseline="0">
                    <a:solidFill>
                      <a:schemeClr val="bg1"/>
                    </a:solidFill>
                    <a:latin typeface="微软雅黑" panose="020B0503020204020204" pitchFamily="34" charset="-122"/>
                    <a:ea typeface="微软雅黑" panose="020B0503020204020204" pitchFamily="34" charset="-122"/>
                    <a:cs typeface="+mn-cs"/>
                  </a:defRPr>
                </a:lvl4pPr>
                <a:lvl5pPr marL="1828800" indent="0" algn="l" defTabSz="914400" rtl="0" eaLnBrk="1" latinLnBrk="0" hangingPunct="1">
                  <a:lnSpc>
                    <a:spcPct val="120000"/>
                  </a:lnSpc>
                  <a:spcBef>
                    <a:spcPts val="500"/>
                  </a:spcBef>
                  <a:buFontTx/>
                  <a:buNone/>
                  <a:defRPr sz="2000" kern="0" spc="300" baseline="0">
                    <a:solidFill>
                      <a:schemeClr val="bg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0" lang="zh-CN" altLang="en-US"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损失函数：</a:t>
                </a:r>
                <a:endParaRPr kumimoji="0" lang="en-US"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20000"/>
                  </a:lnSpc>
                  <a:spcBef>
                    <a:spcPts val="100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𝐿</m:t>
                      </m:r>
                      <m:d>
                        <m:dPr>
                          <m:ctrlPr>
                            <a:rPr kumimoji="0" 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ctrlPr>
                        </m:dPr>
                        <m:e>
                          <m:r>
                            <a:rPr kumimoji="0" 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𝑤</m:t>
                          </m:r>
                          <m:r>
                            <a:rPr kumimoji="0" 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m:t>
                          </m:r>
                          <m:r>
                            <a:rPr kumimoji="0" 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𝑏</m:t>
                          </m:r>
                        </m:e>
                      </m:d>
                      <m:r>
                        <a:rPr kumimoji="0" 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m:t>
                      </m:r>
                      <m:nary>
                        <m:naryPr>
                          <m:chr m:val="∑"/>
                          <m:limLoc m:val="undOvr"/>
                          <m:grow m:val="on"/>
                          <m:supHide m:val="on"/>
                          <m:ctrlPr>
                            <a:rPr kumimoji="0" 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ctrlPr>
                        </m:naryPr>
                        <m:sub>
                          <m:sSub>
                            <m:sSubPr>
                              <m:ctrlPr>
                                <a:rPr kumimoji="0" 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ctrlPr>
                            </m:sSubPr>
                            <m:e>
                              <m:r>
                                <a:rPr kumimoji="0" 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𝑥</m:t>
                              </m:r>
                            </m:e>
                            <m:sub>
                              <m:r>
                                <a:rPr kumimoji="0" 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𝑖</m:t>
                              </m:r>
                            </m:sub>
                          </m:sSub>
                          <m:r>
                            <a:rPr kumimoji="0" 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m:t>
                          </m:r>
                          <m:r>
                            <a:rPr kumimoji="0" 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𝑀</m:t>
                          </m:r>
                        </m:sub>
                        <m:sup/>
                        <m:e>
                          <m:sSub>
                            <m:sSubPr>
                              <m:ctrlPr>
                                <a:rPr kumimoji="0" 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ctrlPr>
                            </m:sSubPr>
                            <m:e>
                              <m:r>
                                <a:rPr kumimoji="0" 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𝑦</m:t>
                              </m:r>
                            </m:e>
                            <m:sub>
                              <m:r>
                                <a:rPr kumimoji="0" 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𝑖</m:t>
                              </m:r>
                            </m:sub>
                          </m:sSub>
                          <m:d>
                            <m:dPr>
                              <m:ctrlPr>
                                <a:rPr kumimoji="0" 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ctrlPr>
                            </m:dPr>
                            <m:e>
                              <m:r>
                                <a:rPr kumimoji="0" 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𝑤</m:t>
                              </m:r>
                              <m:r>
                                <a:rPr kumimoji="0" 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m:t>
                              </m:r>
                              <m:sSub>
                                <m:sSubPr>
                                  <m:ctrlPr>
                                    <a:rPr kumimoji="0" 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ctrlPr>
                                </m:sSubPr>
                                <m:e>
                                  <m:r>
                                    <a:rPr kumimoji="0" 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𝑥</m:t>
                                  </m:r>
                                </m:e>
                                <m:sub>
                                  <m:r>
                                    <a:rPr kumimoji="0" 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𝑖</m:t>
                                  </m:r>
                                </m:sub>
                              </m:sSub>
                              <m:r>
                                <a:rPr kumimoji="0" 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m:t>
                              </m:r>
                              <m:r>
                                <a:rPr kumimoji="0" 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𝑏</m:t>
                              </m:r>
                            </m:e>
                          </m:d>
                        </m:e>
                      </m:nary>
                    </m:oMath>
                  </m:oMathPara>
                </a14:m>
                <a:endParaRPr kumimoji="0" lang="en-US"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p:txBody>
          </p:sp>
        </mc:Choice>
        <mc:Fallback>
          <p:sp>
            <p:nvSpPr>
              <p:cNvPr id="17" name="内容占位符 6">
                <a:extLst>
                  <a:ext uri="{FF2B5EF4-FFF2-40B4-BE49-F238E27FC236}">
                    <a16:creationId xmlns:a16="http://schemas.microsoft.com/office/drawing/2014/main" id="{FDFE5F4B-D7D5-439A-8C78-7D04D6583946}"/>
                  </a:ext>
                </a:extLst>
              </p:cNvPr>
              <p:cNvSpPr txBox="1">
                <a:spLocks noRot="1" noChangeAspect="1" noMove="1" noResize="1" noEditPoints="1" noAdjustHandles="1" noChangeArrowheads="1" noChangeShapeType="1" noTextEdit="1"/>
              </p:cNvSpPr>
              <p:nvPr/>
            </p:nvSpPr>
            <p:spPr>
              <a:xfrm>
                <a:off x="2308938" y="3216836"/>
                <a:ext cx="4438017" cy="1405898"/>
              </a:xfrm>
              <a:prstGeom prst="rect">
                <a:avLst/>
              </a:prstGeom>
              <a:blipFill>
                <a:blip r:embed="rId4"/>
                <a:stretch>
                  <a:fillRect l="-1511" t="-43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25387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组合 40"/>
          <p:cNvGrpSpPr/>
          <p:nvPr/>
        </p:nvGrpSpPr>
        <p:grpSpPr>
          <a:xfrm rot="15836666">
            <a:off x="7224512" y="2244143"/>
            <a:ext cx="5650763" cy="5926252"/>
            <a:chOff x="-934070" y="2109337"/>
            <a:chExt cx="5650763" cy="5926252"/>
          </a:xfrm>
        </p:grpSpPr>
        <p:sp>
          <p:nvSpPr>
            <p:cNvPr id="42" name="文本框 41"/>
            <p:cNvSpPr txBox="1"/>
            <p:nvPr/>
          </p:nvSpPr>
          <p:spPr>
            <a:xfrm>
              <a:off x="1957737" y="2109337"/>
              <a:ext cx="2758956" cy="3785652"/>
            </a:xfrm>
            <a:prstGeom prst="rect">
              <a:avLst/>
            </a:prstGeom>
            <a:noFill/>
          </p:spPr>
          <p:txBody>
            <a:bodyPr wrap="square" rtlCol="0">
              <a:spAutoFit/>
            </a:bodyPr>
            <a:lstStyle>
              <a:defPPr>
                <a:defRPr lang="zh-CN"/>
              </a:defPPr>
              <a:lvl1pPr algn="ctr">
                <a:defRPr sz="34600" b="1">
                  <a:gradFill>
                    <a:gsLst>
                      <a:gs pos="0">
                        <a:schemeClr val="tx1">
                          <a:alpha val="35000"/>
                        </a:schemeClr>
                      </a:gs>
                      <a:gs pos="100000">
                        <a:schemeClr val="tx1">
                          <a:lumMod val="85000"/>
                          <a:lumOff val="15000"/>
                          <a:alpha val="35000"/>
                        </a:schemeClr>
                      </a:gs>
                    </a:gsLst>
                    <a:lin ang="4800000" scaled="0"/>
                  </a:gradFill>
                  <a:latin typeface="微软雅黑" panose="020B0503020204020204" pitchFamily="34" charset="-122"/>
                  <a:ea typeface="微软雅黑" panose="020B0503020204020204" pitchFamily="34" charset="-122"/>
                </a:defRPr>
              </a:lvl1pPr>
            </a:lstStyle>
            <a:p>
              <a:r>
                <a:rPr lang="en-US" altLang="zh-CN" sz="24000" dirty="0"/>
                <a:t>O</a:t>
              </a:r>
              <a:endParaRPr lang="zh-CN" altLang="en-US" sz="24000" dirty="0"/>
            </a:p>
          </p:txBody>
        </p:sp>
        <p:sp>
          <p:nvSpPr>
            <p:cNvPr id="43" name="文本框 42"/>
            <p:cNvSpPr txBox="1"/>
            <p:nvPr/>
          </p:nvSpPr>
          <p:spPr>
            <a:xfrm rot="19187285">
              <a:off x="-934070" y="2618721"/>
              <a:ext cx="5347939" cy="5416868"/>
            </a:xfrm>
            <a:prstGeom prst="rect">
              <a:avLst/>
            </a:prstGeom>
            <a:noFill/>
          </p:spPr>
          <p:txBody>
            <a:bodyPr wrap="square" rtlCol="0">
              <a:spAutoFit/>
            </a:bodyPr>
            <a:lstStyle>
              <a:defPPr>
                <a:defRPr lang="zh-CN"/>
              </a:defPPr>
              <a:lvl1pPr algn="ctr">
                <a:defRPr sz="59800" b="1">
                  <a:gradFill>
                    <a:gsLst>
                      <a:gs pos="0">
                        <a:schemeClr val="tx1">
                          <a:alpha val="35000"/>
                        </a:schemeClr>
                      </a:gs>
                      <a:gs pos="100000">
                        <a:schemeClr val="tx1">
                          <a:lumMod val="85000"/>
                          <a:lumOff val="15000"/>
                          <a:alpha val="35000"/>
                        </a:schemeClr>
                      </a:gs>
                    </a:gsLst>
                    <a:lin ang="4800000" scaled="0"/>
                  </a:gradFill>
                  <a:latin typeface="微软雅黑" panose="020B0503020204020204" pitchFamily="34" charset="-122"/>
                  <a:ea typeface="微软雅黑" panose="020B0503020204020204" pitchFamily="34" charset="-122"/>
                </a:defRPr>
              </a:lvl1pPr>
            </a:lstStyle>
            <a:p>
              <a:r>
                <a:rPr lang="en-US" altLang="zh-CN" sz="34600" dirty="0"/>
                <a:t>C</a:t>
              </a:r>
              <a:endParaRPr lang="zh-CN" altLang="en-US" sz="34600" dirty="0"/>
            </a:p>
          </p:txBody>
        </p:sp>
      </p:grpSp>
      <p:grpSp>
        <p:nvGrpSpPr>
          <p:cNvPr id="4" name="组合 3"/>
          <p:cNvGrpSpPr/>
          <p:nvPr/>
        </p:nvGrpSpPr>
        <p:grpSpPr>
          <a:xfrm>
            <a:off x="254882" y="-2645"/>
            <a:ext cx="542940" cy="563684"/>
            <a:chOff x="254882" y="-2645"/>
            <a:chExt cx="542940" cy="563684"/>
          </a:xfrm>
        </p:grpSpPr>
        <p:sp>
          <p:nvSpPr>
            <p:cNvPr id="5" name="矩形 4"/>
            <p:cNvSpPr/>
            <p:nvPr/>
          </p:nvSpPr>
          <p:spPr>
            <a:xfrm>
              <a:off x="254882" y="-2645"/>
              <a:ext cx="542940" cy="561039"/>
            </a:xfrm>
            <a:prstGeom prst="rect">
              <a:avLst/>
            </a:prstGeom>
            <a:gradFill flip="none" rotWithShape="1">
              <a:gsLst>
                <a:gs pos="9000">
                  <a:srgbClr val="FDE345">
                    <a:lumMod val="86000"/>
                  </a:srgbClr>
                </a:gs>
                <a:gs pos="100000">
                  <a:srgbClr val="FDE345">
                    <a:lumMod val="95000"/>
                    <a:lumOff val="5000"/>
                  </a:srgbClr>
                </a:gs>
              </a:gsLst>
              <a:lin ang="4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矩形 5"/>
            <p:cNvSpPr/>
            <p:nvPr/>
          </p:nvSpPr>
          <p:spPr>
            <a:xfrm>
              <a:off x="254882" y="0"/>
              <a:ext cx="542940" cy="5610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tx1"/>
                  </a:solidFill>
                  <a:latin typeface="微软雅黑" panose="020B0503020204020204" pitchFamily="34" charset="-122"/>
                  <a:ea typeface="微软雅黑" panose="020B0503020204020204" pitchFamily="34" charset="-122"/>
                </a:rPr>
                <a:t>4</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grpSp>
      <p:grpSp>
        <p:nvGrpSpPr>
          <p:cNvPr id="7" name="组合 6"/>
          <p:cNvGrpSpPr/>
          <p:nvPr/>
        </p:nvGrpSpPr>
        <p:grpSpPr>
          <a:xfrm>
            <a:off x="12476" y="4863866"/>
            <a:ext cx="12192000" cy="2016294"/>
            <a:chOff x="12476" y="4863866"/>
            <a:chExt cx="12192000" cy="2016294"/>
          </a:xfrm>
        </p:grpSpPr>
        <p:sp>
          <p:nvSpPr>
            <p:cNvPr id="8" name="任意多边形 7"/>
            <p:cNvSpPr/>
            <p:nvPr/>
          </p:nvSpPr>
          <p:spPr>
            <a:xfrm>
              <a:off x="12476" y="4863866"/>
              <a:ext cx="12192000" cy="2016294"/>
            </a:xfrm>
            <a:custGeom>
              <a:avLst/>
              <a:gdLst>
                <a:gd name="connsiteX0" fmla="*/ 12192000 w 12192000"/>
                <a:gd name="connsiteY0" fmla="*/ 0 h 2016294"/>
                <a:gd name="connsiteX1" fmla="*/ 12192000 w 12192000"/>
                <a:gd name="connsiteY1" fmla="*/ 2016294 h 2016294"/>
                <a:gd name="connsiteX2" fmla="*/ 0 w 12192000"/>
                <a:gd name="connsiteY2" fmla="*/ 2016294 h 2016294"/>
                <a:gd name="connsiteX3" fmla="*/ 0 w 12192000"/>
                <a:gd name="connsiteY3" fmla="*/ 2006281 h 2016294"/>
                <a:gd name="connsiteX4" fmla="*/ 263708 w 12192000"/>
                <a:gd name="connsiteY4" fmla="*/ 2003914 h 2016294"/>
                <a:gd name="connsiteX5" fmla="*/ 12104647 w 12192000"/>
                <a:gd name="connsiteY5" fmla="*/ 101701 h 2016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2016294">
                  <a:moveTo>
                    <a:pt x="12192000" y="0"/>
                  </a:moveTo>
                  <a:lnTo>
                    <a:pt x="12192000" y="2016294"/>
                  </a:lnTo>
                  <a:lnTo>
                    <a:pt x="0" y="2016294"/>
                  </a:lnTo>
                  <a:lnTo>
                    <a:pt x="0" y="2006281"/>
                  </a:lnTo>
                  <a:lnTo>
                    <a:pt x="263708" y="2003914"/>
                  </a:lnTo>
                  <a:cubicBezTo>
                    <a:pt x="6161267" y="1897494"/>
                    <a:pt x="10936182" y="1116311"/>
                    <a:pt x="12104647" y="101701"/>
                  </a:cubicBezTo>
                  <a:close/>
                </a:path>
              </a:pathLst>
            </a:custGeom>
            <a:gradFill flip="none" rotWithShape="1">
              <a:gsLst>
                <a:gs pos="0">
                  <a:srgbClr val="0E122C"/>
                </a:gs>
                <a:gs pos="100000">
                  <a:srgbClr val="2E3D9A"/>
                </a:gs>
              </a:gsLst>
              <a:lin ang="4800000" scaled="0"/>
              <a:tileRect/>
            </a:gradFill>
            <a:ln>
              <a:noFill/>
            </a:ln>
            <a:effectLst>
              <a:outerShdw blurRad="635000" dist="101600" dir="135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圆角矩形 8"/>
            <p:cNvSpPr/>
            <p:nvPr/>
          </p:nvSpPr>
          <p:spPr>
            <a:xfrm>
              <a:off x="10703500" y="6011044"/>
              <a:ext cx="1200693" cy="501388"/>
            </a:xfrm>
            <a:prstGeom prst="roundRect">
              <a:avLst>
                <a:gd name="adj" fmla="val 50000"/>
              </a:avLst>
            </a:prstGeom>
            <a:noFill/>
            <a:ln w="9525">
              <a:gradFill flip="none" rotWithShape="1">
                <a:gsLst>
                  <a:gs pos="0">
                    <a:srgbClr val="1CA986"/>
                  </a:gs>
                  <a:gs pos="100000">
                    <a:srgbClr val="50D4C2"/>
                  </a:gs>
                </a:gsLst>
                <a:lin ang="4800000" scaled="0"/>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10" name="文本框 9"/>
            <p:cNvSpPr txBox="1"/>
            <p:nvPr/>
          </p:nvSpPr>
          <p:spPr>
            <a:xfrm>
              <a:off x="10719977" y="6088535"/>
              <a:ext cx="1167740" cy="338554"/>
            </a:xfrm>
            <a:prstGeom prst="rect">
              <a:avLst/>
            </a:prstGeom>
            <a:noFill/>
            <a:ln>
              <a:noFill/>
            </a:ln>
          </p:spPr>
          <p:txBody>
            <a:bodyPr wrap="square" rtlCol="0">
              <a:spAutoFit/>
            </a:bodyPr>
            <a:lstStyle/>
            <a:p>
              <a:pPr algn="ctr"/>
              <a:r>
                <a:rPr lang="en-US" altLang="zh-CN" sz="1600" dirty="0">
                  <a:gradFill>
                    <a:gsLst>
                      <a:gs pos="0">
                        <a:srgbClr val="1CA986"/>
                      </a:gs>
                      <a:gs pos="100000">
                        <a:srgbClr val="50D4C2"/>
                      </a:gs>
                    </a:gsLst>
                    <a:lin ang="5400000" scaled="1"/>
                  </a:gradFill>
                  <a:latin typeface="微软雅黑 Light" panose="020B0502040204020203" pitchFamily="34" charset="-122"/>
                  <a:ea typeface="微软雅黑 Light" panose="020B0502040204020203" pitchFamily="34" charset="-122"/>
                </a:rPr>
                <a:t>Part four</a:t>
              </a:r>
              <a:endParaRPr lang="zh-CN" altLang="en-US" sz="1600" dirty="0">
                <a:gradFill>
                  <a:gsLst>
                    <a:gs pos="0">
                      <a:srgbClr val="1CA986"/>
                    </a:gs>
                    <a:gs pos="100000">
                      <a:srgbClr val="50D4C2"/>
                    </a:gs>
                  </a:gsLst>
                  <a:lin ang="5400000" scaled="1"/>
                </a:gradFill>
                <a:latin typeface="微软雅黑 Light" panose="020B0502040204020203" pitchFamily="34" charset="-122"/>
                <a:ea typeface="微软雅黑 Light" panose="020B0502040204020203" pitchFamily="34" charset="-122"/>
              </a:endParaRPr>
            </a:p>
          </p:txBody>
        </p:sp>
      </p:grpSp>
      <p:sp>
        <p:nvSpPr>
          <p:cNvPr id="35" name="文本框 34">
            <a:extLst>
              <a:ext uri="{FF2B5EF4-FFF2-40B4-BE49-F238E27FC236}">
                <a16:creationId xmlns:a16="http://schemas.microsoft.com/office/drawing/2014/main" id="{6B54308F-D970-4C1B-B9EC-CC806350BA98}"/>
              </a:ext>
            </a:extLst>
          </p:cNvPr>
          <p:cNvSpPr txBox="1"/>
          <p:nvPr/>
        </p:nvSpPr>
        <p:spPr>
          <a:xfrm>
            <a:off x="304372" y="15643"/>
            <a:ext cx="4533624" cy="523220"/>
          </a:xfrm>
          <a:prstGeom prst="rect">
            <a:avLst/>
          </a:prstGeom>
          <a:noFill/>
        </p:spPr>
        <p:txBody>
          <a:bodyPr wrap="square" rtlCol="0">
            <a:spAutoFit/>
          </a:bodyPr>
          <a:lstStyle/>
          <a:p>
            <a:pPr algn="ctr"/>
            <a:r>
              <a:rPr lang="zh-CN" altLang="en-US" sz="2800" dirty="0">
                <a:solidFill>
                  <a:schemeClr val="bg1"/>
                </a:solidFill>
                <a:latin typeface="微软雅黑 Light" panose="020B0502040204020203" pitchFamily="34" charset="-122"/>
                <a:ea typeface="微软雅黑 Light" panose="020B0502040204020203" pitchFamily="34" charset="-122"/>
              </a:rPr>
              <a:t>疑难问题汇总</a:t>
            </a:r>
          </a:p>
        </p:txBody>
      </p:sp>
      <p:sp>
        <p:nvSpPr>
          <p:cNvPr id="12" name="文本框 11">
            <a:extLst>
              <a:ext uri="{FF2B5EF4-FFF2-40B4-BE49-F238E27FC236}">
                <a16:creationId xmlns:a16="http://schemas.microsoft.com/office/drawing/2014/main" id="{2675B711-E265-45BB-80B7-B05FC4526C9B}"/>
              </a:ext>
            </a:extLst>
          </p:cNvPr>
          <p:cNvSpPr txBox="1"/>
          <p:nvPr/>
        </p:nvSpPr>
        <p:spPr>
          <a:xfrm>
            <a:off x="1434243" y="1143818"/>
            <a:ext cx="989373" cy="523220"/>
          </a:xfrm>
          <a:prstGeom prst="rect">
            <a:avLst/>
          </a:prstGeom>
          <a:noFill/>
        </p:spPr>
        <p:txBody>
          <a:bodyPr wrap="none" rtlCol="0">
            <a:spAutoFit/>
          </a:bodyPr>
          <a:lstStyle/>
          <a:p>
            <a:r>
              <a:rPr lang="en-US" altLang="zh-CN" sz="2800" dirty="0">
                <a:solidFill>
                  <a:schemeClr val="bg1"/>
                </a:solidFill>
              </a:rPr>
              <a:t>KD</a:t>
            </a:r>
            <a:r>
              <a:rPr lang="zh-CN" altLang="en-US" sz="2800" dirty="0">
                <a:solidFill>
                  <a:schemeClr val="bg1"/>
                </a:solidFill>
              </a:rPr>
              <a:t>树</a:t>
            </a:r>
          </a:p>
        </p:txBody>
      </p:sp>
      <p:sp>
        <p:nvSpPr>
          <p:cNvPr id="2" name="文本框 1">
            <a:extLst>
              <a:ext uri="{FF2B5EF4-FFF2-40B4-BE49-F238E27FC236}">
                <a16:creationId xmlns:a16="http://schemas.microsoft.com/office/drawing/2014/main" id="{178C3690-FCCB-4683-810D-125CDEE17B01}"/>
              </a:ext>
            </a:extLst>
          </p:cNvPr>
          <p:cNvSpPr txBox="1"/>
          <p:nvPr/>
        </p:nvSpPr>
        <p:spPr>
          <a:xfrm>
            <a:off x="1331177" y="2010884"/>
            <a:ext cx="5837719" cy="707886"/>
          </a:xfrm>
          <a:prstGeom prst="rect">
            <a:avLst/>
          </a:prstGeom>
          <a:noFill/>
        </p:spPr>
        <p:txBody>
          <a:bodyPr wrap="square" rtlCol="0">
            <a:spAutoFit/>
          </a:bodyPr>
          <a:lstStyle/>
          <a:p>
            <a:r>
              <a:rPr lang="zh-CN" altLang="en-US" sz="2000" dirty="0">
                <a:solidFill>
                  <a:schemeClr val="bg1"/>
                </a:solidFill>
              </a:rPr>
              <a:t>由于输入向量维度高而且数量大，搜索会非常耗时，使用一种特殊的结构能够显著缩短搜索时间</a:t>
            </a:r>
          </a:p>
        </p:txBody>
      </p:sp>
      <p:sp>
        <p:nvSpPr>
          <p:cNvPr id="11" name="矩形 10">
            <a:extLst>
              <a:ext uri="{FF2B5EF4-FFF2-40B4-BE49-F238E27FC236}">
                <a16:creationId xmlns:a16="http://schemas.microsoft.com/office/drawing/2014/main" id="{B14531C2-7C7B-4415-9683-53DC915BAD30}"/>
              </a:ext>
            </a:extLst>
          </p:cNvPr>
          <p:cNvSpPr/>
          <p:nvPr/>
        </p:nvSpPr>
        <p:spPr>
          <a:xfrm>
            <a:off x="1331177" y="3018768"/>
            <a:ext cx="6096000" cy="1323439"/>
          </a:xfrm>
          <a:prstGeom prst="rect">
            <a:avLst/>
          </a:prstGeom>
        </p:spPr>
        <p:txBody>
          <a:bodyPr>
            <a:spAutoFit/>
          </a:bodyPr>
          <a:lstStyle/>
          <a:p>
            <a:r>
              <a:rPr lang="en-US" altLang="zh-CN" sz="2000" dirty="0">
                <a:solidFill>
                  <a:schemeClr val="bg1"/>
                </a:solidFill>
              </a:rPr>
              <a:t>KD</a:t>
            </a:r>
            <a:r>
              <a:rPr lang="zh-CN" altLang="en-US" sz="2000" dirty="0">
                <a:solidFill>
                  <a:schemeClr val="bg1"/>
                </a:solidFill>
              </a:rPr>
              <a:t>树将整个特征空间划分成多个区域，直观上来看，首先将整个空间分成</a:t>
            </a:r>
            <a:r>
              <a:rPr lang="en-US" altLang="zh-CN" sz="2000" dirty="0">
                <a:solidFill>
                  <a:schemeClr val="bg1"/>
                </a:solidFill>
              </a:rPr>
              <a:t>CE</a:t>
            </a:r>
            <a:r>
              <a:rPr lang="zh-CN" altLang="en-US" sz="2000" dirty="0">
                <a:solidFill>
                  <a:schemeClr val="bg1"/>
                </a:solidFill>
              </a:rPr>
              <a:t>两个区域，待测样本判断在</a:t>
            </a:r>
            <a:r>
              <a:rPr lang="en-US" altLang="zh-CN" sz="2000" dirty="0">
                <a:solidFill>
                  <a:schemeClr val="bg1"/>
                </a:solidFill>
              </a:rPr>
              <a:t>C</a:t>
            </a:r>
            <a:r>
              <a:rPr lang="zh-CN" altLang="en-US" sz="2000" dirty="0">
                <a:solidFill>
                  <a:schemeClr val="bg1"/>
                </a:solidFill>
              </a:rPr>
              <a:t>区的时候，那</a:t>
            </a:r>
            <a:r>
              <a:rPr lang="en-US" altLang="zh-CN" sz="2000" dirty="0">
                <a:solidFill>
                  <a:schemeClr val="bg1"/>
                </a:solidFill>
              </a:rPr>
              <a:t>E</a:t>
            </a:r>
            <a:r>
              <a:rPr lang="zh-CN" altLang="en-US" sz="2000" dirty="0">
                <a:solidFill>
                  <a:schemeClr val="bg1"/>
                </a:solidFill>
              </a:rPr>
              <a:t>区过远，内部的点就不需要再判断了，大幅度减少需要比较的样本数量</a:t>
            </a:r>
          </a:p>
        </p:txBody>
      </p:sp>
      <p:pic>
        <p:nvPicPr>
          <p:cNvPr id="14" name="图片 13">
            <a:extLst>
              <a:ext uri="{FF2B5EF4-FFF2-40B4-BE49-F238E27FC236}">
                <a16:creationId xmlns:a16="http://schemas.microsoft.com/office/drawing/2014/main" id="{1E363B78-6CFA-489F-B649-581A1A2AE4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7747" y="1897062"/>
            <a:ext cx="3718882" cy="2491956"/>
          </a:xfrm>
          <a:prstGeom prst="rect">
            <a:avLst/>
          </a:prstGeom>
        </p:spPr>
      </p:pic>
    </p:spTree>
    <p:extLst>
      <p:ext uri="{BB962C8B-B14F-4D97-AF65-F5344CB8AC3E}">
        <p14:creationId xmlns:p14="http://schemas.microsoft.com/office/powerpoint/2010/main" val="2342700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圆角矩形 70"/>
          <p:cNvSpPr/>
          <p:nvPr/>
        </p:nvSpPr>
        <p:spPr>
          <a:xfrm>
            <a:off x="137137" y="1223561"/>
            <a:ext cx="3185380" cy="3655837"/>
          </a:xfrm>
          <a:prstGeom prst="roundRect">
            <a:avLst>
              <a:gd name="adj" fmla="val 3105"/>
            </a:avLst>
          </a:prstGeom>
          <a:gradFill flip="none" rotWithShape="1">
            <a:gsLst>
              <a:gs pos="9000">
                <a:srgbClr val="519C23">
                  <a:lumMod val="89000"/>
                  <a:lumOff val="11000"/>
                </a:srgbClr>
              </a:gs>
              <a:gs pos="100000">
                <a:srgbClr val="A3EC40">
                  <a:lumMod val="78000"/>
                  <a:lumOff val="22000"/>
                </a:srgbClr>
              </a:gs>
            </a:gsLst>
            <a:lin ang="2700000" scaled="1"/>
            <a:tileRect/>
          </a:gradFill>
          <a:ln>
            <a:noFill/>
          </a:ln>
          <a:effectLst>
            <a:outerShdw blurRad="279400" sx="102000" sy="102000" algn="ctr" rotWithShape="0">
              <a:srgbClr val="519C23">
                <a:alpha val="2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2" name="圆角矩形 71"/>
          <p:cNvSpPr/>
          <p:nvPr/>
        </p:nvSpPr>
        <p:spPr>
          <a:xfrm>
            <a:off x="8832155" y="1196684"/>
            <a:ext cx="3185380" cy="3655836"/>
          </a:xfrm>
          <a:prstGeom prst="roundRect">
            <a:avLst>
              <a:gd name="adj" fmla="val 3105"/>
            </a:avLst>
          </a:prstGeom>
          <a:gradFill flip="none" rotWithShape="1">
            <a:gsLst>
              <a:gs pos="9000">
                <a:srgbClr val="D74141"/>
              </a:gs>
              <a:gs pos="100000">
                <a:srgbClr val="F2817E"/>
              </a:gs>
            </a:gsLst>
            <a:lin ang="4800000" scaled="0"/>
            <a:tileRect/>
          </a:gradFill>
          <a:ln>
            <a:noFill/>
          </a:ln>
          <a:effectLst>
            <a:outerShdw blurRad="2032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3" name="圆角矩形 72"/>
          <p:cNvSpPr/>
          <p:nvPr/>
        </p:nvSpPr>
        <p:spPr>
          <a:xfrm>
            <a:off x="2976361" y="1214846"/>
            <a:ext cx="3185380" cy="3655837"/>
          </a:xfrm>
          <a:prstGeom prst="roundRect">
            <a:avLst>
              <a:gd name="adj" fmla="val 3105"/>
            </a:avLst>
          </a:prstGeom>
          <a:gradFill flip="none" rotWithShape="1">
            <a:gsLst>
              <a:gs pos="0">
                <a:srgbClr val="C0A500">
                  <a:lumMod val="89000"/>
                  <a:lumOff val="11000"/>
                </a:srgbClr>
              </a:gs>
              <a:gs pos="100000">
                <a:srgbClr val="FFE236">
                  <a:lumMod val="90000"/>
                  <a:lumOff val="10000"/>
                </a:srgbClr>
              </a:gs>
            </a:gsLst>
            <a:lin ang="4800000" scaled="0"/>
            <a:tileRect/>
          </a:gradFill>
          <a:ln>
            <a:noFill/>
          </a:ln>
          <a:effectLst>
            <a:outerShdw blurRad="558800" sx="102000" sy="102000" algn="ctr" rotWithShape="0">
              <a:srgbClr val="CFB207">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4" name="圆角矩形 73"/>
          <p:cNvSpPr/>
          <p:nvPr/>
        </p:nvSpPr>
        <p:spPr>
          <a:xfrm>
            <a:off x="6158965" y="1196683"/>
            <a:ext cx="3182631" cy="3655837"/>
          </a:xfrm>
          <a:prstGeom prst="roundRect">
            <a:avLst>
              <a:gd name="adj" fmla="val 3105"/>
            </a:avLst>
          </a:prstGeom>
          <a:gradFill flip="none" rotWithShape="1">
            <a:gsLst>
              <a:gs pos="9000">
                <a:srgbClr val="1CA986"/>
              </a:gs>
              <a:gs pos="100000">
                <a:srgbClr val="50D4C2"/>
              </a:gs>
            </a:gsLst>
            <a:lin ang="4800000" scaled="0"/>
            <a:tileRect/>
          </a:gradFill>
          <a:ln>
            <a:noFill/>
          </a:ln>
          <a:effectLst>
            <a:outerShdw blurRad="406400" sx="102000" sy="102000" algn="ctr" rotWithShape="0">
              <a:srgbClr val="1CA986">
                <a:alpha val="2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0" name="组合 9"/>
          <p:cNvGrpSpPr/>
          <p:nvPr/>
        </p:nvGrpSpPr>
        <p:grpSpPr>
          <a:xfrm>
            <a:off x="5192608" y="439062"/>
            <a:ext cx="1932714" cy="501388"/>
            <a:chOff x="10703500" y="6011044"/>
            <a:chExt cx="1200693" cy="501388"/>
          </a:xfrm>
        </p:grpSpPr>
        <p:sp>
          <p:nvSpPr>
            <p:cNvPr id="8" name="圆角矩形 7"/>
            <p:cNvSpPr/>
            <p:nvPr/>
          </p:nvSpPr>
          <p:spPr>
            <a:xfrm>
              <a:off x="10703500" y="6011044"/>
              <a:ext cx="1200693" cy="501388"/>
            </a:xfrm>
            <a:prstGeom prst="roundRect">
              <a:avLst>
                <a:gd name="adj" fmla="val 50000"/>
              </a:avLst>
            </a:prstGeom>
            <a:noFill/>
            <a:ln w="9525">
              <a:gradFill flip="none" rotWithShape="1">
                <a:gsLst>
                  <a:gs pos="0">
                    <a:srgbClr val="1CA986"/>
                  </a:gs>
                  <a:gs pos="100000">
                    <a:srgbClr val="50D4C2"/>
                  </a:gs>
                </a:gsLst>
                <a:lin ang="4800000" scaled="0"/>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文本框 8"/>
            <p:cNvSpPr txBox="1"/>
            <p:nvPr/>
          </p:nvSpPr>
          <p:spPr>
            <a:xfrm>
              <a:off x="10719977" y="6088535"/>
              <a:ext cx="1167740" cy="400110"/>
            </a:xfrm>
            <a:prstGeom prst="rect">
              <a:avLst/>
            </a:prstGeom>
            <a:noFill/>
            <a:ln>
              <a:noFill/>
            </a:ln>
          </p:spPr>
          <p:txBody>
            <a:bodyPr wrap="square" rtlCol="0">
              <a:spAutoFit/>
            </a:bodyPr>
            <a:lstStyle/>
            <a:p>
              <a:pPr algn="ctr"/>
              <a:r>
                <a:rPr lang="zh-CN" altLang="en-US" sz="2000" dirty="0">
                  <a:gradFill>
                    <a:gsLst>
                      <a:gs pos="0">
                        <a:srgbClr val="1CA986"/>
                      </a:gs>
                      <a:gs pos="100000">
                        <a:srgbClr val="50D4C2"/>
                      </a:gs>
                    </a:gsLst>
                    <a:lin ang="5400000" scaled="1"/>
                  </a:gradFill>
                  <a:latin typeface="微软雅黑 Light" panose="020B0502040204020203" pitchFamily="34" charset="-122"/>
                  <a:ea typeface="微软雅黑 Light" panose="020B0502040204020203" pitchFamily="34" charset="-122"/>
                </a:rPr>
                <a:t>目录</a:t>
              </a:r>
            </a:p>
          </p:txBody>
        </p:sp>
      </p:grpSp>
      <p:sp>
        <p:nvSpPr>
          <p:cNvPr id="83" name="文本框 82"/>
          <p:cNvSpPr txBox="1"/>
          <p:nvPr/>
        </p:nvSpPr>
        <p:spPr>
          <a:xfrm>
            <a:off x="-593591" y="899324"/>
            <a:ext cx="2558153" cy="2616101"/>
          </a:xfrm>
          <a:prstGeom prst="rect">
            <a:avLst/>
          </a:prstGeom>
          <a:noFill/>
        </p:spPr>
        <p:txBody>
          <a:bodyPr wrap="square" rtlCol="0">
            <a:spAutoFit/>
          </a:bodyPr>
          <a:lstStyle/>
          <a:p>
            <a:pPr algn="ctr"/>
            <a:r>
              <a:rPr lang="en-US" altLang="zh-CN" sz="16400" b="1" dirty="0">
                <a:solidFill>
                  <a:schemeClr val="bg1">
                    <a:alpha val="30000"/>
                  </a:schemeClr>
                </a:solidFill>
                <a:latin typeface="微软雅黑" panose="020B0503020204020204" pitchFamily="34" charset="-122"/>
                <a:ea typeface="微软雅黑" panose="020B0503020204020204" pitchFamily="34" charset="-122"/>
              </a:rPr>
              <a:t>1</a:t>
            </a:r>
            <a:endParaRPr lang="zh-CN" altLang="en-US" sz="16400" b="1" dirty="0">
              <a:solidFill>
                <a:schemeClr val="bg1">
                  <a:alpha val="30000"/>
                </a:schemeClr>
              </a:solidFill>
              <a:latin typeface="微软雅黑" panose="020B0503020204020204" pitchFamily="34" charset="-122"/>
              <a:ea typeface="微软雅黑" panose="020B0503020204020204" pitchFamily="34" charset="-122"/>
            </a:endParaRPr>
          </a:p>
        </p:txBody>
      </p:sp>
      <p:sp>
        <p:nvSpPr>
          <p:cNvPr id="84" name="文本框 83"/>
          <p:cNvSpPr txBox="1"/>
          <p:nvPr/>
        </p:nvSpPr>
        <p:spPr>
          <a:xfrm>
            <a:off x="2455475" y="866083"/>
            <a:ext cx="2830721" cy="2616101"/>
          </a:xfrm>
          <a:prstGeom prst="rect">
            <a:avLst/>
          </a:prstGeom>
          <a:noFill/>
        </p:spPr>
        <p:txBody>
          <a:bodyPr wrap="square" rtlCol="0">
            <a:spAutoFit/>
          </a:bodyPr>
          <a:lstStyle/>
          <a:p>
            <a:pPr algn="ctr"/>
            <a:r>
              <a:rPr lang="en-US" altLang="zh-CN" sz="16400" b="1" dirty="0">
                <a:solidFill>
                  <a:schemeClr val="bg1">
                    <a:alpha val="30000"/>
                  </a:schemeClr>
                </a:solidFill>
                <a:latin typeface="微软雅黑" panose="020B0503020204020204" pitchFamily="34" charset="-122"/>
                <a:ea typeface="微软雅黑" panose="020B0503020204020204" pitchFamily="34" charset="-122"/>
              </a:rPr>
              <a:t>2</a:t>
            </a:r>
            <a:endParaRPr lang="zh-CN" altLang="en-US" sz="16400" b="1" dirty="0">
              <a:solidFill>
                <a:schemeClr val="bg1">
                  <a:alpha val="30000"/>
                </a:schemeClr>
              </a:solidFill>
              <a:latin typeface="微软雅黑" panose="020B0503020204020204" pitchFamily="34" charset="-122"/>
              <a:ea typeface="微软雅黑" panose="020B0503020204020204" pitchFamily="34" charset="-122"/>
            </a:endParaRPr>
          </a:p>
        </p:txBody>
      </p:sp>
      <p:sp>
        <p:nvSpPr>
          <p:cNvPr id="85" name="文本框 84"/>
          <p:cNvSpPr txBox="1"/>
          <p:nvPr/>
        </p:nvSpPr>
        <p:spPr>
          <a:xfrm>
            <a:off x="5267213" y="875345"/>
            <a:ext cx="3414437" cy="2616101"/>
          </a:xfrm>
          <a:prstGeom prst="rect">
            <a:avLst/>
          </a:prstGeom>
          <a:noFill/>
        </p:spPr>
        <p:txBody>
          <a:bodyPr wrap="square" rtlCol="0">
            <a:spAutoFit/>
          </a:bodyPr>
          <a:lstStyle/>
          <a:p>
            <a:pPr algn="ctr"/>
            <a:r>
              <a:rPr lang="en-US" altLang="zh-CN" sz="16400" b="1" dirty="0">
                <a:solidFill>
                  <a:schemeClr val="bg1">
                    <a:alpha val="30000"/>
                  </a:schemeClr>
                </a:solidFill>
                <a:latin typeface="微软雅黑" panose="020B0503020204020204" pitchFamily="34" charset="-122"/>
                <a:ea typeface="微软雅黑" panose="020B0503020204020204" pitchFamily="34" charset="-122"/>
              </a:rPr>
              <a:t>3</a:t>
            </a:r>
            <a:endParaRPr lang="zh-CN" altLang="en-US" sz="16400" b="1" dirty="0">
              <a:solidFill>
                <a:schemeClr val="bg1">
                  <a:alpha val="30000"/>
                </a:schemeClr>
              </a:solidFill>
              <a:latin typeface="微软雅黑" panose="020B0503020204020204" pitchFamily="34" charset="-122"/>
              <a:ea typeface="微软雅黑" panose="020B0503020204020204" pitchFamily="34" charset="-122"/>
            </a:endParaRPr>
          </a:p>
        </p:txBody>
      </p:sp>
      <p:sp>
        <p:nvSpPr>
          <p:cNvPr id="86" name="文本框 85"/>
          <p:cNvSpPr txBox="1"/>
          <p:nvPr/>
        </p:nvSpPr>
        <p:spPr>
          <a:xfrm>
            <a:off x="8695901" y="852048"/>
            <a:ext cx="2830721" cy="2662267"/>
          </a:xfrm>
          <a:prstGeom prst="rect">
            <a:avLst/>
          </a:prstGeom>
          <a:noFill/>
        </p:spPr>
        <p:txBody>
          <a:bodyPr wrap="square" rtlCol="0">
            <a:spAutoFit/>
          </a:bodyPr>
          <a:lstStyle/>
          <a:p>
            <a:pPr algn="ctr"/>
            <a:r>
              <a:rPr lang="en-US" altLang="zh-CN" sz="16700" b="1" dirty="0">
                <a:solidFill>
                  <a:schemeClr val="bg1">
                    <a:alpha val="30000"/>
                  </a:schemeClr>
                </a:solidFill>
                <a:latin typeface="微软雅黑" panose="020B0503020204020204" pitchFamily="34" charset="-122"/>
                <a:ea typeface="微软雅黑" panose="020B0503020204020204" pitchFamily="34" charset="-122"/>
              </a:rPr>
              <a:t>4</a:t>
            </a:r>
            <a:endParaRPr lang="zh-CN" altLang="en-US" sz="16700" b="1" dirty="0">
              <a:solidFill>
                <a:schemeClr val="bg1">
                  <a:alpha val="30000"/>
                </a:schemeClr>
              </a:solidFill>
              <a:latin typeface="微软雅黑" panose="020B0503020204020204" pitchFamily="34" charset="-122"/>
              <a:ea typeface="微软雅黑" panose="020B0503020204020204" pitchFamily="34" charset="-122"/>
            </a:endParaRPr>
          </a:p>
        </p:txBody>
      </p:sp>
      <p:sp>
        <p:nvSpPr>
          <p:cNvPr id="4" name="矩形 3"/>
          <p:cNvSpPr/>
          <p:nvPr/>
        </p:nvSpPr>
        <p:spPr>
          <a:xfrm>
            <a:off x="1" y="4757980"/>
            <a:ext cx="12192000" cy="2100020"/>
          </a:xfrm>
          <a:prstGeom prst="rect">
            <a:avLst/>
          </a:prstGeom>
          <a:gradFill flip="none" rotWithShape="1">
            <a:gsLst>
              <a:gs pos="0">
                <a:srgbClr val="0E122C">
                  <a:lumMod val="75000"/>
                  <a:lumOff val="25000"/>
                </a:srgbClr>
              </a:gs>
              <a:gs pos="100000">
                <a:srgbClr val="2E3D9A">
                  <a:lumMod val="91000"/>
                  <a:lumOff val="9000"/>
                </a:srgbClr>
              </a:gs>
            </a:gsLst>
            <a:lin ang="5400000" scaled="1"/>
            <a:tileRect/>
          </a:gradFill>
          <a:ln>
            <a:noFill/>
          </a:ln>
          <a:effectLst>
            <a:outerShdw blurRad="635000" dist="101600" dir="135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任意多边形 88"/>
          <p:cNvSpPr/>
          <p:nvPr/>
        </p:nvSpPr>
        <p:spPr>
          <a:xfrm>
            <a:off x="12476" y="5000816"/>
            <a:ext cx="12179524" cy="1857184"/>
          </a:xfrm>
          <a:custGeom>
            <a:avLst/>
            <a:gdLst>
              <a:gd name="connsiteX0" fmla="*/ 12179524 w 12179524"/>
              <a:gd name="connsiteY0" fmla="*/ 0 h 1857184"/>
              <a:gd name="connsiteX1" fmla="*/ 12179524 w 12179524"/>
              <a:gd name="connsiteY1" fmla="*/ 1857184 h 1857184"/>
              <a:gd name="connsiteX2" fmla="*/ 0 w 12179524"/>
              <a:gd name="connsiteY2" fmla="*/ 1857184 h 1857184"/>
              <a:gd name="connsiteX3" fmla="*/ 0 w 12179524"/>
              <a:gd name="connsiteY3" fmla="*/ 10527 h 1857184"/>
              <a:gd name="connsiteX4" fmla="*/ 150579 w 12179524"/>
              <a:gd name="connsiteY4" fmla="*/ 137612 h 1857184"/>
              <a:gd name="connsiteX5" fmla="*/ 6083525 w 12179524"/>
              <a:gd name="connsiteY5" fmla="*/ 1573239 h 1857184"/>
              <a:gd name="connsiteX6" fmla="*/ 12016471 w 12179524"/>
              <a:gd name="connsiteY6" fmla="*/ 137612 h 1857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9524" h="1857184">
                <a:moveTo>
                  <a:pt x="12179524" y="0"/>
                </a:moveTo>
                <a:lnTo>
                  <a:pt x="12179524" y="1857184"/>
                </a:lnTo>
                <a:lnTo>
                  <a:pt x="0" y="1857184"/>
                </a:lnTo>
                <a:lnTo>
                  <a:pt x="0" y="10527"/>
                </a:lnTo>
                <a:lnTo>
                  <a:pt x="150579" y="137612"/>
                </a:lnTo>
                <a:cubicBezTo>
                  <a:pt x="1293164" y="992736"/>
                  <a:pt x="3521601" y="1573239"/>
                  <a:pt x="6083525" y="1573239"/>
                </a:cubicBezTo>
                <a:cubicBezTo>
                  <a:pt x="8645450" y="1573239"/>
                  <a:pt x="10873886" y="992736"/>
                  <a:pt x="12016471" y="137612"/>
                </a:cubicBezTo>
                <a:close/>
              </a:path>
            </a:pathLst>
          </a:custGeom>
          <a:gradFill flip="none" rotWithShape="1">
            <a:gsLst>
              <a:gs pos="0">
                <a:srgbClr val="0E122C">
                  <a:lumMod val="75000"/>
                  <a:lumOff val="25000"/>
                </a:srgbClr>
              </a:gs>
              <a:gs pos="100000">
                <a:srgbClr val="2E3D9A">
                  <a:lumMod val="91000"/>
                  <a:lumOff val="9000"/>
                </a:srgbClr>
              </a:gs>
            </a:gsLst>
            <a:lin ang="5400000" scaled="1"/>
            <a:tileRect/>
          </a:gradFill>
          <a:ln>
            <a:noFill/>
          </a:ln>
          <a:effectLst>
            <a:outerShdw blurRad="635000" dist="101600" dir="135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CBD504AE-2933-4A96-A01B-C520D92AC5E5}"/>
              </a:ext>
            </a:extLst>
          </p:cNvPr>
          <p:cNvSpPr txBox="1"/>
          <p:nvPr/>
        </p:nvSpPr>
        <p:spPr>
          <a:xfrm>
            <a:off x="365760" y="3621024"/>
            <a:ext cx="2436135" cy="369332"/>
          </a:xfrm>
          <a:prstGeom prst="rect">
            <a:avLst/>
          </a:prstGeom>
          <a:noFill/>
        </p:spPr>
        <p:txBody>
          <a:bodyPr wrap="square" rtlCol="0">
            <a:spAutoFit/>
          </a:bodyPr>
          <a:lstStyle/>
          <a:p>
            <a:r>
              <a:rPr lang="zh-CN" altLang="en-US" dirty="0"/>
              <a:t>第一章重点知识总结</a:t>
            </a:r>
          </a:p>
        </p:txBody>
      </p:sp>
      <p:sp>
        <p:nvSpPr>
          <p:cNvPr id="19" name="文本框 18">
            <a:extLst>
              <a:ext uri="{FF2B5EF4-FFF2-40B4-BE49-F238E27FC236}">
                <a16:creationId xmlns:a16="http://schemas.microsoft.com/office/drawing/2014/main" id="{DCCB5526-74DD-49EB-8E25-2277EE70E8E3}"/>
              </a:ext>
            </a:extLst>
          </p:cNvPr>
          <p:cNvSpPr txBox="1"/>
          <p:nvPr/>
        </p:nvSpPr>
        <p:spPr>
          <a:xfrm>
            <a:off x="3322517" y="3618842"/>
            <a:ext cx="2436135" cy="369332"/>
          </a:xfrm>
          <a:prstGeom prst="rect">
            <a:avLst/>
          </a:prstGeom>
          <a:noFill/>
        </p:spPr>
        <p:txBody>
          <a:bodyPr wrap="square" rtlCol="0">
            <a:spAutoFit/>
          </a:bodyPr>
          <a:lstStyle/>
          <a:p>
            <a:r>
              <a:rPr lang="zh-CN" altLang="en-US" dirty="0"/>
              <a:t>第二章重点知识总结</a:t>
            </a:r>
          </a:p>
        </p:txBody>
      </p:sp>
      <p:sp>
        <p:nvSpPr>
          <p:cNvPr id="21" name="文本框 20">
            <a:extLst>
              <a:ext uri="{FF2B5EF4-FFF2-40B4-BE49-F238E27FC236}">
                <a16:creationId xmlns:a16="http://schemas.microsoft.com/office/drawing/2014/main" id="{48EC0067-1F72-4CC7-8005-4A43DF19B130}"/>
              </a:ext>
            </a:extLst>
          </p:cNvPr>
          <p:cNvSpPr txBox="1"/>
          <p:nvPr/>
        </p:nvSpPr>
        <p:spPr>
          <a:xfrm>
            <a:off x="9905059" y="3621024"/>
            <a:ext cx="1621563" cy="369332"/>
          </a:xfrm>
          <a:prstGeom prst="rect">
            <a:avLst/>
          </a:prstGeom>
          <a:noFill/>
        </p:spPr>
        <p:txBody>
          <a:bodyPr wrap="square" rtlCol="0">
            <a:spAutoFit/>
          </a:bodyPr>
          <a:lstStyle/>
          <a:p>
            <a:r>
              <a:rPr lang="zh-CN" altLang="en-US" dirty="0"/>
              <a:t>疑难问题汇总</a:t>
            </a:r>
          </a:p>
        </p:txBody>
      </p:sp>
      <p:sp>
        <p:nvSpPr>
          <p:cNvPr id="22" name="文本框 21">
            <a:extLst>
              <a:ext uri="{FF2B5EF4-FFF2-40B4-BE49-F238E27FC236}">
                <a16:creationId xmlns:a16="http://schemas.microsoft.com/office/drawing/2014/main" id="{EAC1597B-5F9C-45B3-BC8C-897FB8B3ADA1}"/>
              </a:ext>
            </a:extLst>
          </p:cNvPr>
          <p:cNvSpPr txBox="1"/>
          <p:nvPr/>
        </p:nvSpPr>
        <p:spPr>
          <a:xfrm>
            <a:off x="6522918" y="3612864"/>
            <a:ext cx="2436135" cy="369332"/>
          </a:xfrm>
          <a:prstGeom prst="rect">
            <a:avLst/>
          </a:prstGeom>
          <a:noFill/>
        </p:spPr>
        <p:txBody>
          <a:bodyPr wrap="square" rtlCol="0">
            <a:spAutoFit/>
          </a:bodyPr>
          <a:lstStyle/>
          <a:p>
            <a:r>
              <a:rPr lang="zh-CN" altLang="en-US" dirty="0"/>
              <a:t>第三章重点知识总结</a:t>
            </a:r>
          </a:p>
        </p:txBody>
      </p:sp>
    </p:spTree>
    <p:extLst>
      <p:ext uri="{BB962C8B-B14F-4D97-AF65-F5344CB8AC3E}">
        <p14:creationId xmlns:p14="http://schemas.microsoft.com/office/powerpoint/2010/main" val="12556138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1" y="-4500"/>
            <a:ext cx="12191999" cy="6867001"/>
          </a:xfrm>
          <a:prstGeom prst="rect">
            <a:avLst/>
          </a:prstGeom>
          <a:gradFill>
            <a:gsLst>
              <a:gs pos="75000">
                <a:srgbClr val="191533">
                  <a:alpha val="69000"/>
                </a:srgbClr>
              </a:gs>
              <a:gs pos="50000">
                <a:srgbClr val="191533">
                  <a:alpha val="50000"/>
                </a:srgbClr>
              </a:gs>
              <a:gs pos="0">
                <a:srgbClr val="191533">
                  <a:alpha val="0"/>
                </a:srgbClr>
              </a:gs>
              <a:gs pos="100000">
                <a:srgbClr val="191533"/>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矩形 10"/>
          <p:cNvSpPr/>
          <p:nvPr/>
        </p:nvSpPr>
        <p:spPr>
          <a:xfrm>
            <a:off x="2831224" y="4900170"/>
            <a:ext cx="6529550" cy="461665"/>
          </a:xfrm>
          <a:prstGeom prst="rect">
            <a:avLst/>
          </a:prstGeom>
        </p:spPr>
        <p:txBody>
          <a:bodyPr wrap="square">
            <a:spAutoFit/>
          </a:bodyPr>
          <a:lstStyle/>
          <a:p>
            <a:pPr lvl="0" algn="ctr"/>
            <a:r>
              <a:rPr lang="zh-CN" altLang="en-US" sz="2400" dirty="0">
                <a:solidFill>
                  <a:schemeClr val="bg1"/>
                </a:solidFill>
                <a:latin typeface="微软雅黑 Light" panose="020B0502040204020203" pitchFamily="34" charset="-122"/>
                <a:ea typeface="微软雅黑 Light" panose="020B0502040204020203" pitchFamily="34" charset="-122"/>
              </a:rPr>
              <a:t>希望老师和同学们能提出宝贵的意见和建议</a:t>
            </a:r>
            <a:endParaRPr lang="zh-HK" altLang="zh-HK" sz="2400" dirty="0">
              <a:solidFill>
                <a:schemeClr val="bg1"/>
              </a:solidFill>
              <a:latin typeface="微软雅黑 Light" panose="020B0502040204020203" pitchFamily="34" charset="-122"/>
              <a:ea typeface="微软雅黑 Light" panose="020B0502040204020203" pitchFamily="34" charset="-122"/>
            </a:endParaRPr>
          </a:p>
        </p:txBody>
      </p:sp>
      <p:sp>
        <p:nvSpPr>
          <p:cNvPr id="24" name="矩形 23"/>
          <p:cNvSpPr/>
          <p:nvPr/>
        </p:nvSpPr>
        <p:spPr>
          <a:xfrm>
            <a:off x="-1" y="0"/>
            <a:ext cx="12192000" cy="2327314"/>
          </a:xfrm>
          <a:prstGeom prst="rect">
            <a:avLst/>
          </a:prstGeom>
          <a:gradFill>
            <a:gsLst>
              <a:gs pos="0">
                <a:schemeClr val="tx1">
                  <a:alpha val="22000"/>
                </a:schemeClr>
              </a:gs>
              <a:gs pos="100000">
                <a:schemeClr val="tx1">
                  <a:alpha val="21000"/>
                  <a:lumMod val="91000"/>
                  <a:lumOff val="9000"/>
                </a:schemeClr>
              </a:gs>
            </a:gsLst>
            <a:lin ang="4800000" scaled="0"/>
          </a:gradFill>
          <a:ln>
            <a:noFill/>
          </a:ln>
          <a:effectLst>
            <a:outerShdw blurRad="342900" dist="76200" dir="5400000" sx="102000" sy="102000" algn="t" rotWithShape="0">
              <a:prstClr val="black">
                <a:alpha val="9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 name="组合 22"/>
          <p:cNvGrpSpPr/>
          <p:nvPr/>
        </p:nvGrpSpPr>
        <p:grpSpPr>
          <a:xfrm>
            <a:off x="4974760" y="869791"/>
            <a:ext cx="2242480" cy="3762132"/>
            <a:chOff x="4974760" y="869791"/>
            <a:chExt cx="2242480" cy="3762132"/>
          </a:xfrm>
        </p:grpSpPr>
        <p:grpSp>
          <p:nvGrpSpPr>
            <p:cNvPr id="20" name="组合 19"/>
            <p:cNvGrpSpPr/>
            <p:nvPr/>
          </p:nvGrpSpPr>
          <p:grpSpPr>
            <a:xfrm>
              <a:off x="4974760" y="3140589"/>
              <a:ext cx="2242480" cy="1491334"/>
              <a:chOff x="4974760" y="2955847"/>
              <a:chExt cx="2242480" cy="1491334"/>
            </a:xfrm>
          </p:grpSpPr>
          <p:grpSp>
            <p:nvGrpSpPr>
              <p:cNvPr id="4" name="组合 3"/>
              <p:cNvGrpSpPr/>
              <p:nvPr/>
            </p:nvGrpSpPr>
            <p:grpSpPr>
              <a:xfrm>
                <a:off x="4974760" y="2955847"/>
                <a:ext cx="2242480" cy="946306"/>
                <a:chOff x="4913210" y="3252651"/>
                <a:chExt cx="2242480" cy="946306"/>
              </a:xfrm>
            </p:grpSpPr>
            <p:sp>
              <p:nvSpPr>
                <p:cNvPr id="2" name="圆角矩形 1"/>
                <p:cNvSpPr/>
                <p:nvPr/>
              </p:nvSpPr>
              <p:spPr>
                <a:xfrm>
                  <a:off x="4913210" y="3252651"/>
                  <a:ext cx="2242480" cy="946306"/>
                </a:xfrm>
                <a:prstGeom prst="roundRect">
                  <a:avLst/>
                </a:prstGeom>
                <a:solidFill>
                  <a:srgbClr val="1D193C">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5060678" y="3371861"/>
                  <a:ext cx="1947545" cy="707886"/>
                </a:xfrm>
                <a:prstGeom prst="rect">
                  <a:avLst/>
                </a:prstGeom>
                <a:noFill/>
              </p:spPr>
              <p:txBody>
                <a:bodyPr wrap="square" rtlCol="0">
                  <a:spAutoFit/>
                </a:bodyPr>
                <a:lstStyle/>
                <a:p>
                  <a:pPr algn="ctr"/>
                  <a:r>
                    <a:rPr lang="en-US" altLang="zh-CN" sz="4000" dirty="0">
                      <a:solidFill>
                        <a:schemeClr val="bg1"/>
                      </a:solidFill>
                      <a:latin typeface="微软雅黑 Light" panose="020B0502040204020203" pitchFamily="34" charset="-122"/>
                      <a:ea typeface="微软雅黑 Light" panose="020B0502040204020203" pitchFamily="34" charset="-122"/>
                    </a:rPr>
                    <a:t>Thanks</a:t>
                  </a:r>
                  <a:endParaRPr lang="zh-CN" altLang="en-US" sz="4000" dirty="0">
                    <a:solidFill>
                      <a:schemeClr val="bg1"/>
                    </a:solidFill>
                    <a:latin typeface="微软雅黑 Light" panose="020B0502040204020203" pitchFamily="34" charset="-122"/>
                    <a:ea typeface="微软雅黑 Light" panose="020B0502040204020203" pitchFamily="34" charset="-122"/>
                  </a:endParaRPr>
                </a:p>
              </p:txBody>
            </p:sp>
          </p:grpSp>
          <p:grpSp>
            <p:nvGrpSpPr>
              <p:cNvPr id="19" name="组合 18"/>
              <p:cNvGrpSpPr/>
              <p:nvPr/>
            </p:nvGrpSpPr>
            <p:grpSpPr>
              <a:xfrm>
                <a:off x="5064923" y="4176608"/>
                <a:ext cx="2062155" cy="270573"/>
                <a:chOff x="5112489" y="4176608"/>
                <a:chExt cx="2062155" cy="270573"/>
              </a:xfrm>
            </p:grpSpPr>
            <p:sp>
              <p:nvSpPr>
                <p:cNvPr id="12" name="椭圆 11"/>
                <p:cNvSpPr/>
                <p:nvPr/>
              </p:nvSpPr>
              <p:spPr>
                <a:xfrm>
                  <a:off x="5112489" y="4176608"/>
                  <a:ext cx="270573" cy="270573"/>
                </a:xfrm>
                <a:prstGeom prst="ellipse">
                  <a:avLst/>
                </a:prstGeom>
                <a:gradFill flip="none" rotWithShape="1">
                  <a:gsLst>
                    <a:gs pos="9000">
                      <a:srgbClr val="519C23">
                        <a:lumMod val="89000"/>
                        <a:lumOff val="11000"/>
                      </a:srgbClr>
                    </a:gs>
                    <a:gs pos="100000">
                      <a:srgbClr val="A3EC40">
                        <a:lumMod val="78000"/>
                        <a:lumOff val="2200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5709683" y="4176608"/>
                  <a:ext cx="270573" cy="270573"/>
                </a:xfrm>
                <a:prstGeom prst="ellipse">
                  <a:avLst/>
                </a:prstGeom>
                <a:gradFill flip="none" rotWithShape="1">
                  <a:gsLst>
                    <a:gs pos="0">
                      <a:srgbClr val="C0A500">
                        <a:lumMod val="89000"/>
                        <a:lumOff val="11000"/>
                      </a:srgbClr>
                    </a:gs>
                    <a:gs pos="100000">
                      <a:srgbClr val="FFE236">
                        <a:lumMod val="90000"/>
                        <a:lumOff val="10000"/>
                      </a:srgbClr>
                    </a:gs>
                  </a:gsLst>
                  <a:lin ang="48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6306877" y="4176608"/>
                  <a:ext cx="270573" cy="270573"/>
                </a:xfrm>
                <a:prstGeom prst="ellipse">
                  <a:avLst/>
                </a:prstGeom>
                <a:gradFill flip="none" rotWithShape="1">
                  <a:gsLst>
                    <a:gs pos="9000">
                      <a:srgbClr val="1CA986"/>
                    </a:gs>
                    <a:gs pos="100000">
                      <a:srgbClr val="50D4C2"/>
                    </a:gs>
                  </a:gsLst>
                  <a:lin ang="48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6904071" y="4176608"/>
                  <a:ext cx="270573" cy="270573"/>
                </a:xfrm>
                <a:prstGeom prst="ellipse">
                  <a:avLst/>
                </a:prstGeom>
                <a:gradFill flip="none" rotWithShape="1">
                  <a:gsLst>
                    <a:gs pos="9000">
                      <a:srgbClr val="D74141"/>
                    </a:gs>
                    <a:gs pos="100000">
                      <a:srgbClr val="F2817E"/>
                    </a:gs>
                  </a:gsLst>
                  <a:lin ang="48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8" name="任意多边形 17"/>
            <p:cNvSpPr/>
            <p:nvPr/>
          </p:nvSpPr>
          <p:spPr>
            <a:xfrm>
              <a:off x="5507969" y="869791"/>
              <a:ext cx="1176062" cy="1253065"/>
            </a:xfrm>
            <a:custGeom>
              <a:avLst/>
              <a:gdLst>
                <a:gd name="connsiteX0" fmla="*/ 2007341 w 3608372"/>
                <a:gd name="connsiteY0" fmla="*/ 543 h 3844630"/>
                <a:gd name="connsiteX1" fmla="*/ 3251160 w 3608372"/>
                <a:gd name="connsiteY1" fmla="*/ 839187 h 3844630"/>
                <a:gd name="connsiteX2" fmla="*/ 3243295 w 3608372"/>
                <a:gd name="connsiteY2" fmla="*/ 853671 h 3844630"/>
                <a:gd name="connsiteX3" fmla="*/ 3217977 w 3608372"/>
                <a:gd name="connsiteY3" fmla="*/ 856233 h 3844630"/>
                <a:gd name="connsiteX4" fmla="*/ 3239889 w 3608372"/>
                <a:gd name="connsiteY4" fmla="*/ 859942 h 3844630"/>
                <a:gd name="connsiteX5" fmla="*/ 3243295 w 3608372"/>
                <a:gd name="connsiteY5" fmla="*/ 853671 h 3844630"/>
                <a:gd name="connsiteX6" fmla="*/ 3319097 w 3608372"/>
                <a:gd name="connsiteY6" fmla="*/ 846001 h 3844630"/>
                <a:gd name="connsiteX7" fmla="*/ 3413786 w 3608372"/>
                <a:gd name="connsiteY7" fmla="*/ 2320062 h 3844630"/>
                <a:gd name="connsiteX8" fmla="*/ 3283247 w 3608372"/>
                <a:gd name="connsiteY8" fmla="*/ 2695822 h 3844630"/>
                <a:gd name="connsiteX9" fmla="*/ 3221846 w 3608372"/>
                <a:gd name="connsiteY9" fmla="*/ 2572870 h 3844630"/>
                <a:gd name="connsiteX10" fmla="*/ 3177720 w 3608372"/>
                <a:gd name="connsiteY10" fmla="*/ 2484509 h 3844630"/>
                <a:gd name="connsiteX11" fmla="*/ 3177618 w 3608372"/>
                <a:gd name="connsiteY11" fmla="*/ 2486731 h 3844630"/>
                <a:gd name="connsiteX12" fmla="*/ 1814678 w 3608372"/>
                <a:gd name="connsiteY12" fmla="*/ 3844630 h 3844630"/>
                <a:gd name="connsiteX13" fmla="*/ 472499 w 3608372"/>
                <a:gd name="connsiteY13" fmla="*/ 2636913 h 3844630"/>
                <a:gd name="connsiteX14" fmla="*/ 459463 w 3608372"/>
                <a:gd name="connsiteY14" fmla="*/ 2542614 h 3844630"/>
                <a:gd name="connsiteX15" fmla="*/ 398327 w 3608372"/>
                <a:gd name="connsiteY15" fmla="*/ 2646810 h 3844630"/>
                <a:gd name="connsiteX16" fmla="*/ 336321 w 3608372"/>
                <a:gd name="connsiteY16" fmla="*/ 2712159 h 3844630"/>
                <a:gd name="connsiteX17" fmla="*/ 42607 w 3608372"/>
                <a:gd name="connsiteY17" fmla="*/ 1927965 h 3844630"/>
                <a:gd name="connsiteX18" fmla="*/ 1772254 w 3608372"/>
                <a:gd name="connsiteY18" fmla="*/ 19759 h 3844630"/>
                <a:gd name="connsiteX19" fmla="*/ 2007341 w 3608372"/>
                <a:gd name="connsiteY19" fmla="*/ 543 h 3844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608372" h="3844630">
                  <a:moveTo>
                    <a:pt x="2007341" y="543"/>
                  </a:moveTo>
                  <a:cubicBezTo>
                    <a:pt x="2974194" y="-22614"/>
                    <a:pt x="3275604" y="701510"/>
                    <a:pt x="3251160" y="839187"/>
                  </a:cubicBezTo>
                  <a:lnTo>
                    <a:pt x="3243295" y="853671"/>
                  </a:lnTo>
                  <a:lnTo>
                    <a:pt x="3217977" y="856233"/>
                  </a:lnTo>
                  <a:cubicBezTo>
                    <a:pt x="3226952" y="861951"/>
                    <a:pt x="3234307" y="862985"/>
                    <a:pt x="3239889" y="859942"/>
                  </a:cubicBezTo>
                  <a:lnTo>
                    <a:pt x="3243295" y="853671"/>
                  </a:lnTo>
                  <a:lnTo>
                    <a:pt x="3319097" y="846001"/>
                  </a:lnTo>
                  <a:cubicBezTo>
                    <a:pt x="3780546" y="855250"/>
                    <a:pt x="3594298" y="1744170"/>
                    <a:pt x="3413786" y="2320062"/>
                  </a:cubicBezTo>
                  <a:cubicBezTo>
                    <a:pt x="3283247" y="2695822"/>
                    <a:pt x="3283247" y="2695822"/>
                    <a:pt x="3283247" y="2695822"/>
                  </a:cubicBezTo>
                  <a:cubicBezTo>
                    <a:pt x="3259994" y="2649260"/>
                    <a:pt x="3239649" y="2608519"/>
                    <a:pt x="3221846" y="2572870"/>
                  </a:cubicBezTo>
                  <a:lnTo>
                    <a:pt x="3177720" y="2484509"/>
                  </a:lnTo>
                  <a:lnTo>
                    <a:pt x="3177618" y="2486731"/>
                  </a:lnTo>
                  <a:cubicBezTo>
                    <a:pt x="3107460" y="3249443"/>
                    <a:pt x="2524025" y="3844630"/>
                    <a:pt x="1814678" y="3844630"/>
                  </a:cubicBezTo>
                  <a:cubicBezTo>
                    <a:pt x="1152621" y="3844630"/>
                    <a:pt x="600248" y="3326156"/>
                    <a:pt x="472499" y="2636913"/>
                  </a:cubicBezTo>
                  <a:lnTo>
                    <a:pt x="459463" y="2542614"/>
                  </a:lnTo>
                  <a:lnTo>
                    <a:pt x="398327" y="2646810"/>
                  </a:lnTo>
                  <a:lnTo>
                    <a:pt x="336321" y="2712159"/>
                  </a:lnTo>
                  <a:cubicBezTo>
                    <a:pt x="336321" y="2712159"/>
                    <a:pt x="257997" y="2868998"/>
                    <a:pt x="42607" y="1927965"/>
                  </a:cubicBezTo>
                  <a:cubicBezTo>
                    <a:pt x="-176046" y="990200"/>
                    <a:pt x="453806" y="81841"/>
                    <a:pt x="1772254" y="19759"/>
                  </a:cubicBezTo>
                  <a:cubicBezTo>
                    <a:pt x="1854657" y="8527"/>
                    <a:pt x="1932968" y="2324"/>
                    <a:pt x="2007341" y="543"/>
                  </a:cubicBezTo>
                  <a:close/>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HK" altLang="en-US">
                <a:solidFill>
                  <a:schemeClr val="bg2">
                    <a:lumMod val="50000"/>
                  </a:schemeClr>
                </a:solidFill>
              </a:endParaRPr>
            </a:p>
          </p:txBody>
        </p:sp>
      </p:grpSp>
    </p:spTree>
    <p:extLst>
      <p:ext uri="{BB962C8B-B14F-4D97-AF65-F5344CB8AC3E}">
        <p14:creationId xmlns:p14="http://schemas.microsoft.com/office/powerpoint/2010/main" val="2680210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30"/>
          <p:cNvSpPr txBox="1"/>
          <p:nvPr/>
        </p:nvSpPr>
        <p:spPr>
          <a:xfrm>
            <a:off x="116545" y="-479575"/>
            <a:ext cx="4533624" cy="9294852"/>
          </a:xfrm>
          <a:prstGeom prst="rect">
            <a:avLst/>
          </a:prstGeom>
          <a:noFill/>
        </p:spPr>
        <p:txBody>
          <a:bodyPr wrap="square" rtlCol="0">
            <a:spAutoFit/>
          </a:bodyPr>
          <a:lstStyle/>
          <a:p>
            <a:pPr algn="ctr"/>
            <a:r>
              <a:rPr lang="en-US" altLang="zh-CN" sz="59800" b="1" dirty="0">
                <a:gradFill>
                  <a:gsLst>
                    <a:gs pos="0">
                      <a:schemeClr val="tx1">
                        <a:alpha val="35000"/>
                      </a:schemeClr>
                    </a:gs>
                    <a:gs pos="100000">
                      <a:schemeClr val="tx1">
                        <a:lumMod val="85000"/>
                        <a:lumOff val="15000"/>
                        <a:alpha val="35000"/>
                      </a:schemeClr>
                    </a:gs>
                  </a:gsLst>
                  <a:lin ang="4800000" scaled="0"/>
                </a:gradFill>
                <a:latin typeface="微软雅黑" panose="020B0503020204020204" pitchFamily="34" charset="-122"/>
                <a:ea typeface="微软雅黑" panose="020B0503020204020204" pitchFamily="34" charset="-122"/>
              </a:rPr>
              <a:t>1</a:t>
            </a:r>
            <a:endParaRPr lang="zh-CN" altLang="en-US" sz="59800" b="1" dirty="0">
              <a:gradFill>
                <a:gsLst>
                  <a:gs pos="0">
                    <a:schemeClr val="tx1">
                      <a:alpha val="35000"/>
                    </a:schemeClr>
                  </a:gs>
                  <a:gs pos="100000">
                    <a:schemeClr val="tx1">
                      <a:lumMod val="85000"/>
                      <a:lumOff val="15000"/>
                      <a:alpha val="35000"/>
                    </a:schemeClr>
                  </a:gs>
                </a:gsLst>
                <a:lin ang="4800000" scaled="0"/>
              </a:gradFill>
              <a:latin typeface="微软雅黑" panose="020B0503020204020204" pitchFamily="34" charset="-122"/>
              <a:ea typeface="微软雅黑" panose="020B0503020204020204" pitchFamily="34" charset="-122"/>
            </a:endParaRPr>
          </a:p>
        </p:txBody>
      </p:sp>
      <p:sp>
        <p:nvSpPr>
          <p:cNvPr id="14" name="矩形 13"/>
          <p:cNvSpPr/>
          <p:nvPr/>
        </p:nvSpPr>
        <p:spPr>
          <a:xfrm>
            <a:off x="10359612" y="-2645"/>
            <a:ext cx="1844863" cy="6882805"/>
          </a:xfrm>
          <a:prstGeom prst="rect">
            <a:avLst/>
          </a:prstGeom>
          <a:gradFill>
            <a:gsLst>
              <a:gs pos="0">
                <a:srgbClr val="1C1836">
                  <a:lumMod val="98000"/>
                </a:srgbClr>
              </a:gs>
              <a:gs pos="100000">
                <a:srgbClr val="19162E">
                  <a:lumMod val="98000"/>
                </a:srgbClr>
              </a:gs>
            </a:gsLst>
            <a:lin ang="4800000" scaled="0"/>
          </a:gradFill>
          <a:ln>
            <a:noFill/>
          </a:ln>
          <a:effectLst>
            <a:outerShdw blurRad="609600" dist="762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3" name="任意多边形 42"/>
          <p:cNvSpPr/>
          <p:nvPr/>
        </p:nvSpPr>
        <p:spPr>
          <a:xfrm>
            <a:off x="12476" y="4863866"/>
            <a:ext cx="12192000" cy="2016294"/>
          </a:xfrm>
          <a:custGeom>
            <a:avLst/>
            <a:gdLst>
              <a:gd name="connsiteX0" fmla="*/ 12192000 w 12192000"/>
              <a:gd name="connsiteY0" fmla="*/ 0 h 2016294"/>
              <a:gd name="connsiteX1" fmla="*/ 12192000 w 12192000"/>
              <a:gd name="connsiteY1" fmla="*/ 2016294 h 2016294"/>
              <a:gd name="connsiteX2" fmla="*/ 0 w 12192000"/>
              <a:gd name="connsiteY2" fmla="*/ 2016294 h 2016294"/>
              <a:gd name="connsiteX3" fmla="*/ 0 w 12192000"/>
              <a:gd name="connsiteY3" fmla="*/ 2006281 h 2016294"/>
              <a:gd name="connsiteX4" fmla="*/ 263708 w 12192000"/>
              <a:gd name="connsiteY4" fmla="*/ 2003914 h 2016294"/>
              <a:gd name="connsiteX5" fmla="*/ 12104647 w 12192000"/>
              <a:gd name="connsiteY5" fmla="*/ 101701 h 2016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2016294">
                <a:moveTo>
                  <a:pt x="12192000" y="0"/>
                </a:moveTo>
                <a:lnTo>
                  <a:pt x="12192000" y="2016294"/>
                </a:lnTo>
                <a:lnTo>
                  <a:pt x="0" y="2016294"/>
                </a:lnTo>
                <a:lnTo>
                  <a:pt x="0" y="2006281"/>
                </a:lnTo>
                <a:lnTo>
                  <a:pt x="263708" y="2003914"/>
                </a:lnTo>
                <a:cubicBezTo>
                  <a:pt x="6161267" y="1897494"/>
                  <a:pt x="10936182" y="1116311"/>
                  <a:pt x="12104647" y="101701"/>
                </a:cubicBezTo>
                <a:close/>
              </a:path>
            </a:pathLst>
          </a:custGeom>
          <a:gradFill flip="none" rotWithShape="1">
            <a:gsLst>
              <a:gs pos="0">
                <a:srgbClr val="0E122C"/>
              </a:gs>
              <a:gs pos="100000">
                <a:srgbClr val="2E3D9A"/>
              </a:gs>
            </a:gsLst>
            <a:lin ang="4800000" scaled="0"/>
            <a:tileRect/>
          </a:gradFill>
          <a:ln>
            <a:noFill/>
          </a:ln>
          <a:effectLst>
            <a:outerShdw blurRad="635000" dist="101600" dir="135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4" name="圆角矩形 43"/>
          <p:cNvSpPr/>
          <p:nvPr/>
        </p:nvSpPr>
        <p:spPr>
          <a:xfrm>
            <a:off x="10703500" y="6011044"/>
            <a:ext cx="1200693" cy="501388"/>
          </a:xfrm>
          <a:prstGeom prst="roundRect">
            <a:avLst>
              <a:gd name="adj" fmla="val 50000"/>
            </a:avLst>
          </a:prstGeom>
          <a:noFill/>
          <a:ln w="9525">
            <a:gradFill flip="none" rotWithShape="1">
              <a:gsLst>
                <a:gs pos="0">
                  <a:srgbClr val="1CA986"/>
                </a:gs>
                <a:gs pos="100000">
                  <a:srgbClr val="50D4C2"/>
                </a:gs>
              </a:gsLst>
              <a:lin ang="4800000" scaled="0"/>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49" name="文本框 48"/>
          <p:cNvSpPr txBox="1"/>
          <p:nvPr/>
        </p:nvSpPr>
        <p:spPr>
          <a:xfrm>
            <a:off x="10719977" y="6088535"/>
            <a:ext cx="1167740" cy="338554"/>
          </a:xfrm>
          <a:prstGeom prst="rect">
            <a:avLst/>
          </a:prstGeom>
          <a:noFill/>
          <a:ln>
            <a:noFill/>
          </a:ln>
        </p:spPr>
        <p:txBody>
          <a:bodyPr wrap="square" rtlCol="0">
            <a:spAutoFit/>
          </a:bodyPr>
          <a:lstStyle/>
          <a:p>
            <a:pPr algn="ctr"/>
            <a:r>
              <a:rPr lang="en-US" altLang="zh-CN" sz="1600" dirty="0">
                <a:gradFill>
                  <a:gsLst>
                    <a:gs pos="0">
                      <a:srgbClr val="1CA986"/>
                    </a:gs>
                    <a:gs pos="100000">
                      <a:srgbClr val="50D4C2"/>
                    </a:gs>
                  </a:gsLst>
                  <a:lin ang="5400000" scaled="1"/>
                </a:gradFill>
                <a:latin typeface="微软雅黑 Light" panose="020B0502040204020203" pitchFamily="34" charset="-122"/>
                <a:ea typeface="微软雅黑 Light" panose="020B0502040204020203" pitchFamily="34" charset="-122"/>
              </a:rPr>
              <a:t>Part one</a:t>
            </a:r>
            <a:endParaRPr lang="zh-CN" altLang="en-US" sz="1600" dirty="0">
              <a:gradFill>
                <a:gsLst>
                  <a:gs pos="0">
                    <a:srgbClr val="1CA986"/>
                  </a:gs>
                  <a:gs pos="100000">
                    <a:srgbClr val="50D4C2"/>
                  </a:gs>
                </a:gsLst>
                <a:lin ang="5400000" scaled="1"/>
              </a:gradFill>
              <a:latin typeface="微软雅黑 Light" panose="020B0502040204020203" pitchFamily="34" charset="-122"/>
              <a:ea typeface="微软雅黑 Light" panose="020B0502040204020203" pitchFamily="34" charset="-122"/>
            </a:endParaRPr>
          </a:p>
        </p:txBody>
      </p:sp>
      <p:sp>
        <p:nvSpPr>
          <p:cNvPr id="50" name="文本框 49"/>
          <p:cNvSpPr txBox="1"/>
          <p:nvPr/>
        </p:nvSpPr>
        <p:spPr>
          <a:xfrm>
            <a:off x="304372" y="15643"/>
            <a:ext cx="4533624" cy="523220"/>
          </a:xfrm>
          <a:prstGeom prst="rect">
            <a:avLst/>
          </a:prstGeom>
          <a:noFill/>
        </p:spPr>
        <p:txBody>
          <a:bodyPr wrap="square" rtlCol="0">
            <a:spAutoFit/>
          </a:bodyPr>
          <a:lstStyle/>
          <a:p>
            <a:pPr algn="ctr"/>
            <a:r>
              <a:rPr lang="zh-CN" altLang="en-US" sz="2800" dirty="0">
                <a:solidFill>
                  <a:schemeClr val="bg1"/>
                </a:solidFill>
                <a:latin typeface="微软雅黑 Light" panose="020B0502040204020203" pitchFamily="34" charset="-122"/>
                <a:ea typeface="微软雅黑 Light" panose="020B0502040204020203" pitchFamily="34" charset="-122"/>
              </a:rPr>
              <a:t>第一章重点知识总结</a:t>
            </a:r>
          </a:p>
        </p:txBody>
      </p:sp>
      <p:sp>
        <p:nvSpPr>
          <p:cNvPr id="52" name="矩形 51"/>
          <p:cNvSpPr/>
          <p:nvPr/>
        </p:nvSpPr>
        <p:spPr>
          <a:xfrm>
            <a:off x="897609" y="482113"/>
            <a:ext cx="5365750" cy="338554"/>
          </a:xfrm>
          <a:prstGeom prst="rect">
            <a:avLst/>
          </a:prstGeom>
        </p:spPr>
        <p:txBody>
          <a:bodyPr wrap="square">
            <a:spAutoFit/>
          </a:bodyPr>
          <a:lstStyle/>
          <a:p>
            <a:pPr lvl="0" algn="just"/>
            <a:r>
              <a:rPr lang="zh-CN" altLang="en-US" sz="1600" dirty="0">
                <a:solidFill>
                  <a:schemeClr val="bg1"/>
                </a:solidFill>
                <a:latin typeface="微软雅黑 Light" panose="020B0502040204020203" pitchFamily="34" charset="-122"/>
                <a:ea typeface="微软雅黑 Light" panose="020B0502040204020203" pitchFamily="34" charset="-122"/>
              </a:rPr>
              <a:t>统计学习方法概论</a:t>
            </a:r>
            <a:endParaRPr lang="zh-HK" altLang="zh-HK" sz="1600" dirty="0">
              <a:solidFill>
                <a:schemeClr val="bg1"/>
              </a:solidFill>
              <a:latin typeface="微软雅黑 Light" panose="020B0502040204020203" pitchFamily="34" charset="-122"/>
              <a:ea typeface="微软雅黑 Light" panose="020B0502040204020203" pitchFamily="34" charset="-122"/>
            </a:endParaRPr>
          </a:p>
        </p:txBody>
      </p:sp>
      <p:grpSp>
        <p:nvGrpSpPr>
          <p:cNvPr id="53" name="组合 52"/>
          <p:cNvGrpSpPr/>
          <p:nvPr/>
        </p:nvGrpSpPr>
        <p:grpSpPr>
          <a:xfrm>
            <a:off x="254882" y="-2645"/>
            <a:ext cx="542940" cy="563684"/>
            <a:chOff x="254882" y="-2645"/>
            <a:chExt cx="542940" cy="563684"/>
          </a:xfrm>
        </p:grpSpPr>
        <p:sp>
          <p:nvSpPr>
            <p:cNvPr id="54" name="矩形 53"/>
            <p:cNvSpPr/>
            <p:nvPr/>
          </p:nvSpPr>
          <p:spPr>
            <a:xfrm>
              <a:off x="254882" y="-2645"/>
              <a:ext cx="542940" cy="561039"/>
            </a:xfrm>
            <a:prstGeom prst="rect">
              <a:avLst/>
            </a:prstGeom>
            <a:gradFill flip="none" rotWithShape="1">
              <a:gsLst>
                <a:gs pos="9000">
                  <a:srgbClr val="FDE345">
                    <a:lumMod val="86000"/>
                  </a:srgbClr>
                </a:gs>
                <a:gs pos="100000">
                  <a:srgbClr val="FDE345">
                    <a:lumMod val="95000"/>
                    <a:lumOff val="5000"/>
                  </a:srgbClr>
                </a:gs>
              </a:gsLst>
              <a:lin ang="4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6" name="矩形 55"/>
            <p:cNvSpPr/>
            <p:nvPr/>
          </p:nvSpPr>
          <p:spPr>
            <a:xfrm>
              <a:off x="254882" y="0"/>
              <a:ext cx="542940" cy="5610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tx1"/>
                  </a:solidFill>
                  <a:latin typeface="微软雅黑" panose="020B0503020204020204" pitchFamily="34" charset="-122"/>
                  <a:ea typeface="微软雅黑" panose="020B0503020204020204" pitchFamily="34" charset="-122"/>
                </a:rPr>
                <a:t>1</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grpSp>
      <p:sp>
        <p:nvSpPr>
          <p:cNvPr id="4" name="矩形 3">
            <a:extLst>
              <a:ext uri="{FF2B5EF4-FFF2-40B4-BE49-F238E27FC236}">
                <a16:creationId xmlns:a16="http://schemas.microsoft.com/office/drawing/2014/main" id="{874FF84F-D854-4BE3-8B4A-BDA83CF62BA1}"/>
              </a:ext>
            </a:extLst>
          </p:cNvPr>
          <p:cNvSpPr/>
          <p:nvPr/>
        </p:nvSpPr>
        <p:spPr>
          <a:xfrm>
            <a:off x="4131076" y="1457271"/>
            <a:ext cx="4808738" cy="923330"/>
          </a:xfrm>
          <a:prstGeom prst="rect">
            <a:avLst/>
          </a:prstGeom>
        </p:spPr>
        <p:txBody>
          <a:bodyPr wrap="square">
            <a:spAutoFit/>
          </a:bodyPr>
          <a:lstStyle/>
          <a:p>
            <a:r>
              <a:rPr lang="zh-CN" altLang="en-US" dirty="0">
                <a:solidFill>
                  <a:schemeClr val="bg1"/>
                </a:solidFill>
                <a:latin typeface="微软雅黑" panose="020B0503020204020204" pitchFamily="34" charset="-122"/>
                <a:ea typeface="微软雅黑" panose="020B0503020204020204" pitchFamily="34" charset="-122"/>
              </a:rPr>
              <a:t>统计学习的方法是基于数据构建统计模型从而对数据进行预测与分析统计学习由               、非监督学习、半监督学习和强化学习等组成</a:t>
            </a:r>
            <a:r>
              <a:rPr lang="en-US" altLang="zh-CN" dirty="0">
                <a:solidFill>
                  <a:schemeClr val="bg1"/>
                </a:solidFill>
                <a:latin typeface="微软雅黑" panose="020B0503020204020204" pitchFamily="34" charset="-122"/>
                <a:ea typeface="微软雅黑" panose="020B0503020204020204" pitchFamily="34" charset="-122"/>
              </a:rPr>
              <a:t>.</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5E60555D-27BE-4013-81E2-4ABF4B6EDA20}"/>
              </a:ext>
            </a:extLst>
          </p:cNvPr>
          <p:cNvSpPr/>
          <p:nvPr/>
        </p:nvSpPr>
        <p:spPr>
          <a:xfrm>
            <a:off x="4096079" y="2834797"/>
            <a:ext cx="4808738" cy="646331"/>
          </a:xfrm>
          <a:prstGeom prst="rect">
            <a:avLst/>
          </a:prstGeom>
        </p:spPr>
        <p:txBody>
          <a:bodyPr wrap="square">
            <a:spAutoFit/>
          </a:bodyPr>
          <a:lstStyle/>
          <a:p>
            <a:r>
              <a:rPr lang="zh-CN" altLang="en-US" dirty="0">
                <a:solidFill>
                  <a:schemeClr val="bg1"/>
                </a:solidFill>
                <a:latin typeface="微软雅黑" panose="020B0503020204020204" pitchFamily="34" charset="-122"/>
                <a:ea typeface="微软雅黑" panose="020B0503020204020204" pitchFamily="34" charset="-122"/>
              </a:rPr>
              <a:t>监督学习：利用训练数据集学习一个模型，再用模型对测试样本集进行预测</a:t>
            </a:r>
          </a:p>
        </p:txBody>
      </p:sp>
      <p:sp>
        <p:nvSpPr>
          <p:cNvPr id="6" name="矩形 5">
            <a:extLst>
              <a:ext uri="{FF2B5EF4-FFF2-40B4-BE49-F238E27FC236}">
                <a16:creationId xmlns:a16="http://schemas.microsoft.com/office/drawing/2014/main" id="{040EF50B-94D2-41FC-BDE1-04BCB2A40D1D}"/>
              </a:ext>
            </a:extLst>
          </p:cNvPr>
          <p:cNvSpPr/>
          <p:nvPr/>
        </p:nvSpPr>
        <p:spPr>
          <a:xfrm>
            <a:off x="7574460" y="1743148"/>
            <a:ext cx="1107996" cy="369332"/>
          </a:xfrm>
          <a:prstGeom prst="rect">
            <a:avLst/>
          </a:prstGeom>
        </p:spPr>
        <p:txBody>
          <a:bodyPr wrap="none">
            <a:spAutoFit/>
          </a:bodyPr>
          <a:lstStyle/>
          <a:p>
            <a:r>
              <a:rPr lang="zh-CN" altLang="en-US" dirty="0">
                <a:solidFill>
                  <a:schemeClr val="bg1"/>
                </a:solidFill>
                <a:latin typeface="微软雅黑" panose="020B0503020204020204" pitchFamily="34" charset="-122"/>
                <a:ea typeface="微软雅黑" panose="020B0503020204020204" pitchFamily="34" charset="-122"/>
              </a:rPr>
              <a:t>监督学习</a:t>
            </a:r>
            <a:endParaRPr lang="zh-CN" altLang="en-US" dirty="0"/>
          </a:p>
        </p:txBody>
      </p:sp>
      <p:pic>
        <p:nvPicPr>
          <p:cNvPr id="58" name="图片 57">
            <a:extLst>
              <a:ext uri="{FF2B5EF4-FFF2-40B4-BE49-F238E27FC236}">
                <a16:creationId xmlns:a16="http://schemas.microsoft.com/office/drawing/2014/main" id="{E8848519-6D63-46A4-9BDE-ED3E52E698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1578" y="3675623"/>
            <a:ext cx="3837740" cy="2376486"/>
          </a:xfrm>
          <a:prstGeom prst="rect">
            <a:avLst/>
          </a:prstGeom>
        </p:spPr>
      </p:pic>
    </p:spTree>
    <p:extLst>
      <p:ext uri="{BB962C8B-B14F-4D97-AF65-F5344CB8AC3E}">
        <p14:creationId xmlns:p14="http://schemas.microsoft.com/office/powerpoint/2010/main" val="3428110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9" presetClass="emph" presetSubtype="0" fill="hold" nodeType="clickEffect">
                                  <p:stCondLst>
                                    <p:cond delay="0"/>
                                  </p:stCondLst>
                                  <p:childTnLst>
                                    <p:animClr clrSpc="rgb" dir="cw">
                                      <p:cBhvr override="childStyle">
                                        <p:cTn id="14" dur="500" fill="hold"/>
                                        <p:tgtEl>
                                          <p:spTgt spid="6">
                                            <p:txEl>
                                              <p:pRg st="0" end="0"/>
                                            </p:txEl>
                                          </p:spTgt>
                                        </p:tgtEl>
                                        <p:attrNameLst>
                                          <p:attrName>style.color</p:attrName>
                                        </p:attrNameLst>
                                      </p:cBhvr>
                                      <p:to>
                                        <a:schemeClr val="accent2"/>
                                      </p:to>
                                    </p:animClr>
                                    <p:animClr clrSpc="rgb" dir="cw">
                                      <p:cBhvr>
                                        <p:cTn id="15" dur="500" fill="hold"/>
                                        <p:tgtEl>
                                          <p:spTgt spid="6">
                                            <p:txEl>
                                              <p:pRg st="0" end="0"/>
                                            </p:txEl>
                                          </p:spTgt>
                                        </p:tgtEl>
                                        <p:attrNameLst>
                                          <p:attrName>fillcolor</p:attrName>
                                        </p:attrNameLst>
                                      </p:cBhvr>
                                      <p:to>
                                        <a:schemeClr val="accent2"/>
                                      </p:to>
                                    </p:animClr>
                                    <p:set>
                                      <p:cBhvr>
                                        <p:cTn id="16" dur="500" fill="hold"/>
                                        <p:tgtEl>
                                          <p:spTgt spid="6">
                                            <p:txEl>
                                              <p:pRg st="0" end="0"/>
                                            </p:txEl>
                                          </p:spTgt>
                                        </p:tgtEl>
                                        <p:attrNameLst>
                                          <p:attrName>fill.type</p:attrName>
                                        </p:attrNameLst>
                                      </p:cBhvr>
                                      <p:to>
                                        <p:strVal val="solid"/>
                                      </p:to>
                                    </p:set>
                                    <p:set>
                                      <p:cBhvr>
                                        <p:cTn id="17" dur="500" fill="hold"/>
                                        <p:tgtEl>
                                          <p:spTgt spid="6">
                                            <p:txEl>
                                              <p:pRg st="0" end="0"/>
                                            </p:txEl>
                                          </p:spTgt>
                                        </p:tgtEl>
                                        <p:attrNameLst>
                                          <p:attrName>fill.on</p:attrName>
                                        </p:attrNameLst>
                                      </p:cBhvr>
                                      <p:to>
                                        <p:strVal val="true"/>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par>
                                <p:cTn id="23" presetID="10" presetClass="entr" presetSubtype="0" fill="hold" nodeType="withEffect">
                                  <p:stCondLst>
                                    <p:cond delay="0"/>
                                  </p:stCondLst>
                                  <p:childTnLst>
                                    <p:set>
                                      <p:cBhvr>
                                        <p:cTn id="24" dur="1" fill="hold">
                                          <p:stCondLst>
                                            <p:cond delay="0"/>
                                          </p:stCondLst>
                                        </p:cTn>
                                        <p:tgtEl>
                                          <p:spTgt spid="58"/>
                                        </p:tgtEl>
                                        <p:attrNameLst>
                                          <p:attrName>style.visibility</p:attrName>
                                        </p:attrNameLst>
                                      </p:cBhvr>
                                      <p:to>
                                        <p:strVal val="visible"/>
                                      </p:to>
                                    </p:set>
                                    <p:animEffect transition="in" filter="fade">
                                      <p:cBhvr>
                                        <p:cTn id="25"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build="allAtOnce"/>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2476" y="4863866"/>
            <a:ext cx="12192000" cy="2016294"/>
            <a:chOff x="12476" y="4863866"/>
            <a:chExt cx="12192000" cy="2016294"/>
          </a:xfrm>
        </p:grpSpPr>
        <p:sp>
          <p:nvSpPr>
            <p:cNvPr id="2" name="任意多边形 1"/>
            <p:cNvSpPr/>
            <p:nvPr/>
          </p:nvSpPr>
          <p:spPr>
            <a:xfrm>
              <a:off x="12476" y="4863866"/>
              <a:ext cx="12192000" cy="2016294"/>
            </a:xfrm>
            <a:custGeom>
              <a:avLst/>
              <a:gdLst>
                <a:gd name="connsiteX0" fmla="*/ 12192000 w 12192000"/>
                <a:gd name="connsiteY0" fmla="*/ 0 h 2016294"/>
                <a:gd name="connsiteX1" fmla="*/ 12192000 w 12192000"/>
                <a:gd name="connsiteY1" fmla="*/ 2016294 h 2016294"/>
                <a:gd name="connsiteX2" fmla="*/ 0 w 12192000"/>
                <a:gd name="connsiteY2" fmla="*/ 2016294 h 2016294"/>
                <a:gd name="connsiteX3" fmla="*/ 0 w 12192000"/>
                <a:gd name="connsiteY3" fmla="*/ 2006281 h 2016294"/>
                <a:gd name="connsiteX4" fmla="*/ 263708 w 12192000"/>
                <a:gd name="connsiteY4" fmla="*/ 2003914 h 2016294"/>
                <a:gd name="connsiteX5" fmla="*/ 12104647 w 12192000"/>
                <a:gd name="connsiteY5" fmla="*/ 101701 h 2016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2016294">
                  <a:moveTo>
                    <a:pt x="12192000" y="0"/>
                  </a:moveTo>
                  <a:lnTo>
                    <a:pt x="12192000" y="2016294"/>
                  </a:lnTo>
                  <a:lnTo>
                    <a:pt x="0" y="2016294"/>
                  </a:lnTo>
                  <a:lnTo>
                    <a:pt x="0" y="2006281"/>
                  </a:lnTo>
                  <a:lnTo>
                    <a:pt x="263708" y="2003914"/>
                  </a:lnTo>
                  <a:cubicBezTo>
                    <a:pt x="6161267" y="1897494"/>
                    <a:pt x="10936182" y="1116311"/>
                    <a:pt x="12104647" y="101701"/>
                  </a:cubicBezTo>
                  <a:close/>
                </a:path>
              </a:pathLst>
            </a:custGeom>
            <a:gradFill flip="none" rotWithShape="1">
              <a:gsLst>
                <a:gs pos="0">
                  <a:srgbClr val="0E122C"/>
                </a:gs>
                <a:gs pos="100000">
                  <a:srgbClr val="2E3D9A"/>
                </a:gs>
              </a:gsLst>
              <a:lin ang="4800000" scaled="0"/>
              <a:tileRect/>
            </a:gradFill>
            <a:ln>
              <a:noFill/>
            </a:ln>
            <a:effectLst>
              <a:outerShdw blurRad="635000" dist="101600" dir="135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圆角矩形 2"/>
            <p:cNvSpPr/>
            <p:nvPr/>
          </p:nvSpPr>
          <p:spPr>
            <a:xfrm>
              <a:off x="10703500" y="6011044"/>
              <a:ext cx="1200693" cy="501388"/>
            </a:xfrm>
            <a:prstGeom prst="roundRect">
              <a:avLst>
                <a:gd name="adj" fmla="val 50000"/>
              </a:avLst>
            </a:prstGeom>
            <a:noFill/>
            <a:ln w="9525">
              <a:gradFill flip="none" rotWithShape="1">
                <a:gsLst>
                  <a:gs pos="0">
                    <a:srgbClr val="1CA986"/>
                  </a:gs>
                  <a:gs pos="100000">
                    <a:srgbClr val="50D4C2"/>
                  </a:gs>
                </a:gsLst>
                <a:lin ang="4800000" scaled="0"/>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4" name="文本框 3"/>
            <p:cNvSpPr txBox="1"/>
            <p:nvPr/>
          </p:nvSpPr>
          <p:spPr>
            <a:xfrm>
              <a:off x="10719977" y="6088535"/>
              <a:ext cx="1167740" cy="338554"/>
            </a:xfrm>
            <a:prstGeom prst="rect">
              <a:avLst/>
            </a:prstGeom>
            <a:noFill/>
            <a:ln>
              <a:noFill/>
            </a:ln>
          </p:spPr>
          <p:txBody>
            <a:bodyPr wrap="square" rtlCol="0">
              <a:spAutoFit/>
            </a:bodyPr>
            <a:lstStyle/>
            <a:p>
              <a:pPr algn="ctr"/>
              <a:r>
                <a:rPr lang="en-US" altLang="zh-CN" sz="1600" dirty="0">
                  <a:gradFill>
                    <a:gsLst>
                      <a:gs pos="0">
                        <a:srgbClr val="1CA986"/>
                      </a:gs>
                      <a:gs pos="100000">
                        <a:srgbClr val="50D4C2"/>
                      </a:gs>
                    </a:gsLst>
                    <a:lin ang="5400000" scaled="1"/>
                  </a:gradFill>
                  <a:latin typeface="微软雅黑 Light" panose="020B0502040204020203" pitchFamily="34" charset="-122"/>
                  <a:ea typeface="微软雅黑 Light" panose="020B0502040204020203" pitchFamily="34" charset="-122"/>
                </a:rPr>
                <a:t>Part one</a:t>
              </a:r>
              <a:endParaRPr lang="zh-CN" altLang="en-US" sz="1600" dirty="0">
                <a:gradFill>
                  <a:gsLst>
                    <a:gs pos="0">
                      <a:srgbClr val="1CA986"/>
                    </a:gs>
                    <a:gs pos="100000">
                      <a:srgbClr val="50D4C2"/>
                    </a:gs>
                  </a:gsLst>
                  <a:lin ang="5400000" scaled="1"/>
                </a:gradFill>
                <a:latin typeface="微软雅黑 Light" panose="020B0502040204020203" pitchFamily="34" charset="-122"/>
                <a:ea typeface="微软雅黑 Light" panose="020B0502040204020203" pitchFamily="34" charset="-122"/>
              </a:endParaRPr>
            </a:p>
          </p:txBody>
        </p:sp>
      </p:grpSp>
      <p:grpSp>
        <p:nvGrpSpPr>
          <p:cNvPr id="34" name="组合 33"/>
          <p:cNvGrpSpPr/>
          <p:nvPr/>
        </p:nvGrpSpPr>
        <p:grpSpPr>
          <a:xfrm>
            <a:off x="254882" y="-2645"/>
            <a:ext cx="542940" cy="563684"/>
            <a:chOff x="254882" y="-2645"/>
            <a:chExt cx="542940" cy="563684"/>
          </a:xfrm>
        </p:grpSpPr>
        <p:sp>
          <p:nvSpPr>
            <p:cNvPr id="35" name="矩形 34"/>
            <p:cNvSpPr/>
            <p:nvPr/>
          </p:nvSpPr>
          <p:spPr>
            <a:xfrm>
              <a:off x="254882" y="-2645"/>
              <a:ext cx="542940" cy="561039"/>
            </a:xfrm>
            <a:prstGeom prst="rect">
              <a:avLst/>
            </a:prstGeom>
            <a:gradFill flip="none" rotWithShape="1">
              <a:gsLst>
                <a:gs pos="9000">
                  <a:srgbClr val="FDE345">
                    <a:lumMod val="86000"/>
                  </a:srgbClr>
                </a:gs>
                <a:gs pos="100000">
                  <a:srgbClr val="FDE345">
                    <a:lumMod val="95000"/>
                    <a:lumOff val="5000"/>
                  </a:srgbClr>
                </a:gs>
              </a:gsLst>
              <a:lin ang="4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8" name="矩形 37"/>
            <p:cNvSpPr/>
            <p:nvPr/>
          </p:nvSpPr>
          <p:spPr>
            <a:xfrm>
              <a:off x="254882" y="0"/>
              <a:ext cx="542940" cy="5610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tx1"/>
                  </a:solidFill>
                  <a:latin typeface="微软雅黑" panose="020B0503020204020204" pitchFamily="34" charset="-122"/>
                  <a:ea typeface="微软雅黑" panose="020B0503020204020204" pitchFamily="34" charset="-122"/>
                </a:rPr>
                <a:t>1</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grpSp>
      <p:sp>
        <p:nvSpPr>
          <p:cNvPr id="42" name="文本框 41">
            <a:extLst>
              <a:ext uri="{FF2B5EF4-FFF2-40B4-BE49-F238E27FC236}">
                <a16:creationId xmlns:a16="http://schemas.microsoft.com/office/drawing/2014/main" id="{EC210225-DEC7-4E0A-96A5-F820E9223E47}"/>
              </a:ext>
            </a:extLst>
          </p:cNvPr>
          <p:cNvSpPr txBox="1"/>
          <p:nvPr/>
        </p:nvSpPr>
        <p:spPr>
          <a:xfrm>
            <a:off x="304372" y="15643"/>
            <a:ext cx="4533624" cy="523220"/>
          </a:xfrm>
          <a:prstGeom prst="rect">
            <a:avLst/>
          </a:prstGeom>
          <a:noFill/>
        </p:spPr>
        <p:txBody>
          <a:bodyPr wrap="square" rtlCol="0">
            <a:spAutoFit/>
          </a:bodyPr>
          <a:lstStyle/>
          <a:p>
            <a:pPr algn="ctr"/>
            <a:r>
              <a:rPr lang="zh-CN" altLang="en-US" sz="2800" dirty="0">
                <a:solidFill>
                  <a:schemeClr val="bg1"/>
                </a:solidFill>
                <a:latin typeface="微软雅黑 Light" panose="020B0502040204020203" pitchFamily="34" charset="-122"/>
                <a:ea typeface="微软雅黑 Light" panose="020B0502040204020203" pitchFamily="34" charset="-122"/>
              </a:rPr>
              <a:t>第一章重点知识总结</a:t>
            </a:r>
          </a:p>
        </p:txBody>
      </p:sp>
      <p:sp>
        <p:nvSpPr>
          <p:cNvPr id="43" name="矩形 42">
            <a:extLst>
              <a:ext uri="{FF2B5EF4-FFF2-40B4-BE49-F238E27FC236}">
                <a16:creationId xmlns:a16="http://schemas.microsoft.com/office/drawing/2014/main" id="{C729FFDC-5969-4A04-9F17-DE10E1311683}"/>
              </a:ext>
            </a:extLst>
          </p:cNvPr>
          <p:cNvSpPr/>
          <p:nvPr/>
        </p:nvSpPr>
        <p:spPr>
          <a:xfrm>
            <a:off x="897609" y="482113"/>
            <a:ext cx="5365750" cy="338554"/>
          </a:xfrm>
          <a:prstGeom prst="rect">
            <a:avLst/>
          </a:prstGeom>
        </p:spPr>
        <p:txBody>
          <a:bodyPr wrap="square">
            <a:spAutoFit/>
          </a:bodyPr>
          <a:lstStyle/>
          <a:p>
            <a:pPr lvl="0" algn="just"/>
            <a:r>
              <a:rPr lang="zh-CN" altLang="en-US" sz="1600" dirty="0">
                <a:solidFill>
                  <a:schemeClr val="bg1"/>
                </a:solidFill>
                <a:latin typeface="微软雅黑 Light" panose="020B0502040204020203" pitchFamily="34" charset="-122"/>
                <a:ea typeface="微软雅黑 Light" panose="020B0502040204020203" pitchFamily="34" charset="-122"/>
              </a:rPr>
              <a:t>统计学习方法概论</a:t>
            </a:r>
            <a:endParaRPr lang="zh-HK" altLang="zh-HK" sz="1600" dirty="0">
              <a:solidFill>
                <a:schemeClr val="bg1"/>
              </a:solidFill>
              <a:latin typeface="微软雅黑 Light" panose="020B0502040204020203" pitchFamily="34" charset="-122"/>
              <a:ea typeface="微软雅黑 Light" panose="020B0502040204020203" pitchFamily="34" charset="-122"/>
            </a:endParaRPr>
          </a:p>
        </p:txBody>
      </p:sp>
      <p:sp>
        <p:nvSpPr>
          <p:cNvPr id="46" name="内容占位符 6">
            <a:extLst>
              <a:ext uri="{FF2B5EF4-FFF2-40B4-BE49-F238E27FC236}">
                <a16:creationId xmlns:a16="http://schemas.microsoft.com/office/drawing/2014/main" id="{DF6ACED0-345E-49AB-AC1E-FAF502B3D52D}"/>
              </a:ext>
            </a:extLst>
          </p:cNvPr>
          <p:cNvSpPr txBox="1">
            <a:spLocks/>
          </p:cNvSpPr>
          <p:nvPr/>
        </p:nvSpPr>
        <p:spPr>
          <a:xfrm>
            <a:off x="734728" y="1373588"/>
            <a:ext cx="4397375" cy="4523803"/>
          </a:xfrm>
          <a:prstGeom prst="rect">
            <a:avLst/>
          </a:prstGeom>
        </p:spPr>
        <p:txBody>
          <a:bodyPr wrap="square">
            <a:spAutoFit/>
          </a:bodyPr>
          <a:lstStyle>
            <a:lvl1pPr marL="0" indent="0" algn="l" defTabSz="914400" rtl="0" eaLnBrk="1" latinLnBrk="0" hangingPunct="1">
              <a:lnSpc>
                <a:spcPct val="120000"/>
              </a:lnSpc>
              <a:spcBef>
                <a:spcPts val="1000"/>
              </a:spcBef>
              <a:buFontTx/>
              <a:buNone/>
              <a:defRPr sz="2000" kern="0" spc="300" baseline="0">
                <a:solidFill>
                  <a:schemeClr val="bg1"/>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120000"/>
              </a:lnSpc>
              <a:spcBef>
                <a:spcPts val="500"/>
              </a:spcBef>
              <a:buFontTx/>
              <a:buNone/>
              <a:defRPr sz="2000" kern="0" spc="300" baseline="0">
                <a:solidFill>
                  <a:schemeClr val="bg1"/>
                </a:solidFill>
                <a:latin typeface="微软雅黑" panose="020B0503020204020204" pitchFamily="34" charset="-122"/>
                <a:ea typeface="微软雅黑" panose="020B0503020204020204" pitchFamily="34" charset="-122"/>
                <a:cs typeface="+mn-cs"/>
              </a:defRPr>
            </a:lvl2pPr>
            <a:lvl3pPr marL="914400" indent="0" algn="l" defTabSz="914400" rtl="0" eaLnBrk="1" latinLnBrk="0" hangingPunct="1">
              <a:lnSpc>
                <a:spcPct val="120000"/>
              </a:lnSpc>
              <a:spcBef>
                <a:spcPts val="500"/>
              </a:spcBef>
              <a:buFontTx/>
              <a:buNone/>
              <a:defRPr sz="2000" kern="0" spc="300" baseline="0">
                <a:solidFill>
                  <a:schemeClr val="bg1"/>
                </a:solidFill>
                <a:latin typeface="微软雅黑" panose="020B0503020204020204" pitchFamily="34" charset="-122"/>
                <a:ea typeface="微软雅黑" panose="020B0503020204020204" pitchFamily="34" charset="-122"/>
                <a:cs typeface="+mn-cs"/>
              </a:defRPr>
            </a:lvl3pPr>
            <a:lvl4pPr marL="1371600" indent="0" algn="l" defTabSz="914400" rtl="0" eaLnBrk="1" latinLnBrk="0" hangingPunct="1">
              <a:lnSpc>
                <a:spcPct val="120000"/>
              </a:lnSpc>
              <a:spcBef>
                <a:spcPts val="500"/>
              </a:spcBef>
              <a:buFontTx/>
              <a:buNone/>
              <a:defRPr sz="2000" kern="0" spc="300" baseline="0">
                <a:solidFill>
                  <a:schemeClr val="bg1"/>
                </a:solidFill>
                <a:latin typeface="微软雅黑" panose="020B0503020204020204" pitchFamily="34" charset="-122"/>
                <a:ea typeface="微软雅黑" panose="020B0503020204020204" pitchFamily="34" charset="-122"/>
                <a:cs typeface="+mn-cs"/>
              </a:defRPr>
            </a:lvl4pPr>
            <a:lvl5pPr marL="1828800" indent="0" algn="l" defTabSz="914400" rtl="0" eaLnBrk="1" latinLnBrk="0" hangingPunct="1">
              <a:lnSpc>
                <a:spcPct val="120000"/>
              </a:lnSpc>
              <a:spcBef>
                <a:spcPts val="500"/>
              </a:spcBef>
              <a:buFontTx/>
              <a:buNone/>
              <a:defRPr sz="2000" kern="0" spc="300" baseline="0">
                <a:solidFill>
                  <a:schemeClr val="bg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0" lang="zh-CN" altLang="en-US" sz="2000" b="0" i="0" u="none" strike="noStrike" kern="0" cap="none" spc="300" normalizeH="0" baseline="0" noProof="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监督学习的实现步骤：</a:t>
            </a:r>
            <a:endParaRPr kumimoji="0" lang="en-US" altLang="zh-CN" sz="2000" b="0" i="0" u="none" strike="noStrike" kern="0" cap="none" spc="300" normalizeH="0" baseline="0" noProof="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20000"/>
              </a:lnSpc>
              <a:spcBef>
                <a:spcPts val="1000"/>
              </a:spcBef>
              <a:spcAft>
                <a:spcPts val="0"/>
              </a:spcAft>
              <a:buClrTx/>
              <a:buSzTx/>
              <a:buFontTx/>
              <a:buNone/>
              <a:tabLst/>
              <a:defRPr/>
            </a:pPr>
            <a:r>
              <a:rPr kumimoji="0" lang="en-US" altLang="zh-CN" sz="2000" b="0" i="0" u="none" strike="noStrike" kern="0" cap="none" spc="300" normalizeH="0" baseline="0" noProof="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1.</a:t>
            </a:r>
            <a:r>
              <a:rPr kumimoji="0" lang="zh-CN" altLang="en-US" sz="2000" b="0" i="0" u="none" strike="noStrike" kern="0" cap="none" spc="300" normalizeH="0" baseline="0" noProof="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得到一个有限的训练数据集合</a:t>
            </a:r>
            <a:endParaRPr kumimoji="0" lang="en-US" altLang="zh-CN" sz="2000" b="0" i="0" u="none" strike="noStrike" kern="0" cap="none" spc="300" normalizeH="0" baseline="0" noProof="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20000"/>
              </a:lnSpc>
              <a:spcBef>
                <a:spcPts val="1000"/>
              </a:spcBef>
              <a:spcAft>
                <a:spcPts val="0"/>
              </a:spcAft>
              <a:buClrTx/>
              <a:buSzTx/>
              <a:buFontTx/>
              <a:buNone/>
              <a:tabLst/>
              <a:defRPr/>
            </a:pPr>
            <a:r>
              <a:rPr kumimoji="0" lang="en-US" altLang="zh-CN" sz="2000" b="0" i="0" u="none" strike="noStrike" kern="0" cap="none" spc="300" normalizeH="0" baseline="0" noProof="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2.</a:t>
            </a:r>
            <a:r>
              <a:rPr kumimoji="0" lang="zh-CN" altLang="en-US" sz="2000" b="0" i="0" u="none" strike="noStrike" kern="0" cap="none" spc="300" normalizeH="0" baseline="0" noProof="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确定模型的假设空间，也就是所有的备选模型</a:t>
            </a:r>
            <a:endParaRPr kumimoji="0" lang="en-US" altLang="zh-CN" sz="2000" b="0" i="0" u="none" strike="noStrike" kern="0" cap="none" spc="300" normalizeH="0" baseline="0" noProof="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20000"/>
              </a:lnSpc>
              <a:spcBef>
                <a:spcPts val="1000"/>
              </a:spcBef>
              <a:spcAft>
                <a:spcPts val="0"/>
              </a:spcAft>
              <a:buClrTx/>
              <a:buSzTx/>
              <a:buFontTx/>
              <a:buNone/>
              <a:tabLst/>
              <a:defRPr/>
            </a:pPr>
            <a:r>
              <a:rPr kumimoji="0" lang="en-US" altLang="zh-CN" sz="2000" b="0" i="0" u="none" strike="noStrike" kern="0" cap="none" spc="300" normalizeH="0" baseline="0" noProof="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3.</a:t>
            </a:r>
            <a:r>
              <a:rPr kumimoji="0" lang="zh-CN" altLang="en-US" sz="2000" b="0" i="0" u="none" strike="noStrike" kern="0" cap="none" spc="300" normalizeH="0" baseline="0" noProof="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确定模型选择的准则，即学习的策略</a:t>
            </a:r>
            <a:endParaRPr kumimoji="0" lang="en-US" altLang="zh-CN" sz="2000" b="0" i="0" u="none" strike="noStrike" kern="0" cap="none" spc="300" normalizeH="0" baseline="0" noProof="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20000"/>
              </a:lnSpc>
              <a:spcBef>
                <a:spcPts val="1000"/>
              </a:spcBef>
              <a:spcAft>
                <a:spcPts val="0"/>
              </a:spcAft>
              <a:buClrTx/>
              <a:buSzTx/>
              <a:buFontTx/>
              <a:buNone/>
              <a:tabLst/>
              <a:defRPr/>
            </a:pPr>
            <a:r>
              <a:rPr kumimoji="0" lang="en-US" altLang="zh-CN" sz="2000" b="0" i="0" u="none" strike="noStrike" kern="0" cap="none" spc="300" normalizeH="0" baseline="0" noProof="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4.</a:t>
            </a:r>
            <a:r>
              <a:rPr kumimoji="0" lang="zh-CN" altLang="en-US" sz="2000" b="0" i="0" u="none" strike="noStrike" kern="0" cap="none" spc="300" normalizeH="0" baseline="0" noProof="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实现求解最优模型的算法</a:t>
            </a:r>
            <a:endParaRPr kumimoji="0" lang="en-US" altLang="zh-CN" sz="2000" b="0" i="0" u="none" strike="noStrike" kern="0" cap="none" spc="300" normalizeH="0" baseline="0" noProof="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20000"/>
              </a:lnSpc>
              <a:spcBef>
                <a:spcPts val="1000"/>
              </a:spcBef>
              <a:spcAft>
                <a:spcPts val="0"/>
              </a:spcAft>
              <a:buClrTx/>
              <a:buSzTx/>
              <a:buFontTx/>
              <a:buNone/>
              <a:tabLst/>
              <a:defRPr/>
            </a:pPr>
            <a:r>
              <a:rPr kumimoji="0" lang="en-US" altLang="zh-CN" sz="2000" b="0" i="0" u="none" strike="noStrike" kern="0" cap="none" spc="300" normalizeH="0" baseline="0" noProof="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5.</a:t>
            </a:r>
            <a:r>
              <a:rPr kumimoji="0" lang="zh-CN" altLang="en-US" sz="2000" b="0" i="0" u="none" strike="noStrike" kern="0" cap="none" spc="300" normalizeH="0" baseline="0" noProof="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通过学习方法选择最优模型</a:t>
            </a:r>
            <a:endParaRPr kumimoji="0" lang="en-US" altLang="zh-CN" sz="2000" b="0" i="0" u="none" strike="noStrike" kern="0" cap="none" spc="300" normalizeH="0" baseline="0" noProof="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20000"/>
              </a:lnSpc>
              <a:spcBef>
                <a:spcPts val="1000"/>
              </a:spcBef>
              <a:spcAft>
                <a:spcPts val="0"/>
              </a:spcAft>
              <a:buClrTx/>
              <a:buSzTx/>
              <a:buFontTx/>
              <a:buNone/>
              <a:tabLst/>
              <a:defRPr/>
            </a:pPr>
            <a:r>
              <a:rPr kumimoji="0" lang="en-US" altLang="zh-CN" sz="2000" b="0" i="0" u="none" strike="noStrike" kern="0" cap="none" spc="300" normalizeH="0" baseline="0" noProof="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6.</a:t>
            </a:r>
            <a:r>
              <a:rPr kumimoji="0" lang="zh-CN" altLang="en-US" sz="2000" b="0" i="0" u="none" strike="noStrike" kern="0" cap="none" spc="300" normalizeH="0" baseline="0" noProof="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利用学习的最优模型对新数据进行预测或分析</a:t>
            </a:r>
            <a:endParaRPr kumimoji="0" lang="zh-CN" altLang="en-US"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p:txBody>
      </p:sp>
      <p:pic>
        <p:nvPicPr>
          <p:cNvPr id="47" name="图片 46">
            <a:extLst>
              <a:ext uri="{FF2B5EF4-FFF2-40B4-BE49-F238E27FC236}">
                <a16:creationId xmlns:a16="http://schemas.microsoft.com/office/drawing/2014/main" id="{E9CA1393-5074-47DC-9F07-6B6B301EA2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4355" y="1622079"/>
            <a:ext cx="5494578" cy="3402468"/>
          </a:xfrm>
          <a:prstGeom prst="rect">
            <a:avLst/>
          </a:prstGeom>
        </p:spPr>
      </p:pic>
    </p:spTree>
    <p:extLst>
      <p:ext uri="{BB962C8B-B14F-4D97-AF65-F5344CB8AC3E}">
        <p14:creationId xmlns:p14="http://schemas.microsoft.com/office/powerpoint/2010/main" val="3288759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2476" y="4863866"/>
            <a:ext cx="12192000" cy="2016294"/>
            <a:chOff x="12476" y="4863866"/>
            <a:chExt cx="12192000" cy="2016294"/>
          </a:xfrm>
        </p:grpSpPr>
        <p:sp>
          <p:nvSpPr>
            <p:cNvPr id="2" name="任意多边形 1"/>
            <p:cNvSpPr/>
            <p:nvPr/>
          </p:nvSpPr>
          <p:spPr>
            <a:xfrm>
              <a:off x="12476" y="4863866"/>
              <a:ext cx="12192000" cy="2016294"/>
            </a:xfrm>
            <a:custGeom>
              <a:avLst/>
              <a:gdLst>
                <a:gd name="connsiteX0" fmla="*/ 12192000 w 12192000"/>
                <a:gd name="connsiteY0" fmla="*/ 0 h 2016294"/>
                <a:gd name="connsiteX1" fmla="*/ 12192000 w 12192000"/>
                <a:gd name="connsiteY1" fmla="*/ 2016294 h 2016294"/>
                <a:gd name="connsiteX2" fmla="*/ 0 w 12192000"/>
                <a:gd name="connsiteY2" fmla="*/ 2016294 h 2016294"/>
                <a:gd name="connsiteX3" fmla="*/ 0 w 12192000"/>
                <a:gd name="connsiteY3" fmla="*/ 2006281 h 2016294"/>
                <a:gd name="connsiteX4" fmla="*/ 263708 w 12192000"/>
                <a:gd name="connsiteY4" fmla="*/ 2003914 h 2016294"/>
                <a:gd name="connsiteX5" fmla="*/ 12104647 w 12192000"/>
                <a:gd name="connsiteY5" fmla="*/ 101701 h 2016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2016294">
                  <a:moveTo>
                    <a:pt x="12192000" y="0"/>
                  </a:moveTo>
                  <a:lnTo>
                    <a:pt x="12192000" y="2016294"/>
                  </a:lnTo>
                  <a:lnTo>
                    <a:pt x="0" y="2016294"/>
                  </a:lnTo>
                  <a:lnTo>
                    <a:pt x="0" y="2006281"/>
                  </a:lnTo>
                  <a:lnTo>
                    <a:pt x="263708" y="2003914"/>
                  </a:lnTo>
                  <a:cubicBezTo>
                    <a:pt x="6161267" y="1897494"/>
                    <a:pt x="10936182" y="1116311"/>
                    <a:pt x="12104647" y="101701"/>
                  </a:cubicBezTo>
                  <a:close/>
                </a:path>
              </a:pathLst>
            </a:custGeom>
            <a:gradFill flip="none" rotWithShape="1">
              <a:gsLst>
                <a:gs pos="0">
                  <a:srgbClr val="0E122C"/>
                </a:gs>
                <a:gs pos="100000">
                  <a:srgbClr val="2E3D9A"/>
                </a:gs>
              </a:gsLst>
              <a:lin ang="4800000" scaled="0"/>
              <a:tileRect/>
            </a:gradFill>
            <a:ln>
              <a:noFill/>
            </a:ln>
            <a:effectLst>
              <a:outerShdw blurRad="635000" dist="101600" dir="135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圆角矩形 2"/>
            <p:cNvSpPr/>
            <p:nvPr/>
          </p:nvSpPr>
          <p:spPr>
            <a:xfrm>
              <a:off x="10703500" y="6011044"/>
              <a:ext cx="1200693" cy="501388"/>
            </a:xfrm>
            <a:prstGeom prst="roundRect">
              <a:avLst>
                <a:gd name="adj" fmla="val 50000"/>
              </a:avLst>
            </a:prstGeom>
            <a:noFill/>
            <a:ln w="9525">
              <a:gradFill flip="none" rotWithShape="1">
                <a:gsLst>
                  <a:gs pos="0">
                    <a:srgbClr val="1CA986"/>
                  </a:gs>
                  <a:gs pos="100000">
                    <a:srgbClr val="50D4C2"/>
                  </a:gs>
                </a:gsLst>
                <a:lin ang="4800000" scaled="0"/>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4" name="文本框 3"/>
            <p:cNvSpPr txBox="1"/>
            <p:nvPr/>
          </p:nvSpPr>
          <p:spPr>
            <a:xfrm>
              <a:off x="10719977" y="6088535"/>
              <a:ext cx="1167740" cy="338554"/>
            </a:xfrm>
            <a:prstGeom prst="rect">
              <a:avLst/>
            </a:prstGeom>
            <a:noFill/>
            <a:ln>
              <a:noFill/>
            </a:ln>
          </p:spPr>
          <p:txBody>
            <a:bodyPr wrap="square" rtlCol="0">
              <a:spAutoFit/>
            </a:bodyPr>
            <a:lstStyle/>
            <a:p>
              <a:pPr algn="ctr"/>
              <a:r>
                <a:rPr lang="en-US" altLang="zh-CN" sz="1600" dirty="0">
                  <a:gradFill>
                    <a:gsLst>
                      <a:gs pos="0">
                        <a:srgbClr val="1CA986"/>
                      </a:gs>
                      <a:gs pos="100000">
                        <a:srgbClr val="50D4C2"/>
                      </a:gs>
                    </a:gsLst>
                    <a:lin ang="5400000" scaled="1"/>
                  </a:gradFill>
                  <a:latin typeface="微软雅黑 Light" panose="020B0502040204020203" pitchFamily="34" charset="-122"/>
                  <a:ea typeface="微软雅黑 Light" panose="020B0502040204020203" pitchFamily="34" charset="-122"/>
                </a:rPr>
                <a:t>Part one</a:t>
              </a:r>
              <a:endParaRPr lang="zh-CN" altLang="en-US" sz="1600" dirty="0">
                <a:gradFill>
                  <a:gsLst>
                    <a:gs pos="0">
                      <a:srgbClr val="1CA986"/>
                    </a:gs>
                    <a:gs pos="100000">
                      <a:srgbClr val="50D4C2"/>
                    </a:gs>
                  </a:gsLst>
                  <a:lin ang="5400000" scaled="1"/>
                </a:gradFill>
                <a:latin typeface="微软雅黑 Light" panose="020B0502040204020203" pitchFamily="34" charset="-122"/>
                <a:ea typeface="微软雅黑 Light" panose="020B0502040204020203" pitchFamily="34" charset="-122"/>
              </a:endParaRPr>
            </a:p>
          </p:txBody>
        </p:sp>
      </p:grpSp>
      <p:grpSp>
        <p:nvGrpSpPr>
          <p:cNvPr id="34" name="组合 33"/>
          <p:cNvGrpSpPr/>
          <p:nvPr/>
        </p:nvGrpSpPr>
        <p:grpSpPr>
          <a:xfrm>
            <a:off x="254882" y="-2645"/>
            <a:ext cx="542940" cy="563684"/>
            <a:chOff x="254882" y="-2645"/>
            <a:chExt cx="542940" cy="563684"/>
          </a:xfrm>
        </p:grpSpPr>
        <p:sp>
          <p:nvSpPr>
            <p:cNvPr id="35" name="矩形 34"/>
            <p:cNvSpPr/>
            <p:nvPr/>
          </p:nvSpPr>
          <p:spPr>
            <a:xfrm>
              <a:off x="254882" y="-2645"/>
              <a:ext cx="542940" cy="561039"/>
            </a:xfrm>
            <a:prstGeom prst="rect">
              <a:avLst/>
            </a:prstGeom>
            <a:gradFill flip="none" rotWithShape="1">
              <a:gsLst>
                <a:gs pos="9000">
                  <a:srgbClr val="FDE345">
                    <a:lumMod val="86000"/>
                  </a:srgbClr>
                </a:gs>
                <a:gs pos="100000">
                  <a:srgbClr val="FDE345">
                    <a:lumMod val="95000"/>
                    <a:lumOff val="5000"/>
                  </a:srgbClr>
                </a:gs>
              </a:gsLst>
              <a:lin ang="4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8" name="矩形 37"/>
            <p:cNvSpPr/>
            <p:nvPr/>
          </p:nvSpPr>
          <p:spPr>
            <a:xfrm>
              <a:off x="254882" y="0"/>
              <a:ext cx="542940" cy="5610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tx1"/>
                  </a:solidFill>
                  <a:latin typeface="微软雅黑" panose="020B0503020204020204" pitchFamily="34" charset="-122"/>
                  <a:ea typeface="微软雅黑" panose="020B0503020204020204" pitchFamily="34" charset="-122"/>
                </a:rPr>
                <a:t>1</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grpSp>
      <p:sp>
        <p:nvSpPr>
          <p:cNvPr id="42" name="文本框 41">
            <a:extLst>
              <a:ext uri="{FF2B5EF4-FFF2-40B4-BE49-F238E27FC236}">
                <a16:creationId xmlns:a16="http://schemas.microsoft.com/office/drawing/2014/main" id="{EC210225-DEC7-4E0A-96A5-F820E9223E47}"/>
              </a:ext>
            </a:extLst>
          </p:cNvPr>
          <p:cNvSpPr txBox="1"/>
          <p:nvPr/>
        </p:nvSpPr>
        <p:spPr>
          <a:xfrm>
            <a:off x="304372" y="15643"/>
            <a:ext cx="4533624" cy="523220"/>
          </a:xfrm>
          <a:prstGeom prst="rect">
            <a:avLst/>
          </a:prstGeom>
          <a:noFill/>
        </p:spPr>
        <p:txBody>
          <a:bodyPr wrap="square" rtlCol="0">
            <a:spAutoFit/>
          </a:bodyPr>
          <a:lstStyle/>
          <a:p>
            <a:pPr algn="ctr"/>
            <a:r>
              <a:rPr lang="zh-CN" altLang="en-US" sz="2800" dirty="0">
                <a:solidFill>
                  <a:schemeClr val="bg1"/>
                </a:solidFill>
                <a:latin typeface="微软雅黑 Light" panose="020B0502040204020203" pitchFamily="34" charset="-122"/>
                <a:ea typeface="微软雅黑 Light" panose="020B0502040204020203" pitchFamily="34" charset="-122"/>
              </a:rPr>
              <a:t>第一章重点知识总结</a:t>
            </a:r>
          </a:p>
        </p:txBody>
      </p:sp>
      <p:sp>
        <p:nvSpPr>
          <p:cNvPr id="43" name="矩形 42">
            <a:extLst>
              <a:ext uri="{FF2B5EF4-FFF2-40B4-BE49-F238E27FC236}">
                <a16:creationId xmlns:a16="http://schemas.microsoft.com/office/drawing/2014/main" id="{C729FFDC-5969-4A04-9F17-DE10E1311683}"/>
              </a:ext>
            </a:extLst>
          </p:cNvPr>
          <p:cNvSpPr/>
          <p:nvPr/>
        </p:nvSpPr>
        <p:spPr>
          <a:xfrm>
            <a:off x="897609" y="482113"/>
            <a:ext cx="5365750" cy="338554"/>
          </a:xfrm>
          <a:prstGeom prst="rect">
            <a:avLst/>
          </a:prstGeom>
        </p:spPr>
        <p:txBody>
          <a:bodyPr wrap="square">
            <a:spAutoFit/>
          </a:bodyPr>
          <a:lstStyle/>
          <a:p>
            <a:pPr lvl="0" algn="just"/>
            <a:r>
              <a:rPr lang="zh-CN" altLang="en-US" sz="1600" dirty="0">
                <a:solidFill>
                  <a:schemeClr val="bg1"/>
                </a:solidFill>
                <a:latin typeface="微软雅黑 Light" panose="020B0502040204020203" pitchFamily="34" charset="-122"/>
                <a:ea typeface="微软雅黑 Light" panose="020B0502040204020203" pitchFamily="34" charset="-122"/>
              </a:rPr>
              <a:t>统计学习方法概论</a:t>
            </a:r>
            <a:endParaRPr lang="zh-HK" altLang="zh-HK" sz="1600" dirty="0">
              <a:solidFill>
                <a:schemeClr val="bg1"/>
              </a:solidFill>
              <a:latin typeface="微软雅黑 Light" panose="020B0502040204020203" pitchFamily="34" charset="-122"/>
              <a:ea typeface="微软雅黑 Light" panose="020B0502040204020203" pitchFamily="34" charset="-122"/>
            </a:endParaRPr>
          </a:p>
        </p:txBody>
      </p:sp>
      <p:pic>
        <p:nvPicPr>
          <p:cNvPr id="47" name="图片 46">
            <a:extLst>
              <a:ext uri="{FF2B5EF4-FFF2-40B4-BE49-F238E27FC236}">
                <a16:creationId xmlns:a16="http://schemas.microsoft.com/office/drawing/2014/main" id="{E9CA1393-5074-47DC-9F07-6B6B301EA2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4355" y="1622079"/>
            <a:ext cx="5494578" cy="3402468"/>
          </a:xfrm>
          <a:prstGeom prst="rect">
            <a:avLst/>
          </a:prstGeom>
        </p:spPr>
      </p:pic>
      <mc:AlternateContent xmlns:mc="http://schemas.openxmlformats.org/markup-compatibility/2006" xmlns:a14="http://schemas.microsoft.com/office/drawing/2010/main">
        <mc:Choice Requires="a14">
          <p:sp>
            <p:nvSpPr>
              <p:cNvPr id="14" name="内容占位符 6">
                <a:extLst>
                  <a:ext uri="{FF2B5EF4-FFF2-40B4-BE49-F238E27FC236}">
                    <a16:creationId xmlns:a16="http://schemas.microsoft.com/office/drawing/2014/main" id="{A1C030DE-36A9-4A38-B3BB-F6F442020FC7}"/>
                  </a:ext>
                </a:extLst>
              </p:cNvPr>
              <p:cNvSpPr txBox="1">
                <a:spLocks/>
              </p:cNvSpPr>
              <p:nvPr/>
            </p:nvSpPr>
            <p:spPr>
              <a:xfrm>
                <a:off x="715142" y="1287137"/>
                <a:ext cx="4713405" cy="4498667"/>
              </a:xfrm>
              <a:prstGeom prst="rect">
                <a:avLst/>
              </a:prstGeom>
            </p:spPr>
            <p:txBody>
              <a:bodyPr wrap="square">
                <a:spAutoFit/>
              </a:bodyPr>
              <a:lstStyle>
                <a:lvl1pPr marL="0" indent="0" algn="l" defTabSz="914400" rtl="0" eaLnBrk="1" latinLnBrk="0" hangingPunct="1">
                  <a:lnSpc>
                    <a:spcPct val="120000"/>
                  </a:lnSpc>
                  <a:spcBef>
                    <a:spcPts val="1000"/>
                  </a:spcBef>
                  <a:buFontTx/>
                  <a:buNone/>
                  <a:defRPr sz="2000" kern="0" spc="300" baseline="0">
                    <a:solidFill>
                      <a:schemeClr val="bg1"/>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120000"/>
                  </a:lnSpc>
                  <a:spcBef>
                    <a:spcPts val="500"/>
                  </a:spcBef>
                  <a:buFontTx/>
                  <a:buNone/>
                  <a:defRPr sz="2000" kern="0" spc="300" baseline="0">
                    <a:solidFill>
                      <a:schemeClr val="bg1"/>
                    </a:solidFill>
                    <a:latin typeface="微软雅黑" panose="020B0503020204020204" pitchFamily="34" charset="-122"/>
                    <a:ea typeface="微软雅黑" panose="020B0503020204020204" pitchFamily="34" charset="-122"/>
                    <a:cs typeface="+mn-cs"/>
                  </a:defRPr>
                </a:lvl2pPr>
                <a:lvl3pPr marL="914400" indent="0" algn="l" defTabSz="914400" rtl="0" eaLnBrk="1" latinLnBrk="0" hangingPunct="1">
                  <a:lnSpc>
                    <a:spcPct val="120000"/>
                  </a:lnSpc>
                  <a:spcBef>
                    <a:spcPts val="500"/>
                  </a:spcBef>
                  <a:buFontTx/>
                  <a:buNone/>
                  <a:defRPr sz="2000" kern="0" spc="300" baseline="0">
                    <a:solidFill>
                      <a:schemeClr val="bg1"/>
                    </a:solidFill>
                    <a:latin typeface="微软雅黑" panose="020B0503020204020204" pitchFamily="34" charset="-122"/>
                    <a:ea typeface="微软雅黑" panose="020B0503020204020204" pitchFamily="34" charset="-122"/>
                    <a:cs typeface="+mn-cs"/>
                  </a:defRPr>
                </a:lvl3pPr>
                <a:lvl4pPr marL="1371600" indent="0" algn="l" defTabSz="914400" rtl="0" eaLnBrk="1" latinLnBrk="0" hangingPunct="1">
                  <a:lnSpc>
                    <a:spcPct val="120000"/>
                  </a:lnSpc>
                  <a:spcBef>
                    <a:spcPts val="500"/>
                  </a:spcBef>
                  <a:buFontTx/>
                  <a:buNone/>
                  <a:defRPr sz="2000" kern="0" spc="300" baseline="0">
                    <a:solidFill>
                      <a:schemeClr val="bg1"/>
                    </a:solidFill>
                    <a:latin typeface="微软雅黑" panose="020B0503020204020204" pitchFamily="34" charset="-122"/>
                    <a:ea typeface="微软雅黑" panose="020B0503020204020204" pitchFamily="34" charset="-122"/>
                    <a:cs typeface="+mn-cs"/>
                  </a:defRPr>
                </a:lvl4pPr>
                <a:lvl5pPr marL="1828800" indent="0" algn="l" defTabSz="914400" rtl="0" eaLnBrk="1" latinLnBrk="0" hangingPunct="1">
                  <a:lnSpc>
                    <a:spcPct val="120000"/>
                  </a:lnSpc>
                  <a:spcBef>
                    <a:spcPts val="500"/>
                  </a:spcBef>
                  <a:buFontTx/>
                  <a:buNone/>
                  <a:defRPr sz="2000" kern="0" spc="300" baseline="0">
                    <a:solidFill>
                      <a:schemeClr val="bg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0" lang="zh-CN" altLang="en-US"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训练集：</a:t>
                </a:r>
                <a:endParaRPr kumimoji="0" lang="en-US" altLang="zh-CN"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20000"/>
                  </a:lnSpc>
                  <a:spcBef>
                    <a:spcPts val="100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zh-CN" alt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𝑇</m:t>
                      </m:r>
                      <m:r>
                        <a:rPr kumimoji="0" lang="zh-CN" alt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m:t>
                      </m:r>
                      <m:d>
                        <m:dPr>
                          <m:begChr m:val="{"/>
                          <m:endChr m:val="}"/>
                          <m:ctrlPr>
                            <a:rPr kumimoji="0" lang="zh-CN" alt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ctrlPr>
                        </m:dPr>
                        <m:e>
                          <m:d>
                            <m:dPr>
                              <m:ctrlPr>
                                <a:rPr kumimoji="0" lang="zh-CN" alt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ctrlPr>
                            </m:dPr>
                            <m:e>
                              <m:sSub>
                                <m:sSubPr>
                                  <m:ctrlPr>
                                    <a:rPr kumimoji="0" lang="zh-CN" alt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ctrlPr>
                                </m:sSubPr>
                                <m:e>
                                  <m:r>
                                    <a:rPr kumimoji="0" lang="en-US" altLang="zh-CN"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𝑥</m:t>
                                  </m:r>
                                </m:e>
                                <m:sub>
                                  <m:r>
                                    <a:rPr kumimoji="0" lang="zh-CN" alt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1</m:t>
                                  </m:r>
                                </m:sub>
                              </m:sSub>
                              <m:r>
                                <a:rPr kumimoji="0" lang="zh-CN" alt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m:t>
                              </m:r>
                              <m:sSub>
                                <m:sSubPr>
                                  <m:ctrlPr>
                                    <a:rPr kumimoji="0" lang="zh-CN" alt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ctrlPr>
                                </m:sSubPr>
                                <m:e>
                                  <m:r>
                                    <a:rPr kumimoji="0" lang="zh-CN" alt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𝑦</m:t>
                                  </m:r>
                                </m:e>
                                <m:sub>
                                  <m:r>
                                    <a:rPr kumimoji="0" lang="zh-CN" alt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1</m:t>
                                  </m:r>
                                </m:sub>
                              </m:sSub>
                            </m:e>
                          </m:d>
                          <m:r>
                            <a:rPr kumimoji="0" lang="zh-CN" alt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m:t>
                          </m:r>
                          <m:d>
                            <m:dPr>
                              <m:ctrlPr>
                                <a:rPr kumimoji="0" lang="zh-CN" alt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ctrlPr>
                            </m:dPr>
                            <m:e>
                              <m:sSub>
                                <m:sSubPr>
                                  <m:ctrlPr>
                                    <a:rPr kumimoji="0" lang="zh-CN" alt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ctrlPr>
                                </m:sSubPr>
                                <m:e>
                                  <m:r>
                                    <a:rPr kumimoji="0" lang="zh-CN" alt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𝑥</m:t>
                                  </m:r>
                                </m:e>
                                <m:sub>
                                  <m:r>
                                    <a:rPr kumimoji="0" lang="zh-CN" alt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2</m:t>
                                  </m:r>
                                </m:sub>
                              </m:sSub>
                              <m:r>
                                <a:rPr kumimoji="0" lang="zh-CN" alt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m:t>
                              </m:r>
                              <m:sSub>
                                <m:sSubPr>
                                  <m:ctrlPr>
                                    <a:rPr kumimoji="0" lang="zh-CN" alt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ctrlPr>
                                </m:sSubPr>
                                <m:e>
                                  <m:r>
                                    <a:rPr kumimoji="0" lang="zh-CN" alt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𝑦</m:t>
                                  </m:r>
                                </m:e>
                                <m:sub>
                                  <m:r>
                                    <a:rPr kumimoji="0" lang="zh-CN" alt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2</m:t>
                                  </m:r>
                                </m:sub>
                              </m:sSub>
                            </m:e>
                          </m:d>
                          <m:r>
                            <a:rPr kumimoji="0" lang="zh-CN" alt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m:t>
                          </m:r>
                          <m:d>
                            <m:dPr>
                              <m:ctrlPr>
                                <a:rPr kumimoji="0" lang="zh-CN" alt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ctrlPr>
                            </m:dPr>
                            <m:e>
                              <m:sSub>
                                <m:sSubPr>
                                  <m:ctrlPr>
                                    <a:rPr kumimoji="0" lang="zh-CN" alt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ctrlPr>
                                </m:sSubPr>
                                <m:e>
                                  <m:r>
                                    <a:rPr kumimoji="0" lang="zh-CN" alt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𝑥</m:t>
                                  </m:r>
                                </m:e>
                                <m:sub>
                                  <m:r>
                                    <a:rPr kumimoji="0" lang="zh-CN" alt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𝑁</m:t>
                                  </m:r>
                                </m:sub>
                              </m:sSub>
                              <m:r>
                                <a:rPr kumimoji="0" lang="zh-CN" alt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m:t>
                              </m:r>
                              <m:sSub>
                                <m:sSubPr>
                                  <m:ctrlPr>
                                    <a:rPr kumimoji="0" lang="zh-CN" alt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ctrlPr>
                                </m:sSubPr>
                                <m:e>
                                  <m:r>
                                    <a:rPr kumimoji="0" lang="zh-CN" alt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𝑦</m:t>
                                  </m:r>
                                </m:e>
                                <m:sub>
                                  <m:r>
                                    <a:rPr kumimoji="0" lang="zh-CN" alt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𝑁</m:t>
                                  </m:r>
                                </m:sub>
                              </m:sSub>
                            </m:e>
                          </m:d>
                        </m:e>
                      </m:d>
                    </m:oMath>
                  </m:oMathPara>
                </a14:m>
                <a:endParaRPr kumimoji="0" lang="en-US" altLang="zh-CN"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20000"/>
                  </a:lnSpc>
                  <a:spcBef>
                    <a:spcPts val="1000"/>
                  </a:spcBef>
                  <a:spcAft>
                    <a:spcPts val="0"/>
                  </a:spcAft>
                  <a:buClrTx/>
                  <a:buSzTx/>
                  <a:buFontTx/>
                  <a:buNone/>
                  <a:tabLst/>
                  <a:defRPr/>
                </a:pPr>
                <a:r>
                  <a:rPr kumimoji="0" lang="zh-CN" altLang="en-US"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实例</a:t>
                </a:r>
                <a14:m>
                  <m:oMath xmlns:m="http://schemas.openxmlformats.org/officeDocument/2006/math">
                    <m:r>
                      <a:rPr kumimoji="0" lang="en-US" altLang="zh-CN"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𝑥</m:t>
                    </m:r>
                  </m:oMath>
                </a14:m>
                <a:r>
                  <a:rPr kumimoji="0" lang="zh-CN" altLang="en-US"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的特征向量</a:t>
                </a:r>
                <a:r>
                  <a:rPr kumimoji="0" lang="en-US" altLang="zh-CN"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a:t>
                </a:r>
              </a:p>
              <a:p>
                <a:pPr marL="0" marR="0" lvl="0" indent="0" algn="l" defTabSz="914400" rtl="0" eaLnBrk="1" fontAlgn="auto" latinLnBrk="0" hangingPunct="1">
                  <a:lnSpc>
                    <a:spcPct val="120000"/>
                  </a:lnSpc>
                  <a:spcBef>
                    <a:spcPts val="100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zh-CN" alt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𝑥</m:t>
                      </m:r>
                      <m:r>
                        <a:rPr kumimoji="0" lang="zh-CN" alt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m:t>
                      </m:r>
                      <m:sSup>
                        <m:sSupPr>
                          <m:ctrlPr>
                            <a:rPr kumimoji="0" lang="en-US" altLang="zh-CN"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ctrlPr>
                        </m:sSupPr>
                        <m:e>
                          <m:d>
                            <m:dPr>
                              <m:ctrlPr>
                                <a:rPr kumimoji="0" lang="zh-CN" altLang="en-US" sz="2000" b="0" i="1" u="none" strike="noStrike" kern="0" cap="none" spc="300" normalizeH="0" baseline="0" noProof="0">
                                  <a:ln>
                                    <a:noFill/>
                                  </a:ln>
                                  <a:solidFill>
                                    <a:sysClr val="window" lastClr="FFFFFF"/>
                                  </a:solidFill>
                                  <a:effectLst/>
                                  <a:uLnTx/>
                                  <a:uFillTx/>
                                  <a:latin typeface="Cambria Math" panose="02040503050406030204" pitchFamily="18" charset="0"/>
                                  <a:cs typeface="+mn-cs"/>
                                </a:rPr>
                              </m:ctrlPr>
                            </m:dPr>
                            <m:e>
                              <m:sSup>
                                <m:sSupPr>
                                  <m:ctrlPr>
                                    <a:rPr kumimoji="0" lang="zh-CN" altLang="en-US" sz="2000" b="0" i="1" u="none" strike="noStrike" kern="0" cap="none" spc="300" normalizeH="0" baseline="0" noProof="0">
                                      <a:ln>
                                        <a:noFill/>
                                      </a:ln>
                                      <a:solidFill>
                                        <a:sysClr val="window" lastClr="FFFFFF"/>
                                      </a:solidFill>
                                      <a:effectLst/>
                                      <a:uLnTx/>
                                      <a:uFillTx/>
                                      <a:latin typeface="Cambria Math" panose="02040503050406030204" pitchFamily="18" charset="0"/>
                                      <a:cs typeface="+mn-cs"/>
                                    </a:rPr>
                                  </m:ctrlPr>
                                </m:sSupPr>
                                <m:e>
                                  <m:r>
                                    <a:rPr kumimoji="0" lang="zh-CN" altLang="en-US" sz="2000" b="0" i="1" u="none" strike="noStrike" kern="0" cap="none" spc="300" normalizeH="0" baseline="0" noProof="0">
                                      <a:ln>
                                        <a:noFill/>
                                      </a:ln>
                                      <a:solidFill>
                                        <a:sysClr val="window" lastClr="FFFFFF"/>
                                      </a:solidFill>
                                      <a:effectLst/>
                                      <a:uLnTx/>
                                      <a:uFillTx/>
                                      <a:latin typeface="Cambria Math" panose="02040503050406030204" pitchFamily="18" charset="0"/>
                                      <a:cs typeface="+mn-cs"/>
                                    </a:rPr>
                                    <m:t>𝑥</m:t>
                                  </m:r>
                                </m:e>
                                <m:sup>
                                  <m:d>
                                    <m:dPr>
                                      <m:ctrlPr>
                                        <a:rPr kumimoji="0" lang="zh-CN" altLang="en-US" sz="2000" b="0" i="1" u="none" strike="noStrike" kern="0" cap="none" spc="300" normalizeH="0" baseline="0" noProof="0">
                                          <a:ln>
                                            <a:noFill/>
                                          </a:ln>
                                          <a:solidFill>
                                            <a:sysClr val="window" lastClr="FFFFFF"/>
                                          </a:solidFill>
                                          <a:effectLst/>
                                          <a:uLnTx/>
                                          <a:uFillTx/>
                                          <a:latin typeface="Cambria Math" panose="02040503050406030204" pitchFamily="18" charset="0"/>
                                          <a:cs typeface="+mn-cs"/>
                                        </a:rPr>
                                      </m:ctrlPr>
                                    </m:dPr>
                                    <m:e>
                                      <m:r>
                                        <a:rPr kumimoji="0" lang="zh-CN" altLang="en-US" sz="2000" b="0" i="1" u="none" strike="noStrike" kern="0" cap="none" spc="300" normalizeH="0" baseline="0" noProof="0">
                                          <a:ln>
                                            <a:noFill/>
                                          </a:ln>
                                          <a:solidFill>
                                            <a:sysClr val="window" lastClr="FFFFFF"/>
                                          </a:solidFill>
                                          <a:effectLst/>
                                          <a:uLnTx/>
                                          <a:uFillTx/>
                                          <a:latin typeface="Cambria Math" panose="02040503050406030204" pitchFamily="18" charset="0"/>
                                          <a:cs typeface="+mn-cs"/>
                                        </a:rPr>
                                        <m:t>1</m:t>
                                      </m:r>
                                    </m:e>
                                  </m:d>
                                </m:sup>
                              </m:sSup>
                              <m:r>
                                <a:rPr kumimoji="0" lang="zh-CN" altLang="en-US" sz="2000" b="0" i="1" u="none" strike="noStrike" kern="0" cap="none" spc="300" normalizeH="0" baseline="0" noProof="0">
                                  <a:ln>
                                    <a:noFill/>
                                  </a:ln>
                                  <a:solidFill>
                                    <a:sysClr val="window" lastClr="FFFFFF"/>
                                  </a:solidFill>
                                  <a:effectLst/>
                                  <a:uLnTx/>
                                  <a:uFillTx/>
                                  <a:latin typeface="Cambria Math" panose="02040503050406030204" pitchFamily="18" charset="0"/>
                                  <a:cs typeface="+mn-cs"/>
                                </a:rPr>
                                <m:t>,</m:t>
                              </m:r>
                              <m:sSup>
                                <m:sSupPr>
                                  <m:ctrlPr>
                                    <a:rPr kumimoji="0" lang="zh-CN" altLang="en-US" sz="2000" b="0" i="1" u="none" strike="noStrike" kern="0" cap="none" spc="300" normalizeH="0" baseline="0" noProof="0">
                                      <a:ln>
                                        <a:noFill/>
                                      </a:ln>
                                      <a:solidFill>
                                        <a:sysClr val="window" lastClr="FFFFFF"/>
                                      </a:solidFill>
                                      <a:effectLst/>
                                      <a:uLnTx/>
                                      <a:uFillTx/>
                                      <a:latin typeface="Cambria Math" panose="02040503050406030204" pitchFamily="18" charset="0"/>
                                      <a:cs typeface="+mn-cs"/>
                                    </a:rPr>
                                  </m:ctrlPr>
                                </m:sSupPr>
                                <m:e>
                                  <m:r>
                                    <a:rPr kumimoji="0" lang="zh-CN" altLang="en-US" sz="2000" b="0" i="1" u="none" strike="noStrike" kern="0" cap="none" spc="300" normalizeH="0" baseline="0" noProof="0">
                                      <a:ln>
                                        <a:noFill/>
                                      </a:ln>
                                      <a:solidFill>
                                        <a:sysClr val="window" lastClr="FFFFFF"/>
                                      </a:solidFill>
                                      <a:effectLst/>
                                      <a:uLnTx/>
                                      <a:uFillTx/>
                                      <a:latin typeface="Cambria Math" panose="02040503050406030204" pitchFamily="18" charset="0"/>
                                      <a:cs typeface="+mn-cs"/>
                                    </a:rPr>
                                    <m:t>𝑥</m:t>
                                  </m:r>
                                </m:e>
                                <m:sup>
                                  <m:d>
                                    <m:dPr>
                                      <m:ctrlPr>
                                        <a:rPr kumimoji="0" lang="zh-CN" altLang="en-US" sz="2000" b="0" i="1" u="none" strike="noStrike" kern="0" cap="none" spc="300" normalizeH="0" baseline="0" noProof="0">
                                          <a:ln>
                                            <a:noFill/>
                                          </a:ln>
                                          <a:solidFill>
                                            <a:sysClr val="window" lastClr="FFFFFF"/>
                                          </a:solidFill>
                                          <a:effectLst/>
                                          <a:uLnTx/>
                                          <a:uFillTx/>
                                          <a:latin typeface="Cambria Math" panose="02040503050406030204" pitchFamily="18" charset="0"/>
                                          <a:cs typeface="+mn-cs"/>
                                        </a:rPr>
                                      </m:ctrlPr>
                                    </m:dPr>
                                    <m:e>
                                      <m:r>
                                        <a:rPr kumimoji="0" lang="zh-CN" altLang="en-US" sz="2000" b="0" i="1" u="none" strike="noStrike" kern="0" cap="none" spc="300" normalizeH="0" baseline="0" noProof="0">
                                          <a:ln>
                                            <a:noFill/>
                                          </a:ln>
                                          <a:solidFill>
                                            <a:sysClr val="window" lastClr="FFFFFF"/>
                                          </a:solidFill>
                                          <a:effectLst/>
                                          <a:uLnTx/>
                                          <a:uFillTx/>
                                          <a:latin typeface="Cambria Math" panose="02040503050406030204" pitchFamily="18" charset="0"/>
                                          <a:cs typeface="+mn-cs"/>
                                        </a:rPr>
                                        <m:t>2</m:t>
                                      </m:r>
                                    </m:e>
                                  </m:d>
                                </m:sup>
                              </m:sSup>
                              <m:r>
                                <a:rPr kumimoji="0" lang="zh-CN" altLang="en-US" sz="2000" b="0" i="1" u="none" strike="noStrike" kern="0" cap="none" spc="300" normalizeH="0" baseline="0" noProof="0">
                                  <a:ln>
                                    <a:noFill/>
                                  </a:ln>
                                  <a:solidFill>
                                    <a:sysClr val="window" lastClr="FFFFFF"/>
                                  </a:solidFill>
                                  <a:effectLst/>
                                  <a:uLnTx/>
                                  <a:uFillTx/>
                                  <a:latin typeface="Cambria Math" panose="02040503050406030204" pitchFamily="18" charset="0"/>
                                  <a:cs typeface="+mn-cs"/>
                                </a:rPr>
                                <m:t>,⋯,</m:t>
                              </m:r>
                              <m:sSup>
                                <m:sSupPr>
                                  <m:ctrlPr>
                                    <a:rPr kumimoji="0" lang="zh-CN" altLang="en-US" sz="2000" b="0" i="1" u="none" strike="noStrike" kern="0" cap="none" spc="300" normalizeH="0" baseline="0" noProof="0">
                                      <a:ln>
                                        <a:noFill/>
                                      </a:ln>
                                      <a:solidFill>
                                        <a:sysClr val="window" lastClr="FFFFFF"/>
                                      </a:solidFill>
                                      <a:effectLst/>
                                      <a:uLnTx/>
                                      <a:uFillTx/>
                                      <a:latin typeface="Cambria Math" panose="02040503050406030204" pitchFamily="18" charset="0"/>
                                      <a:cs typeface="+mn-cs"/>
                                    </a:rPr>
                                  </m:ctrlPr>
                                </m:sSupPr>
                                <m:e>
                                  <m:r>
                                    <a:rPr kumimoji="0" lang="zh-CN" altLang="en-US" sz="2000" b="0" i="1" u="none" strike="noStrike" kern="0" cap="none" spc="300" normalizeH="0" baseline="0" noProof="0">
                                      <a:ln>
                                        <a:noFill/>
                                      </a:ln>
                                      <a:solidFill>
                                        <a:sysClr val="window" lastClr="FFFFFF"/>
                                      </a:solidFill>
                                      <a:effectLst/>
                                      <a:uLnTx/>
                                      <a:uFillTx/>
                                      <a:latin typeface="Cambria Math" panose="02040503050406030204" pitchFamily="18" charset="0"/>
                                      <a:cs typeface="+mn-cs"/>
                                    </a:rPr>
                                    <m:t>𝑥</m:t>
                                  </m:r>
                                </m:e>
                                <m:sup>
                                  <m:d>
                                    <m:dPr>
                                      <m:ctrlPr>
                                        <a:rPr kumimoji="0" lang="zh-CN" altLang="en-US" sz="2000" b="0" i="1" u="none" strike="noStrike" kern="0" cap="none" spc="300" normalizeH="0" baseline="0" noProof="0">
                                          <a:ln>
                                            <a:noFill/>
                                          </a:ln>
                                          <a:solidFill>
                                            <a:sysClr val="window" lastClr="FFFFFF"/>
                                          </a:solidFill>
                                          <a:effectLst/>
                                          <a:uLnTx/>
                                          <a:uFillTx/>
                                          <a:latin typeface="Cambria Math" panose="02040503050406030204" pitchFamily="18" charset="0"/>
                                          <a:cs typeface="+mn-cs"/>
                                        </a:rPr>
                                      </m:ctrlPr>
                                    </m:dPr>
                                    <m:e>
                                      <m:r>
                                        <a:rPr kumimoji="0" lang="zh-CN" altLang="en-US" sz="2000" b="0" i="1" u="none" strike="noStrike" kern="0" cap="none" spc="300" normalizeH="0" baseline="0" noProof="0">
                                          <a:ln>
                                            <a:noFill/>
                                          </a:ln>
                                          <a:solidFill>
                                            <a:sysClr val="window" lastClr="FFFFFF"/>
                                          </a:solidFill>
                                          <a:effectLst/>
                                          <a:uLnTx/>
                                          <a:uFillTx/>
                                          <a:latin typeface="Cambria Math" panose="02040503050406030204" pitchFamily="18" charset="0"/>
                                          <a:cs typeface="+mn-cs"/>
                                        </a:rPr>
                                        <m:t>𝑛</m:t>
                                      </m:r>
                                    </m:e>
                                  </m:d>
                                </m:sup>
                              </m:sSup>
                            </m:e>
                          </m:d>
                        </m:e>
                        <m:sup>
                          <m:r>
                            <a:rPr kumimoji="0" lang="en-US" altLang="zh-CN"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𝑇</m:t>
                          </m:r>
                        </m:sup>
                      </m:sSup>
                    </m:oMath>
                  </m:oMathPara>
                </a14:m>
                <a:endParaRPr kumimoji="0" lang="en-US" altLang="zh-CN"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20000"/>
                  </a:lnSpc>
                  <a:spcBef>
                    <a:spcPts val="1000"/>
                  </a:spcBef>
                  <a:spcAft>
                    <a:spcPts val="0"/>
                  </a:spcAft>
                  <a:buClrTx/>
                  <a:buSzTx/>
                  <a:buFontTx/>
                  <a:buNone/>
                  <a:tabLst/>
                  <a:defRPr/>
                </a:pPr>
                <a:r>
                  <a:rPr kumimoji="0" lang="zh-CN" altLang="en-US"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模型：</a:t>
                </a:r>
                <a:endParaRPr kumimoji="0" lang="en-US" altLang="zh-CN"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20000"/>
                  </a:lnSpc>
                  <a:spcBef>
                    <a:spcPts val="1000"/>
                  </a:spcBef>
                  <a:spcAft>
                    <a:spcPts val="0"/>
                  </a:spcAft>
                  <a:buClrTx/>
                  <a:buSzTx/>
                  <a:buFontTx/>
                  <a:buNone/>
                  <a:tabLst/>
                  <a:defRPr/>
                </a:pPr>
                <a:r>
                  <a:rPr kumimoji="0" lang="en-US" altLang="zh-CN"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1</a:t>
                </a:r>
                <a:r>
                  <a:rPr kumimoji="0" lang="zh-CN" altLang="en-US"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）决策函数        </a:t>
                </a:r>
                <a14:m>
                  <m:oMath xmlns:m="http://schemas.openxmlformats.org/officeDocument/2006/math">
                    <m:r>
                      <a:rPr kumimoji="0" lang="zh-CN" alt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𝑌</m:t>
                    </m:r>
                    <m:r>
                      <a:rPr kumimoji="0" lang="zh-CN" alt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m:t>
                    </m:r>
                    <m:r>
                      <a:rPr kumimoji="0" lang="zh-CN" alt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𝑓</m:t>
                    </m:r>
                    <m:d>
                      <m:dPr>
                        <m:ctrlPr>
                          <a:rPr kumimoji="0" lang="zh-CN" alt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ctrlPr>
                      </m:dPr>
                      <m:e>
                        <m:r>
                          <a:rPr kumimoji="0" lang="zh-CN" alt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𝑋</m:t>
                        </m:r>
                      </m:e>
                    </m:d>
                  </m:oMath>
                </a14:m>
                <a:endParaRPr kumimoji="0" lang="en-US" altLang="zh-CN"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20000"/>
                  </a:lnSpc>
                  <a:spcBef>
                    <a:spcPts val="1000"/>
                  </a:spcBef>
                  <a:spcAft>
                    <a:spcPts val="0"/>
                  </a:spcAft>
                  <a:buClrTx/>
                  <a:buSzTx/>
                  <a:buFontTx/>
                  <a:buNone/>
                  <a:tabLst/>
                  <a:defRPr/>
                </a:pPr>
                <a:r>
                  <a:rPr kumimoji="0" lang="en-US" altLang="zh-CN"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    </a:t>
                </a:r>
                <a:r>
                  <a:rPr kumimoji="0" lang="zh-CN" altLang="en-US"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预测形式        </a:t>
                </a:r>
                <a14:m>
                  <m:oMath xmlns:m="http://schemas.openxmlformats.org/officeDocument/2006/math">
                    <m:r>
                      <a:rPr kumimoji="0" lang="zh-CN" alt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𝑦</m:t>
                    </m:r>
                    <m:r>
                      <a:rPr kumimoji="0" lang="zh-CN" alt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m:t>
                    </m:r>
                    <m:r>
                      <a:rPr kumimoji="0" lang="zh-CN" alt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𝑓</m:t>
                    </m:r>
                    <m:d>
                      <m:dPr>
                        <m:ctrlPr>
                          <a:rPr kumimoji="0" lang="zh-CN" alt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ctrlPr>
                      </m:dPr>
                      <m:e>
                        <m:r>
                          <a:rPr kumimoji="0" lang="zh-CN" alt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𝑥</m:t>
                        </m:r>
                      </m:e>
                    </m:d>
                  </m:oMath>
                </a14:m>
                <a:endParaRPr kumimoji="0" lang="en-US" altLang="zh-CN"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20000"/>
                  </a:lnSpc>
                  <a:spcBef>
                    <a:spcPts val="1000"/>
                  </a:spcBef>
                  <a:spcAft>
                    <a:spcPts val="0"/>
                  </a:spcAft>
                  <a:buClrTx/>
                  <a:buSzTx/>
                  <a:buFontTx/>
                  <a:buNone/>
                  <a:tabLst/>
                  <a:defRPr/>
                </a:pPr>
                <a:r>
                  <a:rPr kumimoji="0" lang="en-US" altLang="zh-CN"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2</a:t>
                </a:r>
                <a:r>
                  <a:rPr kumimoji="0" lang="zh-CN" altLang="en-US"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）条件概率分布  </a:t>
                </a:r>
                <a14:m>
                  <m:oMath xmlns:m="http://schemas.openxmlformats.org/officeDocument/2006/math">
                    <m:r>
                      <a:rPr kumimoji="0" lang="zh-CN" alt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𝑃</m:t>
                    </m:r>
                    <m:d>
                      <m:dPr>
                        <m:ctrlPr>
                          <a:rPr kumimoji="0" lang="zh-CN" alt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ctrlPr>
                      </m:dPr>
                      <m:e>
                        <m:d>
                          <m:dPr>
                            <m:begChr m:val=""/>
                            <m:endChr m:val="|"/>
                            <m:ctrlPr>
                              <a:rPr kumimoji="0" lang="zh-CN" alt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ctrlPr>
                          </m:dPr>
                          <m:e>
                            <m:r>
                              <a:rPr kumimoji="0" lang="zh-CN" alt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𝑌</m:t>
                            </m:r>
                          </m:e>
                        </m:d>
                        <m:r>
                          <a:rPr kumimoji="0" lang="zh-CN" alt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𝑋</m:t>
                        </m:r>
                      </m:e>
                    </m:d>
                  </m:oMath>
                </a14:m>
                <a:endParaRPr kumimoji="0" lang="en-US" altLang="zh-CN"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20000"/>
                  </a:lnSpc>
                  <a:spcBef>
                    <a:spcPts val="1000"/>
                  </a:spcBef>
                  <a:spcAft>
                    <a:spcPts val="0"/>
                  </a:spcAft>
                  <a:buClrTx/>
                  <a:buSzTx/>
                  <a:buFontTx/>
                  <a:buNone/>
                  <a:tabLst/>
                  <a:defRPr/>
                </a:pPr>
                <a:r>
                  <a:rPr kumimoji="0" lang="en-US" altLang="zh-CN"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    </a:t>
                </a:r>
                <a:r>
                  <a:rPr kumimoji="0" lang="zh-CN" altLang="en-US"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预测形式       </a:t>
                </a:r>
                <a14:m>
                  <m:oMath xmlns:m="http://schemas.openxmlformats.org/officeDocument/2006/math">
                    <m:func>
                      <m:funcPr>
                        <m:ctrlPr>
                          <a:rPr kumimoji="0" lang="zh-CN" alt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ctrlPr>
                      </m:funcPr>
                      <m:fName>
                        <m:r>
                          <m:rPr>
                            <m:sty m:val="p"/>
                          </m:rPr>
                          <a:rPr kumimoji="0" lang="zh-CN" alt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arg</m:t>
                        </m:r>
                      </m:fName>
                      <m:e>
                        <m:limLow>
                          <m:limLowPr>
                            <m:ctrlPr>
                              <a:rPr kumimoji="0" lang="zh-CN" alt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ctrlPr>
                          </m:limLowPr>
                          <m:e>
                            <m:r>
                              <m:rPr>
                                <m:sty m:val="p"/>
                              </m:rPr>
                              <a:rPr kumimoji="0" lang="zh-CN" alt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m</m:t>
                            </m:r>
                            <m:r>
                              <m:rPr>
                                <m:sty m:val="p"/>
                              </m:rPr>
                              <a:rPr lang="en-US" altLang="zh-CN" i="1">
                                <a:solidFill>
                                  <a:sysClr val="window" lastClr="FFFFFF"/>
                                </a:solidFill>
                                <a:latin typeface="Cambria Math" panose="02040503050406030204" pitchFamily="18" charset="0"/>
                              </a:rPr>
                              <m:t>ax</m:t>
                            </m:r>
                          </m:e>
                          <m:lim>
                            <m:r>
                              <a:rPr kumimoji="0" lang="zh-CN" alt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𝑦</m:t>
                            </m:r>
                          </m:lim>
                        </m:limLow>
                        <m:r>
                          <a:rPr kumimoji="0" lang="zh-CN" alt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𝑃</m:t>
                        </m:r>
                        <m:d>
                          <m:dPr>
                            <m:ctrlPr>
                              <a:rPr kumimoji="0" lang="zh-CN" alt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ctrlPr>
                          </m:dPr>
                          <m:e>
                            <m:d>
                              <m:dPr>
                                <m:begChr m:val=""/>
                                <m:endChr m:val="|"/>
                                <m:ctrlPr>
                                  <a:rPr kumimoji="0" lang="zh-CN" alt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ctrlPr>
                              </m:dPr>
                              <m:e>
                                <m:r>
                                  <a:rPr kumimoji="0" lang="zh-CN" alt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𝑦</m:t>
                                </m:r>
                              </m:e>
                            </m:d>
                            <m:r>
                              <a:rPr kumimoji="0" lang="zh-CN" altLang="en-US"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𝑥</m:t>
                            </m:r>
                          </m:e>
                        </m:d>
                      </m:e>
                    </m:func>
                  </m:oMath>
                </a14:m>
                <a:endParaRPr kumimoji="0" lang="en-US" altLang="zh-CN"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p:txBody>
          </p:sp>
        </mc:Choice>
        <mc:Fallback xmlns="">
          <p:sp>
            <p:nvSpPr>
              <p:cNvPr id="14" name="内容占位符 6">
                <a:extLst>
                  <a:ext uri="{FF2B5EF4-FFF2-40B4-BE49-F238E27FC236}">
                    <a16:creationId xmlns:a16="http://schemas.microsoft.com/office/drawing/2014/main" id="{A1C030DE-36A9-4A38-B3BB-F6F442020FC7}"/>
                  </a:ext>
                </a:extLst>
              </p:cNvPr>
              <p:cNvSpPr txBox="1">
                <a:spLocks noRot="1" noChangeAspect="1" noMove="1" noResize="1" noEditPoints="1" noAdjustHandles="1" noChangeArrowheads="1" noChangeShapeType="1" noTextEdit="1"/>
              </p:cNvSpPr>
              <p:nvPr/>
            </p:nvSpPr>
            <p:spPr>
              <a:xfrm>
                <a:off x="715142" y="1287137"/>
                <a:ext cx="4713405" cy="4498667"/>
              </a:xfrm>
              <a:prstGeom prst="rect">
                <a:avLst/>
              </a:prstGeom>
              <a:blipFill>
                <a:blip r:embed="rId3"/>
                <a:stretch>
                  <a:fillRect l="-1292" b="-1206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66313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圆角矩形 30"/>
          <p:cNvSpPr/>
          <p:nvPr/>
        </p:nvSpPr>
        <p:spPr>
          <a:xfrm>
            <a:off x="3643577" y="3799198"/>
            <a:ext cx="2160652" cy="1980055"/>
          </a:xfrm>
          <a:prstGeom prst="roundRect">
            <a:avLst>
              <a:gd name="adj" fmla="val 5961"/>
            </a:avLst>
          </a:prstGeom>
          <a:gradFill flip="none" rotWithShape="1">
            <a:gsLst>
              <a:gs pos="9000">
                <a:srgbClr val="1CA986"/>
              </a:gs>
              <a:gs pos="100000">
                <a:srgbClr val="50D4C2"/>
              </a:gs>
            </a:gsLst>
            <a:lin ang="4800000" scaled="0"/>
            <a:tileRect/>
          </a:gradFill>
          <a:ln>
            <a:noFill/>
          </a:ln>
          <a:effectLst>
            <a:outerShdw blurRad="406400" sx="102000" sy="102000" algn="ctr" rotWithShape="0">
              <a:srgbClr val="1CA986">
                <a:alpha val="2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dirty="0"/>
              <a:t>策略</a:t>
            </a:r>
          </a:p>
        </p:txBody>
      </p:sp>
      <p:sp>
        <p:nvSpPr>
          <p:cNvPr id="32" name="圆角矩形 31"/>
          <p:cNvSpPr/>
          <p:nvPr/>
        </p:nvSpPr>
        <p:spPr>
          <a:xfrm>
            <a:off x="6157035" y="3799198"/>
            <a:ext cx="2160652" cy="1980055"/>
          </a:xfrm>
          <a:prstGeom prst="roundRect">
            <a:avLst>
              <a:gd name="adj" fmla="val 5961"/>
            </a:avLst>
          </a:prstGeom>
          <a:gradFill flip="none" rotWithShape="1">
            <a:gsLst>
              <a:gs pos="9000">
                <a:srgbClr val="D74141"/>
              </a:gs>
              <a:gs pos="100000">
                <a:srgbClr val="F2817E"/>
              </a:gs>
            </a:gsLst>
            <a:lin ang="4800000" scaled="0"/>
            <a:tileRect/>
          </a:gradFill>
          <a:ln>
            <a:noFill/>
          </a:ln>
          <a:effectLst>
            <a:outerShdw blurRad="2032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dirty="0"/>
              <a:t>算法</a:t>
            </a:r>
          </a:p>
        </p:txBody>
      </p:sp>
      <p:grpSp>
        <p:nvGrpSpPr>
          <p:cNvPr id="26" name="组合 25"/>
          <p:cNvGrpSpPr/>
          <p:nvPr/>
        </p:nvGrpSpPr>
        <p:grpSpPr>
          <a:xfrm>
            <a:off x="12476" y="4863866"/>
            <a:ext cx="12192000" cy="2016294"/>
            <a:chOff x="12476" y="4863866"/>
            <a:chExt cx="12192000" cy="2016294"/>
          </a:xfrm>
        </p:grpSpPr>
        <p:sp>
          <p:nvSpPr>
            <p:cNvPr id="2" name="任意多边形 1"/>
            <p:cNvSpPr/>
            <p:nvPr/>
          </p:nvSpPr>
          <p:spPr>
            <a:xfrm>
              <a:off x="12476" y="4863866"/>
              <a:ext cx="12192000" cy="2016294"/>
            </a:xfrm>
            <a:custGeom>
              <a:avLst/>
              <a:gdLst>
                <a:gd name="connsiteX0" fmla="*/ 12192000 w 12192000"/>
                <a:gd name="connsiteY0" fmla="*/ 0 h 2016294"/>
                <a:gd name="connsiteX1" fmla="*/ 12192000 w 12192000"/>
                <a:gd name="connsiteY1" fmla="*/ 2016294 h 2016294"/>
                <a:gd name="connsiteX2" fmla="*/ 0 w 12192000"/>
                <a:gd name="connsiteY2" fmla="*/ 2016294 h 2016294"/>
                <a:gd name="connsiteX3" fmla="*/ 0 w 12192000"/>
                <a:gd name="connsiteY3" fmla="*/ 2006281 h 2016294"/>
                <a:gd name="connsiteX4" fmla="*/ 263708 w 12192000"/>
                <a:gd name="connsiteY4" fmla="*/ 2003914 h 2016294"/>
                <a:gd name="connsiteX5" fmla="*/ 12104647 w 12192000"/>
                <a:gd name="connsiteY5" fmla="*/ 101701 h 2016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2016294">
                  <a:moveTo>
                    <a:pt x="12192000" y="0"/>
                  </a:moveTo>
                  <a:lnTo>
                    <a:pt x="12192000" y="2016294"/>
                  </a:lnTo>
                  <a:lnTo>
                    <a:pt x="0" y="2016294"/>
                  </a:lnTo>
                  <a:lnTo>
                    <a:pt x="0" y="2006281"/>
                  </a:lnTo>
                  <a:lnTo>
                    <a:pt x="263708" y="2003914"/>
                  </a:lnTo>
                  <a:cubicBezTo>
                    <a:pt x="6161267" y="1897494"/>
                    <a:pt x="10936182" y="1116311"/>
                    <a:pt x="12104647" y="101701"/>
                  </a:cubicBezTo>
                  <a:close/>
                </a:path>
              </a:pathLst>
            </a:custGeom>
            <a:gradFill flip="none" rotWithShape="1">
              <a:gsLst>
                <a:gs pos="0">
                  <a:srgbClr val="0E122C"/>
                </a:gs>
                <a:gs pos="100000">
                  <a:srgbClr val="2E3D9A"/>
                </a:gs>
              </a:gsLst>
              <a:lin ang="4800000" scaled="0"/>
              <a:tileRect/>
            </a:gradFill>
            <a:ln>
              <a:noFill/>
            </a:ln>
            <a:effectLst>
              <a:outerShdw blurRad="635000" dist="101600" dir="135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圆角矩形 2"/>
            <p:cNvSpPr/>
            <p:nvPr/>
          </p:nvSpPr>
          <p:spPr>
            <a:xfrm>
              <a:off x="10703500" y="6011044"/>
              <a:ext cx="1200693" cy="501388"/>
            </a:xfrm>
            <a:prstGeom prst="roundRect">
              <a:avLst>
                <a:gd name="adj" fmla="val 50000"/>
              </a:avLst>
            </a:prstGeom>
            <a:noFill/>
            <a:ln w="9525">
              <a:gradFill flip="none" rotWithShape="1">
                <a:gsLst>
                  <a:gs pos="0">
                    <a:srgbClr val="1CA986"/>
                  </a:gs>
                  <a:gs pos="100000">
                    <a:srgbClr val="50D4C2"/>
                  </a:gs>
                </a:gsLst>
                <a:lin ang="4800000" scaled="0"/>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4" name="文本框 3"/>
            <p:cNvSpPr txBox="1"/>
            <p:nvPr/>
          </p:nvSpPr>
          <p:spPr>
            <a:xfrm>
              <a:off x="10719977" y="6088535"/>
              <a:ext cx="1167740" cy="338554"/>
            </a:xfrm>
            <a:prstGeom prst="rect">
              <a:avLst/>
            </a:prstGeom>
            <a:noFill/>
            <a:ln>
              <a:noFill/>
            </a:ln>
          </p:spPr>
          <p:txBody>
            <a:bodyPr wrap="square" rtlCol="0">
              <a:spAutoFit/>
            </a:bodyPr>
            <a:lstStyle/>
            <a:p>
              <a:pPr algn="ctr"/>
              <a:r>
                <a:rPr lang="en-US" altLang="zh-CN" sz="1600" dirty="0">
                  <a:gradFill>
                    <a:gsLst>
                      <a:gs pos="0">
                        <a:srgbClr val="1CA986"/>
                      </a:gs>
                      <a:gs pos="100000">
                        <a:srgbClr val="50D4C2"/>
                      </a:gs>
                    </a:gsLst>
                    <a:lin ang="5400000" scaled="1"/>
                  </a:gradFill>
                  <a:latin typeface="微软雅黑 Light" panose="020B0502040204020203" pitchFamily="34" charset="-122"/>
                  <a:ea typeface="微软雅黑 Light" panose="020B0502040204020203" pitchFamily="34" charset="-122"/>
                </a:rPr>
                <a:t>Part one</a:t>
              </a:r>
              <a:endParaRPr lang="zh-CN" altLang="en-US" sz="1600" dirty="0">
                <a:gradFill>
                  <a:gsLst>
                    <a:gs pos="0">
                      <a:srgbClr val="1CA986"/>
                    </a:gs>
                    <a:gs pos="100000">
                      <a:srgbClr val="50D4C2"/>
                    </a:gs>
                  </a:gsLst>
                  <a:lin ang="5400000" scaled="1"/>
                </a:gradFill>
                <a:latin typeface="微软雅黑 Light" panose="020B0502040204020203" pitchFamily="34" charset="-122"/>
                <a:ea typeface="微软雅黑 Light" panose="020B0502040204020203" pitchFamily="34" charset="-122"/>
              </a:endParaRPr>
            </a:p>
          </p:txBody>
        </p:sp>
      </p:grpSp>
      <p:sp>
        <p:nvSpPr>
          <p:cNvPr id="11" name="文本框 10"/>
          <p:cNvSpPr txBox="1"/>
          <p:nvPr/>
        </p:nvSpPr>
        <p:spPr>
          <a:xfrm>
            <a:off x="5804229" y="1859931"/>
            <a:ext cx="2641426" cy="1200329"/>
          </a:xfrm>
          <a:prstGeom prst="rect">
            <a:avLst/>
          </a:prstGeom>
          <a:noFill/>
        </p:spPr>
        <p:txBody>
          <a:bodyPr wrap="square" rtlCol="0">
            <a:spAutoFit/>
          </a:bodyPr>
          <a:lstStyle/>
          <a:p>
            <a:pPr algn="ctr"/>
            <a:r>
              <a:rPr lang="zh-CN" altLang="en-US" sz="3600" dirty="0">
                <a:solidFill>
                  <a:schemeClr val="bg1"/>
                </a:solidFill>
                <a:latin typeface="微软雅黑 Light" panose="020B0502040204020203" pitchFamily="34" charset="-122"/>
                <a:ea typeface="微软雅黑 Light" panose="020B0502040204020203" pitchFamily="34" charset="-122"/>
              </a:rPr>
              <a:t>统计学习</a:t>
            </a:r>
            <a:endParaRPr lang="en-US" altLang="zh-CN" sz="3600" dirty="0">
              <a:solidFill>
                <a:schemeClr val="bg1"/>
              </a:solidFill>
              <a:latin typeface="微软雅黑 Light" panose="020B0502040204020203" pitchFamily="34" charset="-122"/>
              <a:ea typeface="微软雅黑 Light" panose="020B0502040204020203" pitchFamily="34" charset="-122"/>
            </a:endParaRPr>
          </a:p>
          <a:p>
            <a:pPr algn="ctr"/>
            <a:r>
              <a:rPr lang="zh-CN" altLang="en-US" sz="3600" dirty="0">
                <a:solidFill>
                  <a:schemeClr val="bg1"/>
                </a:solidFill>
                <a:latin typeface="微软雅黑 Light" panose="020B0502040204020203" pitchFamily="34" charset="-122"/>
                <a:ea typeface="微软雅黑 Light" panose="020B0502040204020203" pitchFamily="34" charset="-122"/>
              </a:rPr>
              <a:t>三要素</a:t>
            </a:r>
          </a:p>
        </p:txBody>
      </p:sp>
      <p:sp>
        <p:nvSpPr>
          <p:cNvPr id="13" name="圆角矩形 12"/>
          <p:cNvSpPr/>
          <p:nvPr/>
        </p:nvSpPr>
        <p:spPr>
          <a:xfrm>
            <a:off x="3643577" y="1448945"/>
            <a:ext cx="2160652" cy="1980055"/>
          </a:xfrm>
          <a:prstGeom prst="roundRect">
            <a:avLst>
              <a:gd name="adj" fmla="val 5961"/>
            </a:avLst>
          </a:prstGeom>
          <a:gradFill flip="none" rotWithShape="1">
            <a:gsLst>
              <a:gs pos="9000">
                <a:srgbClr val="519C23">
                  <a:lumMod val="89000"/>
                  <a:lumOff val="11000"/>
                </a:srgbClr>
              </a:gs>
              <a:gs pos="100000">
                <a:srgbClr val="A3EC40">
                  <a:lumMod val="78000"/>
                  <a:lumOff val="22000"/>
                </a:srgbClr>
              </a:gs>
            </a:gsLst>
            <a:lin ang="2700000" scaled="1"/>
            <a:tileRect/>
          </a:gradFill>
          <a:ln>
            <a:noFill/>
          </a:ln>
          <a:effectLst>
            <a:outerShdw blurRad="279400" sx="102000" sy="102000" algn="ctr" rotWithShape="0">
              <a:srgbClr val="519C23">
                <a:alpha val="2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dirty="0"/>
              <a:t>模型</a:t>
            </a:r>
          </a:p>
        </p:txBody>
      </p:sp>
      <p:grpSp>
        <p:nvGrpSpPr>
          <p:cNvPr id="34" name="组合 33"/>
          <p:cNvGrpSpPr/>
          <p:nvPr/>
        </p:nvGrpSpPr>
        <p:grpSpPr>
          <a:xfrm>
            <a:off x="254882" y="-2645"/>
            <a:ext cx="542940" cy="563684"/>
            <a:chOff x="254882" y="-2645"/>
            <a:chExt cx="542940" cy="563684"/>
          </a:xfrm>
        </p:grpSpPr>
        <p:sp>
          <p:nvSpPr>
            <p:cNvPr id="35" name="矩形 34"/>
            <p:cNvSpPr/>
            <p:nvPr/>
          </p:nvSpPr>
          <p:spPr>
            <a:xfrm>
              <a:off x="254882" y="-2645"/>
              <a:ext cx="542940" cy="561039"/>
            </a:xfrm>
            <a:prstGeom prst="rect">
              <a:avLst/>
            </a:prstGeom>
            <a:gradFill flip="none" rotWithShape="1">
              <a:gsLst>
                <a:gs pos="9000">
                  <a:srgbClr val="FDE345">
                    <a:lumMod val="86000"/>
                  </a:srgbClr>
                </a:gs>
                <a:gs pos="100000">
                  <a:srgbClr val="FDE345">
                    <a:lumMod val="95000"/>
                    <a:lumOff val="5000"/>
                  </a:srgbClr>
                </a:gs>
              </a:gsLst>
              <a:lin ang="4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8" name="矩形 37"/>
            <p:cNvSpPr/>
            <p:nvPr/>
          </p:nvSpPr>
          <p:spPr>
            <a:xfrm>
              <a:off x="254882" y="0"/>
              <a:ext cx="542940" cy="5610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tx1"/>
                  </a:solidFill>
                  <a:latin typeface="微软雅黑" panose="020B0503020204020204" pitchFamily="34" charset="-122"/>
                  <a:ea typeface="微软雅黑" panose="020B0503020204020204" pitchFamily="34" charset="-122"/>
                </a:rPr>
                <a:t>1</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grpSp>
      <p:sp>
        <p:nvSpPr>
          <p:cNvPr id="42" name="文本框 41">
            <a:extLst>
              <a:ext uri="{FF2B5EF4-FFF2-40B4-BE49-F238E27FC236}">
                <a16:creationId xmlns:a16="http://schemas.microsoft.com/office/drawing/2014/main" id="{EC210225-DEC7-4E0A-96A5-F820E9223E47}"/>
              </a:ext>
            </a:extLst>
          </p:cNvPr>
          <p:cNvSpPr txBox="1"/>
          <p:nvPr/>
        </p:nvSpPr>
        <p:spPr>
          <a:xfrm>
            <a:off x="304372" y="15643"/>
            <a:ext cx="4533624" cy="523220"/>
          </a:xfrm>
          <a:prstGeom prst="rect">
            <a:avLst/>
          </a:prstGeom>
          <a:noFill/>
        </p:spPr>
        <p:txBody>
          <a:bodyPr wrap="square" rtlCol="0">
            <a:spAutoFit/>
          </a:bodyPr>
          <a:lstStyle/>
          <a:p>
            <a:pPr algn="ctr"/>
            <a:r>
              <a:rPr lang="zh-CN" altLang="en-US" sz="2800" dirty="0">
                <a:solidFill>
                  <a:schemeClr val="bg1"/>
                </a:solidFill>
                <a:latin typeface="微软雅黑 Light" panose="020B0502040204020203" pitchFamily="34" charset="-122"/>
                <a:ea typeface="微软雅黑 Light" panose="020B0502040204020203" pitchFamily="34" charset="-122"/>
              </a:rPr>
              <a:t>第一章重点知识总结</a:t>
            </a:r>
          </a:p>
        </p:txBody>
      </p:sp>
      <p:sp>
        <p:nvSpPr>
          <p:cNvPr id="43" name="矩形 42">
            <a:extLst>
              <a:ext uri="{FF2B5EF4-FFF2-40B4-BE49-F238E27FC236}">
                <a16:creationId xmlns:a16="http://schemas.microsoft.com/office/drawing/2014/main" id="{C729FFDC-5969-4A04-9F17-DE10E1311683}"/>
              </a:ext>
            </a:extLst>
          </p:cNvPr>
          <p:cNvSpPr/>
          <p:nvPr/>
        </p:nvSpPr>
        <p:spPr>
          <a:xfrm>
            <a:off x="897609" y="482113"/>
            <a:ext cx="5365750" cy="338554"/>
          </a:xfrm>
          <a:prstGeom prst="rect">
            <a:avLst/>
          </a:prstGeom>
        </p:spPr>
        <p:txBody>
          <a:bodyPr wrap="square">
            <a:spAutoFit/>
          </a:bodyPr>
          <a:lstStyle/>
          <a:p>
            <a:pPr lvl="0" algn="just"/>
            <a:r>
              <a:rPr lang="zh-CN" altLang="en-US" sz="1600" dirty="0">
                <a:solidFill>
                  <a:schemeClr val="bg1"/>
                </a:solidFill>
                <a:latin typeface="微软雅黑 Light" panose="020B0502040204020203" pitchFamily="34" charset="-122"/>
                <a:ea typeface="微软雅黑 Light" panose="020B0502040204020203" pitchFamily="34" charset="-122"/>
              </a:rPr>
              <a:t>统计学习方法概论</a:t>
            </a:r>
            <a:endParaRPr lang="zh-HK" altLang="zh-HK" sz="1600" dirty="0">
              <a:solidFill>
                <a:schemeClr val="bg1"/>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62241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2476" y="4863866"/>
            <a:ext cx="12192000" cy="2016294"/>
            <a:chOff x="12476" y="4863866"/>
            <a:chExt cx="12192000" cy="2016294"/>
          </a:xfrm>
        </p:grpSpPr>
        <p:sp>
          <p:nvSpPr>
            <p:cNvPr id="2" name="任意多边形 1"/>
            <p:cNvSpPr/>
            <p:nvPr/>
          </p:nvSpPr>
          <p:spPr>
            <a:xfrm>
              <a:off x="12476" y="4863866"/>
              <a:ext cx="12192000" cy="2016294"/>
            </a:xfrm>
            <a:custGeom>
              <a:avLst/>
              <a:gdLst>
                <a:gd name="connsiteX0" fmla="*/ 12192000 w 12192000"/>
                <a:gd name="connsiteY0" fmla="*/ 0 h 2016294"/>
                <a:gd name="connsiteX1" fmla="*/ 12192000 w 12192000"/>
                <a:gd name="connsiteY1" fmla="*/ 2016294 h 2016294"/>
                <a:gd name="connsiteX2" fmla="*/ 0 w 12192000"/>
                <a:gd name="connsiteY2" fmla="*/ 2016294 h 2016294"/>
                <a:gd name="connsiteX3" fmla="*/ 0 w 12192000"/>
                <a:gd name="connsiteY3" fmla="*/ 2006281 h 2016294"/>
                <a:gd name="connsiteX4" fmla="*/ 263708 w 12192000"/>
                <a:gd name="connsiteY4" fmla="*/ 2003914 h 2016294"/>
                <a:gd name="connsiteX5" fmla="*/ 12104647 w 12192000"/>
                <a:gd name="connsiteY5" fmla="*/ 101701 h 2016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2016294">
                  <a:moveTo>
                    <a:pt x="12192000" y="0"/>
                  </a:moveTo>
                  <a:lnTo>
                    <a:pt x="12192000" y="2016294"/>
                  </a:lnTo>
                  <a:lnTo>
                    <a:pt x="0" y="2016294"/>
                  </a:lnTo>
                  <a:lnTo>
                    <a:pt x="0" y="2006281"/>
                  </a:lnTo>
                  <a:lnTo>
                    <a:pt x="263708" y="2003914"/>
                  </a:lnTo>
                  <a:cubicBezTo>
                    <a:pt x="6161267" y="1897494"/>
                    <a:pt x="10936182" y="1116311"/>
                    <a:pt x="12104647" y="101701"/>
                  </a:cubicBezTo>
                  <a:close/>
                </a:path>
              </a:pathLst>
            </a:custGeom>
            <a:gradFill flip="none" rotWithShape="1">
              <a:gsLst>
                <a:gs pos="0">
                  <a:srgbClr val="0E122C"/>
                </a:gs>
                <a:gs pos="100000">
                  <a:srgbClr val="2E3D9A"/>
                </a:gs>
              </a:gsLst>
              <a:lin ang="4800000" scaled="0"/>
              <a:tileRect/>
            </a:gradFill>
            <a:ln>
              <a:noFill/>
            </a:ln>
            <a:effectLst>
              <a:outerShdw blurRad="635000" dist="101600" dir="135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圆角矩形 2"/>
            <p:cNvSpPr/>
            <p:nvPr/>
          </p:nvSpPr>
          <p:spPr>
            <a:xfrm>
              <a:off x="10703500" y="6011044"/>
              <a:ext cx="1200693" cy="501388"/>
            </a:xfrm>
            <a:prstGeom prst="roundRect">
              <a:avLst>
                <a:gd name="adj" fmla="val 50000"/>
              </a:avLst>
            </a:prstGeom>
            <a:noFill/>
            <a:ln w="9525">
              <a:gradFill flip="none" rotWithShape="1">
                <a:gsLst>
                  <a:gs pos="0">
                    <a:srgbClr val="1CA986"/>
                  </a:gs>
                  <a:gs pos="100000">
                    <a:srgbClr val="50D4C2"/>
                  </a:gs>
                </a:gsLst>
                <a:lin ang="4800000" scaled="0"/>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4" name="文本框 3"/>
            <p:cNvSpPr txBox="1"/>
            <p:nvPr/>
          </p:nvSpPr>
          <p:spPr>
            <a:xfrm>
              <a:off x="10719977" y="6088535"/>
              <a:ext cx="1167740" cy="338554"/>
            </a:xfrm>
            <a:prstGeom prst="rect">
              <a:avLst/>
            </a:prstGeom>
            <a:noFill/>
            <a:ln>
              <a:noFill/>
            </a:ln>
          </p:spPr>
          <p:txBody>
            <a:bodyPr wrap="square" rtlCol="0">
              <a:spAutoFit/>
            </a:bodyPr>
            <a:lstStyle/>
            <a:p>
              <a:pPr algn="ctr"/>
              <a:r>
                <a:rPr lang="en-US" altLang="zh-CN" sz="1600" dirty="0">
                  <a:gradFill>
                    <a:gsLst>
                      <a:gs pos="0">
                        <a:srgbClr val="1CA986"/>
                      </a:gs>
                      <a:gs pos="100000">
                        <a:srgbClr val="50D4C2"/>
                      </a:gs>
                    </a:gsLst>
                    <a:lin ang="5400000" scaled="1"/>
                  </a:gradFill>
                  <a:latin typeface="微软雅黑 Light" panose="020B0502040204020203" pitchFamily="34" charset="-122"/>
                  <a:ea typeface="微软雅黑 Light" panose="020B0502040204020203" pitchFamily="34" charset="-122"/>
                </a:rPr>
                <a:t>Part one</a:t>
              </a:r>
              <a:endParaRPr lang="zh-CN" altLang="en-US" sz="1600" dirty="0">
                <a:gradFill>
                  <a:gsLst>
                    <a:gs pos="0">
                      <a:srgbClr val="1CA986"/>
                    </a:gs>
                    <a:gs pos="100000">
                      <a:srgbClr val="50D4C2"/>
                    </a:gs>
                  </a:gsLst>
                  <a:lin ang="5400000" scaled="1"/>
                </a:gradFill>
                <a:latin typeface="微软雅黑 Light" panose="020B0502040204020203" pitchFamily="34" charset="-122"/>
                <a:ea typeface="微软雅黑 Light" panose="020B0502040204020203" pitchFamily="34" charset="-122"/>
              </a:endParaRPr>
            </a:p>
          </p:txBody>
        </p:sp>
      </p:grpSp>
      <p:grpSp>
        <p:nvGrpSpPr>
          <p:cNvPr id="34" name="组合 33"/>
          <p:cNvGrpSpPr/>
          <p:nvPr/>
        </p:nvGrpSpPr>
        <p:grpSpPr>
          <a:xfrm>
            <a:off x="254882" y="-2645"/>
            <a:ext cx="542940" cy="563684"/>
            <a:chOff x="254882" y="-2645"/>
            <a:chExt cx="542940" cy="563684"/>
          </a:xfrm>
        </p:grpSpPr>
        <p:sp>
          <p:nvSpPr>
            <p:cNvPr id="35" name="矩形 34"/>
            <p:cNvSpPr/>
            <p:nvPr/>
          </p:nvSpPr>
          <p:spPr>
            <a:xfrm>
              <a:off x="254882" y="-2645"/>
              <a:ext cx="542940" cy="561039"/>
            </a:xfrm>
            <a:prstGeom prst="rect">
              <a:avLst/>
            </a:prstGeom>
            <a:gradFill flip="none" rotWithShape="1">
              <a:gsLst>
                <a:gs pos="9000">
                  <a:srgbClr val="FDE345">
                    <a:lumMod val="86000"/>
                  </a:srgbClr>
                </a:gs>
                <a:gs pos="100000">
                  <a:srgbClr val="FDE345">
                    <a:lumMod val="95000"/>
                    <a:lumOff val="5000"/>
                  </a:srgbClr>
                </a:gs>
              </a:gsLst>
              <a:lin ang="4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8" name="矩形 37"/>
            <p:cNvSpPr/>
            <p:nvPr/>
          </p:nvSpPr>
          <p:spPr>
            <a:xfrm>
              <a:off x="254882" y="0"/>
              <a:ext cx="542940" cy="5610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tx1"/>
                  </a:solidFill>
                  <a:latin typeface="微软雅黑" panose="020B0503020204020204" pitchFamily="34" charset="-122"/>
                  <a:ea typeface="微软雅黑" panose="020B0503020204020204" pitchFamily="34" charset="-122"/>
                </a:rPr>
                <a:t>1</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grpSp>
      <p:sp>
        <p:nvSpPr>
          <p:cNvPr id="42" name="文本框 41">
            <a:extLst>
              <a:ext uri="{FF2B5EF4-FFF2-40B4-BE49-F238E27FC236}">
                <a16:creationId xmlns:a16="http://schemas.microsoft.com/office/drawing/2014/main" id="{EC210225-DEC7-4E0A-96A5-F820E9223E47}"/>
              </a:ext>
            </a:extLst>
          </p:cNvPr>
          <p:cNvSpPr txBox="1"/>
          <p:nvPr/>
        </p:nvSpPr>
        <p:spPr>
          <a:xfrm>
            <a:off x="304372" y="15643"/>
            <a:ext cx="4533624" cy="523220"/>
          </a:xfrm>
          <a:prstGeom prst="rect">
            <a:avLst/>
          </a:prstGeom>
          <a:noFill/>
        </p:spPr>
        <p:txBody>
          <a:bodyPr wrap="square" rtlCol="0">
            <a:spAutoFit/>
          </a:bodyPr>
          <a:lstStyle/>
          <a:p>
            <a:pPr algn="ctr"/>
            <a:r>
              <a:rPr lang="zh-CN" altLang="en-US" sz="2800" dirty="0">
                <a:solidFill>
                  <a:schemeClr val="bg1"/>
                </a:solidFill>
                <a:latin typeface="微软雅黑 Light" panose="020B0502040204020203" pitchFamily="34" charset="-122"/>
                <a:ea typeface="微软雅黑 Light" panose="020B0502040204020203" pitchFamily="34" charset="-122"/>
              </a:rPr>
              <a:t>第一章重点知识总结</a:t>
            </a:r>
          </a:p>
        </p:txBody>
      </p:sp>
      <p:sp>
        <p:nvSpPr>
          <p:cNvPr id="43" name="矩形 42">
            <a:extLst>
              <a:ext uri="{FF2B5EF4-FFF2-40B4-BE49-F238E27FC236}">
                <a16:creationId xmlns:a16="http://schemas.microsoft.com/office/drawing/2014/main" id="{C729FFDC-5969-4A04-9F17-DE10E1311683}"/>
              </a:ext>
            </a:extLst>
          </p:cNvPr>
          <p:cNvSpPr/>
          <p:nvPr/>
        </p:nvSpPr>
        <p:spPr>
          <a:xfrm>
            <a:off x="897609" y="482113"/>
            <a:ext cx="5365750" cy="338554"/>
          </a:xfrm>
          <a:prstGeom prst="rect">
            <a:avLst/>
          </a:prstGeom>
        </p:spPr>
        <p:txBody>
          <a:bodyPr wrap="square">
            <a:spAutoFit/>
          </a:bodyPr>
          <a:lstStyle/>
          <a:p>
            <a:pPr lvl="0" algn="just"/>
            <a:r>
              <a:rPr lang="zh-CN" altLang="en-US" sz="1600" dirty="0">
                <a:solidFill>
                  <a:schemeClr val="bg1"/>
                </a:solidFill>
                <a:latin typeface="微软雅黑 Light" panose="020B0502040204020203" pitchFamily="34" charset="-122"/>
                <a:ea typeface="微软雅黑 Light" panose="020B0502040204020203" pitchFamily="34" charset="-122"/>
              </a:rPr>
              <a:t>统计学习方法概论</a:t>
            </a:r>
            <a:endParaRPr lang="zh-HK" altLang="zh-HK" sz="1600" dirty="0">
              <a:solidFill>
                <a:schemeClr val="bg1"/>
              </a:solidFill>
              <a:latin typeface="微软雅黑 Light" panose="020B0502040204020203" pitchFamily="34" charset="-122"/>
              <a:ea typeface="微软雅黑 Light" panose="020B0502040204020203" pitchFamily="34" charset="-122"/>
            </a:endParaRPr>
          </a:p>
        </p:txBody>
      </p:sp>
      <mc:AlternateContent xmlns:mc="http://schemas.openxmlformats.org/markup-compatibility/2006" xmlns:a14="http://schemas.microsoft.com/office/drawing/2010/main">
        <mc:Choice Requires="a14">
          <p:sp>
            <p:nvSpPr>
              <p:cNvPr id="15" name="内容占位符 6">
                <a:extLst>
                  <a:ext uri="{FF2B5EF4-FFF2-40B4-BE49-F238E27FC236}">
                    <a16:creationId xmlns:a16="http://schemas.microsoft.com/office/drawing/2014/main" id="{A3810DF1-E099-4578-B4F4-B10CB4C6A262}"/>
                  </a:ext>
                </a:extLst>
              </p:cNvPr>
              <p:cNvSpPr txBox="1">
                <a:spLocks/>
              </p:cNvSpPr>
              <p:nvPr/>
            </p:nvSpPr>
            <p:spPr>
              <a:xfrm>
                <a:off x="536657" y="1533004"/>
                <a:ext cx="4397375" cy="2195473"/>
              </a:xfrm>
              <a:prstGeom prst="rect">
                <a:avLst/>
              </a:prstGeom>
            </p:spPr>
            <p:txBody>
              <a:bodyPr wrap="square">
                <a:spAutoFit/>
              </a:bodyPr>
              <a:lstStyle>
                <a:lvl1pPr marL="0" indent="0" algn="l" defTabSz="914400" rtl="0" eaLnBrk="1" latinLnBrk="0" hangingPunct="1">
                  <a:lnSpc>
                    <a:spcPct val="120000"/>
                  </a:lnSpc>
                  <a:spcBef>
                    <a:spcPts val="1000"/>
                  </a:spcBef>
                  <a:buFontTx/>
                  <a:buNone/>
                  <a:defRPr sz="2000" kern="0" spc="300" baseline="0">
                    <a:solidFill>
                      <a:schemeClr val="bg1"/>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120000"/>
                  </a:lnSpc>
                  <a:spcBef>
                    <a:spcPts val="500"/>
                  </a:spcBef>
                  <a:buFontTx/>
                  <a:buNone/>
                  <a:defRPr sz="2000" kern="0" spc="300" baseline="0">
                    <a:solidFill>
                      <a:schemeClr val="bg1"/>
                    </a:solidFill>
                    <a:latin typeface="微软雅黑" panose="020B0503020204020204" pitchFamily="34" charset="-122"/>
                    <a:ea typeface="微软雅黑" panose="020B0503020204020204" pitchFamily="34" charset="-122"/>
                    <a:cs typeface="+mn-cs"/>
                  </a:defRPr>
                </a:lvl2pPr>
                <a:lvl3pPr marL="914400" indent="0" algn="l" defTabSz="914400" rtl="0" eaLnBrk="1" latinLnBrk="0" hangingPunct="1">
                  <a:lnSpc>
                    <a:spcPct val="120000"/>
                  </a:lnSpc>
                  <a:spcBef>
                    <a:spcPts val="500"/>
                  </a:spcBef>
                  <a:buFontTx/>
                  <a:buNone/>
                  <a:defRPr sz="2000" kern="0" spc="300" baseline="0">
                    <a:solidFill>
                      <a:schemeClr val="bg1"/>
                    </a:solidFill>
                    <a:latin typeface="微软雅黑" panose="020B0503020204020204" pitchFamily="34" charset="-122"/>
                    <a:ea typeface="微软雅黑" panose="020B0503020204020204" pitchFamily="34" charset="-122"/>
                    <a:cs typeface="+mn-cs"/>
                  </a:defRPr>
                </a:lvl3pPr>
                <a:lvl4pPr marL="1371600" indent="0" algn="l" defTabSz="914400" rtl="0" eaLnBrk="1" latinLnBrk="0" hangingPunct="1">
                  <a:lnSpc>
                    <a:spcPct val="120000"/>
                  </a:lnSpc>
                  <a:spcBef>
                    <a:spcPts val="500"/>
                  </a:spcBef>
                  <a:buFontTx/>
                  <a:buNone/>
                  <a:defRPr sz="2000" kern="0" spc="300" baseline="0">
                    <a:solidFill>
                      <a:schemeClr val="bg1"/>
                    </a:solidFill>
                    <a:latin typeface="微软雅黑" panose="020B0503020204020204" pitchFamily="34" charset="-122"/>
                    <a:ea typeface="微软雅黑" panose="020B0503020204020204" pitchFamily="34" charset="-122"/>
                    <a:cs typeface="+mn-cs"/>
                  </a:defRPr>
                </a:lvl4pPr>
                <a:lvl5pPr marL="1828800" indent="0" algn="l" defTabSz="914400" rtl="0" eaLnBrk="1" latinLnBrk="0" hangingPunct="1">
                  <a:lnSpc>
                    <a:spcPct val="120000"/>
                  </a:lnSpc>
                  <a:spcBef>
                    <a:spcPts val="500"/>
                  </a:spcBef>
                  <a:buFontTx/>
                  <a:buNone/>
                  <a:defRPr sz="2000" kern="0" spc="300" baseline="0">
                    <a:solidFill>
                      <a:schemeClr val="bg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0" lang="zh-CN" altLang="en-US"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模型</a:t>
                </a:r>
                <a:r>
                  <a:rPr kumimoji="0" lang="en-US" altLang="zh-CN"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a:t>
                </a:r>
                <a:r>
                  <a:rPr kumimoji="0" lang="zh-CN" altLang="en-US"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假设空间）：</a:t>
                </a:r>
                <a:endParaRPr kumimoji="0" lang="en-US" altLang="zh-CN"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20000"/>
                  </a:lnSpc>
                  <a:spcBef>
                    <a:spcPts val="1000"/>
                  </a:spcBef>
                  <a:spcAft>
                    <a:spcPts val="0"/>
                  </a:spcAft>
                  <a:buClrTx/>
                  <a:buSzTx/>
                  <a:buFontTx/>
                  <a:buNone/>
                  <a:tabLst/>
                  <a:defRPr/>
                </a:pPr>
                <a:r>
                  <a:rPr kumimoji="0" lang="zh-CN" altLang="en-US"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决策函数</a:t>
                </a:r>
                <a:endParaRPr kumimoji="0" lang="en-US" altLang="zh-CN"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20000"/>
                  </a:lnSpc>
                  <a:spcBef>
                    <a:spcPts val="100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zh-CN" altLang="en-US" sz="2000" b="0" i="1" u="none" strike="noStrike" kern="0" cap="none" spc="300" normalizeH="0" baseline="0" noProof="0">
                          <a:ln>
                            <a:noFill/>
                          </a:ln>
                          <a:solidFill>
                            <a:sysClr val="window" lastClr="FFFFFF"/>
                          </a:solidFill>
                          <a:effectLst/>
                          <a:uLnTx/>
                          <a:uFillTx/>
                          <a:latin typeface="Cambria Math" panose="02040503050406030204" pitchFamily="18" charset="0"/>
                          <a:cs typeface="+mn-cs"/>
                        </a:rPr>
                        <m:t>𝐹</m:t>
                      </m:r>
                      <m:r>
                        <a:rPr kumimoji="0" lang="zh-CN" altLang="en-US" sz="2000" b="0" i="1" u="none" strike="noStrike" kern="0" cap="none" spc="300" normalizeH="0" baseline="0" noProof="0">
                          <a:ln>
                            <a:noFill/>
                          </a:ln>
                          <a:solidFill>
                            <a:sysClr val="window" lastClr="FFFFFF"/>
                          </a:solidFill>
                          <a:effectLst/>
                          <a:uLnTx/>
                          <a:uFillTx/>
                          <a:latin typeface="Cambria Math" panose="02040503050406030204" pitchFamily="18" charset="0"/>
                          <a:cs typeface="+mn-cs"/>
                        </a:rPr>
                        <m:t>=</m:t>
                      </m:r>
                      <m:d>
                        <m:dPr>
                          <m:begChr m:val="{"/>
                          <m:endChr m:val="}"/>
                          <m:ctrlPr>
                            <a:rPr kumimoji="0" lang="zh-CN" altLang="en-US" sz="2000" b="0" i="1" u="none" strike="noStrike" kern="0" cap="none" spc="300" normalizeH="0" baseline="0" noProof="0">
                              <a:ln>
                                <a:noFill/>
                              </a:ln>
                              <a:solidFill>
                                <a:sysClr val="window" lastClr="FFFFFF"/>
                              </a:solidFill>
                              <a:effectLst/>
                              <a:uLnTx/>
                              <a:uFillTx/>
                              <a:latin typeface="Cambria Math" panose="02040503050406030204" pitchFamily="18" charset="0"/>
                              <a:cs typeface="+mn-cs"/>
                            </a:rPr>
                          </m:ctrlPr>
                        </m:dPr>
                        <m:e>
                          <m:d>
                            <m:dPr>
                              <m:begChr m:val=""/>
                              <m:endChr m:val="|"/>
                              <m:ctrlPr>
                                <a:rPr kumimoji="0" lang="zh-CN" altLang="en-US" sz="2000" b="0" i="1" u="none" strike="noStrike" kern="0" cap="none" spc="300" normalizeH="0" baseline="0" noProof="0">
                                  <a:ln>
                                    <a:noFill/>
                                  </a:ln>
                                  <a:solidFill>
                                    <a:sysClr val="window" lastClr="FFFFFF"/>
                                  </a:solidFill>
                                  <a:effectLst/>
                                  <a:uLnTx/>
                                  <a:uFillTx/>
                                  <a:latin typeface="Cambria Math" panose="02040503050406030204" pitchFamily="18" charset="0"/>
                                  <a:cs typeface="+mn-cs"/>
                                </a:rPr>
                              </m:ctrlPr>
                            </m:dPr>
                            <m:e>
                              <m:r>
                                <a:rPr kumimoji="0" lang="zh-CN" altLang="en-US" sz="2000" b="0" i="1" u="none" strike="noStrike" kern="0" cap="none" spc="300" normalizeH="0" baseline="0" noProof="0">
                                  <a:ln>
                                    <a:noFill/>
                                  </a:ln>
                                  <a:solidFill>
                                    <a:sysClr val="window" lastClr="FFFFFF"/>
                                  </a:solidFill>
                                  <a:effectLst/>
                                  <a:uLnTx/>
                                  <a:uFillTx/>
                                  <a:latin typeface="Cambria Math" panose="02040503050406030204" pitchFamily="18" charset="0"/>
                                  <a:cs typeface="+mn-cs"/>
                                </a:rPr>
                                <m:t>𝑓</m:t>
                              </m:r>
                            </m:e>
                          </m:d>
                          <m:r>
                            <a:rPr kumimoji="0" lang="zh-CN" altLang="en-US" sz="2000" b="0" i="1" u="none" strike="noStrike" kern="0" cap="none" spc="300" normalizeH="0" baseline="0" noProof="0">
                              <a:ln>
                                <a:noFill/>
                              </a:ln>
                              <a:solidFill>
                                <a:sysClr val="window" lastClr="FFFFFF"/>
                              </a:solidFill>
                              <a:effectLst/>
                              <a:uLnTx/>
                              <a:uFillTx/>
                              <a:latin typeface="Cambria Math" panose="02040503050406030204" pitchFamily="18" charset="0"/>
                              <a:cs typeface="+mn-cs"/>
                            </a:rPr>
                            <m:t>𝑌</m:t>
                          </m:r>
                          <m:r>
                            <a:rPr kumimoji="0" lang="zh-CN" altLang="en-US" sz="2000" b="0" i="1" u="none" strike="noStrike" kern="0" cap="none" spc="300" normalizeH="0" baseline="0" noProof="0">
                              <a:ln>
                                <a:noFill/>
                              </a:ln>
                              <a:solidFill>
                                <a:sysClr val="window" lastClr="FFFFFF"/>
                              </a:solidFill>
                              <a:effectLst/>
                              <a:uLnTx/>
                              <a:uFillTx/>
                              <a:latin typeface="Cambria Math" panose="02040503050406030204" pitchFamily="18" charset="0"/>
                              <a:cs typeface="+mn-cs"/>
                            </a:rPr>
                            <m:t>=</m:t>
                          </m:r>
                          <m:sSub>
                            <m:sSubPr>
                              <m:ctrlPr>
                                <a:rPr kumimoji="0" lang="zh-CN" altLang="en-US" sz="2000" b="0" i="1" u="none" strike="noStrike" kern="0" cap="none" spc="300" normalizeH="0" baseline="0" noProof="0">
                                  <a:ln>
                                    <a:noFill/>
                                  </a:ln>
                                  <a:solidFill>
                                    <a:sysClr val="window" lastClr="FFFFFF"/>
                                  </a:solidFill>
                                  <a:effectLst/>
                                  <a:uLnTx/>
                                  <a:uFillTx/>
                                  <a:latin typeface="Cambria Math" panose="02040503050406030204" pitchFamily="18" charset="0"/>
                                  <a:cs typeface="+mn-cs"/>
                                </a:rPr>
                              </m:ctrlPr>
                            </m:sSubPr>
                            <m:e>
                              <m:r>
                                <a:rPr kumimoji="0" lang="zh-CN" altLang="en-US" sz="2000" b="0" i="1" u="none" strike="noStrike" kern="0" cap="none" spc="300" normalizeH="0" baseline="0" noProof="0">
                                  <a:ln>
                                    <a:noFill/>
                                  </a:ln>
                                  <a:solidFill>
                                    <a:sysClr val="window" lastClr="FFFFFF"/>
                                  </a:solidFill>
                                  <a:effectLst/>
                                  <a:uLnTx/>
                                  <a:uFillTx/>
                                  <a:latin typeface="Cambria Math" panose="02040503050406030204" pitchFamily="18" charset="0"/>
                                  <a:cs typeface="+mn-cs"/>
                                </a:rPr>
                                <m:t>𝑓</m:t>
                              </m:r>
                            </m:e>
                            <m:sub>
                              <m:r>
                                <a:rPr kumimoji="0" lang="zh-CN" altLang="en-US" sz="2000" b="0" i="1" u="none" strike="noStrike" kern="0" cap="none" spc="300" normalizeH="0" baseline="0" noProof="0">
                                  <a:ln>
                                    <a:noFill/>
                                  </a:ln>
                                  <a:solidFill>
                                    <a:sysClr val="window" lastClr="FFFFFF"/>
                                  </a:solidFill>
                                  <a:effectLst/>
                                  <a:uLnTx/>
                                  <a:uFillTx/>
                                  <a:latin typeface="Cambria Math" panose="02040503050406030204" pitchFamily="18" charset="0"/>
                                  <a:cs typeface="+mn-cs"/>
                                </a:rPr>
                                <m:t>𝜃</m:t>
                              </m:r>
                            </m:sub>
                          </m:sSub>
                          <m:d>
                            <m:dPr>
                              <m:ctrlPr>
                                <a:rPr kumimoji="0" lang="zh-CN" altLang="en-US" sz="2000" b="0" i="1" u="none" strike="noStrike" kern="0" cap="none" spc="300" normalizeH="0" baseline="0" noProof="0">
                                  <a:ln>
                                    <a:noFill/>
                                  </a:ln>
                                  <a:solidFill>
                                    <a:sysClr val="window" lastClr="FFFFFF"/>
                                  </a:solidFill>
                                  <a:effectLst/>
                                  <a:uLnTx/>
                                  <a:uFillTx/>
                                  <a:latin typeface="Cambria Math" panose="02040503050406030204" pitchFamily="18" charset="0"/>
                                  <a:cs typeface="+mn-cs"/>
                                </a:rPr>
                              </m:ctrlPr>
                            </m:dPr>
                            <m:e>
                              <m:r>
                                <a:rPr kumimoji="0" lang="zh-CN" altLang="en-US" sz="2000" b="0" i="1" u="none" strike="noStrike" kern="0" cap="none" spc="300" normalizeH="0" baseline="0" noProof="0">
                                  <a:ln>
                                    <a:noFill/>
                                  </a:ln>
                                  <a:solidFill>
                                    <a:sysClr val="window" lastClr="FFFFFF"/>
                                  </a:solidFill>
                                  <a:effectLst/>
                                  <a:uLnTx/>
                                  <a:uFillTx/>
                                  <a:latin typeface="Cambria Math" panose="02040503050406030204" pitchFamily="18" charset="0"/>
                                  <a:cs typeface="+mn-cs"/>
                                </a:rPr>
                                <m:t>𝑋</m:t>
                              </m:r>
                            </m:e>
                          </m:d>
                          <m:r>
                            <a:rPr kumimoji="0" lang="zh-CN" altLang="en-US" sz="2000" b="0" i="1" u="none" strike="noStrike" kern="0" cap="none" spc="300" normalizeH="0" baseline="0" noProof="0">
                              <a:ln>
                                <a:noFill/>
                              </a:ln>
                              <a:solidFill>
                                <a:sysClr val="window" lastClr="FFFFFF"/>
                              </a:solidFill>
                              <a:effectLst/>
                              <a:uLnTx/>
                              <a:uFillTx/>
                              <a:latin typeface="Cambria Math" panose="02040503050406030204" pitchFamily="18" charset="0"/>
                              <a:cs typeface="+mn-cs"/>
                            </a:rPr>
                            <m:t>,</m:t>
                          </m:r>
                          <m:r>
                            <a:rPr kumimoji="0" lang="zh-CN" altLang="en-US" sz="2000" b="0" i="1" u="none" strike="noStrike" kern="0" cap="none" spc="300" normalizeH="0" baseline="0" noProof="0">
                              <a:ln>
                                <a:noFill/>
                              </a:ln>
                              <a:solidFill>
                                <a:sysClr val="window" lastClr="FFFFFF"/>
                              </a:solidFill>
                              <a:effectLst/>
                              <a:uLnTx/>
                              <a:uFillTx/>
                              <a:latin typeface="Cambria Math" panose="02040503050406030204" pitchFamily="18" charset="0"/>
                              <a:cs typeface="+mn-cs"/>
                            </a:rPr>
                            <m:t>𝜃</m:t>
                          </m:r>
                          <m:r>
                            <a:rPr kumimoji="0" lang="zh-CN" altLang="en-US" sz="2000" b="0" i="1" u="none" strike="noStrike" kern="0" cap="none" spc="300" normalizeH="0" baseline="0" noProof="0">
                              <a:ln>
                                <a:noFill/>
                              </a:ln>
                              <a:solidFill>
                                <a:sysClr val="window" lastClr="FFFFFF"/>
                              </a:solidFill>
                              <a:effectLst/>
                              <a:uLnTx/>
                              <a:uFillTx/>
                              <a:latin typeface="Cambria Math" panose="02040503050406030204" pitchFamily="18" charset="0"/>
                              <a:cs typeface="+mn-cs"/>
                            </a:rPr>
                            <m:t>∈</m:t>
                          </m:r>
                          <m:sSup>
                            <m:sSupPr>
                              <m:ctrlPr>
                                <a:rPr kumimoji="0" lang="zh-CN" altLang="en-US" sz="2000" b="0" i="1" u="none" strike="noStrike" kern="0" cap="none" spc="300" normalizeH="0" baseline="0" noProof="0">
                                  <a:ln>
                                    <a:noFill/>
                                  </a:ln>
                                  <a:solidFill>
                                    <a:sysClr val="window" lastClr="FFFFFF"/>
                                  </a:solidFill>
                                  <a:effectLst/>
                                  <a:uLnTx/>
                                  <a:uFillTx/>
                                  <a:latin typeface="Cambria Math" panose="02040503050406030204" pitchFamily="18" charset="0"/>
                                  <a:cs typeface="+mn-cs"/>
                                </a:rPr>
                              </m:ctrlPr>
                            </m:sSupPr>
                            <m:e>
                              <m:r>
                                <a:rPr kumimoji="0" lang="zh-CN" altLang="en-US" sz="2000" b="0" i="1" u="none" strike="noStrike" kern="0" cap="none" spc="300" normalizeH="0" baseline="0" noProof="0">
                                  <a:ln>
                                    <a:noFill/>
                                  </a:ln>
                                  <a:solidFill>
                                    <a:sysClr val="window" lastClr="FFFFFF"/>
                                  </a:solidFill>
                                  <a:effectLst/>
                                  <a:uLnTx/>
                                  <a:uFillTx/>
                                  <a:latin typeface="Cambria Math" panose="02040503050406030204" pitchFamily="18" charset="0"/>
                                  <a:cs typeface="+mn-cs"/>
                                </a:rPr>
                                <m:t>𝑅</m:t>
                              </m:r>
                            </m:e>
                            <m:sup>
                              <m:r>
                                <a:rPr kumimoji="0" lang="zh-CN" altLang="en-US" sz="2000" b="0" i="1" u="none" strike="noStrike" kern="0" cap="none" spc="300" normalizeH="0" baseline="0" noProof="0">
                                  <a:ln>
                                    <a:noFill/>
                                  </a:ln>
                                  <a:solidFill>
                                    <a:sysClr val="window" lastClr="FFFFFF"/>
                                  </a:solidFill>
                                  <a:effectLst/>
                                  <a:uLnTx/>
                                  <a:uFillTx/>
                                  <a:latin typeface="Cambria Math" panose="02040503050406030204" pitchFamily="18" charset="0"/>
                                  <a:cs typeface="+mn-cs"/>
                                </a:rPr>
                                <m:t>𝑛</m:t>
                              </m:r>
                            </m:sup>
                          </m:sSup>
                        </m:e>
                      </m:d>
                    </m:oMath>
                  </m:oMathPara>
                </a14:m>
                <a:endParaRPr kumimoji="0" lang="en-US" altLang="zh-CN"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20000"/>
                  </a:lnSpc>
                  <a:spcBef>
                    <a:spcPts val="1000"/>
                  </a:spcBef>
                  <a:spcAft>
                    <a:spcPts val="0"/>
                  </a:spcAft>
                  <a:buClrTx/>
                  <a:buSzTx/>
                  <a:buFontTx/>
                  <a:buNone/>
                  <a:tabLst/>
                  <a:defRPr/>
                </a:pPr>
                <a:r>
                  <a:rPr kumimoji="0" lang="zh-CN" altLang="en-US"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条件概率分布</a:t>
                </a:r>
                <a:endParaRPr kumimoji="0" lang="en-US" altLang="zh-CN"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20000"/>
                  </a:lnSpc>
                  <a:spcBef>
                    <a:spcPts val="100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zh-CN" altLang="en-US" sz="2000" b="0" i="1" u="none" strike="noStrike" kern="0" cap="none" spc="300" normalizeH="0" baseline="0" noProof="0">
                          <a:ln>
                            <a:noFill/>
                          </a:ln>
                          <a:solidFill>
                            <a:sysClr val="window" lastClr="FFFFFF"/>
                          </a:solidFill>
                          <a:effectLst/>
                          <a:uLnTx/>
                          <a:uFillTx/>
                          <a:latin typeface="Cambria Math" panose="02040503050406030204" pitchFamily="18" charset="0"/>
                          <a:cs typeface="+mn-cs"/>
                        </a:rPr>
                        <m:t>𝐹</m:t>
                      </m:r>
                      <m:r>
                        <a:rPr kumimoji="0" lang="zh-CN" altLang="en-US" sz="2000" b="0" i="1" u="none" strike="noStrike" kern="0" cap="none" spc="300" normalizeH="0" baseline="0" noProof="0">
                          <a:ln>
                            <a:noFill/>
                          </a:ln>
                          <a:solidFill>
                            <a:sysClr val="window" lastClr="FFFFFF"/>
                          </a:solidFill>
                          <a:effectLst/>
                          <a:uLnTx/>
                          <a:uFillTx/>
                          <a:latin typeface="Cambria Math" panose="02040503050406030204" pitchFamily="18" charset="0"/>
                          <a:cs typeface="+mn-cs"/>
                        </a:rPr>
                        <m:t>=</m:t>
                      </m:r>
                      <m:d>
                        <m:dPr>
                          <m:begChr m:val="{"/>
                          <m:endChr m:val="}"/>
                          <m:ctrlPr>
                            <a:rPr kumimoji="0" lang="zh-CN" altLang="en-US" sz="2000" b="0" i="1" u="none" strike="noStrike" kern="0" cap="none" spc="300" normalizeH="0" baseline="0" noProof="0">
                              <a:ln>
                                <a:noFill/>
                              </a:ln>
                              <a:solidFill>
                                <a:sysClr val="window" lastClr="FFFFFF"/>
                              </a:solidFill>
                              <a:effectLst/>
                              <a:uLnTx/>
                              <a:uFillTx/>
                              <a:latin typeface="Cambria Math" panose="02040503050406030204" pitchFamily="18" charset="0"/>
                              <a:cs typeface="+mn-cs"/>
                            </a:rPr>
                          </m:ctrlPr>
                        </m:dPr>
                        <m:e>
                          <m:d>
                            <m:dPr>
                              <m:begChr m:val=""/>
                              <m:endChr m:val="|"/>
                              <m:ctrlPr>
                                <a:rPr kumimoji="0" lang="zh-CN" altLang="en-US" sz="2000" b="0" i="1" u="none" strike="noStrike" kern="0" cap="none" spc="300" normalizeH="0" baseline="0" noProof="0">
                                  <a:ln>
                                    <a:noFill/>
                                  </a:ln>
                                  <a:solidFill>
                                    <a:sysClr val="window" lastClr="FFFFFF"/>
                                  </a:solidFill>
                                  <a:effectLst/>
                                  <a:uLnTx/>
                                  <a:uFillTx/>
                                  <a:latin typeface="Cambria Math" panose="02040503050406030204" pitchFamily="18" charset="0"/>
                                  <a:cs typeface="+mn-cs"/>
                                </a:rPr>
                              </m:ctrlPr>
                            </m:dPr>
                            <m:e>
                              <m:r>
                                <a:rPr kumimoji="0" lang="zh-CN" altLang="en-US" sz="2000" b="0" i="1" u="none" strike="noStrike" kern="0" cap="none" spc="300" normalizeH="0" baseline="0" noProof="0">
                                  <a:ln>
                                    <a:noFill/>
                                  </a:ln>
                                  <a:solidFill>
                                    <a:sysClr val="window" lastClr="FFFFFF"/>
                                  </a:solidFill>
                                  <a:effectLst/>
                                  <a:uLnTx/>
                                  <a:uFillTx/>
                                  <a:latin typeface="Cambria Math" panose="02040503050406030204" pitchFamily="18" charset="0"/>
                                  <a:cs typeface="+mn-cs"/>
                                </a:rPr>
                                <m:t>𝑃</m:t>
                              </m:r>
                            </m:e>
                          </m:d>
                          <m:sSub>
                            <m:sSubPr>
                              <m:ctrlPr>
                                <a:rPr kumimoji="0" lang="zh-CN" altLang="en-US" sz="2000" b="0" i="1" u="none" strike="noStrike" kern="0" cap="none" spc="300" normalizeH="0" baseline="0" noProof="0">
                                  <a:ln>
                                    <a:noFill/>
                                  </a:ln>
                                  <a:solidFill>
                                    <a:sysClr val="window" lastClr="FFFFFF"/>
                                  </a:solidFill>
                                  <a:effectLst/>
                                  <a:uLnTx/>
                                  <a:uFillTx/>
                                  <a:latin typeface="Cambria Math" panose="02040503050406030204" pitchFamily="18" charset="0"/>
                                  <a:cs typeface="+mn-cs"/>
                                </a:rPr>
                              </m:ctrlPr>
                            </m:sSubPr>
                            <m:e>
                              <m:r>
                                <a:rPr kumimoji="0" lang="zh-CN" altLang="en-US" sz="2000" b="0" i="1" u="none" strike="noStrike" kern="0" cap="none" spc="300" normalizeH="0" baseline="0" noProof="0">
                                  <a:ln>
                                    <a:noFill/>
                                  </a:ln>
                                  <a:solidFill>
                                    <a:sysClr val="window" lastClr="FFFFFF"/>
                                  </a:solidFill>
                                  <a:effectLst/>
                                  <a:uLnTx/>
                                  <a:uFillTx/>
                                  <a:latin typeface="Cambria Math" panose="02040503050406030204" pitchFamily="18" charset="0"/>
                                  <a:cs typeface="+mn-cs"/>
                                </a:rPr>
                                <m:t>𝑃</m:t>
                              </m:r>
                            </m:e>
                            <m:sub>
                              <m:r>
                                <a:rPr kumimoji="0" lang="zh-CN" altLang="en-US" sz="2000" b="0" i="1" u="none" strike="noStrike" kern="0" cap="none" spc="300" normalizeH="0" baseline="0" noProof="0">
                                  <a:ln>
                                    <a:noFill/>
                                  </a:ln>
                                  <a:solidFill>
                                    <a:sysClr val="window" lastClr="FFFFFF"/>
                                  </a:solidFill>
                                  <a:effectLst/>
                                  <a:uLnTx/>
                                  <a:uFillTx/>
                                  <a:latin typeface="Cambria Math" panose="02040503050406030204" pitchFamily="18" charset="0"/>
                                  <a:cs typeface="+mn-cs"/>
                                </a:rPr>
                                <m:t>𝜃</m:t>
                              </m:r>
                            </m:sub>
                          </m:sSub>
                          <m:d>
                            <m:dPr>
                              <m:ctrlPr>
                                <a:rPr kumimoji="0" lang="zh-CN" altLang="en-US" sz="2000" b="0" i="1" u="none" strike="noStrike" kern="0" cap="none" spc="300" normalizeH="0" baseline="0" noProof="0">
                                  <a:ln>
                                    <a:noFill/>
                                  </a:ln>
                                  <a:solidFill>
                                    <a:sysClr val="window" lastClr="FFFFFF"/>
                                  </a:solidFill>
                                  <a:effectLst/>
                                  <a:uLnTx/>
                                  <a:uFillTx/>
                                  <a:latin typeface="Cambria Math" panose="02040503050406030204" pitchFamily="18" charset="0"/>
                                  <a:cs typeface="+mn-cs"/>
                                </a:rPr>
                              </m:ctrlPr>
                            </m:dPr>
                            <m:e>
                              <m:d>
                                <m:dPr>
                                  <m:begChr m:val=""/>
                                  <m:endChr m:val="|"/>
                                  <m:ctrlPr>
                                    <a:rPr kumimoji="0" lang="zh-CN" altLang="en-US" sz="2000" b="0" i="1" u="none" strike="noStrike" kern="0" cap="none" spc="300" normalizeH="0" baseline="0" noProof="0">
                                      <a:ln>
                                        <a:noFill/>
                                      </a:ln>
                                      <a:solidFill>
                                        <a:sysClr val="window" lastClr="FFFFFF"/>
                                      </a:solidFill>
                                      <a:effectLst/>
                                      <a:uLnTx/>
                                      <a:uFillTx/>
                                      <a:latin typeface="Cambria Math" panose="02040503050406030204" pitchFamily="18" charset="0"/>
                                      <a:cs typeface="+mn-cs"/>
                                    </a:rPr>
                                  </m:ctrlPr>
                                </m:dPr>
                                <m:e>
                                  <m:r>
                                    <a:rPr kumimoji="0" lang="zh-CN" altLang="en-US" sz="2000" b="0" i="1" u="none" strike="noStrike" kern="0" cap="none" spc="300" normalizeH="0" baseline="0" noProof="0">
                                      <a:ln>
                                        <a:noFill/>
                                      </a:ln>
                                      <a:solidFill>
                                        <a:sysClr val="window" lastClr="FFFFFF"/>
                                      </a:solidFill>
                                      <a:effectLst/>
                                      <a:uLnTx/>
                                      <a:uFillTx/>
                                      <a:latin typeface="Cambria Math" panose="02040503050406030204" pitchFamily="18" charset="0"/>
                                      <a:cs typeface="+mn-cs"/>
                                    </a:rPr>
                                    <m:t>𝑌</m:t>
                                  </m:r>
                                </m:e>
                              </m:d>
                              <m:r>
                                <a:rPr kumimoji="0" lang="zh-CN" altLang="en-US" sz="2000" b="0" i="1" u="none" strike="noStrike" kern="0" cap="none" spc="300" normalizeH="0" baseline="0" noProof="0">
                                  <a:ln>
                                    <a:noFill/>
                                  </a:ln>
                                  <a:solidFill>
                                    <a:sysClr val="window" lastClr="FFFFFF"/>
                                  </a:solidFill>
                                  <a:effectLst/>
                                  <a:uLnTx/>
                                  <a:uFillTx/>
                                  <a:latin typeface="Cambria Math" panose="02040503050406030204" pitchFamily="18" charset="0"/>
                                  <a:cs typeface="+mn-cs"/>
                                </a:rPr>
                                <m:t>𝑋</m:t>
                              </m:r>
                            </m:e>
                          </m:d>
                          <m:r>
                            <a:rPr kumimoji="0" lang="zh-CN" altLang="en-US" sz="2000" b="0" i="1" u="none" strike="noStrike" kern="0" cap="none" spc="300" normalizeH="0" baseline="0" noProof="0">
                              <a:ln>
                                <a:noFill/>
                              </a:ln>
                              <a:solidFill>
                                <a:sysClr val="window" lastClr="FFFFFF"/>
                              </a:solidFill>
                              <a:effectLst/>
                              <a:uLnTx/>
                              <a:uFillTx/>
                              <a:latin typeface="Cambria Math" panose="02040503050406030204" pitchFamily="18" charset="0"/>
                              <a:cs typeface="+mn-cs"/>
                            </a:rPr>
                            <m:t>,</m:t>
                          </m:r>
                          <m:r>
                            <a:rPr kumimoji="0" lang="zh-CN" altLang="en-US" sz="2000" b="0" i="1" u="none" strike="noStrike" kern="0" cap="none" spc="300" normalizeH="0" baseline="0" noProof="0">
                              <a:ln>
                                <a:noFill/>
                              </a:ln>
                              <a:solidFill>
                                <a:sysClr val="window" lastClr="FFFFFF"/>
                              </a:solidFill>
                              <a:effectLst/>
                              <a:uLnTx/>
                              <a:uFillTx/>
                              <a:latin typeface="Cambria Math" panose="02040503050406030204" pitchFamily="18" charset="0"/>
                              <a:cs typeface="+mn-cs"/>
                            </a:rPr>
                            <m:t>𝜃</m:t>
                          </m:r>
                          <m:r>
                            <a:rPr kumimoji="0" lang="zh-CN" altLang="en-US" sz="2000" b="0" i="1" u="none" strike="noStrike" kern="0" cap="none" spc="300" normalizeH="0" baseline="0" noProof="0">
                              <a:ln>
                                <a:noFill/>
                              </a:ln>
                              <a:solidFill>
                                <a:sysClr val="window" lastClr="FFFFFF"/>
                              </a:solidFill>
                              <a:effectLst/>
                              <a:uLnTx/>
                              <a:uFillTx/>
                              <a:latin typeface="Cambria Math" panose="02040503050406030204" pitchFamily="18" charset="0"/>
                              <a:cs typeface="+mn-cs"/>
                            </a:rPr>
                            <m:t>∈</m:t>
                          </m:r>
                          <m:sSup>
                            <m:sSupPr>
                              <m:ctrlPr>
                                <a:rPr kumimoji="0" lang="zh-CN" altLang="en-US" sz="2000" b="0" i="1" u="none" strike="noStrike" kern="0" cap="none" spc="300" normalizeH="0" baseline="0" noProof="0">
                                  <a:ln>
                                    <a:noFill/>
                                  </a:ln>
                                  <a:solidFill>
                                    <a:sysClr val="window" lastClr="FFFFFF"/>
                                  </a:solidFill>
                                  <a:effectLst/>
                                  <a:uLnTx/>
                                  <a:uFillTx/>
                                  <a:latin typeface="Cambria Math" panose="02040503050406030204" pitchFamily="18" charset="0"/>
                                  <a:cs typeface="+mn-cs"/>
                                </a:rPr>
                              </m:ctrlPr>
                            </m:sSupPr>
                            <m:e>
                              <m:r>
                                <a:rPr kumimoji="0" lang="zh-CN" altLang="en-US" sz="2000" b="0" i="1" u="none" strike="noStrike" kern="0" cap="none" spc="300" normalizeH="0" baseline="0" noProof="0">
                                  <a:ln>
                                    <a:noFill/>
                                  </a:ln>
                                  <a:solidFill>
                                    <a:sysClr val="window" lastClr="FFFFFF"/>
                                  </a:solidFill>
                                  <a:effectLst/>
                                  <a:uLnTx/>
                                  <a:uFillTx/>
                                  <a:latin typeface="Cambria Math" panose="02040503050406030204" pitchFamily="18" charset="0"/>
                                  <a:cs typeface="+mn-cs"/>
                                </a:rPr>
                                <m:t>𝑅</m:t>
                              </m:r>
                            </m:e>
                            <m:sup>
                              <m:r>
                                <a:rPr kumimoji="0" lang="zh-CN" altLang="en-US" sz="2000" b="0" i="1" u="none" strike="noStrike" kern="0" cap="none" spc="300" normalizeH="0" baseline="0" noProof="0">
                                  <a:ln>
                                    <a:noFill/>
                                  </a:ln>
                                  <a:solidFill>
                                    <a:sysClr val="window" lastClr="FFFFFF"/>
                                  </a:solidFill>
                                  <a:effectLst/>
                                  <a:uLnTx/>
                                  <a:uFillTx/>
                                  <a:latin typeface="Cambria Math" panose="02040503050406030204" pitchFamily="18" charset="0"/>
                                  <a:cs typeface="+mn-cs"/>
                                </a:rPr>
                                <m:t>𝑛</m:t>
                              </m:r>
                            </m:sup>
                          </m:sSup>
                        </m:e>
                      </m:d>
                    </m:oMath>
                  </m:oMathPara>
                </a14:m>
                <a:endParaRPr kumimoji="0" lang="en-US" altLang="zh-CN"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p:txBody>
          </p:sp>
        </mc:Choice>
        <mc:Fallback xmlns="">
          <p:sp>
            <p:nvSpPr>
              <p:cNvPr id="15" name="内容占位符 6">
                <a:extLst>
                  <a:ext uri="{FF2B5EF4-FFF2-40B4-BE49-F238E27FC236}">
                    <a16:creationId xmlns:a16="http://schemas.microsoft.com/office/drawing/2014/main" id="{A3810DF1-E099-4578-B4F4-B10CB4C6A262}"/>
                  </a:ext>
                </a:extLst>
              </p:cNvPr>
              <p:cNvSpPr txBox="1">
                <a:spLocks noRot="1" noChangeAspect="1" noMove="1" noResize="1" noEditPoints="1" noAdjustHandles="1" noChangeArrowheads="1" noChangeShapeType="1" noTextEdit="1"/>
              </p:cNvSpPr>
              <p:nvPr/>
            </p:nvSpPr>
            <p:spPr>
              <a:xfrm>
                <a:off x="536657" y="1533004"/>
                <a:ext cx="4397375" cy="2195473"/>
              </a:xfrm>
              <a:prstGeom prst="rect">
                <a:avLst/>
              </a:prstGeom>
              <a:blipFill>
                <a:blip r:embed="rId2"/>
                <a:stretch>
                  <a:fillRect l="-1387"/>
                </a:stretch>
              </a:blipFill>
            </p:spPr>
            <p:txBody>
              <a:bodyPr/>
              <a:lstStyle/>
              <a:p>
                <a:r>
                  <a:rPr lang="zh-CN" altLang="en-US">
                    <a:noFill/>
                  </a:rPr>
                  <a:t> </a:t>
                </a:r>
              </a:p>
            </p:txBody>
          </p:sp>
        </mc:Fallback>
      </mc:AlternateContent>
      <p:pic>
        <p:nvPicPr>
          <p:cNvPr id="16" name="图片占位符 2">
            <a:extLst>
              <a:ext uri="{FF2B5EF4-FFF2-40B4-BE49-F238E27FC236}">
                <a16:creationId xmlns:a16="http://schemas.microsoft.com/office/drawing/2014/main" id="{B6274067-715D-4BAE-844B-6C89AE46C67E}"/>
              </a:ext>
            </a:extLst>
          </p:cNvPr>
          <p:cNvPicPr>
            <a:picLocks noChangeAspect="1"/>
          </p:cNvPicPr>
          <p:nvPr/>
        </p:nvPicPr>
        <p:blipFill>
          <a:blip r:embed="rId3">
            <a:extLst>
              <a:ext uri="{28A0092B-C50C-407E-A947-70E740481C1C}">
                <a14:useLocalDpi xmlns:a14="http://schemas.microsoft.com/office/drawing/2010/main" val="0"/>
              </a:ext>
            </a:extLst>
          </a:blip>
          <a:srcRect t="927" b="927"/>
          <a:stretch>
            <a:fillRect/>
          </a:stretch>
        </p:blipFill>
        <p:spPr>
          <a:xfrm>
            <a:off x="5247323" y="1428600"/>
            <a:ext cx="6056523" cy="3681031"/>
          </a:xfrm>
          <a:prstGeom prst="rect">
            <a:avLst/>
          </a:prstGeom>
        </p:spPr>
      </p:pic>
    </p:spTree>
    <p:extLst>
      <p:ext uri="{BB962C8B-B14F-4D97-AF65-F5344CB8AC3E}">
        <p14:creationId xmlns:p14="http://schemas.microsoft.com/office/powerpoint/2010/main" val="4112788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2476" y="4863866"/>
            <a:ext cx="12192000" cy="2016294"/>
            <a:chOff x="12476" y="4863866"/>
            <a:chExt cx="12192000" cy="2016294"/>
          </a:xfrm>
        </p:grpSpPr>
        <p:sp>
          <p:nvSpPr>
            <p:cNvPr id="2" name="任意多边形 1"/>
            <p:cNvSpPr/>
            <p:nvPr/>
          </p:nvSpPr>
          <p:spPr>
            <a:xfrm>
              <a:off x="12476" y="4863866"/>
              <a:ext cx="12192000" cy="2016294"/>
            </a:xfrm>
            <a:custGeom>
              <a:avLst/>
              <a:gdLst>
                <a:gd name="connsiteX0" fmla="*/ 12192000 w 12192000"/>
                <a:gd name="connsiteY0" fmla="*/ 0 h 2016294"/>
                <a:gd name="connsiteX1" fmla="*/ 12192000 w 12192000"/>
                <a:gd name="connsiteY1" fmla="*/ 2016294 h 2016294"/>
                <a:gd name="connsiteX2" fmla="*/ 0 w 12192000"/>
                <a:gd name="connsiteY2" fmla="*/ 2016294 h 2016294"/>
                <a:gd name="connsiteX3" fmla="*/ 0 w 12192000"/>
                <a:gd name="connsiteY3" fmla="*/ 2006281 h 2016294"/>
                <a:gd name="connsiteX4" fmla="*/ 263708 w 12192000"/>
                <a:gd name="connsiteY4" fmla="*/ 2003914 h 2016294"/>
                <a:gd name="connsiteX5" fmla="*/ 12104647 w 12192000"/>
                <a:gd name="connsiteY5" fmla="*/ 101701 h 2016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2016294">
                  <a:moveTo>
                    <a:pt x="12192000" y="0"/>
                  </a:moveTo>
                  <a:lnTo>
                    <a:pt x="12192000" y="2016294"/>
                  </a:lnTo>
                  <a:lnTo>
                    <a:pt x="0" y="2016294"/>
                  </a:lnTo>
                  <a:lnTo>
                    <a:pt x="0" y="2006281"/>
                  </a:lnTo>
                  <a:lnTo>
                    <a:pt x="263708" y="2003914"/>
                  </a:lnTo>
                  <a:cubicBezTo>
                    <a:pt x="6161267" y="1897494"/>
                    <a:pt x="10936182" y="1116311"/>
                    <a:pt x="12104647" y="101701"/>
                  </a:cubicBezTo>
                  <a:close/>
                </a:path>
              </a:pathLst>
            </a:custGeom>
            <a:gradFill flip="none" rotWithShape="1">
              <a:gsLst>
                <a:gs pos="0">
                  <a:srgbClr val="0E122C"/>
                </a:gs>
                <a:gs pos="100000">
                  <a:srgbClr val="2E3D9A"/>
                </a:gs>
              </a:gsLst>
              <a:lin ang="4800000" scaled="0"/>
              <a:tileRect/>
            </a:gradFill>
            <a:ln>
              <a:noFill/>
            </a:ln>
            <a:effectLst>
              <a:outerShdw blurRad="635000" dist="101600" dir="135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圆角矩形 2"/>
            <p:cNvSpPr/>
            <p:nvPr/>
          </p:nvSpPr>
          <p:spPr>
            <a:xfrm>
              <a:off x="10703500" y="6011044"/>
              <a:ext cx="1200693" cy="501388"/>
            </a:xfrm>
            <a:prstGeom prst="roundRect">
              <a:avLst>
                <a:gd name="adj" fmla="val 50000"/>
              </a:avLst>
            </a:prstGeom>
            <a:noFill/>
            <a:ln w="9525">
              <a:gradFill flip="none" rotWithShape="1">
                <a:gsLst>
                  <a:gs pos="0">
                    <a:srgbClr val="1CA986"/>
                  </a:gs>
                  <a:gs pos="100000">
                    <a:srgbClr val="50D4C2"/>
                  </a:gs>
                </a:gsLst>
                <a:lin ang="4800000" scaled="0"/>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4" name="文本框 3"/>
            <p:cNvSpPr txBox="1"/>
            <p:nvPr/>
          </p:nvSpPr>
          <p:spPr>
            <a:xfrm>
              <a:off x="10719977" y="6088535"/>
              <a:ext cx="1167740" cy="338554"/>
            </a:xfrm>
            <a:prstGeom prst="rect">
              <a:avLst/>
            </a:prstGeom>
            <a:noFill/>
            <a:ln>
              <a:noFill/>
            </a:ln>
          </p:spPr>
          <p:txBody>
            <a:bodyPr wrap="square" rtlCol="0">
              <a:spAutoFit/>
            </a:bodyPr>
            <a:lstStyle/>
            <a:p>
              <a:pPr algn="ctr"/>
              <a:r>
                <a:rPr lang="en-US" altLang="zh-CN" sz="1600" dirty="0">
                  <a:gradFill>
                    <a:gsLst>
                      <a:gs pos="0">
                        <a:srgbClr val="1CA986"/>
                      </a:gs>
                      <a:gs pos="100000">
                        <a:srgbClr val="50D4C2"/>
                      </a:gs>
                    </a:gsLst>
                    <a:lin ang="5400000" scaled="1"/>
                  </a:gradFill>
                  <a:latin typeface="微软雅黑 Light" panose="020B0502040204020203" pitchFamily="34" charset="-122"/>
                  <a:ea typeface="微软雅黑 Light" panose="020B0502040204020203" pitchFamily="34" charset="-122"/>
                </a:rPr>
                <a:t>Part one</a:t>
              </a:r>
              <a:endParaRPr lang="zh-CN" altLang="en-US" sz="1600" dirty="0">
                <a:gradFill>
                  <a:gsLst>
                    <a:gs pos="0">
                      <a:srgbClr val="1CA986"/>
                    </a:gs>
                    <a:gs pos="100000">
                      <a:srgbClr val="50D4C2"/>
                    </a:gs>
                  </a:gsLst>
                  <a:lin ang="5400000" scaled="1"/>
                </a:gradFill>
                <a:latin typeface="微软雅黑 Light" panose="020B0502040204020203" pitchFamily="34" charset="-122"/>
                <a:ea typeface="微软雅黑 Light" panose="020B0502040204020203" pitchFamily="34" charset="-122"/>
              </a:endParaRPr>
            </a:p>
          </p:txBody>
        </p:sp>
      </p:grpSp>
      <p:grpSp>
        <p:nvGrpSpPr>
          <p:cNvPr id="34" name="组合 33"/>
          <p:cNvGrpSpPr/>
          <p:nvPr/>
        </p:nvGrpSpPr>
        <p:grpSpPr>
          <a:xfrm>
            <a:off x="254882" y="-2645"/>
            <a:ext cx="542940" cy="563684"/>
            <a:chOff x="254882" y="-2645"/>
            <a:chExt cx="542940" cy="563684"/>
          </a:xfrm>
        </p:grpSpPr>
        <p:sp>
          <p:nvSpPr>
            <p:cNvPr id="35" name="矩形 34"/>
            <p:cNvSpPr/>
            <p:nvPr/>
          </p:nvSpPr>
          <p:spPr>
            <a:xfrm>
              <a:off x="254882" y="-2645"/>
              <a:ext cx="542940" cy="561039"/>
            </a:xfrm>
            <a:prstGeom prst="rect">
              <a:avLst/>
            </a:prstGeom>
            <a:gradFill flip="none" rotWithShape="1">
              <a:gsLst>
                <a:gs pos="9000">
                  <a:srgbClr val="FDE345">
                    <a:lumMod val="86000"/>
                  </a:srgbClr>
                </a:gs>
                <a:gs pos="100000">
                  <a:srgbClr val="FDE345">
                    <a:lumMod val="95000"/>
                    <a:lumOff val="5000"/>
                  </a:srgbClr>
                </a:gs>
              </a:gsLst>
              <a:lin ang="4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8" name="矩形 37"/>
            <p:cNvSpPr/>
            <p:nvPr/>
          </p:nvSpPr>
          <p:spPr>
            <a:xfrm>
              <a:off x="254882" y="0"/>
              <a:ext cx="542940" cy="5610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tx1"/>
                  </a:solidFill>
                  <a:latin typeface="微软雅黑" panose="020B0503020204020204" pitchFamily="34" charset="-122"/>
                  <a:ea typeface="微软雅黑" panose="020B0503020204020204" pitchFamily="34" charset="-122"/>
                </a:rPr>
                <a:t>1</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grpSp>
      <p:sp>
        <p:nvSpPr>
          <p:cNvPr id="42" name="文本框 41">
            <a:extLst>
              <a:ext uri="{FF2B5EF4-FFF2-40B4-BE49-F238E27FC236}">
                <a16:creationId xmlns:a16="http://schemas.microsoft.com/office/drawing/2014/main" id="{EC210225-DEC7-4E0A-96A5-F820E9223E47}"/>
              </a:ext>
            </a:extLst>
          </p:cNvPr>
          <p:cNvSpPr txBox="1"/>
          <p:nvPr/>
        </p:nvSpPr>
        <p:spPr>
          <a:xfrm>
            <a:off x="304372" y="15643"/>
            <a:ext cx="4533624" cy="523220"/>
          </a:xfrm>
          <a:prstGeom prst="rect">
            <a:avLst/>
          </a:prstGeom>
          <a:noFill/>
        </p:spPr>
        <p:txBody>
          <a:bodyPr wrap="square" rtlCol="0">
            <a:spAutoFit/>
          </a:bodyPr>
          <a:lstStyle/>
          <a:p>
            <a:pPr algn="ctr"/>
            <a:r>
              <a:rPr lang="zh-CN" altLang="en-US" sz="2800" dirty="0">
                <a:solidFill>
                  <a:schemeClr val="bg1"/>
                </a:solidFill>
                <a:latin typeface="微软雅黑 Light" panose="020B0502040204020203" pitchFamily="34" charset="-122"/>
                <a:ea typeface="微软雅黑 Light" panose="020B0502040204020203" pitchFamily="34" charset="-122"/>
              </a:rPr>
              <a:t>第一章重点知识总结</a:t>
            </a:r>
          </a:p>
        </p:txBody>
      </p:sp>
      <p:sp>
        <p:nvSpPr>
          <p:cNvPr id="43" name="矩形 42">
            <a:extLst>
              <a:ext uri="{FF2B5EF4-FFF2-40B4-BE49-F238E27FC236}">
                <a16:creationId xmlns:a16="http://schemas.microsoft.com/office/drawing/2014/main" id="{C729FFDC-5969-4A04-9F17-DE10E1311683}"/>
              </a:ext>
            </a:extLst>
          </p:cNvPr>
          <p:cNvSpPr/>
          <p:nvPr/>
        </p:nvSpPr>
        <p:spPr>
          <a:xfrm>
            <a:off x="897609" y="482113"/>
            <a:ext cx="5365750" cy="338554"/>
          </a:xfrm>
          <a:prstGeom prst="rect">
            <a:avLst/>
          </a:prstGeom>
        </p:spPr>
        <p:txBody>
          <a:bodyPr wrap="square">
            <a:spAutoFit/>
          </a:bodyPr>
          <a:lstStyle/>
          <a:p>
            <a:pPr lvl="0" algn="just"/>
            <a:r>
              <a:rPr lang="zh-CN" altLang="en-US" sz="1600" dirty="0">
                <a:solidFill>
                  <a:schemeClr val="bg1"/>
                </a:solidFill>
                <a:latin typeface="微软雅黑 Light" panose="020B0502040204020203" pitchFamily="34" charset="-122"/>
                <a:ea typeface="微软雅黑 Light" panose="020B0502040204020203" pitchFamily="34" charset="-122"/>
              </a:rPr>
              <a:t>统计学习方法概论</a:t>
            </a:r>
            <a:endParaRPr lang="zh-HK" altLang="zh-HK" sz="1600" dirty="0">
              <a:solidFill>
                <a:schemeClr val="bg1"/>
              </a:solidFill>
              <a:latin typeface="微软雅黑 Light" panose="020B0502040204020203" pitchFamily="34" charset="-122"/>
              <a:ea typeface="微软雅黑 Light" panose="020B0502040204020203" pitchFamily="34" charset="-122"/>
            </a:endParaRPr>
          </a:p>
        </p:txBody>
      </p:sp>
      <mc:AlternateContent xmlns:mc="http://schemas.openxmlformats.org/markup-compatibility/2006" xmlns:a14="http://schemas.microsoft.com/office/drawing/2010/main">
        <mc:Choice Requires="a14">
          <p:sp>
            <p:nvSpPr>
              <p:cNvPr id="17" name="内容占位符 6">
                <a:extLst>
                  <a:ext uri="{FF2B5EF4-FFF2-40B4-BE49-F238E27FC236}">
                    <a16:creationId xmlns:a16="http://schemas.microsoft.com/office/drawing/2014/main" id="{CDEDF0EC-4F91-4E07-9FCE-455A060CA6BE}"/>
                  </a:ext>
                </a:extLst>
              </p:cNvPr>
              <p:cNvSpPr txBox="1">
                <a:spLocks/>
              </p:cNvSpPr>
              <p:nvPr/>
            </p:nvSpPr>
            <p:spPr>
              <a:xfrm>
                <a:off x="621465" y="1241947"/>
                <a:ext cx="4642993" cy="4727641"/>
              </a:xfrm>
              <a:prstGeom prst="rect">
                <a:avLst/>
              </a:prstGeom>
            </p:spPr>
            <p:txBody>
              <a:bodyPr wrap="square">
                <a:spAutoFit/>
              </a:bodyPr>
              <a:lstStyle>
                <a:lvl1pPr marL="0" indent="0" algn="l" defTabSz="914400" rtl="0" eaLnBrk="1" latinLnBrk="0" hangingPunct="1">
                  <a:lnSpc>
                    <a:spcPct val="120000"/>
                  </a:lnSpc>
                  <a:spcBef>
                    <a:spcPts val="1000"/>
                  </a:spcBef>
                  <a:buFontTx/>
                  <a:buNone/>
                  <a:defRPr sz="2000" kern="0" spc="300" baseline="0">
                    <a:solidFill>
                      <a:schemeClr val="bg1"/>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120000"/>
                  </a:lnSpc>
                  <a:spcBef>
                    <a:spcPts val="500"/>
                  </a:spcBef>
                  <a:buFontTx/>
                  <a:buNone/>
                  <a:defRPr sz="2000" kern="0" spc="300" baseline="0">
                    <a:solidFill>
                      <a:schemeClr val="bg1"/>
                    </a:solidFill>
                    <a:latin typeface="微软雅黑" panose="020B0503020204020204" pitchFamily="34" charset="-122"/>
                    <a:ea typeface="微软雅黑" panose="020B0503020204020204" pitchFamily="34" charset="-122"/>
                    <a:cs typeface="+mn-cs"/>
                  </a:defRPr>
                </a:lvl2pPr>
                <a:lvl3pPr marL="914400" indent="0" algn="l" defTabSz="914400" rtl="0" eaLnBrk="1" latinLnBrk="0" hangingPunct="1">
                  <a:lnSpc>
                    <a:spcPct val="120000"/>
                  </a:lnSpc>
                  <a:spcBef>
                    <a:spcPts val="500"/>
                  </a:spcBef>
                  <a:buFontTx/>
                  <a:buNone/>
                  <a:defRPr sz="2000" kern="0" spc="300" baseline="0">
                    <a:solidFill>
                      <a:schemeClr val="bg1"/>
                    </a:solidFill>
                    <a:latin typeface="微软雅黑" panose="020B0503020204020204" pitchFamily="34" charset="-122"/>
                    <a:ea typeface="微软雅黑" panose="020B0503020204020204" pitchFamily="34" charset="-122"/>
                    <a:cs typeface="+mn-cs"/>
                  </a:defRPr>
                </a:lvl3pPr>
                <a:lvl4pPr marL="1371600" indent="0" algn="l" defTabSz="914400" rtl="0" eaLnBrk="1" latinLnBrk="0" hangingPunct="1">
                  <a:lnSpc>
                    <a:spcPct val="120000"/>
                  </a:lnSpc>
                  <a:spcBef>
                    <a:spcPts val="500"/>
                  </a:spcBef>
                  <a:buFontTx/>
                  <a:buNone/>
                  <a:defRPr sz="2000" kern="0" spc="300" baseline="0">
                    <a:solidFill>
                      <a:schemeClr val="bg1"/>
                    </a:solidFill>
                    <a:latin typeface="微软雅黑" panose="020B0503020204020204" pitchFamily="34" charset="-122"/>
                    <a:ea typeface="微软雅黑" panose="020B0503020204020204" pitchFamily="34" charset="-122"/>
                    <a:cs typeface="+mn-cs"/>
                  </a:defRPr>
                </a:lvl4pPr>
                <a:lvl5pPr marL="1828800" indent="0" algn="l" defTabSz="914400" rtl="0" eaLnBrk="1" latinLnBrk="0" hangingPunct="1">
                  <a:lnSpc>
                    <a:spcPct val="120000"/>
                  </a:lnSpc>
                  <a:spcBef>
                    <a:spcPts val="500"/>
                  </a:spcBef>
                  <a:buFontTx/>
                  <a:buNone/>
                  <a:defRPr sz="2000" kern="0" spc="300" baseline="0">
                    <a:solidFill>
                      <a:schemeClr val="bg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0" lang="zh-CN" altLang="en-US"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策略：</a:t>
                </a:r>
                <a:endParaRPr kumimoji="0" lang="en-US" altLang="zh-CN"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20000"/>
                  </a:lnSpc>
                  <a:spcBef>
                    <a:spcPts val="1000"/>
                  </a:spcBef>
                  <a:spcAft>
                    <a:spcPts val="0"/>
                  </a:spcAft>
                  <a:buClrTx/>
                  <a:buSzTx/>
                  <a:buFontTx/>
                  <a:buNone/>
                  <a:tabLst/>
                  <a:defRPr/>
                </a:pPr>
                <a:r>
                  <a:rPr kumimoji="0" lang="zh-CN" altLang="en-US"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损失函数</a:t>
                </a:r>
                <a:endParaRPr kumimoji="0" lang="en-US" altLang="zh-CN"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a:p>
                <a:pPr marL="0" marR="0" lvl="0" indent="0" defTabSz="914400" rtl="0" eaLnBrk="1" fontAlgn="auto" latinLnBrk="0" hangingPunct="1">
                  <a:lnSpc>
                    <a:spcPct val="120000"/>
                  </a:lnSpc>
                  <a:spcBef>
                    <a:spcPts val="1000"/>
                  </a:spcBef>
                  <a:spcAft>
                    <a:spcPts val="0"/>
                  </a:spcAft>
                  <a:buClrTx/>
                  <a:buSzTx/>
                  <a:buFontTx/>
                  <a:buNone/>
                  <a:tabLst/>
                  <a:defRPr/>
                </a:pPr>
                <a:r>
                  <a:rPr kumimoji="0" lang="en-US" altLang="zh-CN" sz="2000" b="0" u="none" strike="noStrike" kern="0" cap="none" spc="300" normalizeH="0" baseline="0" noProof="0" dirty="0">
                    <a:ln>
                      <a:noFill/>
                    </a:ln>
                    <a:solidFill>
                      <a:sysClr val="window" lastClr="FFFFFF"/>
                    </a:solidFill>
                    <a:effectLst/>
                    <a:uLnTx/>
                    <a:uFillTx/>
                    <a:cs typeface="+mn-cs"/>
                  </a:rPr>
                  <a:t>0-1:</a:t>
                </a:r>
                <a14:m>
                  <m:oMath xmlns:m="http://schemas.openxmlformats.org/officeDocument/2006/math">
                    <m:r>
                      <a:rPr kumimoji="0" lang="en-US" altLang="zh-CN"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𝐿</m:t>
                    </m:r>
                    <m:d>
                      <m:dPr>
                        <m:ctrlPr>
                          <a:rPr kumimoji="0" lang="en-US" altLang="zh-CN"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ctrlPr>
                      </m:dPr>
                      <m:e>
                        <m:r>
                          <a:rPr kumimoji="0" lang="en-US" altLang="zh-CN"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𝑌</m:t>
                        </m:r>
                        <m:r>
                          <a:rPr kumimoji="0" lang="en-US" altLang="zh-CN"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m:t>
                        </m:r>
                        <m:r>
                          <a:rPr kumimoji="0" lang="en-US" altLang="zh-CN"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𝑓</m:t>
                        </m:r>
                        <m:d>
                          <m:dPr>
                            <m:ctrlPr>
                              <a:rPr kumimoji="0" lang="en-US" altLang="zh-CN"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ctrlPr>
                          </m:dPr>
                          <m:e>
                            <m:r>
                              <a:rPr kumimoji="0" lang="en-US" altLang="zh-CN"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𝑋</m:t>
                            </m:r>
                          </m:e>
                        </m:d>
                      </m:e>
                    </m:d>
                    <m:r>
                      <a:rPr kumimoji="0" lang="en-US" altLang="zh-CN"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m:t>
                    </m:r>
                    <m:d>
                      <m:dPr>
                        <m:begChr m:val="{"/>
                        <m:endChr m:val=""/>
                        <m:ctrlPr>
                          <a:rPr kumimoji="0" lang="en-US" altLang="zh-CN"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ctrlPr>
                      </m:dPr>
                      <m:e>
                        <m:m>
                          <m:mPr>
                            <m:plcHide m:val="on"/>
                            <m:mcs>
                              <m:mc>
                                <m:mcPr>
                                  <m:count m:val="1"/>
                                  <m:mcJc m:val="center"/>
                                </m:mcPr>
                              </m:mc>
                            </m:mcs>
                            <m:ctrlPr>
                              <a:rPr kumimoji="0" lang="en-US" altLang="zh-CN"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ctrlPr>
                          </m:mPr>
                          <m:mr>
                            <m:e>
                              <m:r>
                                <a:rPr kumimoji="0" lang="en-US" altLang="zh-CN"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1,</m:t>
                              </m:r>
                              <m:r>
                                <a:rPr kumimoji="0" lang="en-US" altLang="zh-CN"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𝑌</m:t>
                              </m:r>
                              <m:r>
                                <a:rPr kumimoji="0" lang="en-US" altLang="zh-CN"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m:t>
                              </m:r>
                              <m:r>
                                <a:rPr kumimoji="0" lang="en-US" altLang="zh-CN"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𝑓</m:t>
                              </m:r>
                              <m:d>
                                <m:dPr>
                                  <m:ctrlPr>
                                    <a:rPr kumimoji="0" lang="en-US" altLang="zh-CN"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ctrlPr>
                                </m:dPr>
                                <m:e>
                                  <m:r>
                                    <a:rPr kumimoji="0" lang="en-US" altLang="zh-CN"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𝑋</m:t>
                                  </m:r>
                                </m:e>
                              </m:d>
                            </m:e>
                          </m:mr>
                          <m:mr>
                            <m:e>
                              <m:r>
                                <a:rPr kumimoji="0" lang="en-US" altLang="zh-CN"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0,</m:t>
                              </m:r>
                              <m:r>
                                <a:rPr kumimoji="0" lang="en-US" altLang="zh-CN"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𝑌</m:t>
                              </m:r>
                              <m:r>
                                <a:rPr kumimoji="0" lang="en-US" altLang="zh-CN"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m:t>
                              </m:r>
                              <m:r>
                                <a:rPr kumimoji="0" lang="en-US" altLang="zh-CN"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𝑓</m:t>
                              </m:r>
                              <m:d>
                                <m:dPr>
                                  <m:ctrlPr>
                                    <a:rPr kumimoji="0" lang="en-US" altLang="zh-CN"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ctrlPr>
                                </m:dPr>
                                <m:e>
                                  <m:r>
                                    <a:rPr kumimoji="0" lang="en-US" altLang="zh-CN" sz="2000" b="0" i="1" u="none" strike="noStrike" kern="0" cap="none" spc="300" normalizeH="0" baseline="0" noProof="0" smtClean="0">
                                      <a:ln>
                                        <a:noFill/>
                                      </a:ln>
                                      <a:solidFill>
                                        <a:sysClr val="window" lastClr="FFFFFF"/>
                                      </a:solidFill>
                                      <a:effectLst/>
                                      <a:uLnTx/>
                                      <a:uFillTx/>
                                      <a:latin typeface="Cambria Math" panose="02040503050406030204" pitchFamily="18" charset="0"/>
                                      <a:cs typeface="+mn-cs"/>
                                    </a:rPr>
                                    <m:t>𝑋</m:t>
                                  </m:r>
                                </m:e>
                              </m:d>
                            </m:e>
                          </m:mr>
                        </m:m>
                      </m:e>
                    </m:d>
                  </m:oMath>
                </a14:m>
                <a:endParaRPr kumimoji="0" lang="en-US" altLang="zh-CN"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20000"/>
                  </a:lnSpc>
                  <a:spcBef>
                    <a:spcPts val="1000"/>
                  </a:spcBef>
                  <a:spcAft>
                    <a:spcPts val="0"/>
                  </a:spcAft>
                  <a:buClrTx/>
                  <a:buSzTx/>
                  <a:buFontTx/>
                  <a:buNone/>
                  <a:tabLst/>
                  <a:defRPr/>
                </a:pPr>
                <a:endParaRPr kumimoji="0" lang="en-US" altLang="zh-CN"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20000"/>
                  </a:lnSpc>
                  <a:spcBef>
                    <a:spcPts val="100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zh-CN" altLang="en-US" dirty="0">
                          <a:solidFill>
                            <a:sysClr val="window" lastClr="FFFFFF"/>
                          </a:solidFill>
                          <a:latin typeface="Cambria Math" panose="02040503050406030204" pitchFamily="18" charset="0"/>
                        </a:rPr>
                        <m:t>平方</m:t>
                      </m:r>
                      <m:r>
                        <a:rPr lang="zh-CN" altLang="en-US" i="1" dirty="0">
                          <a:solidFill>
                            <a:sysClr val="window" lastClr="FFFFFF"/>
                          </a:solidFill>
                          <a:latin typeface="Cambria Math" panose="02040503050406030204" pitchFamily="18" charset="0"/>
                        </a:rPr>
                        <m:t>：</m:t>
                      </m:r>
                      <m:r>
                        <a:rPr kumimoji="0" lang="en-US" altLang="zh-CN" sz="2000" b="0" i="1" u="none" strike="noStrike" kern="0" cap="none" spc="300" normalizeH="0" baseline="0" noProof="0" dirty="0" smtClean="0">
                          <a:ln>
                            <a:noFill/>
                          </a:ln>
                          <a:solidFill>
                            <a:sysClr val="window" lastClr="FFFFFF"/>
                          </a:solidFill>
                          <a:effectLst/>
                          <a:uLnTx/>
                          <a:uFillTx/>
                          <a:latin typeface="Cambria Math" panose="02040503050406030204" pitchFamily="18" charset="0"/>
                          <a:cs typeface="+mn-cs"/>
                        </a:rPr>
                        <m:t>𝐿</m:t>
                      </m:r>
                      <m:d>
                        <m:dPr>
                          <m:ctrlPr>
                            <a:rPr kumimoji="0" lang="en-US" altLang="zh-CN" sz="2000" b="0" i="1" u="none" strike="noStrike" kern="0" cap="none" spc="300" normalizeH="0" baseline="0" noProof="0" dirty="0">
                              <a:ln>
                                <a:noFill/>
                              </a:ln>
                              <a:solidFill>
                                <a:sysClr val="window" lastClr="FFFFFF"/>
                              </a:solidFill>
                              <a:effectLst/>
                              <a:uLnTx/>
                              <a:uFillTx/>
                              <a:latin typeface="Cambria Math" panose="02040503050406030204" pitchFamily="18" charset="0"/>
                              <a:cs typeface="+mn-cs"/>
                            </a:rPr>
                          </m:ctrlPr>
                        </m:dPr>
                        <m:e>
                          <m:r>
                            <a:rPr kumimoji="0" lang="en-US" altLang="zh-CN" sz="2000" b="0" i="1" u="none" strike="noStrike" kern="0" cap="none" spc="300" normalizeH="0" baseline="0" noProof="0" dirty="0">
                              <a:ln>
                                <a:noFill/>
                              </a:ln>
                              <a:solidFill>
                                <a:sysClr val="window" lastClr="FFFFFF"/>
                              </a:solidFill>
                              <a:effectLst/>
                              <a:uLnTx/>
                              <a:uFillTx/>
                              <a:latin typeface="Cambria Math" panose="02040503050406030204" pitchFamily="18" charset="0"/>
                              <a:cs typeface="+mn-cs"/>
                            </a:rPr>
                            <m:t>𝑌</m:t>
                          </m:r>
                          <m:r>
                            <a:rPr kumimoji="0" lang="en-US" altLang="zh-CN" sz="2000" b="0" i="0" u="none" strike="noStrike" kern="0" cap="none" spc="300" normalizeH="0" baseline="0" noProof="0" dirty="0">
                              <a:ln>
                                <a:noFill/>
                              </a:ln>
                              <a:solidFill>
                                <a:sysClr val="window" lastClr="FFFFFF"/>
                              </a:solidFill>
                              <a:effectLst/>
                              <a:uLnTx/>
                              <a:uFillTx/>
                              <a:latin typeface="Cambria Math" panose="02040503050406030204" pitchFamily="18" charset="0"/>
                              <a:cs typeface="+mn-cs"/>
                            </a:rPr>
                            <m:t>,</m:t>
                          </m:r>
                          <m:r>
                            <a:rPr kumimoji="0" lang="en-US" altLang="zh-CN" sz="2000" b="0" i="1" u="none" strike="noStrike" kern="0" cap="none" spc="300" normalizeH="0" baseline="0" noProof="0" dirty="0">
                              <a:ln>
                                <a:noFill/>
                              </a:ln>
                              <a:solidFill>
                                <a:sysClr val="window" lastClr="FFFFFF"/>
                              </a:solidFill>
                              <a:effectLst/>
                              <a:uLnTx/>
                              <a:uFillTx/>
                              <a:latin typeface="Cambria Math" panose="02040503050406030204" pitchFamily="18" charset="0"/>
                              <a:cs typeface="+mn-cs"/>
                            </a:rPr>
                            <m:t>𝑓</m:t>
                          </m:r>
                          <m:d>
                            <m:dPr>
                              <m:ctrlPr>
                                <a:rPr kumimoji="0" lang="en-US" altLang="zh-CN" sz="2000" b="0" i="1" u="none" strike="noStrike" kern="0" cap="none" spc="300" normalizeH="0" baseline="0" noProof="0" dirty="0">
                                  <a:ln>
                                    <a:noFill/>
                                  </a:ln>
                                  <a:solidFill>
                                    <a:sysClr val="window" lastClr="FFFFFF"/>
                                  </a:solidFill>
                                  <a:effectLst/>
                                  <a:uLnTx/>
                                  <a:uFillTx/>
                                  <a:latin typeface="Cambria Math" panose="02040503050406030204" pitchFamily="18" charset="0"/>
                                  <a:cs typeface="+mn-cs"/>
                                </a:rPr>
                              </m:ctrlPr>
                            </m:dPr>
                            <m:e>
                              <m:r>
                                <a:rPr kumimoji="0" lang="en-US" altLang="zh-CN" sz="2000" b="0" i="1" u="none" strike="noStrike" kern="0" cap="none" spc="300" normalizeH="0" baseline="0" noProof="0" dirty="0">
                                  <a:ln>
                                    <a:noFill/>
                                  </a:ln>
                                  <a:solidFill>
                                    <a:sysClr val="window" lastClr="FFFFFF"/>
                                  </a:solidFill>
                                  <a:effectLst/>
                                  <a:uLnTx/>
                                  <a:uFillTx/>
                                  <a:latin typeface="Cambria Math" panose="02040503050406030204" pitchFamily="18" charset="0"/>
                                  <a:cs typeface="+mn-cs"/>
                                </a:rPr>
                                <m:t>𝑋</m:t>
                              </m:r>
                            </m:e>
                          </m:d>
                        </m:e>
                      </m:d>
                      <m:r>
                        <a:rPr kumimoji="0" lang="en-US" altLang="zh-CN" sz="2000" b="0" i="0" u="none" strike="noStrike" kern="0" cap="none" spc="300" normalizeH="0" baseline="0" noProof="0" dirty="0">
                          <a:ln>
                            <a:noFill/>
                          </a:ln>
                          <a:solidFill>
                            <a:sysClr val="window" lastClr="FFFFFF"/>
                          </a:solidFill>
                          <a:effectLst/>
                          <a:uLnTx/>
                          <a:uFillTx/>
                          <a:latin typeface="Cambria Math" panose="02040503050406030204" pitchFamily="18" charset="0"/>
                          <a:cs typeface="+mn-cs"/>
                        </a:rPr>
                        <m:t>=</m:t>
                      </m:r>
                      <m:sSup>
                        <m:sSupPr>
                          <m:ctrlPr>
                            <a:rPr kumimoji="0" lang="en-US" altLang="zh-CN" sz="2000" b="0" i="1" u="none" strike="noStrike" kern="0" cap="none" spc="300" normalizeH="0" baseline="0" noProof="0" dirty="0">
                              <a:ln>
                                <a:noFill/>
                              </a:ln>
                              <a:solidFill>
                                <a:sysClr val="window" lastClr="FFFFFF"/>
                              </a:solidFill>
                              <a:effectLst/>
                              <a:uLnTx/>
                              <a:uFillTx/>
                              <a:latin typeface="Cambria Math" panose="02040503050406030204" pitchFamily="18" charset="0"/>
                              <a:cs typeface="+mn-cs"/>
                            </a:rPr>
                          </m:ctrlPr>
                        </m:sSupPr>
                        <m:e>
                          <m:d>
                            <m:dPr>
                              <m:ctrlPr>
                                <a:rPr kumimoji="0" lang="en-US" altLang="zh-CN" sz="2000" b="0" i="1" u="none" strike="noStrike" kern="0" cap="none" spc="300" normalizeH="0" baseline="0" noProof="0" dirty="0">
                                  <a:ln>
                                    <a:noFill/>
                                  </a:ln>
                                  <a:solidFill>
                                    <a:sysClr val="window" lastClr="FFFFFF"/>
                                  </a:solidFill>
                                  <a:effectLst/>
                                  <a:uLnTx/>
                                  <a:uFillTx/>
                                  <a:latin typeface="Cambria Math" panose="02040503050406030204" pitchFamily="18" charset="0"/>
                                  <a:cs typeface="+mn-cs"/>
                                </a:rPr>
                              </m:ctrlPr>
                            </m:dPr>
                            <m:e>
                              <m:r>
                                <a:rPr kumimoji="0" lang="en-US" altLang="zh-CN" sz="2000" b="0" i="1" u="none" strike="noStrike" kern="0" cap="none" spc="300" normalizeH="0" baseline="0" noProof="0" dirty="0">
                                  <a:ln>
                                    <a:noFill/>
                                  </a:ln>
                                  <a:solidFill>
                                    <a:sysClr val="window" lastClr="FFFFFF"/>
                                  </a:solidFill>
                                  <a:effectLst/>
                                  <a:uLnTx/>
                                  <a:uFillTx/>
                                  <a:latin typeface="Cambria Math" panose="02040503050406030204" pitchFamily="18" charset="0"/>
                                  <a:cs typeface="+mn-cs"/>
                                </a:rPr>
                                <m:t>𝑌</m:t>
                              </m:r>
                              <m:r>
                                <a:rPr kumimoji="0" lang="en-US" altLang="zh-CN" sz="2000" b="0" i="0" u="none" strike="noStrike" kern="0" cap="none" spc="300" normalizeH="0" baseline="0" noProof="0" dirty="0">
                                  <a:ln>
                                    <a:noFill/>
                                  </a:ln>
                                  <a:solidFill>
                                    <a:sysClr val="window" lastClr="FFFFFF"/>
                                  </a:solidFill>
                                  <a:effectLst/>
                                  <a:uLnTx/>
                                  <a:uFillTx/>
                                  <a:latin typeface="Cambria Math" panose="02040503050406030204" pitchFamily="18" charset="0"/>
                                  <a:cs typeface="+mn-cs"/>
                                </a:rPr>
                                <m:t>−</m:t>
                              </m:r>
                              <m:r>
                                <a:rPr kumimoji="0" lang="en-US" altLang="zh-CN" sz="2000" b="0" i="1" u="none" strike="noStrike" kern="0" cap="none" spc="300" normalizeH="0" baseline="0" noProof="0" dirty="0">
                                  <a:ln>
                                    <a:noFill/>
                                  </a:ln>
                                  <a:solidFill>
                                    <a:sysClr val="window" lastClr="FFFFFF"/>
                                  </a:solidFill>
                                  <a:effectLst/>
                                  <a:uLnTx/>
                                  <a:uFillTx/>
                                  <a:latin typeface="Cambria Math" panose="02040503050406030204" pitchFamily="18" charset="0"/>
                                  <a:cs typeface="+mn-cs"/>
                                </a:rPr>
                                <m:t>𝑓</m:t>
                              </m:r>
                              <m:d>
                                <m:dPr>
                                  <m:ctrlPr>
                                    <a:rPr kumimoji="0" lang="en-US" altLang="zh-CN" sz="2000" b="0" i="1" u="none" strike="noStrike" kern="0" cap="none" spc="300" normalizeH="0" baseline="0" noProof="0" dirty="0">
                                      <a:ln>
                                        <a:noFill/>
                                      </a:ln>
                                      <a:solidFill>
                                        <a:sysClr val="window" lastClr="FFFFFF"/>
                                      </a:solidFill>
                                      <a:effectLst/>
                                      <a:uLnTx/>
                                      <a:uFillTx/>
                                      <a:latin typeface="Cambria Math" panose="02040503050406030204" pitchFamily="18" charset="0"/>
                                      <a:cs typeface="+mn-cs"/>
                                    </a:rPr>
                                  </m:ctrlPr>
                                </m:dPr>
                                <m:e>
                                  <m:r>
                                    <a:rPr kumimoji="0" lang="en-US" altLang="zh-CN" sz="2000" b="0" i="1" u="none" strike="noStrike" kern="0" cap="none" spc="300" normalizeH="0" baseline="0" noProof="0" dirty="0">
                                      <a:ln>
                                        <a:noFill/>
                                      </a:ln>
                                      <a:solidFill>
                                        <a:sysClr val="window" lastClr="FFFFFF"/>
                                      </a:solidFill>
                                      <a:effectLst/>
                                      <a:uLnTx/>
                                      <a:uFillTx/>
                                      <a:latin typeface="Cambria Math" panose="02040503050406030204" pitchFamily="18" charset="0"/>
                                      <a:cs typeface="+mn-cs"/>
                                    </a:rPr>
                                    <m:t>𝑋</m:t>
                                  </m:r>
                                </m:e>
                              </m:d>
                            </m:e>
                          </m:d>
                        </m:e>
                        <m:sup>
                          <m:r>
                            <a:rPr kumimoji="0" lang="en-US" altLang="zh-CN" sz="2000" b="0" i="0" u="none" strike="noStrike" kern="0" cap="none" spc="300" normalizeH="0" baseline="0" noProof="0" dirty="0">
                              <a:ln>
                                <a:noFill/>
                              </a:ln>
                              <a:solidFill>
                                <a:sysClr val="window" lastClr="FFFFFF"/>
                              </a:solidFill>
                              <a:effectLst/>
                              <a:uLnTx/>
                              <a:uFillTx/>
                              <a:latin typeface="Cambria Math" panose="02040503050406030204" pitchFamily="18" charset="0"/>
                              <a:cs typeface="+mn-cs"/>
                            </a:rPr>
                            <m:t>2</m:t>
                          </m:r>
                        </m:sup>
                      </m:sSup>
                    </m:oMath>
                  </m:oMathPara>
                </a14:m>
                <a:endParaRPr kumimoji="0" lang="en-US" altLang="zh-CN"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20000"/>
                  </a:lnSpc>
                  <a:spcBef>
                    <a:spcPts val="1000"/>
                  </a:spcBef>
                  <a:spcAft>
                    <a:spcPts val="0"/>
                  </a:spcAft>
                  <a:buClrTx/>
                  <a:buSzTx/>
                  <a:buFontTx/>
                  <a:buNone/>
                  <a:tabLst/>
                  <a:defRPr/>
                </a:pPr>
                <a:endParaRPr kumimoji="0" lang="en-US" altLang="zh-CN"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20000"/>
                  </a:lnSpc>
                  <a:spcBef>
                    <a:spcPts val="100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zh-CN" altLang="en-US" dirty="0">
                          <a:solidFill>
                            <a:sysClr val="window" lastClr="FFFFFF"/>
                          </a:solidFill>
                          <a:latin typeface="Cambria Math" panose="02040503050406030204" pitchFamily="18" charset="0"/>
                        </a:rPr>
                        <m:t>绝对</m:t>
                      </m:r>
                      <m:r>
                        <a:rPr lang="zh-CN" altLang="en-US" i="1" dirty="0">
                          <a:solidFill>
                            <a:sysClr val="window" lastClr="FFFFFF"/>
                          </a:solidFill>
                          <a:latin typeface="Cambria Math" panose="02040503050406030204" pitchFamily="18" charset="0"/>
                        </a:rPr>
                        <m:t>：</m:t>
                      </m:r>
                      <m:r>
                        <a:rPr kumimoji="0" lang="en-US" altLang="zh-CN" sz="2000" b="0" i="1" u="none" strike="noStrike" kern="0" cap="none" spc="300" normalizeH="0" baseline="0" noProof="0" dirty="0" smtClean="0">
                          <a:ln>
                            <a:noFill/>
                          </a:ln>
                          <a:solidFill>
                            <a:sysClr val="window" lastClr="FFFFFF"/>
                          </a:solidFill>
                          <a:effectLst/>
                          <a:uLnTx/>
                          <a:uFillTx/>
                          <a:latin typeface="Cambria Math" panose="02040503050406030204" pitchFamily="18" charset="0"/>
                          <a:cs typeface="+mn-cs"/>
                        </a:rPr>
                        <m:t>𝐿</m:t>
                      </m:r>
                      <m:d>
                        <m:dPr>
                          <m:ctrlPr>
                            <a:rPr kumimoji="0" lang="en-US" altLang="zh-CN" sz="2000" b="0" i="1" u="none" strike="noStrike" kern="0" cap="none" spc="300" normalizeH="0" baseline="0" noProof="0" dirty="0">
                              <a:ln>
                                <a:noFill/>
                              </a:ln>
                              <a:solidFill>
                                <a:sysClr val="window" lastClr="FFFFFF"/>
                              </a:solidFill>
                              <a:effectLst/>
                              <a:uLnTx/>
                              <a:uFillTx/>
                              <a:latin typeface="Cambria Math" panose="02040503050406030204" pitchFamily="18" charset="0"/>
                              <a:cs typeface="+mn-cs"/>
                            </a:rPr>
                          </m:ctrlPr>
                        </m:dPr>
                        <m:e>
                          <m:r>
                            <a:rPr kumimoji="0" lang="en-US" altLang="zh-CN" sz="2000" b="0" i="1" u="none" strike="noStrike" kern="0" cap="none" spc="300" normalizeH="0" baseline="0" noProof="0" dirty="0">
                              <a:ln>
                                <a:noFill/>
                              </a:ln>
                              <a:solidFill>
                                <a:sysClr val="window" lastClr="FFFFFF"/>
                              </a:solidFill>
                              <a:effectLst/>
                              <a:uLnTx/>
                              <a:uFillTx/>
                              <a:latin typeface="Cambria Math" panose="02040503050406030204" pitchFamily="18" charset="0"/>
                              <a:cs typeface="+mn-cs"/>
                            </a:rPr>
                            <m:t>𝑌</m:t>
                          </m:r>
                          <m:r>
                            <a:rPr kumimoji="0" lang="en-US" altLang="zh-CN" sz="2000" b="0" i="0" u="none" strike="noStrike" kern="0" cap="none" spc="300" normalizeH="0" baseline="0" noProof="0" dirty="0">
                              <a:ln>
                                <a:noFill/>
                              </a:ln>
                              <a:solidFill>
                                <a:sysClr val="window" lastClr="FFFFFF"/>
                              </a:solidFill>
                              <a:effectLst/>
                              <a:uLnTx/>
                              <a:uFillTx/>
                              <a:latin typeface="Cambria Math" panose="02040503050406030204" pitchFamily="18" charset="0"/>
                              <a:cs typeface="+mn-cs"/>
                            </a:rPr>
                            <m:t>,</m:t>
                          </m:r>
                          <m:r>
                            <a:rPr kumimoji="0" lang="en-US" altLang="zh-CN" sz="2000" b="0" i="1" u="none" strike="noStrike" kern="0" cap="none" spc="300" normalizeH="0" baseline="0" noProof="0" dirty="0">
                              <a:ln>
                                <a:noFill/>
                              </a:ln>
                              <a:solidFill>
                                <a:sysClr val="window" lastClr="FFFFFF"/>
                              </a:solidFill>
                              <a:effectLst/>
                              <a:uLnTx/>
                              <a:uFillTx/>
                              <a:latin typeface="Cambria Math" panose="02040503050406030204" pitchFamily="18" charset="0"/>
                              <a:cs typeface="+mn-cs"/>
                            </a:rPr>
                            <m:t>𝑓</m:t>
                          </m:r>
                          <m:d>
                            <m:dPr>
                              <m:ctrlPr>
                                <a:rPr kumimoji="0" lang="en-US" altLang="zh-CN" sz="2000" b="0" i="1" u="none" strike="noStrike" kern="0" cap="none" spc="300" normalizeH="0" baseline="0" noProof="0" dirty="0">
                                  <a:ln>
                                    <a:noFill/>
                                  </a:ln>
                                  <a:solidFill>
                                    <a:sysClr val="window" lastClr="FFFFFF"/>
                                  </a:solidFill>
                                  <a:effectLst/>
                                  <a:uLnTx/>
                                  <a:uFillTx/>
                                  <a:latin typeface="Cambria Math" panose="02040503050406030204" pitchFamily="18" charset="0"/>
                                  <a:cs typeface="+mn-cs"/>
                                </a:rPr>
                              </m:ctrlPr>
                            </m:dPr>
                            <m:e>
                              <m:r>
                                <a:rPr kumimoji="0" lang="en-US" altLang="zh-CN" sz="2000" b="0" i="1" u="none" strike="noStrike" kern="0" cap="none" spc="300" normalizeH="0" baseline="0" noProof="0" dirty="0">
                                  <a:ln>
                                    <a:noFill/>
                                  </a:ln>
                                  <a:solidFill>
                                    <a:sysClr val="window" lastClr="FFFFFF"/>
                                  </a:solidFill>
                                  <a:effectLst/>
                                  <a:uLnTx/>
                                  <a:uFillTx/>
                                  <a:latin typeface="Cambria Math" panose="02040503050406030204" pitchFamily="18" charset="0"/>
                                  <a:cs typeface="+mn-cs"/>
                                </a:rPr>
                                <m:t>𝑋</m:t>
                              </m:r>
                            </m:e>
                          </m:d>
                        </m:e>
                      </m:d>
                      <m:r>
                        <a:rPr kumimoji="0" lang="en-US" altLang="zh-CN" sz="2000" b="0" i="0" u="none" strike="noStrike" kern="0" cap="none" spc="300" normalizeH="0" baseline="0" noProof="0" dirty="0">
                          <a:ln>
                            <a:noFill/>
                          </a:ln>
                          <a:solidFill>
                            <a:sysClr val="window" lastClr="FFFFFF"/>
                          </a:solidFill>
                          <a:effectLst/>
                          <a:uLnTx/>
                          <a:uFillTx/>
                          <a:latin typeface="Cambria Math" panose="02040503050406030204" pitchFamily="18" charset="0"/>
                          <a:cs typeface="+mn-cs"/>
                        </a:rPr>
                        <m:t>=</m:t>
                      </m:r>
                      <m:d>
                        <m:dPr>
                          <m:begChr m:val="|"/>
                          <m:endChr m:val="|"/>
                          <m:ctrlPr>
                            <a:rPr kumimoji="0" lang="en-US" altLang="zh-CN" sz="2000" b="0" i="1" u="none" strike="noStrike" kern="0" cap="none" spc="300" normalizeH="0" baseline="0" noProof="0" dirty="0">
                              <a:ln>
                                <a:noFill/>
                              </a:ln>
                              <a:solidFill>
                                <a:sysClr val="window" lastClr="FFFFFF"/>
                              </a:solidFill>
                              <a:effectLst/>
                              <a:uLnTx/>
                              <a:uFillTx/>
                              <a:latin typeface="Cambria Math" panose="02040503050406030204" pitchFamily="18" charset="0"/>
                              <a:cs typeface="+mn-cs"/>
                            </a:rPr>
                          </m:ctrlPr>
                        </m:dPr>
                        <m:e>
                          <m:r>
                            <a:rPr kumimoji="0" lang="en-US" altLang="zh-CN" sz="2000" b="0" i="1" u="none" strike="noStrike" kern="0" cap="none" spc="300" normalizeH="0" baseline="0" noProof="0" dirty="0">
                              <a:ln>
                                <a:noFill/>
                              </a:ln>
                              <a:solidFill>
                                <a:sysClr val="window" lastClr="FFFFFF"/>
                              </a:solidFill>
                              <a:effectLst/>
                              <a:uLnTx/>
                              <a:uFillTx/>
                              <a:latin typeface="Cambria Math" panose="02040503050406030204" pitchFamily="18" charset="0"/>
                              <a:cs typeface="+mn-cs"/>
                            </a:rPr>
                            <m:t>𝑌</m:t>
                          </m:r>
                          <m:r>
                            <a:rPr kumimoji="0" lang="en-US" altLang="zh-CN" sz="2000" b="0" i="0" u="none" strike="noStrike" kern="0" cap="none" spc="300" normalizeH="0" baseline="0" noProof="0" dirty="0">
                              <a:ln>
                                <a:noFill/>
                              </a:ln>
                              <a:solidFill>
                                <a:sysClr val="window" lastClr="FFFFFF"/>
                              </a:solidFill>
                              <a:effectLst/>
                              <a:uLnTx/>
                              <a:uFillTx/>
                              <a:latin typeface="Cambria Math" panose="02040503050406030204" pitchFamily="18" charset="0"/>
                              <a:cs typeface="+mn-cs"/>
                            </a:rPr>
                            <m:t>−</m:t>
                          </m:r>
                          <m:r>
                            <a:rPr kumimoji="0" lang="en-US" altLang="zh-CN" sz="2000" b="0" i="1" u="none" strike="noStrike" kern="0" cap="none" spc="300" normalizeH="0" baseline="0" noProof="0" dirty="0">
                              <a:ln>
                                <a:noFill/>
                              </a:ln>
                              <a:solidFill>
                                <a:sysClr val="window" lastClr="FFFFFF"/>
                              </a:solidFill>
                              <a:effectLst/>
                              <a:uLnTx/>
                              <a:uFillTx/>
                              <a:latin typeface="Cambria Math" panose="02040503050406030204" pitchFamily="18" charset="0"/>
                              <a:cs typeface="+mn-cs"/>
                            </a:rPr>
                            <m:t>𝑓</m:t>
                          </m:r>
                          <m:d>
                            <m:dPr>
                              <m:ctrlPr>
                                <a:rPr kumimoji="0" lang="en-US" altLang="zh-CN" sz="2000" b="0" i="1" u="none" strike="noStrike" kern="0" cap="none" spc="300" normalizeH="0" baseline="0" noProof="0" dirty="0">
                                  <a:ln>
                                    <a:noFill/>
                                  </a:ln>
                                  <a:solidFill>
                                    <a:sysClr val="window" lastClr="FFFFFF"/>
                                  </a:solidFill>
                                  <a:effectLst/>
                                  <a:uLnTx/>
                                  <a:uFillTx/>
                                  <a:latin typeface="Cambria Math" panose="02040503050406030204" pitchFamily="18" charset="0"/>
                                  <a:cs typeface="+mn-cs"/>
                                </a:rPr>
                              </m:ctrlPr>
                            </m:dPr>
                            <m:e>
                              <m:r>
                                <a:rPr kumimoji="0" lang="en-US" altLang="zh-CN" sz="2000" b="0" i="1" u="none" strike="noStrike" kern="0" cap="none" spc="300" normalizeH="0" baseline="0" noProof="0" dirty="0">
                                  <a:ln>
                                    <a:noFill/>
                                  </a:ln>
                                  <a:solidFill>
                                    <a:sysClr val="window" lastClr="FFFFFF"/>
                                  </a:solidFill>
                                  <a:effectLst/>
                                  <a:uLnTx/>
                                  <a:uFillTx/>
                                  <a:latin typeface="Cambria Math" panose="02040503050406030204" pitchFamily="18" charset="0"/>
                                  <a:cs typeface="+mn-cs"/>
                                </a:rPr>
                                <m:t>𝑋</m:t>
                              </m:r>
                            </m:e>
                          </m:d>
                        </m:e>
                      </m:d>
                    </m:oMath>
                  </m:oMathPara>
                </a14:m>
                <a:endParaRPr kumimoji="0" lang="en-US" altLang="zh-CN"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20000"/>
                  </a:lnSpc>
                  <a:spcBef>
                    <a:spcPts val="1000"/>
                  </a:spcBef>
                  <a:spcAft>
                    <a:spcPts val="0"/>
                  </a:spcAft>
                  <a:buClrTx/>
                  <a:buSzTx/>
                  <a:buFontTx/>
                  <a:buNone/>
                  <a:tabLst/>
                  <a:defRPr/>
                </a:pPr>
                <a:endParaRPr kumimoji="0" lang="en-US" altLang="zh-CN"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20000"/>
                  </a:lnSpc>
                  <a:spcBef>
                    <a:spcPts val="100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zh-CN" altLang="en-US" dirty="0">
                          <a:solidFill>
                            <a:sysClr val="window" lastClr="FFFFFF"/>
                          </a:solidFill>
                          <a:latin typeface="Cambria Math" panose="02040503050406030204" pitchFamily="18" charset="0"/>
                        </a:rPr>
                        <m:t>对数</m:t>
                      </m:r>
                      <m:r>
                        <a:rPr lang="zh-CN" altLang="en-US" i="1" dirty="0">
                          <a:solidFill>
                            <a:sysClr val="window" lastClr="FFFFFF"/>
                          </a:solidFill>
                          <a:latin typeface="Cambria Math" panose="02040503050406030204" pitchFamily="18" charset="0"/>
                        </a:rPr>
                        <m:t>：</m:t>
                      </m:r>
                      <m:r>
                        <a:rPr kumimoji="0" lang="en-US" altLang="zh-CN" sz="2000" b="0" i="1" u="none" strike="noStrike" kern="0" cap="none" spc="300" normalizeH="0" baseline="0" noProof="0" dirty="0">
                          <a:ln>
                            <a:noFill/>
                          </a:ln>
                          <a:solidFill>
                            <a:sysClr val="window" lastClr="FFFFFF"/>
                          </a:solidFill>
                          <a:effectLst/>
                          <a:uLnTx/>
                          <a:uFillTx/>
                          <a:latin typeface="Cambria Math" panose="02040503050406030204" pitchFamily="18" charset="0"/>
                          <a:cs typeface="+mn-cs"/>
                        </a:rPr>
                        <m:t>𝐿</m:t>
                      </m:r>
                      <m:d>
                        <m:dPr>
                          <m:ctrlPr>
                            <a:rPr kumimoji="0" lang="en-US" altLang="zh-CN" sz="2000" b="0" i="1" u="none" strike="noStrike" kern="0" cap="none" spc="300" normalizeH="0" baseline="0" noProof="0" dirty="0">
                              <a:ln>
                                <a:noFill/>
                              </a:ln>
                              <a:solidFill>
                                <a:sysClr val="window" lastClr="FFFFFF"/>
                              </a:solidFill>
                              <a:effectLst/>
                              <a:uLnTx/>
                              <a:uFillTx/>
                              <a:latin typeface="Cambria Math" panose="02040503050406030204" pitchFamily="18" charset="0"/>
                              <a:cs typeface="+mn-cs"/>
                            </a:rPr>
                          </m:ctrlPr>
                        </m:dPr>
                        <m:e>
                          <m:r>
                            <a:rPr kumimoji="0" lang="en-US" altLang="zh-CN" sz="2000" b="0" i="1" u="none" strike="noStrike" kern="0" cap="none" spc="300" normalizeH="0" baseline="0" noProof="0" dirty="0">
                              <a:ln>
                                <a:noFill/>
                              </a:ln>
                              <a:solidFill>
                                <a:sysClr val="window" lastClr="FFFFFF"/>
                              </a:solidFill>
                              <a:effectLst/>
                              <a:uLnTx/>
                              <a:uFillTx/>
                              <a:latin typeface="Cambria Math" panose="02040503050406030204" pitchFamily="18" charset="0"/>
                              <a:cs typeface="+mn-cs"/>
                            </a:rPr>
                            <m:t>𝑌</m:t>
                          </m:r>
                          <m:r>
                            <a:rPr kumimoji="0" lang="en-US" altLang="zh-CN" sz="2000" b="0" i="0" u="none" strike="noStrike" kern="0" cap="none" spc="300" normalizeH="0" baseline="0" noProof="0" dirty="0">
                              <a:ln>
                                <a:noFill/>
                              </a:ln>
                              <a:solidFill>
                                <a:sysClr val="window" lastClr="FFFFFF"/>
                              </a:solidFill>
                              <a:effectLst/>
                              <a:uLnTx/>
                              <a:uFillTx/>
                              <a:latin typeface="Cambria Math" panose="02040503050406030204" pitchFamily="18" charset="0"/>
                              <a:cs typeface="+mn-cs"/>
                            </a:rPr>
                            <m:t>,</m:t>
                          </m:r>
                          <m:r>
                            <a:rPr kumimoji="0" lang="en-US" altLang="zh-CN" sz="2000" b="0" i="1" u="none" strike="noStrike" kern="0" cap="none" spc="300" normalizeH="0" baseline="0" noProof="0" dirty="0">
                              <a:ln>
                                <a:noFill/>
                              </a:ln>
                              <a:solidFill>
                                <a:sysClr val="window" lastClr="FFFFFF"/>
                              </a:solidFill>
                              <a:effectLst/>
                              <a:uLnTx/>
                              <a:uFillTx/>
                              <a:latin typeface="Cambria Math" panose="02040503050406030204" pitchFamily="18" charset="0"/>
                              <a:cs typeface="+mn-cs"/>
                            </a:rPr>
                            <m:t>𝑃</m:t>
                          </m:r>
                          <m:d>
                            <m:dPr>
                              <m:ctrlPr>
                                <a:rPr kumimoji="0" lang="en-US" altLang="zh-CN" sz="2000" b="0" i="1" u="none" strike="noStrike" kern="0" cap="none" spc="300" normalizeH="0" baseline="0" noProof="0" dirty="0">
                                  <a:ln>
                                    <a:noFill/>
                                  </a:ln>
                                  <a:solidFill>
                                    <a:sysClr val="window" lastClr="FFFFFF"/>
                                  </a:solidFill>
                                  <a:effectLst/>
                                  <a:uLnTx/>
                                  <a:uFillTx/>
                                  <a:latin typeface="Cambria Math" panose="02040503050406030204" pitchFamily="18" charset="0"/>
                                  <a:cs typeface="+mn-cs"/>
                                </a:rPr>
                              </m:ctrlPr>
                            </m:dPr>
                            <m:e>
                              <m:d>
                                <m:dPr>
                                  <m:begChr m:val=""/>
                                  <m:endChr m:val="|"/>
                                  <m:ctrlPr>
                                    <a:rPr kumimoji="0" lang="en-US" altLang="zh-CN" sz="2000" b="0" i="1" u="none" strike="noStrike" kern="0" cap="none" spc="300" normalizeH="0" baseline="0" noProof="0" dirty="0">
                                      <a:ln>
                                        <a:noFill/>
                                      </a:ln>
                                      <a:solidFill>
                                        <a:sysClr val="window" lastClr="FFFFFF"/>
                                      </a:solidFill>
                                      <a:effectLst/>
                                      <a:uLnTx/>
                                      <a:uFillTx/>
                                      <a:latin typeface="Cambria Math" panose="02040503050406030204" pitchFamily="18" charset="0"/>
                                      <a:cs typeface="+mn-cs"/>
                                    </a:rPr>
                                  </m:ctrlPr>
                                </m:dPr>
                                <m:e>
                                  <m:r>
                                    <a:rPr kumimoji="0" lang="en-US" altLang="zh-CN" sz="2000" b="0" i="1" u="none" strike="noStrike" kern="0" cap="none" spc="300" normalizeH="0" baseline="0" noProof="0" dirty="0">
                                      <a:ln>
                                        <a:noFill/>
                                      </a:ln>
                                      <a:solidFill>
                                        <a:sysClr val="window" lastClr="FFFFFF"/>
                                      </a:solidFill>
                                      <a:effectLst/>
                                      <a:uLnTx/>
                                      <a:uFillTx/>
                                      <a:latin typeface="Cambria Math" panose="02040503050406030204" pitchFamily="18" charset="0"/>
                                      <a:cs typeface="+mn-cs"/>
                                    </a:rPr>
                                    <m:t>𝑌</m:t>
                                  </m:r>
                                </m:e>
                              </m:d>
                              <m:r>
                                <a:rPr kumimoji="0" lang="en-US" altLang="zh-CN" sz="2000" b="0" i="1" u="none" strike="noStrike" kern="0" cap="none" spc="300" normalizeH="0" baseline="0" noProof="0" dirty="0">
                                  <a:ln>
                                    <a:noFill/>
                                  </a:ln>
                                  <a:solidFill>
                                    <a:sysClr val="window" lastClr="FFFFFF"/>
                                  </a:solidFill>
                                  <a:effectLst/>
                                  <a:uLnTx/>
                                  <a:uFillTx/>
                                  <a:latin typeface="Cambria Math" panose="02040503050406030204" pitchFamily="18" charset="0"/>
                                  <a:cs typeface="+mn-cs"/>
                                </a:rPr>
                                <m:t>𝑋</m:t>
                              </m:r>
                            </m:e>
                          </m:d>
                        </m:e>
                      </m:d>
                      <m:r>
                        <a:rPr kumimoji="0" lang="en-US" altLang="zh-CN" sz="2000" b="0" i="1" u="none" strike="noStrike" kern="0" cap="none" spc="300" normalizeH="0" baseline="0" noProof="0" dirty="0" smtClean="0">
                          <a:ln>
                            <a:noFill/>
                          </a:ln>
                          <a:solidFill>
                            <a:sysClr val="window" lastClr="FFFFFF"/>
                          </a:solidFill>
                          <a:effectLst/>
                          <a:uLnTx/>
                          <a:uFillTx/>
                          <a:latin typeface="Cambria Math" panose="02040503050406030204" pitchFamily="18" charset="0"/>
                          <a:cs typeface="+mn-cs"/>
                        </a:rPr>
                        <m:t> </m:t>
                      </m:r>
                      <m:r>
                        <a:rPr kumimoji="0" lang="en-US" altLang="zh-CN" sz="2000" b="0" i="1" u="none" strike="noStrike" kern="0" cap="none" spc="300" normalizeH="0" baseline="0" noProof="0" dirty="0" smtClean="0">
                          <a:ln>
                            <a:noFill/>
                          </a:ln>
                          <a:solidFill>
                            <a:sysClr val="window" lastClr="FFFFFF"/>
                          </a:solidFill>
                          <a:effectLst/>
                          <a:uLnTx/>
                          <a:uFillTx/>
                          <a:latin typeface="Cambria Math" panose="02040503050406030204" pitchFamily="18" charset="0"/>
                          <a:ea typeface="Cambria Math" panose="02040503050406030204" pitchFamily="18" charset="0"/>
                        </a:rPr>
                        <m:t>=</m:t>
                      </m:r>
                      <m:func>
                        <m:funcPr>
                          <m:ctrlPr>
                            <a:rPr kumimoji="0" lang="en-US" altLang="zh-CN" sz="2000" b="0" i="1" u="none" strike="noStrike" kern="0" cap="none" spc="300" normalizeH="0" baseline="0" noProof="0" dirty="0">
                              <a:ln>
                                <a:noFill/>
                              </a:ln>
                              <a:solidFill>
                                <a:sysClr val="window" lastClr="FFFFFF"/>
                              </a:solidFill>
                              <a:effectLst/>
                              <a:uLnTx/>
                              <a:uFillTx/>
                              <a:latin typeface="Cambria Math" panose="02040503050406030204" pitchFamily="18" charset="0"/>
                              <a:cs typeface="+mn-cs"/>
                            </a:rPr>
                          </m:ctrlPr>
                        </m:funcPr>
                        <m:fName>
                          <m:r>
                            <m:rPr>
                              <m:sty m:val="p"/>
                            </m:rPr>
                            <a:rPr kumimoji="0" lang="en-US" altLang="zh-CN" sz="2000" b="0" i="0" u="none" strike="noStrike" kern="0" cap="none" spc="300" normalizeH="0" baseline="0" noProof="0" dirty="0">
                              <a:ln>
                                <a:noFill/>
                              </a:ln>
                              <a:solidFill>
                                <a:sysClr val="window" lastClr="FFFFFF"/>
                              </a:solidFill>
                              <a:effectLst/>
                              <a:uLnTx/>
                              <a:uFillTx/>
                              <a:latin typeface="Cambria Math" panose="02040503050406030204" pitchFamily="18" charset="0"/>
                              <a:cs typeface="+mn-cs"/>
                            </a:rPr>
                            <m:t>log</m:t>
                          </m:r>
                        </m:fName>
                        <m:e>
                          <m:r>
                            <a:rPr kumimoji="0" lang="en-US" altLang="zh-CN" sz="2000" b="0" i="1" u="none" strike="noStrike" kern="0" cap="none" spc="300" normalizeH="0" baseline="0" noProof="0" dirty="0">
                              <a:ln>
                                <a:noFill/>
                              </a:ln>
                              <a:solidFill>
                                <a:sysClr val="window" lastClr="FFFFFF"/>
                              </a:solidFill>
                              <a:effectLst/>
                              <a:uLnTx/>
                              <a:uFillTx/>
                              <a:latin typeface="Cambria Math" panose="02040503050406030204" pitchFamily="18" charset="0"/>
                              <a:cs typeface="+mn-cs"/>
                            </a:rPr>
                            <m:t>𝑃</m:t>
                          </m:r>
                          <m:d>
                            <m:dPr>
                              <m:ctrlPr>
                                <a:rPr kumimoji="0" lang="en-US" altLang="zh-CN" sz="2000" b="0" i="1" u="none" strike="noStrike" kern="0" cap="none" spc="300" normalizeH="0" baseline="0" noProof="0" dirty="0">
                                  <a:ln>
                                    <a:noFill/>
                                  </a:ln>
                                  <a:solidFill>
                                    <a:sysClr val="window" lastClr="FFFFFF"/>
                                  </a:solidFill>
                                  <a:effectLst/>
                                  <a:uLnTx/>
                                  <a:uFillTx/>
                                  <a:latin typeface="Cambria Math" panose="02040503050406030204" pitchFamily="18" charset="0"/>
                                  <a:cs typeface="+mn-cs"/>
                                </a:rPr>
                              </m:ctrlPr>
                            </m:dPr>
                            <m:e>
                              <m:d>
                                <m:dPr>
                                  <m:begChr m:val=""/>
                                  <m:endChr m:val="|"/>
                                  <m:ctrlPr>
                                    <a:rPr kumimoji="0" lang="en-US" altLang="zh-CN" sz="2000" b="0" i="1" u="none" strike="noStrike" kern="0" cap="none" spc="300" normalizeH="0" baseline="0" noProof="0" dirty="0">
                                      <a:ln>
                                        <a:noFill/>
                                      </a:ln>
                                      <a:solidFill>
                                        <a:sysClr val="window" lastClr="FFFFFF"/>
                                      </a:solidFill>
                                      <a:effectLst/>
                                      <a:uLnTx/>
                                      <a:uFillTx/>
                                      <a:latin typeface="Cambria Math" panose="02040503050406030204" pitchFamily="18" charset="0"/>
                                      <a:cs typeface="+mn-cs"/>
                                    </a:rPr>
                                  </m:ctrlPr>
                                </m:dPr>
                                <m:e>
                                  <m:r>
                                    <a:rPr kumimoji="0" lang="en-US" altLang="zh-CN" sz="2000" b="0" i="1" u="none" strike="noStrike" kern="0" cap="none" spc="300" normalizeH="0" baseline="0" noProof="0" dirty="0">
                                      <a:ln>
                                        <a:noFill/>
                                      </a:ln>
                                      <a:solidFill>
                                        <a:sysClr val="window" lastClr="FFFFFF"/>
                                      </a:solidFill>
                                      <a:effectLst/>
                                      <a:uLnTx/>
                                      <a:uFillTx/>
                                      <a:latin typeface="Cambria Math" panose="02040503050406030204" pitchFamily="18" charset="0"/>
                                      <a:cs typeface="+mn-cs"/>
                                    </a:rPr>
                                    <m:t>𝑌</m:t>
                                  </m:r>
                                </m:e>
                              </m:d>
                              <m:r>
                                <a:rPr kumimoji="0" lang="en-US" altLang="zh-CN" sz="2000" b="0" i="1" u="none" strike="noStrike" kern="0" cap="none" spc="300" normalizeH="0" baseline="0" noProof="0" dirty="0">
                                  <a:ln>
                                    <a:noFill/>
                                  </a:ln>
                                  <a:solidFill>
                                    <a:sysClr val="window" lastClr="FFFFFF"/>
                                  </a:solidFill>
                                  <a:effectLst/>
                                  <a:uLnTx/>
                                  <a:uFillTx/>
                                  <a:latin typeface="Cambria Math" panose="02040503050406030204" pitchFamily="18" charset="0"/>
                                  <a:cs typeface="+mn-cs"/>
                                </a:rPr>
                                <m:t>𝑋</m:t>
                              </m:r>
                            </m:e>
                          </m:d>
                        </m:e>
                      </m:func>
                    </m:oMath>
                  </m:oMathPara>
                </a14:m>
                <a:endParaRPr kumimoji="0" lang="en-US" altLang="zh-CN" sz="2000" b="0" i="0" u="none" strike="noStrike" kern="0" cap="none" spc="30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p:txBody>
          </p:sp>
        </mc:Choice>
        <mc:Fallback xmlns="">
          <p:sp>
            <p:nvSpPr>
              <p:cNvPr id="17" name="内容占位符 6">
                <a:extLst>
                  <a:ext uri="{FF2B5EF4-FFF2-40B4-BE49-F238E27FC236}">
                    <a16:creationId xmlns:a16="http://schemas.microsoft.com/office/drawing/2014/main" id="{CDEDF0EC-4F91-4E07-9FCE-455A060CA6BE}"/>
                  </a:ext>
                </a:extLst>
              </p:cNvPr>
              <p:cNvSpPr txBox="1">
                <a:spLocks noRot="1" noChangeAspect="1" noMove="1" noResize="1" noEditPoints="1" noAdjustHandles="1" noChangeArrowheads="1" noChangeShapeType="1" noTextEdit="1"/>
              </p:cNvSpPr>
              <p:nvPr/>
            </p:nvSpPr>
            <p:spPr>
              <a:xfrm>
                <a:off x="621465" y="1241947"/>
                <a:ext cx="4642993" cy="4727641"/>
              </a:xfrm>
              <a:prstGeom prst="rect">
                <a:avLst/>
              </a:prstGeom>
              <a:blipFill>
                <a:blip r:embed="rId2"/>
                <a:stretch>
                  <a:fillRect l="-1444" t="-129"/>
                </a:stretch>
              </a:blipFill>
            </p:spPr>
            <p:txBody>
              <a:bodyPr/>
              <a:lstStyle/>
              <a:p>
                <a:r>
                  <a:rPr lang="zh-CN" altLang="en-US">
                    <a:noFill/>
                  </a:rPr>
                  <a:t> </a:t>
                </a:r>
              </a:p>
            </p:txBody>
          </p:sp>
        </mc:Fallback>
      </mc:AlternateContent>
      <p:pic>
        <p:nvPicPr>
          <p:cNvPr id="18" name="图片占位符 2">
            <a:extLst>
              <a:ext uri="{FF2B5EF4-FFF2-40B4-BE49-F238E27FC236}">
                <a16:creationId xmlns:a16="http://schemas.microsoft.com/office/drawing/2014/main" id="{3DF86B72-AF52-4513-AD38-4D093BFF4E36}"/>
              </a:ext>
            </a:extLst>
          </p:cNvPr>
          <p:cNvPicPr>
            <a:picLocks noChangeAspect="1"/>
          </p:cNvPicPr>
          <p:nvPr/>
        </p:nvPicPr>
        <p:blipFill>
          <a:blip r:embed="rId3">
            <a:extLst>
              <a:ext uri="{28A0092B-C50C-407E-A947-70E740481C1C}">
                <a14:useLocalDpi xmlns:a14="http://schemas.microsoft.com/office/drawing/2010/main" val="0"/>
              </a:ext>
            </a:extLst>
          </a:blip>
          <a:srcRect t="927" b="927"/>
          <a:stretch>
            <a:fillRect/>
          </a:stretch>
        </p:blipFill>
        <p:spPr>
          <a:xfrm>
            <a:off x="5410956" y="1840943"/>
            <a:ext cx="5807450" cy="3529650"/>
          </a:xfrm>
          <a:prstGeom prst="rect">
            <a:avLst/>
          </a:prstGeom>
        </p:spPr>
      </p:pic>
    </p:spTree>
    <p:extLst>
      <p:ext uri="{BB962C8B-B14F-4D97-AF65-F5344CB8AC3E}">
        <p14:creationId xmlns:p14="http://schemas.microsoft.com/office/powerpoint/2010/main" val="410913530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1491</TotalTime>
  <Words>1269</Words>
  <Application>Microsoft Office PowerPoint</Application>
  <PresentationFormat>宽屏</PresentationFormat>
  <Paragraphs>281</Paragraphs>
  <Slides>30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30</vt:i4>
      </vt:variant>
    </vt:vector>
  </HeadingPairs>
  <TitlesOfParts>
    <vt:vector size="38" baseType="lpstr">
      <vt:lpstr>新細明體</vt:lpstr>
      <vt:lpstr>等线</vt:lpstr>
      <vt:lpstr>等线 Light</vt:lpstr>
      <vt:lpstr>微软雅黑</vt:lpstr>
      <vt:lpstr>微软雅黑 Light</vt:lpstr>
      <vt:lpstr>Arial</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 Damon</dc:creator>
  <cp:lastModifiedBy>ES Jue</cp:lastModifiedBy>
  <cp:revision>231</cp:revision>
  <dcterms:created xsi:type="dcterms:W3CDTF">2016-03-27T11:55:56Z</dcterms:created>
  <dcterms:modified xsi:type="dcterms:W3CDTF">2020-08-22T08:15:05Z</dcterms:modified>
</cp:coreProperties>
</file>