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73" r:id="rId3"/>
    <p:sldId id="274" r:id="rId4"/>
    <p:sldId id="275" r:id="rId5"/>
    <p:sldId id="276" r:id="rId6"/>
    <p:sldId id="298" r:id="rId7"/>
    <p:sldId id="277" r:id="rId8"/>
    <p:sldId id="299" r:id="rId9"/>
    <p:sldId id="300" r:id="rId10"/>
    <p:sldId id="301" r:id="rId11"/>
    <p:sldId id="297" r:id="rId1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6E53D-F7C8-4313-8F1F-B5CFD2BF303F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DE756-82BA-47C0-AFB0-9C66420C0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62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DE756-82BA-47C0-AFB0-9C66420C0C6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011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DE756-82BA-47C0-AFB0-9C66420C0C6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331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DE756-82BA-47C0-AFB0-9C66420C0C6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021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DE756-82BA-47C0-AFB0-9C66420C0C6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37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4A3F0-C92F-4FB9-B2F5-881E34EF9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C29A25-54C1-442B-85D3-87A18184E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E699A1-171B-4CD3-91AC-3F3042977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68804A-13AB-4FB2-B288-84426F4FAE86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6DA701-CAEA-41D3-BAFD-60B80FC9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75085-D7F5-4679-BEBB-08E83875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D6335-930D-4EE8-B452-E2B401ED738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8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94579-8DBB-437F-8732-0C0553FC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B9F571-842D-49E8-B257-80A6064F7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38F18A-9038-4A94-96D0-3A2DBB1E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68804A-13AB-4FB2-B288-84426F4FAE86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A63B5-230C-4AE9-AF6D-A5E718BE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EBCEB1-870E-424A-A5EF-6F08EB49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FEC055-062F-4309-B02D-B8E09761BCD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11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EFB5E0-4B28-4A3A-9EFC-66FD289D7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5C44-CD94-413F-9068-1473643EE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587E6-0AAD-4769-8F86-B3F3C19FE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68804A-13AB-4FB2-B288-84426F4FAE86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D737C-1A70-46C7-9124-61CE9ECC4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425C8-E2EF-43C6-9762-3F0C642C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7BF56E-B450-4A9B-9FF6-643684AD088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28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3CC12-8A0E-4C41-9EF6-9ED93E91E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0481ED-2FDF-417E-8657-16C8C873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E968804A-13AB-4FB2-B288-84426F4FAE86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306B53-9DCF-4BFC-8481-B6D81C6BE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E3E4E1-413F-4806-B51F-6CDB5041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A079B603-5601-4F31-A7DA-3D95484D4C3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76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99C86-30B0-47F4-B51A-35F2E432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8EBCF-0985-4ED0-9FB3-94A565F90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53E60-3C5E-4317-A219-93179E50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68804A-13AB-4FB2-B288-84426F4FAE86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585D7-E72A-4ECB-A714-C8D3D6152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4C01EE-FA4D-4AE3-BA1B-08A5EA28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9D622-4D1F-433D-A83E-6241CE6612B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4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311B5-9BAB-4C8E-869D-CD174816A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729D55-0F4A-41B1-A780-0060A1082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C04659-6A78-433C-8E5C-72C6C9BC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68804A-13AB-4FB2-B288-84426F4FAE86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9665D-BE32-46D8-B392-5B8A6D3D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F24EAE-4F0A-4DFF-9CFF-72C6249F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F08032-7EFE-4333-84EA-C788F4B5521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9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E625D-C7D5-461C-B804-5EDC0D7FF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CA7B39-213F-45AA-820E-02B87E1E2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B6DCE0-B36D-409B-A073-F41CE83D6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05EB5D-7395-460B-9744-DC272BA26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68804A-13AB-4FB2-B288-84426F4FAE86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4D1AFD-3696-4EC8-BCEF-7BA4F51A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BC86B0-13CC-4AAF-B2C3-4BD49B96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D3A5C1-5D6C-4D65-B834-35968480F32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59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3C9C1-D81B-4BF9-A9AE-E03DF8EF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78F2AC-4494-49E9-A656-16CD7B5E8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2F2791-4D4E-4BD0-A634-D42C6B173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D2F469-788B-4DF7-9C7A-4220693AC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CD5359-5531-41DD-BB82-D6D7E08EE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675C99-1620-4098-BFC6-763B4E1F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68804A-13AB-4FB2-B288-84426F4FAE86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97E9D8-3547-444F-B54E-F533D132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87197B-B1A9-4F45-BEA1-A695FC3D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B24BA-20E4-4ACB-BA00-DF206D70F74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21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07EF0-6771-40E5-AB65-E9CA9420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CF9781-4D20-4522-AF7D-A2E6CC34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68804A-13AB-4FB2-B288-84426F4FAE86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1A466F-5E12-40F5-9669-4BE818A2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868E29-BF55-4B31-8CE9-59B29066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7C087D-4B37-433E-AAF2-69DEBF1CBE7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9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9BE2A2-4F51-4973-A201-CEC9EF82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68804A-13AB-4FB2-B288-84426F4FAE86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3B300A-DA53-45A3-BA6A-F9ED7F12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C4B1E4-BD20-474F-8387-4376C397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071C0C-1B4C-496A-B9DA-F0CDC74449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32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3B6C5-3836-40D7-9D05-5F8A0950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83A85-3709-45EB-BF38-364115C3C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D1633A-3630-4E6E-A2BC-9E52A3FFE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3CB734-29B8-41BE-8790-8B39AF63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68804A-13AB-4FB2-B288-84426F4FAE86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80BD3F-8A82-4D63-B1B3-F51123E9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A88E7D-3C81-4FC6-AD75-9F493AF6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318AE-FA81-45BE-96CB-2DBF6797490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40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90ED7-7389-4660-928A-D3E0E782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D33B39-5E92-4A95-AAAB-93E1AAFC2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E52DE0-DA48-4350-8FF2-52A54B4D1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DFB614-2A1B-49D0-BD87-DA7E6B77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68804A-13AB-4FB2-B288-84426F4FAE86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D351AC-D4FB-4F65-9513-970C7B9E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011D34-AA76-491E-950C-0EB41FAE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B790D-777F-4F5C-81BB-B8DF74423B4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1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645E374B-901F-4D21-B443-CA7D0F7FA7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9CA8E7E2-A41D-483B-BE6A-5DE3547EF2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42E3E676-3F31-4C8A-A25A-1746DA49629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E968804A-13AB-4FB2-B288-84426F4FAE86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BF511436-C2E0-47AF-8ADF-91EE79517AF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35188AA1-B616-4E04-8C08-C010B0D518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A132093-049A-46E2-8DF4-7BEB5B2DF40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55">
            <a:extLst>
              <a:ext uri="{FF2B5EF4-FFF2-40B4-BE49-F238E27FC236}">
                <a16:creationId xmlns:a16="http://schemas.microsoft.com/office/drawing/2014/main" id="{1C7399F7-A878-49D5-937C-5192CC92B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3525" y="2674248"/>
            <a:ext cx="634145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6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暑期学习成果汇报</a:t>
            </a:r>
          </a:p>
        </p:txBody>
      </p:sp>
      <p:sp>
        <p:nvSpPr>
          <p:cNvPr id="3075" name="文本框 56">
            <a:extLst>
              <a:ext uri="{FF2B5EF4-FFF2-40B4-BE49-F238E27FC236}">
                <a16:creationId xmlns:a16="http://schemas.microsoft.com/office/drawing/2014/main" id="{C9EF096E-2306-4C4D-AD63-F42FFF496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503" y="3913895"/>
            <a:ext cx="6921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朱奕晟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21EC480-D82F-4C41-A517-A5039D46B6C8}"/>
              </a:ext>
            </a:extLst>
          </p:cNvPr>
          <p:cNvGrpSpPr/>
          <p:nvPr/>
        </p:nvGrpSpPr>
        <p:grpSpPr>
          <a:xfrm>
            <a:off x="4217459" y="867266"/>
            <a:ext cx="3757080" cy="1625469"/>
            <a:chOff x="3559175" y="1528763"/>
            <a:chExt cx="5126038" cy="2217737"/>
          </a:xfrm>
        </p:grpSpPr>
        <p:sp>
          <p:nvSpPr>
            <p:cNvPr id="3076" name="同心圆 61">
              <a:extLst>
                <a:ext uri="{FF2B5EF4-FFF2-40B4-BE49-F238E27FC236}">
                  <a16:creationId xmlns:a16="http://schemas.microsoft.com/office/drawing/2014/main" id="{5D013839-6BE2-4BC2-B203-9D048FAE6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9175" y="1528763"/>
              <a:ext cx="2560638" cy="2182812"/>
            </a:xfrm>
            <a:custGeom>
              <a:avLst/>
              <a:gdLst>
                <a:gd name="G0" fmla="+- 3413 0 0"/>
                <a:gd name="G1" fmla="+- 21600 0 3413"/>
                <a:gd name="G2" fmla="+- 21600 0 3413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13" y="10800"/>
                  </a:moveTo>
                  <a:cubicBezTo>
                    <a:pt x="3413" y="14880"/>
                    <a:pt x="6720" y="18187"/>
                    <a:pt x="10800" y="18187"/>
                  </a:cubicBezTo>
                  <a:cubicBezTo>
                    <a:pt x="14880" y="18187"/>
                    <a:pt x="18187" y="14880"/>
                    <a:pt x="18187" y="10800"/>
                  </a:cubicBezTo>
                  <a:cubicBezTo>
                    <a:pt x="18187" y="6720"/>
                    <a:pt x="14880" y="3413"/>
                    <a:pt x="10800" y="3413"/>
                  </a:cubicBezTo>
                  <a:cubicBezTo>
                    <a:pt x="6720" y="3413"/>
                    <a:pt x="3413" y="6720"/>
                    <a:pt x="3413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7F7F7F"/>
                </a:gs>
                <a:gs pos="50000">
                  <a:srgbClr val="D8D8D8"/>
                </a:gs>
                <a:gs pos="100000">
                  <a:srgbClr val="BFBFBF"/>
                </a:gs>
              </a:gsLst>
              <a:path path="rect">
                <a:fillToRect l="100000" t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7" name="椭圆 62">
              <a:extLst>
                <a:ext uri="{FF2B5EF4-FFF2-40B4-BE49-F238E27FC236}">
                  <a16:creationId xmlns:a16="http://schemas.microsoft.com/office/drawing/2014/main" id="{58D85897-1C4D-4691-AC32-62C848257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550" y="2046288"/>
              <a:ext cx="1871663" cy="1149350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rgbClr val="BFBFBF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8" name="椭圆 63">
              <a:extLst>
                <a:ext uri="{FF2B5EF4-FFF2-40B4-BE49-F238E27FC236}">
                  <a16:creationId xmlns:a16="http://schemas.microsoft.com/office/drawing/2014/main" id="{6BF1E70E-80AD-4254-8EA0-7C22B6DA3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650" y="2230438"/>
              <a:ext cx="781050" cy="781050"/>
            </a:xfrm>
            <a:prstGeom prst="ellipse">
              <a:avLst/>
            </a:prstGeom>
            <a:gradFill rotWithShape="1">
              <a:gsLst>
                <a:gs pos="0">
                  <a:srgbClr val="385623"/>
                </a:gs>
                <a:gs pos="50000">
                  <a:srgbClr val="385623"/>
                </a:gs>
                <a:gs pos="100000">
                  <a:srgbClr val="9E392E"/>
                </a:gs>
              </a:gsLst>
              <a:path path="rect">
                <a:fillToRect l="100000" t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9" name="椭圆 64">
              <a:extLst>
                <a:ext uri="{FF2B5EF4-FFF2-40B4-BE49-F238E27FC236}">
                  <a16:creationId xmlns:a16="http://schemas.microsoft.com/office/drawing/2014/main" id="{D16687E3-EF16-4323-82E6-223A9DE92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1688" y="2478088"/>
              <a:ext cx="371475" cy="3714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0" name="椭圆 65">
              <a:extLst>
                <a:ext uri="{FF2B5EF4-FFF2-40B4-BE49-F238E27FC236}">
                  <a16:creationId xmlns:a16="http://schemas.microsoft.com/office/drawing/2014/main" id="{B16805FF-B149-4D69-AE7E-5DFC312E0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6150" y="2511425"/>
              <a:ext cx="219075" cy="2190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1" name="同心圆 66">
              <a:extLst>
                <a:ext uri="{FF2B5EF4-FFF2-40B4-BE49-F238E27FC236}">
                  <a16:creationId xmlns:a16="http://schemas.microsoft.com/office/drawing/2014/main" id="{15CB5DA3-95FA-4A04-9729-A75758595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4575" y="1563688"/>
              <a:ext cx="2560638" cy="2182812"/>
            </a:xfrm>
            <a:custGeom>
              <a:avLst/>
              <a:gdLst>
                <a:gd name="G0" fmla="+- 3413 0 0"/>
                <a:gd name="G1" fmla="+- 21600 0 3413"/>
                <a:gd name="G2" fmla="+- 21600 0 3413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13" y="10800"/>
                  </a:moveTo>
                  <a:cubicBezTo>
                    <a:pt x="3413" y="14880"/>
                    <a:pt x="6720" y="18187"/>
                    <a:pt x="10800" y="18187"/>
                  </a:cubicBezTo>
                  <a:cubicBezTo>
                    <a:pt x="14880" y="18187"/>
                    <a:pt x="18187" y="14880"/>
                    <a:pt x="18187" y="10800"/>
                  </a:cubicBezTo>
                  <a:cubicBezTo>
                    <a:pt x="18187" y="6720"/>
                    <a:pt x="14880" y="3413"/>
                    <a:pt x="10800" y="3413"/>
                  </a:cubicBezTo>
                  <a:cubicBezTo>
                    <a:pt x="6720" y="3413"/>
                    <a:pt x="3413" y="6720"/>
                    <a:pt x="3413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7F7F7F"/>
                </a:gs>
                <a:gs pos="50000">
                  <a:srgbClr val="D8D8D8"/>
                </a:gs>
                <a:gs pos="100000">
                  <a:srgbClr val="BFBFBF"/>
                </a:gs>
              </a:gsLst>
              <a:path path="rect">
                <a:fillToRect l="100000" t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2" name="椭圆 67">
              <a:extLst>
                <a:ext uri="{FF2B5EF4-FFF2-40B4-BE49-F238E27FC236}">
                  <a16:creationId xmlns:a16="http://schemas.microsoft.com/office/drawing/2014/main" id="{B9E793D0-5457-456C-9A85-E5A91F612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950" y="2079625"/>
              <a:ext cx="1871663" cy="1149350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rgbClr val="BFBFBF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3" name="椭圆 68">
              <a:extLst>
                <a:ext uri="{FF2B5EF4-FFF2-40B4-BE49-F238E27FC236}">
                  <a16:creationId xmlns:a16="http://schemas.microsoft.com/office/drawing/2014/main" id="{462A2913-3C78-4D66-8661-CED9759EF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2463" y="2263775"/>
              <a:ext cx="781050" cy="781050"/>
            </a:xfrm>
            <a:prstGeom prst="ellipse">
              <a:avLst/>
            </a:prstGeom>
            <a:gradFill rotWithShape="1">
              <a:gsLst>
                <a:gs pos="0">
                  <a:srgbClr val="385623"/>
                </a:gs>
                <a:gs pos="50000">
                  <a:srgbClr val="385623"/>
                </a:gs>
                <a:gs pos="100000">
                  <a:srgbClr val="9E392E"/>
                </a:gs>
              </a:gsLst>
              <a:path path="rect">
                <a:fillToRect l="100000" t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4" name="椭圆 69">
              <a:extLst>
                <a:ext uri="{FF2B5EF4-FFF2-40B4-BE49-F238E27FC236}">
                  <a16:creationId xmlns:a16="http://schemas.microsoft.com/office/drawing/2014/main" id="{26223BC7-1744-4616-8DEB-41E50F504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088" y="2511425"/>
              <a:ext cx="371475" cy="3714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5" name="椭圆 70">
              <a:extLst>
                <a:ext uri="{FF2B5EF4-FFF2-40B4-BE49-F238E27FC236}">
                  <a16:creationId xmlns:a16="http://schemas.microsoft.com/office/drawing/2014/main" id="{B0B5D666-25FF-4D53-BA51-38D76B4F6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1550" y="2544763"/>
              <a:ext cx="219075" cy="2190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086" name="等腰三角形 87">
            <a:extLst>
              <a:ext uri="{FF2B5EF4-FFF2-40B4-BE49-F238E27FC236}">
                <a16:creationId xmlns:a16="http://schemas.microsoft.com/office/drawing/2014/main" id="{2A6072EC-5077-4D50-898E-4D842B917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38800"/>
            <a:ext cx="2960688" cy="1219200"/>
          </a:xfrm>
          <a:prstGeom prst="triangle">
            <a:avLst>
              <a:gd name="adj" fmla="val 50000"/>
            </a:avLst>
          </a:prstGeom>
          <a:solidFill>
            <a:srgbClr val="FFF2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7" name="等腰三角形 88">
            <a:extLst>
              <a:ext uri="{FF2B5EF4-FFF2-40B4-BE49-F238E27FC236}">
                <a16:creationId xmlns:a16="http://schemas.microsoft.com/office/drawing/2014/main" id="{FF7B65AB-C068-4B0F-93C7-CFD70CB25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425" y="6100763"/>
            <a:ext cx="2725738" cy="757237"/>
          </a:xfrm>
          <a:prstGeom prst="triangle">
            <a:avLst>
              <a:gd name="adj" fmla="val 50000"/>
            </a:avLst>
          </a:prstGeom>
          <a:solidFill>
            <a:srgbClr val="F7CAA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8" name="等腰三角形 89">
            <a:extLst>
              <a:ext uri="{FF2B5EF4-FFF2-40B4-BE49-F238E27FC236}">
                <a16:creationId xmlns:a16="http://schemas.microsoft.com/office/drawing/2014/main" id="{B34A851D-95C5-4B31-BB0D-126364527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5730875"/>
            <a:ext cx="2563813" cy="1127125"/>
          </a:xfrm>
          <a:prstGeom prst="triangle">
            <a:avLst>
              <a:gd name="adj" fmla="val 50000"/>
            </a:avLst>
          </a:prstGeom>
          <a:solidFill>
            <a:srgbClr val="FF0000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9" name="等腰三角形 90">
            <a:extLst>
              <a:ext uri="{FF2B5EF4-FFF2-40B4-BE49-F238E27FC236}">
                <a16:creationId xmlns:a16="http://schemas.microsoft.com/office/drawing/2014/main" id="{FAF52157-763C-47B8-A128-0E3E40651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975" y="5638800"/>
            <a:ext cx="1671638" cy="1219200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90" name="等腰三角形 91">
            <a:extLst>
              <a:ext uri="{FF2B5EF4-FFF2-40B4-BE49-F238E27FC236}">
                <a16:creationId xmlns:a16="http://schemas.microsoft.com/office/drawing/2014/main" id="{61C67AAC-E55D-4457-9232-20AE26C69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5413" y="5308600"/>
            <a:ext cx="4506912" cy="1549400"/>
          </a:xfrm>
          <a:prstGeom prst="triangle">
            <a:avLst>
              <a:gd name="adj" fmla="val 50000"/>
            </a:avLst>
          </a:prstGeom>
          <a:solidFill>
            <a:srgbClr val="FFE5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 autoUpdateAnimBg="0"/>
      <p:bldP spid="3075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43">
            <a:extLst>
              <a:ext uri="{FF2B5EF4-FFF2-40B4-BE49-F238E27FC236}">
                <a16:creationId xmlns:a16="http://schemas.microsoft.com/office/drawing/2014/main" id="{AB833FC9-A967-407C-A7A7-2A39FE7C09AE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-22225"/>
            <a:ext cx="896938" cy="1147763"/>
            <a:chOff x="0" y="0"/>
            <a:chExt cx="897441" cy="1148103"/>
          </a:xfrm>
        </p:grpSpPr>
        <p:sp>
          <p:nvSpPr>
            <p:cNvPr id="8195" name="五边形 44">
              <a:extLst>
                <a:ext uri="{FF2B5EF4-FFF2-40B4-BE49-F238E27FC236}">
                  <a16:creationId xmlns:a16="http://schemas.microsoft.com/office/drawing/2014/main" id="{3B2C0C0A-F5A5-4ACD-9F5F-331EE2FD97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25331" y="125331"/>
              <a:ext cx="1148103" cy="897441"/>
            </a:xfrm>
            <a:prstGeom prst="homePlate">
              <a:avLst>
                <a:gd name="adj" fmla="val 31983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96" name="文本框 45">
              <a:extLst>
                <a:ext uri="{FF2B5EF4-FFF2-40B4-BE49-F238E27FC236}">
                  <a16:creationId xmlns:a16="http://schemas.microsoft.com/office/drawing/2014/main" id="{B18F6E04-FCCA-4F16-AD84-AC3C05764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03" y="223407"/>
              <a:ext cx="184835" cy="369441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zh-CN" altLang="en-US" b="1" dirty="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197" name="文本框 46">
            <a:extLst>
              <a:ext uri="{FF2B5EF4-FFF2-40B4-BE49-F238E27FC236}">
                <a16:creationId xmlns:a16="http://schemas.microsoft.com/office/drawing/2014/main" id="{7DA2D9B3-0B80-4748-8416-9C6C87F10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288" y="66675"/>
            <a:ext cx="8775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 dirty="0" err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Adaboost</a:t>
            </a:r>
            <a:r>
              <a:rPr lang="zh-CN" altLang="en-US" sz="36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算法</a:t>
            </a:r>
          </a:p>
        </p:txBody>
      </p:sp>
      <p:sp>
        <p:nvSpPr>
          <p:cNvPr id="8198" name="直接连接符 48">
            <a:extLst>
              <a:ext uri="{FF2B5EF4-FFF2-40B4-BE49-F238E27FC236}">
                <a16:creationId xmlns:a16="http://schemas.microsoft.com/office/drawing/2014/main" id="{863B5CE7-6C8D-4F60-9D43-9999751C2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693738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7AE1C5-E6D6-47E1-B317-CA1E587B231D}"/>
              </a:ext>
            </a:extLst>
          </p:cNvPr>
          <p:cNvSpPr txBox="1"/>
          <p:nvPr/>
        </p:nvSpPr>
        <p:spPr>
          <a:xfrm>
            <a:off x="263524" y="1197511"/>
            <a:ext cx="10831823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createSigleBoostingTree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trainDataArr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trainLabelArr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m, n =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np.shape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trainDataArr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sigleBoostTree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{}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sigleBoostTree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(n):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因为特征已经经过二值化，只能为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和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，因此分切分时分为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-0.5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三挡进行切割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div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[-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rule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LisOne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HisOne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Gx, e =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calc_e_Gx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trainDataArr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trainLabelArr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div, rule, D)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如果分类错误率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小于当前最小的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，那么将它作为最小的分类错误率保存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 &lt;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sigleBoostTree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sigleBoostTree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e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sigleBoostTree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div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sigleBoostTree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'rule'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rule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sigleBoostTree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'Gx'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Gx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sigleBoostTree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'feature'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sigleBoostTree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46">
            <a:extLst>
              <a:ext uri="{FF2B5EF4-FFF2-40B4-BE49-F238E27FC236}">
                <a16:creationId xmlns:a16="http://schemas.microsoft.com/office/drawing/2014/main" id="{4067D75E-F527-4375-A127-F03C7CA85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683" y="6283493"/>
            <a:ext cx="75675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切分点为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-0.5 0.5 1.5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？     每次循环都只用一个正反例规则？</a:t>
            </a:r>
          </a:p>
        </p:txBody>
      </p:sp>
    </p:spTree>
    <p:extLst>
      <p:ext uri="{BB962C8B-B14F-4D97-AF65-F5344CB8AC3E}">
        <p14:creationId xmlns:p14="http://schemas.microsoft.com/office/powerpoint/2010/main" val="857532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框 55">
            <a:extLst>
              <a:ext uri="{FF2B5EF4-FFF2-40B4-BE49-F238E27FC236}">
                <a16:creationId xmlns:a16="http://schemas.microsoft.com/office/drawing/2014/main" id="{E195ABB1-7A48-4882-AC5E-42CA0D424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50" y="2382048"/>
            <a:ext cx="87757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</a:t>
            </a:r>
          </a:p>
        </p:txBody>
      </p:sp>
      <p:sp>
        <p:nvSpPr>
          <p:cNvPr id="27651" name="文本框 56">
            <a:extLst>
              <a:ext uri="{FF2B5EF4-FFF2-40B4-BE49-F238E27FC236}">
                <a16:creationId xmlns:a16="http://schemas.microsoft.com/office/drawing/2014/main" id="{BF444CD4-767B-4EC3-8282-868D3C0F9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0" y="3587887"/>
            <a:ext cx="6921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朱奕晟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FB6C1A9-7BB8-47BF-AC08-8ECFB0A02629}"/>
              </a:ext>
            </a:extLst>
          </p:cNvPr>
          <p:cNvGrpSpPr/>
          <p:nvPr/>
        </p:nvGrpSpPr>
        <p:grpSpPr>
          <a:xfrm>
            <a:off x="4451301" y="507408"/>
            <a:ext cx="3294112" cy="1425170"/>
            <a:chOff x="3559175" y="1528763"/>
            <a:chExt cx="5126038" cy="2217737"/>
          </a:xfrm>
        </p:grpSpPr>
        <p:sp>
          <p:nvSpPr>
            <p:cNvPr id="27652" name="同心圆 61">
              <a:extLst>
                <a:ext uri="{FF2B5EF4-FFF2-40B4-BE49-F238E27FC236}">
                  <a16:creationId xmlns:a16="http://schemas.microsoft.com/office/drawing/2014/main" id="{88A9BF27-FA2E-45AF-BB04-FB7CB7980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9175" y="1528763"/>
              <a:ext cx="2560638" cy="2182812"/>
            </a:xfrm>
            <a:custGeom>
              <a:avLst/>
              <a:gdLst>
                <a:gd name="G0" fmla="+- 3413 0 0"/>
                <a:gd name="G1" fmla="+- 21600 0 3413"/>
                <a:gd name="G2" fmla="+- 21600 0 3413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13" y="10800"/>
                  </a:moveTo>
                  <a:cubicBezTo>
                    <a:pt x="3413" y="14880"/>
                    <a:pt x="6720" y="18187"/>
                    <a:pt x="10800" y="18187"/>
                  </a:cubicBezTo>
                  <a:cubicBezTo>
                    <a:pt x="14880" y="18187"/>
                    <a:pt x="18187" y="14880"/>
                    <a:pt x="18187" y="10800"/>
                  </a:cubicBezTo>
                  <a:cubicBezTo>
                    <a:pt x="18187" y="6720"/>
                    <a:pt x="14880" y="3413"/>
                    <a:pt x="10800" y="3413"/>
                  </a:cubicBezTo>
                  <a:cubicBezTo>
                    <a:pt x="6720" y="3413"/>
                    <a:pt x="3413" y="6720"/>
                    <a:pt x="3413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7F7F7F"/>
                </a:gs>
                <a:gs pos="50000">
                  <a:srgbClr val="D8D8D8"/>
                </a:gs>
                <a:gs pos="100000">
                  <a:srgbClr val="BFBFBF"/>
                </a:gs>
              </a:gsLst>
              <a:path path="rect">
                <a:fillToRect l="100000" t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653" name="椭圆 62">
              <a:extLst>
                <a:ext uri="{FF2B5EF4-FFF2-40B4-BE49-F238E27FC236}">
                  <a16:creationId xmlns:a16="http://schemas.microsoft.com/office/drawing/2014/main" id="{56C06C46-1083-4753-A04A-E6E5AA739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550" y="2046288"/>
              <a:ext cx="1871663" cy="1149350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rgbClr val="BFBFBF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654" name="椭圆 63">
              <a:extLst>
                <a:ext uri="{FF2B5EF4-FFF2-40B4-BE49-F238E27FC236}">
                  <a16:creationId xmlns:a16="http://schemas.microsoft.com/office/drawing/2014/main" id="{C4B9DE0D-D882-4FDA-953F-8E7C4B63E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650" y="2230438"/>
              <a:ext cx="781050" cy="781050"/>
            </a:xfrm>
            <a:prstGeom prst="ellipse">
              <a:avLst/>
            </a:prstGeom>
            <a:gradFill rotWithShape="1">
              <a:gsLst>
                <a:gs pos="0">
                  <a:srgbClr val="385623"/>
                </a:gs>
                <a:gs pos="50000">
                  <a:srgbClr val="385623"/>
                </a:gs>
                <a:gs pos="100000">
                  <a:srgbClr val="9E392E"/>
                </a:gs>
              </a:gsLst>
              <a:path path="rect">
                <a:fillToRect l="100000" t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655" name="椭圆 64">
              <a:extLst>
                <a:ext uri="{FF2B5EF4-FFF2-40B4-BE49-F238E27FC236}">
                  <a16:creationId xmlns:a16="http://schemas.microsoft.com/office/drawing/2014/main" id="{E5241ABB-2F36-4480-A6E8-7C7457AED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1688" y="2478088"/>
              <a:ext cx="371475" cy="3714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656" name="椭圆 65">
              <a:extLst>
                <a:ext uri="{FF2B5EF4-FFF2-40B4-BE49-F238E27FC236}">
                  <a16:creationId xmlns:a16="http://schemas.microsoft.com/office/drawing/2014/main" id="{3538219D-ED93-4EA6-B4BC-7F4CDAFBD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6150" y="2511425"/>
              <a:ext cx="219075" cy="2190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657" name="同心圆 66">
              <a:extLst>
                <a:ext uri="{FF2B5EF4-FFF2-40B4-BE49-F238E27FC236}">
                  <a16:creationId xmlns:a16="http://schemas.microsoft.com/office/drawing/2014/main" id="{4B629534-9B37-4246-9B4E-FECC05AB0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4575" y="1563688"/>
              <a:ext cx="2560638" cy="2182812"/>
            </a:xfrm>
            <a:custGeom>
              <a:avLst/>
              <a:gdLst>
                <a:gd name="G0" fmla="+- 3413 0 0"/>
                <a:gd name="G1" fmla="+- 21600 0 3413"/>
                <a:gd name="G2" fmla="+- 21600 0 3413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13" y="10800"/>
                  </a:moveTo>
                  <a:cubicBezTo>
                    <a:pt x="3413" y="14880"/>
                    <a:pt x="6720" y="18187"/>
                    <a:pt x="10800" y="18187"/>
                  </a:cubicBezTo>
                  <a:cubicBezTo>
                    <a:pt x="14880" y="18187"/>
                    <a:pt x="18187" y="14880"/>
                    <a:pt x="18187" y="10800"/>
                  </a:cubicBezTo>
                  <a:cubicBezTo>
                    <a:pt x="18187" y="6720"/>
                    <a:pt x="14880" y="3413"/>
                    <a:pt x="10800" y="3413"/>
                  </a:cubicBezTo>
                  <a:cubicBezTo>
                    <a:pt x="6720" y="3413"/>
                    <a:pt x="3413" y="6720"/>
                    <a:pt x="3413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7F7F7F"/>
                </a:gs>
                <a:gs pos="50000">
                  <a:srgbClr val="D8D8D8"/>
                </a:gs>
                <a:gs pos="100000">
                  <a:srgbClr val="BFBFBF"/>
                </a:gs>
              </a:gsLst>
              <a:path path="rect">
                <a:fillToRect l="100000" t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658" name="椭圆 67">
              <a:extLst>
                <a:ext uri="{FF2B5EF4-FFF2-40B4-BE49-F238E27FC236}">
                  <a16:creationId xmlns:a16="http://schemas.microsoft.com/office/drawing/2014/main" id="{F0F7D29C-8C85-4CCD-A66A-E5C6FA9EF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950" y="2079625"/>
              <a:ext cx="1871663" cy="1149350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rgbClr val="BFBFBF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659" name="椭圆 68">
              <a:extLst>
                <a:ext uri="{FF2B5EF4-FFF2-40B4-BE49-F238E27FC236}">
                  <a16:creationId xmlns:a16="http://schemas.microsoft.com/office/drawing/2014/main" id="{D2DD2047-CD0E-4270-9B63-418B368C1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2463" y="2263775"/>
              <a:ext cx="781050" cy="781050"/>
            </a:xfrm>
            <a:prstGeom prst="ellipse">
              <a:avLst/>
            </a:prstGeom>
            <a:gradFill rotWithShape="1">
              <a:gsLst>
                <a:gs pos="0">
                  <a:srgbClr val="385623"/>
                </a:gs>
                <a:gs pos="50000">
                  <a:srgbClr val="385623"/>
                </a:gs>
                <a:gs pos="100000">
                  <a:srgbClr val="9E392E"/>
                </a:gs>
              </a:gsLst>
              <a:path path="rect">
                <a:fillToRect l="100000" t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660" name="椭圆 69">
              <a:extLst>
                <a:ext uri="{FF2B5EF4-FFF2-40B4-BE49-F238E27FC236}">
                  <a16:creationId xmlns:a16="http://schemas.microsoft.com/office/drawing/2014/main" id="{CDDEB683-35BE-4DBA-B738-DEC80D2D1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088" y="2511425"/>
              <a:ext cx="371475" cy="3714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661" name="椭圆 70">
              <a:extLst>
                <a:ext uri="{FF2B5EF4-FFF2-40B4-BE49-F238E27FC236}">
                  <a16:creationId xmlns:a16="http://schemas.microsoft.com/office/drawing/2014/main" id="{DC8336D0-769C-48D8-80CE-AEBABCD54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1550" y="2544763"/>
              <a:ext cx="219075" cy="2190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7662" name="等腰三角形 87">
            <a:extLst>
              <a:ext uri="{FF2B5EF4-FFF2-40B4-BE49-F238E27FC236}">
                <a16:creationId xmlns:a16="http://schemas.microsoft.com/office/drawing/2014/main" id="{F9FA2402-DAD8-42D2-B0CF-5CD3BD196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38800"/>
            <a:ext cx="2960688" cy="1219200"/>
          </a:xfrm>
          <a:prstGeom prst="triangle">
            <a:avLst>
              <a:gd name="adj" fmla="val 50000"/>
            </a:avLst>
          </a:prstGeom>
          <a:solidFill>
            <a:srgbClr val="FFF2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63" name="等腰三角形 88">
            <a:extLst>
              <a:ext uri="{FF2B5EF4-FFF2-40B4-BE49-F238E27FC236}">
                <a16:creationId xmlns:a16="http://schemas.microsoft.com/office/drawing/2014/main" id="{FF787081-516B-4907-95CB-9ADBEEBCB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425" y="6100763"/>
            <a:ext cx="2725738" cy="757237"/>
          </a:xfrm>
          <a:prstGeom prst="triangle">
            <a:avLst>
              <a:gd name="adj" fmla="val 50000"/>
            </a:avLst>
          </a:prstGeom>
          <a:solidFill>
            <a:srgbClr val="F7CAA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64" name="等腰三角形 89">
            <a:extLst>
              <a:ext uri="{FF2B5EF4-FFF2-40B4-BE49-F238E27FC236}">
                <a16:creationId xmlns:a16="http://schemas.microsoft.com/office/drawing/2014/main" id="{415E9D27-174A-4804-B3DA-2E7723330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5730875"/>
            <a:ext cx="2563813" cy="1127125"/>
          </a:xfrm>
          <a:prstGeom prst="triangle">
            <a:avLst>
              <a:gd name="adj" fmla="val 50000"/>
            </a:avLst>
          </a:prstGeom>
          <a:solidFill>
            <a:srgbClr val="FF0000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65" name="等腰三角形 90">
            <a:extLst>
              <a:ext uri="{FF2B5EF4-FFF2-40B4-BE49-F238E27FC236}">
                <a16:creationId xmlns:a16="http://schemas.microsoft.com/office/drawing/2014/main" id="{17C04FB7-6010-477F-B6D8-E6A51FCD7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975" y="5638800"/>
            <a:ext cx="1671638" cy="1219200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66" name="等腰三角形 91">
            <a:extLst>
              <a:ext uri="{FF2B5EF4-FFF2-40B4-BE49-F238E27FC236}">
                <a16:creationId xmlns:a16="http://schemas.microsoft.com/office/drawing/2014/main" id="{D5C97A22-BFC7-434F-8D8B-0A8C41AB6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5413" y="5308600"/>
            <a:ext cx="4506912" cy="1549400"/>
          </a:xfrm>
          <a:prstGeom prst="triangle">
            <a:avLst>
              <a:gd name="adj" fmla="val 50000"/>
            </a:avLst>
          </a:prstGeom>
          <a:solidFill>
            <a:srgbClr val="FFE5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10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ldLvl="0" autoUpdateAnimBg="0"/>
      <p:bldP spid="27651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43">
            <a:extLst>
              <a:ext uri="{FF2B5EF4-FFF2-40B4-BE49-F238E27FC236}">
                <a16:creationId xmlns:a16="http://schemas.microsoft.com/office/drawing/2014/main" id="{7CA211FE-A96D-49E3-997A-B65DCB78C5D9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-22225"/>
            <a:ext cx="896938" cy="1147763"/>
            <a:chOff x="0" y="0"/>
            <a:chExt cx="897441" cy="1148103"/>
          </a:xfrm>
        </p:grpSpPr>
        <p:sp>
          <p:nvSpPr>
            <p:cNvPr id="4099" name="五边形 44">
              <a:extLst>
                <a:ext uri="{FF2B5EF4-FFF2-40B4-BE49-F238E27FC236}">
                  <a16:creationId xmlns:a16="http://schemas.microsoft.com/office/drawing/2014/main" id="{479B9F9F-54D5-41A5-BC24-8326F04DE7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25331" y="125331"/>
              <a:ext cx="1148103" cy="897441"/>
            </a:xfrm>
            <a:prstGeom prst="homePlate">
              <a:avLst>
                <a:gd name="adj" fmla="val 31983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0" name="文本框 45">
              <a:extLst>
                <a:ext uri="{FF2B5EF4-FFF2-40B4-BE49-F238E27FC236}">
                  <a16:creationId xmlns:a16="http://schemas.microsoft.com/office/drawing/2014/main" id="{73A27632-BAF0-49F8-BA13-154615A40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03" y="223407"/>
              <a:ext cx="184835" cy="369441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zh-CN" altLang="en-US" b="1" dirty="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101" name="文本框 46">
            <a:extLst>
              <a:ext uri="{FF2B5EF4-FFF2-40B4-BE49-F238E27FC236}">
                <a16:creationId xmlns:a16="http://schemas.microsoft.com/office/drawing/2014/main" id="{5C2B0E27-CB4B-443B-815E-5F3624BD8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288" y="66675"/>
            <a:ext cx="8775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支持向量机</a:t>
            </a:r>
          </a:p>
        </p:txBody>
      </p:sp>
      <p:sp>
        <p:nvSpPr>
          <p:cNvPr id="4102" name="直接连接符 48">
            <a:extLst>
              <a:ext uri="{FF2B5EF4-FFF2-40B4-BE49-F238E27FC236}">
                <a16:creationId xmlns:a16="http://schemas.microsoft.com/office/drawing/2014/main" id="{013A3C07-23F9-4967-8ADD-E8B282F902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693738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4" name="等腰三角形 50">
            <a:extLst>
              <a:ext uri="{FF2B5EF4-FFF2-40B4-BE49-F238E27FC236}">
                <a16:creationId xmlns:a16="http://schemas.microsoft.com/office/drawing/2014/main" id="{33FB2C7C-27F3-46FE-B334-9E1E06E73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8" y="5417729"/>
            <a:ext cx="6119812" cy="3003550"/>
          </a:xfrm>
          <a:prstGeom prst="triangle">
            <a:avLst>
              <a:gd name="adj" fmla="val 100000"/>
            </a:avLst>
          </a:prstGeom>
          <a:solidFill>
            <a:srgbClr val="F5F5F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太阳形 51">
            <a:extLst>
              <a:ext uri="{FF2B5EF4-FFF2-40B4-BE49-F238E27FC236}">
                <a16:creationId xmlns:a16="http://schemas.microsoft.com/office/drawing/2014/main" id="{88B595EE-6DF2-4EE7-9635-F1B92C795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176" y="5387975"/>
            <a:ext cx="2560638" cy="2562225"/>
          </a:xfrm>
          <a:prstGeom prst="sun">
            <a:avLst>
              <a:gd name="adj" fmla="val 25000"/>
            </a:avLst>
          </a:prstGeom>
          <a:solidFill>
            <a:srgbClr val="FFD9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106" name="等腰三角形 52">
            <a:extLst>
              <a:ext uri="{FF2B5EF4-FFF2-40B4-BE49-F238E27FC236}">
                <a16:creationId xmlns:a16="http://schemas.microsoft.com/office/drawing/2014/main" id="{892FC1BF-1108-43FC-B40A-530EFE1B5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04157" y="5615170"/>
            <a:ext cx="6970713" cy="3003550"/>
          </a:xfrm>
          <a:prstGeom prst="triangle">
            <a:avLst>
              <a:gd name="adj" fmla="val 33606"/>
            </a:avLst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7" name="等腰三角形 53">
            <a:extLst>
              <a:ext uri="{FF2B5EF4-FFF2-40B4-BE49-F238E27FC236}">
                <a16:creationId xmlns:a16="http://schemas.microsoft.com/office/drawing/2014/main" id="{599A804D-2468-47CF-8BF8-483405571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26" y="5673725"/>
            <a:ext cx="6972300" cy="2400300"/>
          </a:xfrm>
          <a:prstGeom prst="triangle">
            <a:avLst>
              <a:gd name="adj" fmla="val 66116"/>
            </a:avLst>
          </a:prstGeom>
          <a:solidFill>
            <a:srgbClr val="F5F5F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8" name="等腰三角形 54">
            <a:extLst>
              <a:ext uri="{FF2B5EF4-FFF2-40B4-BE49-F238E27FC236}">
                <a16:creationId xmlns:a16="http://schemas.microsoft.com/office/drawing/2014/main" id="{71B898CC-11F9-416C-B174-BE5667C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9434" y="5860838"/>
            <a:ext cx="6972300" cy="1819275"/>
          </a:xfrm>
          <a:prstGeom prst="triangle">
            <a:avLst>
              <a:gd name="adj" fmla="val 50815"/>
            </a:avLst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6FAB653-03C5-49EC-BF2D-B1E6E26CF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38" y="1312652"/>
            <a:ext cx="4608633" cy="4058796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12B91B4D-C58F-4F59-AB83-9DBDCC596A37}"/>
              </a:ext>
            </a:extLst>
          </p:cNvPr>
          <p:cNvGrpSpPr/>
          <p:nvPr/>
        </p:nvGrpSpPr>
        <p:grpSpPr>
          <a:xfrm>
            <a:off x="3514255" y="852643"/>
            <a:ext cx="4142821" cy="2222140"/>
            <a:chOff x="2872342" y="1835150"/>
            <a:chExt cx="4142821" cy="2222140"/>
          </a:xfrm>
        </p:grpSpPr>
        <p:grpSp>
          <p:nvGrpSpPr>
            <p:cNvPr id="4109" name="Group 19">
              <a:extLst>
                <a:ext uri="{FF2B5EF4-FFF2-40B4-BE49-F238E27FC236}">
                  <a16:creationId xmlns:a16="http://schemas.microsoft.com/office/drawing/2014/main" id="{B6D86531-66EB-4E4F-821B-AD13E449BC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2342" y="1936750"/>
              <a:ext cx="1867934" cy="856579"/>
              <a:chOff x="-674" y="0"/>
              <a:chExt cx="1195" cy="548"/>
            </a:xfrm>
          </p:grpSpPr>
          <p:sp>
            <p:nvSpPr>
              <p:cNvPr id="4110" name="Line 21">
                <a:extLst>
                  <a:ext uri="{FF2B5EF4-FFF2-40B4-BE49-F238E27FC236}">
                    <a16:creationId xmlns:a16="http://schemas.microsoft.com/office/drawing/2014/main" id="{090AF470-2563-4477-95AA-ADB09368C8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3" y="39"/>
                <a:ext cx="311" cy="1"/>
              </a:xfrm>
              <a:prstGeom prst="line">
                <a:avLst/>
              </a:prstGeom>
              <a:noFill/>
              <a:ln w="12700" cap="flat" cmpd="sng">
                <a:solidFill>
                  <a:srgbClr val="46464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4111" name="Line 21">
                <a:extLst>
                  <a:ext uri="{FF2B5EF4-FFF2-40B4-BE49-F238E27FC236}">
                    <a16:creationId xmlns:a16="http://schemas.microsoft.com/office/drawing/2014/main" id="{5C826611-24B5-498E-BC16-EEC2879CA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674" y="45"/>
                <a:ext cx="857" cy="503"/>
              </a:xfrm>
              <a:prstGeom prst="line">
                <a:avLst/>
              </a:prstGeom>
              <a:noFill/>
              <a:ln w="12700" cap="flat" cmpd="sng">
                <a:solidFill>
                  <a:srgbClr val="46464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4112" name="Oval 20">
                <a:extLst>
                  <a:ext uri="{FF2B5EF4-FFF2-40B4-BE49-F238E27FC236}">
                    <a16:creationId xmlns:a16="http://schemas.microsoft.com/office/drawing/2014/main" id="{07B7A33B-513E-4305-9EA2-85240EE62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" y="0"/>
                <a:ext cx="96" cy="95"/>
              </a:xfrm>
              <a:prstGeom prst="ellipse">
                <a:avLst/>
              </a:prstGeom>
              <a:solidFill>
                <a:srgbClr val="FE0000"/>
              </a:solidFill>
              <a:ln w="9525" cmpd="sng">
                <a:solidFill>
                  <a:srgbClr val="FFE51E"/>
                </a:solidFill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4113" name="Oval 22">
                <a:extLst>
                  <a:ext uri="{FF2B5EF4-FFF2-40B4-BE49-F238E27FC236}">
                    <a16:creationId xmlns:a16="http://schemas.microsoft.com/office/drawing/2014/main" id="{BDE1DD31-F75D-4F45-AC68-B7A508DB7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" y="22"/>
                <a:ext cx="43" cy="43"/>
              </a:xfrm>
              <a:prstGeom prst="ellipse">
                <a:avLst/>
              </a:prstGeom>
              <a:solidFill>
                <a:srgbClr val="464645"/>
              </a:solidFill>
              <a:ln w="9525" cmpd="sng">
                <a:solidFill>
                  <a:srgbClr val="464645"/>
                </a:solidFill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4127" name="矩形 73">
              <a:extLst>
                <a:ext uri="{FF2B5EF4-FFF2-40B4-BE49-F238E27FC236}">
                  <a16:creationId xmlns:a16="http://schemas.microsoft.com/office/drawing/2014/main" id="{324A5323-E9E5-43CD-A859-ACCE33963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488" y="1835150"/>
              <a:ext cx="1855788" cy="457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28" name="Rectangle 41">
              <a:extLst>
                <a:ext uri="{FF2B5EF4-FFF2-40B4-BE49-F238E27FC236}">
                  <a16:creationId xmlns:a16="http://schemas.microsoft.com/office/drawing/2014/main" id="{53E0A16E-047C-420C-BA59-ED4D3388B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988" y="1885950"/>
              <a:ext cx="22891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sym typeface="Arial" panose="020B0604020202020204" pitchFamily="34" charset="0"/>
                </a:rPr>
                <a:t>支持超平面</a:t>
              </a:r>
              <a:endParaRPr lang="en-US" altLang="zh-CN" b="1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129" name="Rectangle 42">
              <a:extLst>
                <a:ext uri="{FF2B5EF4-FFF2-40B4-BE49-F238E27FC236}">
                  <a16:creationId xmlns:a16="http://schemas.microsoft.com/office/drawing/2014/main" id="{DCD168B7-26D7-457F-8849-C3142A23F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1401" y="2317390"/>
              <a:ext cx="1928812" cy="173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tIns="0" bIns="0"/>
            <a:lstStyle/>
            <a:p>
              <a:pPr algn="just"/>
              <a:r>
                <a:rPr lang="zh-CN" altLang="en-US" sz="1400" dirty="0">
                  <a:solidFill>
                    <a:srgbClr val="7F7F7F"/>
                  </a:solidFill>
                </a:rPr>
                <a:t>由支持向量组成的用来使间隔最大化的超平面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AA4B399-BCD5-4A52-8C44-BC6B8FDAC434}"/>
              </a:ext>
            </a:extLst>
          </p:cNvPr>
          <p:cNvGrpSpPr/>
          <p:nvPr/>
        </p:nvGrpSpPr>
        <p:grpSpPr>
          <a:xfrm>
            <a:off x="2215240" y="2407337"/>
            <a:ext cx="5439337" cy="2401888"/>
            <a:chOff x="5150876" y="1485900"/>
            <a:chExt cx="5439337" cy="2401888"/>
          </a:xfrm>
        </p:grpSpPr>
        <p:grpSp>
          <p:nvGrpSpPr>
            <p:cNvPr id="4114" name="Group 19">
              <a:extLst>
                <a:ext uri="{FF2B5EF4-FFF2-40B4-BE49-F238E27FC236}">
                  <a16:creationId xmlns:a16="http://schemas.microsoft.com/office/drawing/2014/main" id="{44C98C2C-A7D2-4CC3-9881-AFE17194D6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0876" y="1657350"/>
              <a:ext cx="3215249" cy="567086"/>
              <a:chOff x="-1082" y="0"/>
              <a:chExt cx="2057" cy="363"/>
            </a:xfrm>
          </p:grpSpPr>
          <p:sp>
            <p:nvSpPr>
              <p:cNvPr id="4115" name="Line 21">
                <a:extLst>
                  <a:ext uri="{FF2B5EF4-FFF2-40B4-BE49-F238E27FC236}">
                    <a16:creationId xmlns:a16="http://schemas.microsoft.com/office/drawing/2014/main" id="{439C3895-E12A-499E-9B96-7654204ACB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" y="39"/>
                <a:ext cx="311" cy="1"/>
              </a:xfrm>
              <a:prstGeom prst="line">
                <a:avLst/>
              </a:prstGeom>
              <a:noFill/>
              <a:ln w="12700" cap="flat" cmpd="sng">
                <a:solidFill>
                  <a:srgbClr val="46464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4116" name="Line 21">
                <a:extLst>
                  <a:ext uri="{FF2B5EF4-FFF2-40B4-BE49-F238E27FC236}">
                    <a16:creationId xmlns:a16="http://schemas.microsoft.com/office/drawing/2014/main" id="{D2701EDC-A71D-4ED7-BCCB-2DDA4B3F43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082" y="45"/>
                <a:ext cx="1676" cy="318"/>
              </a:xfrm>
              <a:prstGeom prst="line">
                <a:avLst/>
              </a:prstGeom>
              <a:noFill/>
              <a:ln w="12700" cap="flat" cmpd="sng">
                <a:solidFill>
                  <a:srgbClr val="46464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zh-CN" dirty="0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4117" name="Oval 20">
                <a:extLst>
                  <a:ext uri="{FF2B5EF4-FFF2-40B4-BE49-F238E27FC236}">
                    <a16:creationId xmlns:a16="http://schemas.microsoft.com/office/drawing/2014/main" id="{11B3A4F8-65CB-411D-9D98-75ABDA379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9" y="0"/>
                <a:ext cx="96" cy="95"/>
              </a:xfrm>
              <a:prstGeom prst="ellipse">
                <a:avLst/>
              </a:prstGeom>
              <a:solidFill>
                <a:srgbClr val="FE0000"/>
              </a:solidFill>
              <a:ln w="9525" cmpd="sng">
                <a:solidFill>
                  <a:srgbClr val="FFE51E"/>
                </a:solidFill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4118" name="Oval 22">
                <a:extLst>
                  <a:ext uri="{FF2B5EF4-FFF2-40B4-BE49-F238E27FC236}">
                    <a16:creationId xmlns:a16="http://schemas.microsoft.com/office/drawing/2014/main" id="{2BBDE175-8E11-4828-95E2-F80113D9C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5" y="22"/>
                <a:ext cx="43" cy="43"/>
              </a:xfrm>
              <a:prstGeom prst="ellipse">
                <a:avLst/>
              </a:prstGeom>
              <a:solidFill>
                <a:srgbClr val="464645"/>
              </a:solidFill>
              <a:ln w="9525" cmpd="sng">
                <a:solidFill>
                  <a:srgbClr val="464645"/>
                </a:solidFill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4130" name="矩形 76">
              <a:extLst>
                <a:ext uri="{FF2B5EF4-FFF2-40B4-BE49-F238E27FC236}">
                  <a16:creationId xmlns:a16="http://schemas.microsoft.com/office/drawing/2014/main" id="{32F588A2-D4E3-4CB3-A941-4917A655A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3125" y="1485900"/>
              <a:ext cx="1855788" cy="457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1" name="Rectangle 41">
              <a:extLst>
                <a:ext uri="{FF2B5EF4-FFF2-40B4-BE49-F238E27FC236}">
                  <a16:creationId xmlns:a16="http://schemas.microsoft.com/office/drawing/2014/main" id="{10417AF5-2ABF-4CE9-9C6A-DA5E74197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1038" y="1538288"/>
              <a:ext cx="22891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sym typeface="Arial" panose="020B0604020202020204" pitchFamily="34" charset="0"/>
                </a:rPr>
                <a:t>支持向量</a:t>
              </a:r>
              <a:endParaRPr lang="en-US" altLang="zh-CN" b="1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132" name="Rectangle 42">
              <a:extLst>
                <a:ext uri="{FF2B5EF4-FFF2-40B4-BE49-F238E27FC236}">
                  <a16:creationId xmlns:a16="http://schemas.microsoft.com/office/drawing/2014/main" id="{2BC05815-74FB-4D1C-BC9B-7BC908ADD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5025" y="2146300"/>
              <a:ext cx="1930400" cy="174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tIns="0" bIns="0"/>
            <a:lstStyle/>
            <a:p>
              <a:pPr algn="just"/>
              <a:r>
                <a:rPr lang="zh-CN" altLang="en-US" sz="1400" dirty="0">
                  <a:solidFill>
                    <a:srgbClr val="7F7F7F"/>
                  </a:solidFill>
                  <a:sym typeface="Arial" panose="020B0604020202020204" pitchFamily="34" charset="0"/>
                </a:rPr>
                <a:t>距离超平面最近的几个训练样本点</a:t>
              </a:r>
              <a:endParaRPr lang="zh-CN" altLang="en-US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89DD18D-101B-49A2-97DE-22905F2A22B3}"/>
              </a:ext>
            </a:extLst>
          </p:cNvPr>
          <p:cNvGrpSpPr/>
          <p:nvPr/>
        </p:nvGrpSpPr>
        <p:grpSpPr>
          <a:xfrm>
            <a:off x="3252473" y="3269233"/>
            <a:ext cx="4407205" cy="3044148"/>
            <a:chOff x="7283145" y="2932790"/>
            <a:chExt cx="4407205" cy="3044148"/>
          </a:xfrm>
        </p:grpSpPr>
        <p:grpSp>
          <p:nvGrpSpPr>
            <p:cNvPr id="4119" name="Group 19">
              <a:extLst>
                <a:ext uri="{FF2B5EF4-FFF2-40B4-BE49-F238E27FC236}">
                  <a16:creationId xmlns:a16="http://schemas.microsoft.com/office/drawing/2014/main" id="{DB4CC71B-0451-405E-AB36-378B38FA60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83145" y="2932790"/>
              <a:ext cx="2184705" cy="963676"/>
              <a:chOff x="-927" y="-522"/>
              <a:chExt cx="1397" cy="617"/>
            </a:xfrm>
          </p:grpSpPr>
          <p:sp>
            <p:nvSpPr>
              <p:cNvPr id="4120" name="Line 21">
                <a:extLst>
                  <a:ext uri="{FF2B5EF4-FFF2-40B4-BE49-F238E27FC236}">
                    <a16:creationId xmlns:a16="http://schemas.microsoft.com/office/drawing/2014/main" id="{87FCC41B-8041-474C-9660-A808695D91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2" y="45"/>
                <a:ext cx="311" cy="1"/>
              </a:xfrm>
              <a:prstGeom prst="line">
                <a:avLst/>
              </a:prstGeom>
              <a:noFill/>
              <a:ln w="12700" cap="flat" cmpd="sng">
                <a:solidFill>
                  <a:srgbClr val="46464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4121" name="Line 21">
                <a:extLst>
                  <a:ext uri="{FF2B5EF4-FFF2-40B4-BE49-F238E27FC236}">
                    <a16:creationId xmlns:a16="http://schemas.microsoft.com/office/drawing/2014/main" id="{00E63ED4-50AB-445C-A95E-E1D4B27624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927" y="-522"/>
                <a:ext cx="1059" cy="567"/>
              </a:xfrm>
              <a:prstGeom prst="line">
                <a:avLst/>
              </a:prstGeom>
              <a:noFill/>
              <a:ln w="12700" cap="flat" cmpd="sng">
                <a:solidFill>
                  <a:srgbClr val="46464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zh-CN" dirty="0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4122" name="Oval 20">
                <a:extLst>
                  <a:ext uri="{FF2B5EF4-FFF2-40B4-BE49-F238E27FC236}">
                    <a16:creationId xmlns:a16="http://schemas.microsoft.com/office/drawing/2014/main" id="{BB5F112D-E0E4-40EE-A8DD-5573829C1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" y="0"/>
                <a:ext cx="96" cy="95"/>
              </a:xfrm>
              <a:prstGeom prst="ellipse">
                <a:avLst/>
              </a:prstGeom>
              <a:solidFill>
                <a:srgbClr val="FE0000"/>
              </a:solidFill>
              <a:ln w="9525" cmpd="sng">
                <a:solidFill>
                  <a:srgbClr val="FFE51E"/>
                </a:solidFill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4123" name="Oval 22">
                <a:extLst>
                  <a:ext uri="{FF2B5EF4-FFF2-40B4-BE49-F238E27FC236}">
                    <a16:creationId xmlns:a16="http://schemas.microsoft.com/office/drawing/2014/main" id="{AB2876CF-BCAD-49F7-A4BD-62A199731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" y="22"/>
                <a:ext cx="43" cy="43"/>
              </a:xfrm>
              <a:prstGeom prst="ellipse">
                <a:avLst/>
              </a:prstGeom>
              <a:solidFill>
                <a:srgbClr val="464645"/>
              </a:solidFill>
              <a:ln w="9525" cmpd="sng">
                <a:solidFill>
                  <a:srgbClr val="464645"/>
                </a:solidFill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4133" name="矩形 79">
              <a:extLst>
                <a:ext uri="{FF2B5EF4-FFF2-40B4-BE49-F238E27FC236}">
                  <a16:creationId xmlns:a16="http://schemas.microsoft.com/office/drawing/2014/main" id="{7223460B-5A91-46C9-8802-EB98819D7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1675" y="3575050"/>
              <a:ext cx="1857375" cy="457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4" name="Rectangle 41">
              <a:extLst>
                <a:ext uri="{FF2B5EF4-FFF2-40B4-BE49-F238E27FC236}">
                  <a16:creationId xmlns:a16="http://schemas.microsoft.com/office/drawing/2014/main" id="{841A2E67-5208-4137-9C44-EE896885D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1175" y="3625850"/>
              <a:ext cx="2289175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sym typeface="Arial" panose="020B0604020202020204" pitchFamily="34" charset="0"/>
                </a:rPr>
                <a:t>最大间隔分离超平面</a:t>
              </a:r>
              <a:endParaRPr lang="en-US" altLang="zh-CN" sz="1400" b="1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135" name="Rectangle 42">
              <a:extLst>
                <a:ext uri="{FF2B5EF4-FFF2-40B4-BE49-F238E27FC236}">
                  <a16:creationId xmlns:a16="http://schemas.microsoft.com/office/drawing/2014/main" id="{3364E7A1-8ACB-41C4-A6F5-4D7A99032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5163" y="4235450"/>
              <a:ext cx="1928812" cy="174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tIns="0" bIns="0"/>
            <a:lstStyle/>
            <a:p>
              <a:pPr algn="just"/>
              <a:r>
                <a:rPr lang="zh-CN" altLang="en-US" sz="1400" dirty="0">
                  <a:solidFill>
                    <a:srgbClr val="7F7F7F"/>
                  </a:solidFill>
                  <a:sym typeface="Arial" panose="020B0604020202020204" pitchFamily="34" charset="0"/>
                </a:rPr>
                <a:t>正确划分训练数据集并且几何间隔最大的分离超平面</a:t>
              </a:r>
              <a:endParaRPr lang="zh-CN" altLang="en-US" dirty="0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40C93B83-6353-44D4-9CD7-76B4DC616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573" y="1649473"/>
            <a:ext cx="4103707" cy="9972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994E047-CDFC-486C-8FCC-A980BF999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573" y="3604176"/>
            <a:ext cx="4189275" cy="193543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BA5F6A8-56AE-4EEF-9BF0-F5B30D7ACA9F}"/>
              </a:ext>
            </a:extLst>
          </p:cNvPr>
          <p:cNvSpPr txBox="1"/>
          <p:nvPr/>
        </p:nvSpPr>
        <p:spPr>
          <a:xfrm>
            <a:off x="7550038" y="108183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7F7F7F"/>
                </a:solidFill>
              </a:rPr>
              <a:t>最优化问题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571FC01-12E6-4EF9-BABD-ED833BDE3516}"/>
              </a:ext>
            </a:extLst>
          </p:cNvPr>
          <p:cNvSpPr txBox="1"/>
          <p:nvPr/>
        </p:nvSpPr>
        <p:spPr>
          <a:xfrm>
            <a:off x="7633573" y="304959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7F7F7F"/>
                </a:solidFill>
              </a:rPr>
              <a:t>对偶形式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10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10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" grpId="0" bldLvl="0" animBg="1" autoUpdateAnimBg="0"/>
      <p:bldP spid="4105" grpId="0" bldLvl="0" animBg="1" autoUpdateAnimBg="0"/>
      <p:bldP spid="4106" grpId="0" bldLvl="0" animBg="1" autoUpdateAnimBg="0"/>
      <p:bldP spid="4107" grpId="0" bldLvl="0" animBg="1" autoUpdateAnimBg="0"/>
      <p:bldP spid="4108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43">
            <a:extLst>
              <a:ext uri="{FF2B5EF4-FFF2-40B4-BE49-F238E27FC236}">
                <a16:creationId xmlns:a16="http://schemas.microsoft.com/office/drawing/2014/main" id="{19A58EC8-352F-422E-BA41-C0C93FCFE7DE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-22225"/>
            <a:ext cx="896938" cy="1147763"/>
            <a:chOff x="0" y="0"/>
            <a:chExt cx="897441" cy="1148103"/>
          </a:xfrm>
        </p:grpSpPr>
        <p:sp>
          <p:nvSpPr>
            <p:cNvPr id="5123" name="五边形 44">
              <a:extLst>
                <a:ext uri="{FF2B5EF4-FFF2-40B4-BE49-F238E27FC236}">
                  <a16:creationId xmlns:a16="http://schemas.microsoft.com/office/drawing/2014/main" id="{67148143-6F98-47E4-BBAC-4BFE4A9EC4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25331" y="125331"/>
              <a:ext cx="1148103" cy="897441"/>
            </a:xfrm>
            <a:prstGeom prst="homePlate">
              <a:avLst>
                <a:gd name="adj" fmla="val 31983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24" name="文本框 45">
              <a:extLst>
                <a:ext uri="{FF2B5EF4-FFF2-40B4-BE49-F238E27FC236}">
                  <a16:creationId xmlns:a16="http://schemas.microsoft.com/office/drawing/2014/main" id="{A40FF538-3AC5-4091-B3AC-84F358FED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03" y="223407"/>
              <a:ext cx="184835" cy="369441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zh-CN" altLang="en-US" b="1" dirty="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5125" name="文本框 46">
            <a:extLst>
              <a:ext uri="{FF2B5EF4-FFF2-40B4-BE49-F238E27FC236}">
                <a16:creationId xmlns:a16="http://schemas.microsoft.com/office/drawing/2014/main" id="{0C8E22A8-A648-4C48-B9F3-70EA037C1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288" y="66675"/>
            <a:ext cx="8775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核技巧和核函数</a:t>
            </a:r>
          </a:p>
        </p:txBody>
      </p:sp>
      <p:sp>
        <p:nvSpPr>
          <p:cNvPr id="5126" name="直接连接符 48">
            <a:extLst>
              <a:ext uri="{FF2B5EF4-FFF2-40B4-BE49-F238E27FC236}">
                <a16:creationId xmlns:a16="http://schemas.microsoft.com/office/drawing/2014/main" id="{B141127E-8CDC-4D58-8971-DB49D0760D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693738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7" name="Rectangle 42">
            <a:extLst>
              <a:ext uri="{FF2B5EF4-FFF2-40B4-BE49-F238E27FC236}">
                <a16:creationId xmlns:a16="http://schemas.microsoft.com/office/drawing/2014/main" id="{A7921EF0-7C59-40A7-B2BA-67DF584B7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8725" y="796543"/>
            <a:ext cx="4568825" cy="304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tIns="0" bIns="0"/>
          <a:lstStyle/>
          <a:p>
            <a:pPr algn="just"/>
            <a:r>
              <a:rPr lang="en-US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SVM</a:t>
            </a:r>
            <a:r>
              <a:rPr lang="zh-CN" altLang="en-US" sz="1400" dirty="0">
                <a:solidFill>
                  <a:srgbClr val="7F7F7F"/>
                </a:solidFill>
                <a:sym typeface="Arial" panose="020B0604020202020204" pitchFamily="34" charset="0"/>
              </a:rPr>
              <a:t>还包括核技巧，这使它成为实质上的非线性分类器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255DAC8-7EC6-4BC2-A7E2-D2C04867ABD0}"/>
                  </a:ext>
                </a:extLst>
              </p:cNvPr>
              <p:cNvSpPr txBox="1"/>
              <p:nvPr/>
            </p:nvSpPr>
            <p:spPr>
              <a:xfrm>
                <a:off x="711993" y="2090172"/>
                <a:ext cx="4278351" cy="37803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线性核</a:t>
                </a:r>
                <a:endParaRPr lang="en-US" altLang="zh-CN" sz="28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8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多项式核</a:t>
                </a:r>
                <a:endParaRPr lang="en-US" altLang="zh-CN" sz="28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8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径向基核函数（高斯核）</a:t>
                </a:r>
                <a:endParaRPr lang="en-US" altLang="zh-CN" sz="28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  </m:t>
                    </m:r>
                    <m:r>
                      <a:rPr lang="en-US" altLang="zh-CN" sz="2800" b="0" i="1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r>
                          <a:rPr lang="en-US" altLang="zh-CN" sz="2800" b="0" i="1" smtClean="0"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exp</m:t>
                    </m:r>
                    <m:r>
                      <a:rPr lang="en-US" altLang="zh-CN" sz="2800" b="0" i="1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⁡(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rgbClr val="7F7F7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800" b="0" i="1" smtClean="0">
                                    <a:solidFill>
                                      <a:srgbClr val="7F7F7F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7F7F7F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rgbClr val="7F7F7F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rgbClr val="7F7F7F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rgbClr val="7F7F7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800" b="0" i="1" smtClean="0"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rgbClr val="7F7F7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zh-CN" altLang="en-US" sz="2800" b="0" i="1" smtClean="0">
                                <a:solidFill>
                                  <a:srgbClr val="7F7F7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rgbClr val="7F7F7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8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r>
                  <a:rPr lang="en-US" altLang="zh-CN" sz="28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Sigmoid</a:t>
                </a:r>
                <a:r>
                  <a:rPr lang="zh-CN" altLang="en-US" sz="28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核</a:t>
                </a:r>
                <a:endParaRPr lang="en-US" altLang="zh-CN" sz="2800" b="0" i="1" dirty="0">
                  <a:solidFill>
                    <a:srgbClr val="7F7F7F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7F7F7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𝑘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7F7F7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srgbClr val="7F7F7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tanh</m:t>
                      </m:r>
                      <m:r>
                        <a:rPr lang="en-US" altLang="zh-CN" sz="2800" b="0" i="1" smtClean="0">
                          <a:solidFill>
                            <a:srgbClr val="7F7F7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⁡(</m:t>
                      </m:r>
                      <m:r>
                        <a:rPr lang="en-US" altLang="zh-CN" sz="2800" b="0" i="1" smtClean="0">
                          <a:solidFill>
                            <a:srgbClr val="7F7F7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𝑎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7F7F7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rgbClr val="7F7F7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𝑐</m:t>
                      </m:r>
                      <m:r>
                        <a:rPr lang="en-US" altLang="zh-CN" sz="2800" b="0" i="1" smtClean="0">
                          <a:solidFill>
                            <a:srgbClr val="7F7F7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8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字符串核</a:t>
                </a:r>
                <a:endParaRPr lang="en-US" altLang="zh-CN" sz="28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8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傅里叶核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255DAC8-7EC6-4BC2-A7E2-D2C04867A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93" y="2090172"/>
                <a:ext cx="4278351" cy="3780394"/>
              </a:xfrm>
              <a:prstGeom prst="rect">
                <a:avLst/>
              </a:prstGeom>
              <a:blipFill>
                <a:blip r:embed="rId2"/>
                <a:stretch>
                  <a:fillRect l="-2991" t="-1774" b="-3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9C76A752-F4F7-44A3-8C63-C3EF580F6EA7}"/>
              </a:ext>
            </a:extLst>
          </p:cNvPr>
          <p:cNvSpPr txBox="1"/>
          <p:nvPr/>
        </p:nvSpPr>
        <p:spPr>
          <a:xfrm>
            <a:off x="711993" y="1229382"/>
            <a:ext cx="6350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rgbClr val="7F7F7F"/>
                </a:solidFill>
              </a:rPr>
              <a:t>构造出一个具有良好性能的</a:t>
            </a:r>
            <a:r>
              <a:rPr lang="en-US" altLang="zh-CN" sz="1400" dirty="0">
                <a:solidFill>
                  <a:srgbClr val="7F7F7F"/>
                </a:solidFill>
              </a:rPr>
              <a:t>SVM</a:t>
            </a:r>
            <a:r>
              <a:rPr lang="zh-CN" altLang="en-US" sz="1400" dirty="0">
                <a:solidFill>
                  <a:srgbClr val="7F7F7F"/>
                </a:solidFill>
              </a:rPr>
              <a:t>，核函数的选择是关键。核函数的选择包括两部分工作：一是核函数类型的选择，二是确定核函数类型后相关参数的选择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78C7E1-92E4-4DDF-AD25-F1330F56CD1C}"/>
              </a:ext>
            </a:extLst>
          </p:cNvPr>
          <p:cNvSpPr txBox="1"/>
          <p:nvPr/>
        </p:nvSpPr>
        <p:spPr>
          <a:xfrm>
            <a:off x="5242878" y="2090172"/>
            <a:ext cx="63502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>
                <a:solidFill>
                  <a:srgbClr val="7F7F7F"/>
                </a:solidFill>
              </a:rPr>
              <a:t>构造核函数的目的是使特征空间从低维向高维映射，那这个映射是把特征映射到多高的纬度？</a:t>
            </a:r>
            <a:endParaRPr lang="en-US" altLang="zh-CN" sz="2000" dirty="0">
              <a:solidFill>
                <a:srgbClr val="7F7F7F"/>
              </a:solidFill>
            </a:endParaRPr>
          </a:p>
          <a:p>
            <a:pPr algn="just"/>
            <a:r>
              <a:rPr lang="zh-CN" altLang="en-US" sz="2000" dirty="0">
                <a:solidFill>
                  <a:srgbClr val="7F7F7F"/>
                </a:solidFill>
              </a:rPr>
              <a:t>核函数的选择是不是要根据数据来进行挑选？是否正确率高的就比较好？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43">
            <a:extLst>
              <a:ext uri="{FF2B5EF4-FFF2-40B4-BE49-F238E27FC236}">
                <a16:creationId xmlns:a16="http://schemas.microsoft.com/office/drawing/2014/main" id="{5ABC0BD3-CAE3-453A-AA6B-779884DCDBD3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-22225"/>
            <a:ext cx="896938" cy="1147763"/>
            <a:chOff x="0" y="0"/>
            <a:chExt cx="897441" cy="1148103"/>
          </a:xfrm>
        </p:grpSpPr>
        <p:sp>
          <p:nvSpPr>
            <p:cNvPr id="6147" name="五边形 44">
              <a:extLst>
                <a:ext uri="{FF2B5EF4-FFF2-40B4-BE49-F238E27FC236}">
                  <a16:creationId xmlns:a16="http://schemas.microsoft.com/office/drawing/2014/main" id="{3A268E15-6DE1-4CAE-A8B5-273029C895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25331" y="125331"/>
              <a:ext cx="1148103" cy="897441"/>
            </a:xfrm>
            <a:prstGeom prst="homePlate">
              <a:avLst>
                <a:gd name="adj" fmla="val 31983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48" name="文本框 45">
              <a:extLst>
                <a:ext uri="{FF2B5EF4-FFF2-40B4-BE49-F238E27FC236}">
                  <a16:creationId xmlns:a16="http://schemas.microsoft.com/office/drawing/2014/main" id="{69411EC9-1B6A-4DD9-A827-EF2BAE0C8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03" y="223407"/>
              <a:ext cx="184835" cy="369441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zh-CN" altLang="en-US" b="1" dirty="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149" name="文本框 46">
            <a:extLst>
              <a:ext uri="{FF2B5EF4-FFF2-40B4-BE49-F238E27FC236}">
                <a16:creationId xmlns:a16="http://schemas.microsoft.com/office/drawing/2014/main" id="{8A0E2A4E-5BAA-42AF-9CBD-DDC692501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288" y="66675"/>
            <a:ext cx="8775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核函数的计算</a:t>
            </a:r>
          </a:p>
        </p:txBody>
      </p:sp>
      <p:sp>
        <p:nvSpPr>
          <p:cNvPr id="6150" name="直接连接符 48">
            <a:extLst>
              <a:ext uri="{FF2B5EF4-FFF2-40B4-BE49-F238E27FC236}">
                <a16:creationId xmlns:a16="http://schemas.microsoft.com/office/drawing/2014/main" id="{8278F4F4-8CA8-400A-848B-8086653FBA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693738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1AA6503-63C4-4A54-994F-AFEB92F08FBB}"/>
              </a:ext>
            </a:extLst>
          </p:cNvPr>
          <p:cNvSpPr txBox="1"/>
          <p:nvPr/>
        </p:nvSpPr>
        <p:spPr>
          <a:xfrm>
            <a:off x="1242210" y="851551"/>
            <a:ext cx="8476824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calcKernel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初始化高斯核结果矩阵 大小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训练集长度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 *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训练集长度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#k[i][j] = Xi * 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Xj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k = [[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X = 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.trainDataMat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:]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Z = 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.trainDataMat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[j, :]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result = (X - Z) * (X - Z).T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np.exp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result / 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.sigma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result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k[j][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result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0F8622F-0558-4882-A0F3-E6432424DF32}"/>
              </a:ext>
            </a:extLst>
          </p:cNvPr>
          <p:cNvSpPr txBox="1"/>
          <p:nvPr/>
        </p:nvSpPr>
        <p:spPr>
          <a:xfrm>
            <a:off x="1242209" y="4683633"/>
            <a:ext cx="8476823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calcSinglKernel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按照“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7.3.3 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常用核函数”式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7.90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计算高斯核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(x1 - x2) * (x1 - x2).T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result =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np.exp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result / 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.sigma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**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返回结果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np.exp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43">
            <a:extLst>
              <a:ext uri="{FF2B5EF4-FFF2-40B4-BE49-F238E27FC236}">
                <a16:creationId xmlns:a16="http://schemas.microsoft.com/office/drawing/2014/main" id="{D8C6DB1E-AE23-4882-936C-79404B2FE5DD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-22225"/>
            <a:ext cx="896938" cy="1147763"/>
            <a:chOff x="0" y="0"/>
            <a:chExt cx="897441" cy="1148103"/>
          </a:xfrm>
        </p:grpSpPr>
        <p:sp>
          <p:nvSpPr>
            <p:cNvPr id="7171" name="五边形 44">
              <a:extLst>
                <a:ext uri="{FF2B5EF4-FFF2-40B4-BE49-F238E27FC236}">
                  <a16:creationId xmlns:a16="http://schemas.microsoft.com/office/drawing/2014/main" id="{3571773E-4DAE-4F74-AF42-EE2DD87AC3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25331" y="125331"/>
              <a:ext cx="1148103" cy="897441"/>
            </a:xfrm>
            <a:prstGeom prst="homePlate">
              <a:avLst>
                <a:gd name="adj" fmla="val 31983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72" name="文本框 45">
              <a:extLst>
                <a:ext uri="{FF2B5EF4-FFF2-40B4-BE49-F238E27FC236}">
                  <a16:creationId xmlns:a16="http://schemas.microsoft.com/office/drawing/2014/main" id="{45840F4E-879A-44D2-8AEF-CC3BC08EA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03" y="223407"/>
              <a:ext cx="184835" cy="369441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zh-CN" altLang="en-US" b="1" dirty="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7173" name="文本框 46">
            <a:extLst>
              <a:ext uri="{FF2B5EF4-FFF2-40B4-BE49-F238E27FC236}">
                <a16:creationId xmlns:a16="http://schemas.microsoft.com/office/drawing/2014/main" id="{F5AF548B-295F-4F0F-BDA6-06C4739DB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288" y="66675"/>
            <a:ext cx="8775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KKT</a:t>
            </a:r>
            <a:r>
              <a:rPr lang="zh-CN" altLang="en-US" sz="36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条件</a:t>
            </a:r>
          </a:p>
        </p:txBody>
      </p:sp>
      <p:sp>
        <p:nvSpPr>
          <p:cNvPr id="7174" name="直接连接符 48">
            <a:extLst>
              <a:ext uri="{FF2B5EF4-FFF2-40B4-BE49-F238E27FC236}">
                <a16:creationId xmlns:a16="http://schemas.microsoft.com/office/drawing/2014/main" id="{E63823F3-C11C-42AE-A2CA-2CEDCE647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693738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039E98-2E4D-4656-A86F-7D7F9FFB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52" y="1658332"/>
            <a:ext cx="4562475" cy="1524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88BC6CF-A065-464A-A06C-CF38EA21A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52" y="3459539"/>
            <a:ext cx="6515100" cy="876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6614B91-D807-4147-80F9-168B1F7FC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452" y="4725758"/>
            <a:ext cx="5114925" cy="20478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7E4FCB8-D2CE-43F0-9096-02840C0F46BC}"/>
              </a:ext>
            </a:extLst>
          </p:cNvPr>
          <p:cNvSpPr txBox="1"/>
          <p:nvPr/>
        </p:nvSpPr>
        <p:spPr>
          <a:xfrm>
            <a:off x="892452" y="314108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定义拉格朗日函数：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84B091-B289-41C5-B123-48BBDD92F2AB}"/>
              </a:ext>
            </a:extLst>
          </p:cNvPr>
          <p:cNvSpPr txBox="1"/>
          <p:nvPr/>
        </p:nvSpPr>
        <p:spPr>
          <a:xfrm>
            <a:off x="892452" y="12684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对于问题：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4623A1-9487-432F-89EA-4158225A7F45}"/>
              </a:ext>
            </a:extLst>
          </p:cNvPr>
          <p:cNvSpPr txBox="1"/>
          <p:nvPr/>
        </p:nvSpPr>
        <p:spPr>
          <a:xfrm>
            <a:off x="892452" y="4356426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KKT</a:t>
            </a:r>
            <a:r>
              <a:rPr lang="zh-CN" altLang="en-US" dirty="0"/>
              <a:t>条件为：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1E536B9-A242-4052-854D-E86EAD5087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4533" y="1637745"/>
            <a:ext cx="2690495" cy="146461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E23CD0B-556A-450E-970F-B8D641577319}"/>
              </a:ext>
            </a:extLst>
          </p:cNvPr>
          <p:cNvSpPr txBox="1"/>
          <p:nvPr/>
        </p:nvSpPr>
        <p:spPr>
          <a:xfrm>
            <a:off x="8663233" y="126841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SVM</a:t>
            </a:r>
            <a:r>
              <a:rPr lang="zh-CN" altLang="en-US" dirty="0"/>
              <a:t>中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43">
            <a:extLst>
              <a:ext uri="{FF2B5EF4-FFF2-40B4-BE49-F238E27FC236}">
                <a16:creationId xmlns:a16="http://schemas.microsoft.com/office/drawing/2014/main" id="{D8C6DB1E-AE23-4882-936C-79404B2FE5DD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-22225"/>
            <a:ext cx="896938" cy="1147763"/>
            <a:chOff x="0" y="0"/>
            <a:chExt cx="897441" cy="1148103"/>
          </a:xfrm>
        </p:grpSpPr>
        <p:sp>
          <p:nvSpPr>
            <p:cNvPr id="7171" name="五边形 44">
              <a:extLst>
                <a:ext uri="{FF2B5EF4-FFF2-40B4-BE49-F238E27FC236}">
                  <a16:creationId xmlns:a16="http://schemas.microsoft.com/office/drawing/2014/main" id="{3571773E-4DAE-4F74-AF42-EE2DD87AC3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25331" y="125331"/>
              <a:ext cx="1148103" cy="897441"/>
            </a:xfrm>
            <a:prstGeom prst="homePlate">
              <a:avLst>
                <a:gd name="adj" fmla="val 31983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72" name="文本框 45">
              <a:extLst>
                <a:ext uri="{FF2B5EF4-FFF2-40B4-BE49-F238E27FC236}">
                  <a16:creationId xmlns:a16="http://schemas.microsoft.com/office/drawing/2014/main" id="{45840F4E-879A-44D2-8AEF-CC3BC08EA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03" y="223407"/>
              <a:ext cx="184835" cy="369441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zh-CN" altLang="en-US" b="1" dirty="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7173" name="文本框 46">
            <a:extLst>
              <a:ext uri="{FF2B5EF4-FFF2-40B4-BE49-F238E27FC236}">
                <a16:creationId xmlns:a16="http://schemas.microsoft.com/office/drawing/2014/main" id="{F5AF548B-295F-4F0F-BDA6-06C4739DB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288" y="66675"/>
            <a:ext cx="8775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KKT</a:t>
            </a:r>
            <a:r>
              <a:rPr lang="zh-CN" altLang="en-US" sz="36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条件</a:t>
            </a:r>
          </a:p>
        </p:txBody>
      </p:sp>
      <p:sp>
        <p:nvSpPr>
          <p:cNvPr id="7174" name="直接连接符 48">
            <a:extLst>
              <a:ext uri="{FF2B5EF4-FFF2-40B4-BE49-F238E27FC236}">
                <a16:creationId xmlns:a16="http://schemas.microsoft.com/office/drawing/2014/main" id="{E63823F3-C11C-42AE-A2CA-2CEDCE647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693738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3691D6-A118-48CB-B3B4-7626A94C0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525" y="2164580"/>
            <a:ext cx="2828925" cy="4572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D0E94FE-BDF6-44C2-A577-1A4EB696E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525" y="2625903"/>
            <a:ext cx="3019425" cy="126682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93A1553C-4A48-4F24-BD42-004215805B26}"/>
              </a:ext>
            </a:extLst>
          </p:cNvPr>
          <p:cNvSpPr txBox="1"/>
          <p:nvPr/>
        </p:nvSpPr>
        <p:spPr>
          <a:xfrm>
            <a:off x="1160464" y="1076572"/>
            <a:ext cx="7025360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isSatisfyKKT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gxi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.calc_gxi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.trainLabelMat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依据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7.111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math.fabs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.alpha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&lt; 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.toler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gxi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依据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7.113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math.fabs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.alpha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- 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&lt; 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.toler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gxi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依据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7.112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.alpha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&gt; -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.toler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.alpha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&lt; (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.toler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\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math.fabs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gxi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&lt; 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.toler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B76BC19-ED5A-4A75-BAA0-1FF2CF8B5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7425" y="4362204"/>
            <a:ext cx="32480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3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43">
            <a:extLst>
              <a:ext uri="{FF2B5EF4-FFF2-40B4-BE49-F238E27FC236}">
                <a16:creationId xmlns:a16="http://schemas.microsoft.com/office/drawing/2014/main" id="{AB833FC9-A967-407C-A7A7-2A39FE7C09AE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-22225"/>
            <a:ext cx="896938" cy="1147763"/>
            <a:chOff x="0" y="0"/>
            <a:chExt cx="897441" cy="1148103"/>
          </a:xfrm>
        </p:grpSpPr>
        <p:sp>
          <p:nvSpPr>
            <p:cNvPr id="8195" name="五边形 44">
              <a:extLst>
                <a:ext uri="{FF2B5EF4-FFF2-40B4-BE49-F238E27FC236}">
                  <a16:creationId xmlns:a16="http://schemas.microsoft.com/office/drawing/2014/main" id="{3B2C0C0A-F5A5-4ACD-9F5F-331EE2FD97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25331" y="125331"/>
              <a:ext cx="1148103" cy="897441"/>
            </a:xfrm>
            <a:prstGeom prst="homePlate">
              <a:avLst>
                <a:gd name="adj" fmla="val 31983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96" name="文本框 45">
              <a:extLst>
                <a:ext uri="{FF2B5EF4-FFF2-40B4-BE49-F238E27FC236}">
                  <a16:creationId xmlns:a16="http://schemas.microsoft.com/office/drawing/2014/main" id="{B18F6E04-FCCA-4F16-AD84-AC3C05764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03" y="223407"/>
              <a:ext cx="184835" cy="369441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zh-CN" altLang="en-US" b="1" dirty="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197" name="文本框 46">
            <a:extLst>
              <a:ext uri="{FF2B5EF4-FFF2-40B4-BE49-F238E27FC236}">
                <a16:creationId xmlns:a16="http://schemas.microsoft.com/office/drawing/2014/main" id="{7DA2D9B3-0B80-4748-8416-9C6C87F10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288" y="66675"/>
            <a:ext cx="8775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SMO</a:t>
            </a:r>
            <a:r>
              <a:rPr lang="zh-CN" altLang="en-US" sz="36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变量的选择方法</a:t>
            </a:r>
          </a:p>
        </p:txBody>
      </p:sp>
      <p:sp>
        <p:nvSpPr>
          <p:cNvPr id="8198" name="直接连接符 48">
            <a:extLst>
              <a:ext uri="{FF2B5EF4-FFF2-40B4-BE49-F238E27FC236}">
                <a16:creationId xmlns:a16="http://schemas.microsoft.com/office/drawing/2014/main" id="{863B5CE7-6C8D-4F60-9D43-9999751C2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693738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7AE1C5-E6D6-47E1-B317-CA1E587B231D}"/>
              </a:ext>
            </a:extLst>
          </p:cNvPr>
          <p:cNvSpPr txBox="1"/>
          <p:nvPr/>
        </p:nvSpPr>
        <p:spPr>
          <a:xfrm>
            <a:off x="263525" y="1197511"/>
            <a:ext cx="810819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getAlphaJ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E2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maxE1_E2 = -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maxIndex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-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nozeroE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对每个非零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Ei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的下标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进行遍历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nozeroE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E2_tmp = 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.calcEi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math.fabs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(E1 - E2_tmp) &gt; maxE1_E2: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maxE1_E2 =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math.fabs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(E1 - E2_tmp)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E2 = E2_tmp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maxIndex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j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maxIndex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-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maxIndex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maxIndex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i: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maxIndex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random.uniform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E2 = 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.calcEi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maxIndex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E2,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maxIndex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46">
            <a:extLst>
              <a:ext uri="{FF2B5EF4-FFF2-40B4-BE49-F238E27FC236}">
                <a16:creationId xmlns:a16="http://schemas.microsoft.com/office/drawing/2014/main" id="{4067D75E-F527-4375-A127-F03C7CA85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8119" y="1125539"/>
            <a:ext cx="349035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第二个变量的选择问题：因为程序是直接进行循环找第一个变量的，而进行优化过后不会再对两个变量进行优化了，能否保证这样的优化是最优的？</a:t>
            </a:r>
          </a:p>
        </p:txBody>
      </p:sp>
      <p:sp>
        <p:nvSpPr>
          <p:cNvPr id="4" name="文本框 46">
            <a:extLst>
              <a:ext uri="{FF2B5EF4-FFF2-40B4-BE49-F238E27FC236}">
                <a16:creationId xmlns:a16="http://schemas.microsoft.com/office/drawing/2014/main" id="{141537A9-34F9-4E9B-9582-7931B9DA6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8119" y="4398211"/>
            <a:ext cx="349035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为什么当没有非零第二个变量可供选择的时候是随机选择的，没有影响吗？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43">
            <a:extLst>
              <a:ext uri="{FF2B5EF4-FFF2-40B4-BE49-F238E27FC236}">
                <a16:creationId xmlns:a16="http://schemas.microsoft.com/office/drawing/2014/main" id="{AB833FC9-A967-407C-A7A7-2A39FE7C09AE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-22225"/>
            <a:ext cx="896938" cy="1147763"/>
            <a:chOff x="0" y="0"/>
            <a:chExt cx="897441" cy="1148103"/>
          </a:xfrm>
        </p:grpSpPr>
        <p:sp>
          <p:nvSpPr>
            <p:cNvPr id="8195" name="五边形 44">
              <a:extLst>
                <a:ext uri="{FF2B5EF4-FFF2-40B4-BE49-F238E27FC236}">
                  <a16:creationId xmlns:a16="http://schemas.microsoft.com/office/drawing/2014/main" id="{3B2C0C0A-F5A5-4ACD-9F5F-331EE2FD97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25331" y="125331"/>
              <a:ext cx="1148103" cy="897441"/>
            </a:xfrm>
            <a:prstGeom prst="homePlate">
              <a:avLst>
                <a:gd name="adj" fmla="val 31983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96" name="文本框 45">
              <a:extLst>
                <a:ext uri="{FF2B5EF4-FFF2-40B4-BE49-F238E27FC236}">
                  <a16:creationId xmlns:a16="http://schemas.microsoft.com/office/drawing/2014/main" id="{B18F6E04-FCCA-4F16-AD84-AC3C05764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03" y="223407"/>
              <a:ext cx="184835" cy="369441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zh-CN" altLang="en-US" b="1" dirty="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197" name="文本框 46">
            <a:extLst>
              <a:ext uri="{FF2B5EF4-FFF2-40B4-BE49-F238E27FC236}">
                <a16:creationId xmlns:a16="http://schemas.microsoft.com/office/drawing/2014/main" id="{7DA2D9B3-0B80-4748-8416-9C6C87F10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288" y="66675"/>
            <a:ext cx="8775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提升方法</a:t>
            </a:r>
            <a:r>
              <a:rPr lang="en-US" altLang="zh-CN" sz="3600" b="1" dirty="0" err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Adaboost</a:t>
            </a:r>
            <a:r>
              <a:rPr lang="zh-CN" altLang="en-US" sz="36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算法</a:t>
            </a:r>
          </a:p>
        </p:txBody>
      </p:sp>
      <p:sp>
        <p:nvSpPr>
          <p:cNvPr id="8198" name="直接连接符 48">
            <a:extLst>
              <a:ext uri="{FF2B5EF4-FFF2-40B4-BE49-F238E27FC236}">
                <a16:creationId xmlns:a16="http://schemas.microsoft.com/office/drawing/2014/main" id="{863B5CE7-6C8D-4F60-9D43-9999751C2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693738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46">
            <a:extLst>
              <a:ext uri="{FF2B5EF4-FFF2-40B4-BE49-F238E27FC236}">
                <a16:creationId xmlns:a16="http://schemas.microsoft.com/office/drawing/2014/main" id="{4067D75E-F527-4375-A127-F03C7CA85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885" y="754479"/>
            <a:ext cx="79568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提升方法的基本思路：将弱可学习算法提升为强可学习算法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内容占位符 5">
                <a:extLst>
                  <a:ext uri="{FF2B5EF4-FFF2-40B4-BE49-F238E27FC236}">
                    <a16:creationId xmlns:a16="http://schemas.microsoft.com/office/drawing/2014/main" id="{2DF00519-47DB-461A-AC2A-BED35950AA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1166" y="1177483"/>
                <a:ext cx="5675295" cy="22151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Tx/>
                  <a:buNone/>
                  <a:defRPr sz="2000" kern="0" spc="200" baseline="0">
                    <a:solidFill>
                      <a:schemeClr val="bg1">
                        <a:lumMod val="95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kern="12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模型：加法模型</a:t>
                </a:r>
                <a:endParaRPr lang="en-US" altLang="zh-CN" sz="1600" kern="12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kern="1200" dirty="0">
                          <a:solidFill>
                            <a:srgbClr val="7F7F7F"/>
                          </a:solidFill>
                        </a:rPr>
                        <m:t>𝑓</m:t>
                      </m:r>
                      <m:d>
                        <m:dPr>
                          <m:ctrlPr>
                            <a:rPr lang="en-US" altLang="zh-CN" sz="1600" kern="1200" dirty="0">
                              <a:solidFill>
                                <a:srgbClr val="7F7F7F"/>
                              </a:solidFill>
                            </a:rPr>
                          </m:ctrlPr>
                        </m:dPr>
                        <m:e>
                          <m:r>
                            <a:rPr lang="en-US" altLang="zh-CN" sz="1600" kern="1200" dirty="0">
                              <a:solidFill>
                                <a:srgbClr val="7F7F7F"/>
                              </a:solidFill>
                            </a:rPr>
                            <m:t>𝑥</m:t>
                          </m:r>
                        </m:e>
                      </m:d>
                      <m:r>
                        <a:rPr lang="en-US" altLang="zh-CN" sz="1600" kern="1200" dirty="0">
                          <a:solidFill>
                            <a:srgbClr val="7F7F7F"/>
                          </a:solidFill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altLang="zh-CN" sz="1600" kern="1200" dirty="0">
                              <a:solidFill>
                                <a:srgbClr val="7F7F7F"/>
                              </a:solidFill>
                            </a:rPr>
                          </m:ctrlPr>
                        </m:naryPr>
                        <m:sub>
                          <m:r>
                            <a:rPr lang="en-US" altLang="zh-CN" sz="1600" kern="1200" dirty="0">
                              <a:solidFill>
                                <a:srgbClr val="7F7F7F"/>
                              </a:solidFill>
                            </a:rPr>
                            <m:t>𝑚</m:t>
                          </m:r>
                          <m:r>
                            <a:rPr lang="en-US" altLang="zh-CN" sz="1600" kern="1200" dirty="0">
                              <a:solidFill>
                                <a:srgbClr val="7F7F7F"/>
                              </a:solidFill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kern="1200" dirty="0">
                              <a:solidFill>
                                <a:srgbClr val="7F7F7F"/>
                              </a:solidFill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kern="1200" dirty="0">
                                  <a:solidFill>
                                    <a:srgbClr val="7F7F7F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sz="1600" kern="1200" dirty="0">
                                  <a:solidFill>
                                    <a:srgbClr val="7F7F7F"/>
                                  </a:solidFill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600" kern="1200" dirty="0">
                                  <a:solidFill>
                                    <a:srgbClr val="7F7F7F"/>
                                  </a:solidFill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1600" kern="1200" dirty="0">
                              <a:solidFill>
                                <a:srgbClr val="7F7F7F"/>
                              </a:solidFill>
                            </a:rPr>
                            <m:t>𝑏</m:t>
                          </m:r>
                          <m:d>
                            <m:dPr>
                              <m:ctrlPr>
                                <a:rPr lang="en-US" altLang="zh-CN" sz="1600" kern="1200" dirty="0">
                                  <a:solidFill>
                                    <a:srgbClr val="7F7F7F"/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en-US" altLang="zh-CN" sz="1600" kern="1200" dirty="0">
                                  <a:solidFill>
                                    <a:srgbClr val="7F7F7F"/>
                                  </a:solidFill>
                                </a:rPr>
                                <m:t>𝑥</m:t>
                              </m:r>
                              <m:r>
                                <a:rPr lang="en-US" altLang="zh-CN" sz="1600" kern="1200" dirty="0">
                                  <a:solidFill>
                                    <a:srgbClr val="7F7F7F"/>
                                  </a:solidFill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zh-CN" sz="1600" kern="1200" dirty="0">
                                      <a:solidFill>
                                        <a:srgbClr val="7F7F7F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kern="1200" dirty="0">
                                      <a:solidFill>
                                        <a:srgbClr val="7F7F7F"/>
                                      </a:solidFill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1600" kern="1200" dirty="0">
                                      <a:solidFill>
                                        <a:srgbClr val="7F7F7F"/>
                                      </a:solidFill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1600" kern="12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kern="12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策略：损失函数为指数函数</a:t>
                </a:r>
                <a:endParaRPr lang="en-US" altLang="zh-CN" sz="1600" kern="12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kern="1200">
                          <a:solidFill>
                            <a:srgbClr val="7F7F7F"/>
                          </a:solidFill>
                        </a:rPr>
                        <m:t>𝐿</m:t>
                      </m:r>
                      <m:d>
                        <m:dPr>
                          <m:ctrlPr>
                            <a:rPr lang="en-US" altLang="zh-CN" sz="1600" kern="1200">
                              <a:solidFill>
                                <a:srgbClr val="7F7F7F"/>
                              </a:solidFill>
                            </a:rPr>
                          </m:ctrlPr>
                        </m:dPr>
                        <m:e>
                          <m:r>
                            <a:rPr lang="en-US" altLang="zh-CN" sz="1600" kern="1200">
                              <a:solidFill>
                                <a:srgbClr val="7F7F7F"/>
                              </a:solidFill>
                            </a:rPr>
                            <m:t>𝑦</m:t>
                          </m:r>
                          <m:r>
                            <a:rPr lang="en-US" altLang="zh-CN" sz="1600" kern="1200">
                              <a:solidFill>
                                <a:srgbClr val="7F7F7F"/>
                              </a:solidFill>
                            </a:rPr>
                            <m:t>,</m:t>
                          </m:r>
                          <m:r>
                            <a:rPr lang="en-US" altLang="zh-CN" sz="1600" kern="1200">
                              <a:solidFill>
                                <a:srgbClr val="7F7F7F"/>
                              </a:solidFill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1600" kern="1200">
                                  <a:solidFill>
                                    <a:srgbClr val="7F7F7F"/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en-US" altLang="zh-CN" sz="1600" kern="1200">
                                  <a:solidFill>
                                    <a:srgbClr val="7F7F7F"/>
                                  </a:solidFill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1600" kern="1200">
                          <a:solidFill>
                            <a:srgbClr val="7F7F7F"/>
                          </a:solidFill>
                        </a:rPr>
                        <m:t>=</m:t>
                      </m:r>
                      <m:func>
                        <m:funcPr>
                          <m:ctrlPr>
                            <a:rPr lang="en-US" altLang="zh-CN" sz="1600" kern="1200">
                              <a:solidFill>
                                <a:srgbClr val="7F7F7F"/>
                              </a:solidFill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kern="1200">
                              <a:solidFill>
                                <a:srgbClr val="7F7F7F"/>
                              </a:solidFill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600" kern="1200">
                                  <a:solidFill>
                                    <a:srgbClr val="7F7F7F"/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en-US" altLang="zh-CN" sz="1600" kern="1200">
                                  <a:solidFill>
                                    <a:srgbClr val="7F7F7F"/>
                                  </a:solidFill>
                                </a:rPr>
                                <m:t>−</m:t>
                              </m:r>
                              <m:r>
                                <a:rPr lang="en-US" altLang="zh-CN" sz="1600" kern="1200">
                                  <a:solidFill>
                                    <a:srgbClr val="7F7F7F"/>
                                  </a:solidFill>
                                </a:rPr>
                                <m:t>𝑦𝑓</m:t>
                              </m:r>
                              <m:d>
                                <m:dPr>
                                  <m:ctrlPr>
                                    <a:rPr lang="en-US" altLang="zh-CN" sz="1600" kern="1200">
                                      <a:solidFill>
                                        <a:srgbClr val="7F7F7F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kern="1200">
                                      <a:solidFill>
                                        <a:srgbClr val="7F7F7F"/>
                                      </a:solidFill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1600" kern="12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kern="12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算法：前向分步算法</a:t>
                </a:r>
                <a:endParaRPr lang="en-US" altLang="zh-CN" sz="1600" kern="12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1" name="内容占位符 5">
                <a:extLst>
                  <a:ext uri="{FF2B5EF4-FFF2-40B4-BE49-F238E27FC236}">
                    <a16:creationId xmlns:a16="http://schemas.microsoft.com/office/drawing/2014/main" id="{2DF00519-47DB-461A-AC2A-BED35950A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66" y="1177483"/>
                <a:ext cx="5675295" cy="2215158"/>
              </a:xfrm>
              <a:prstGeom prst="rect">
                <a:avLst/>
              </a:prstGeom>
              <a:blipFill>
                <a:blip r:embed="rId3"/>
                <a:stretch>
                  <a:fillRect l="-644" t="-549" b="-2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9816F3A3-4377-4514-A870-112E08C15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46" y="3477091"/>
            <a:ext cx="5465134" cy="30929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378708-2B71-4C2B-BD7C-D4C0E7103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288" y="1682257"/>
            <a:ext cx="5332385" cy="468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43">
            <a:extLst>
              <a:ext uri="{FF2B5EF4-FFF2-40B4-BE49-F238E27FC236}">
                <a16:creationId xmlns:a16="http://schemas.microsoft.com/office/drawing/2014/main" id="{AB833FC9-A967-407C-A7A7-2A39FE7C09AE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-22225"/>
            <a:ext cx="896938" cy="1147763"/>
            <a:chOff x="0" y="0"/>
            <a:chExt cx="897441" cy="1148103"/>
          </a:xfrm>
        </p:grpSpPr>
        <p:sp>
          <p:nvSpPr>
            <p:cNvPr id="8195" name="五边形 44">
              <a:extLst>
                <a:ext uri="{FF2B5EF4-FFF2-40B4-BE49-F238E27FC236}">
                  <a16:creationId xmlns:a16="http://schemas.microsoft.com/office/drawing/2014/main" id="{3B2C0C0A-F5A5-4ACD-9F5F-331EE2FD97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25331" y="125331"/>
              <a:ext cx="1148103" cy="897441"/>
            </a:xfrm>
            <a:prstGeom prst="homePlate">
              <a:avLst>
                <a:gd name="adj" fmla="val 31983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96" name="文本框 45">
              <a:extLst>
                <a:ext uri="{FF2B5EF4-FFF2-40B4-BE49-F238E27FC236}">
                  <a16:creationId xmlns:a16="http://schemas.microsoft.com/office/drawing/2014/main" id="{B18F6E04-FCCA-4F16-AD84-AC3C05764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03" y="223407"/>
              <a:ext cx="184835" cy="369441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zh-CN" altLang="en-US" b="1" dirty="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197" name="文本框 46">
            <a:extLst>
              <a:ext uri="{FF2B5EF4-FFF2-40B4-BE49-F238E27FC236}">
                <a16:creationId xmlns:a16="http://schemas.microsoft.com/office/drawing/2014/main" id="{7DA2D9B3-0B80-4748-8416-9C6C87F10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288" y="66675"/>
            <a:ext cx="8775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 dirty="0" err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Adaboost</a:t>
            </a:r>
            <a:r>
              <a:rPr lang="zh-CN" altLang="en-US" sz="36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算法</a:t>
            </a:r>
          </a:p>
        </p:txBody>
      </p:sp>
      <p:sp>
        <p:nvSpPr>
          <p:cNvPr id="8198" name="直接连接符 48">
            <a:extLst>
              <a:ext uri="{FF2B5EF4-FFF2-40B4-BE49-F238E27FC236}">
                <a16:creationId xmlns:a16="http://schemas.microsoft.com/office/drawing/2014/main" id="{863B5CE7-6C8D-4F60-9D43-9999751C2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693738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7AE1C5-E6D6-47E1-B317-CA1E587B231D}"/>
              </a:ext>
            </a:extLst>
          </p:cNvPr>
          <p:cNvSpPr txBox="1"/>
          <p:nvPr/>
        </p:nvSpPr>
        <p:spPr>
          <a:xfrm>
            <a:off x="263525" y="1197511"/>
            <a:ext cx="8108194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calc_e_Gx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trainDataArr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trainLabelArr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:param n: 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要操作的特征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:param rule: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正反例标签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:param D: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权值分布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e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trainDataArr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 n]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trainLabelArr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predict = []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rule ==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LisOne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   L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H = -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                  L = -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H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遍历所有样本的特征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trainDataArr.shape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&lt; div: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predict.append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(L)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!= L: e += D[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&gt;= div: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predict.append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(H)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!= H: e += D[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(predict), e</a:t>
            </a:r>
          </a:p>
        </p:txBody>
      </p:sp>
      <p:sp>
        <p:nvSpPr>
          <p:cNvPr id="3" name="文本框 46">
            <a:extLst>
              <a:ext uri="{FF2B5EF4-FFF2-40B4-BE49-F238E27FC236}">
                <a16:creationId xmlns:a16="http://schemas.microsoft.com/office/drawing/2014/main" id="{4067D75E-F527-4375-A127-F03C7CA85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8119" y="1974014"/>
            <a:ext cx="34903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对于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LH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正反例标签每个特征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（每次循环）都是确定的吗？</a:t>
            </a:r>
          </a:p>
        </p:txBody>
      </p:sp>
      <p:sp>
        <p:nvSpPr>
          <p:cNvPr id="4" name="文本框 46">
            <a:extLst>
              <a:ext uri="{FF2B5EF4-FFF2-40B4-BE49-F238E27FC236}">
                <a16:creationId xmlns:a16="http://schemas.microsoft.com/office/drawing/2014/main" id="{141537A9-34F9-4E9B-9582-7931B9DA6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1719" y="5332351"/>
            <a:ext cx="34903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使用权值来进行错误率的计算</a:t>
            </a:r>
          </a:p>
        </p:txBody>
      </p:sp>
    </p:spTree>
    <p:extLst>
      <p:ext uri="{BB962C8B-B14F-4D97-AF65-F5344CB8AC3E}">
        <p14:creationId xmlns:p14="http://schemas.microsoft.com/office/powerpoint/2010/main" val="374481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Pages>0</Pages>
  <Words>2013</Words>
  <Characters>0</Characters>
  <Application>Microsoft Office PowerPoint</Application>
  <DocSecurity>0</DocSecurity>
  <PresentationFormat>宽屏</PresentationFormat>
  <Lines>0</Lines>
  <Paragraphs>139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宋体</vt:lpstr>
      <vt:lpstr>微软雅黑</vt:lpstr>
      <vt:lpstr>Arial</vt:lpstr>
      <vt:lpstr>Calibri</vt:lpstr>
      <vt:lpstr>Calibri Light</vt:lpstr>
      <vt:lpstr>Cambria Math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Sky123.Org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Sky123.Org</dc:creator>
  <cp:keywords/>
  <dc:description/>
  <cp:lastModifiedBy>Jue ES</cp:lastModifiedBy>
  <cp:revision>41</cp:revision>
  <dcterms:created xsi:type="dcterms:W3CDTF">2014-03-15T12:55:00Z</dcterms:created>
  <dcterms:modified xsi:type="dcterms:W3CDTF">2020-09-25T05:49:15Z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2052-9.1.0.4885</vt:lpwstr>
  </property>
</Properties>
</file>