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2" r:id="rId2"/>
    <p:sldId id="297" r:id="rId3"/>
    <p:sldId id="282" r:id="rId4"/>
    <p:sldId id="286" r:id="rId5"/>
    <p:sldId id="324" r:id="rId6"/>
    <p:sldId id="283" r:id="rId7"/>
    <p:sldId id="333" r:id="rId8"/>
    <p:sldId id="334" r:id="rId9"/>
    <p:sldId id="335" r:id="rId10"/>
    <p:sldId id="336" r:id="rId11"/>
    <p:sldId id="281" r:id="rId12"/>
    <p:sldId id="296" r:id="rId13"/>
    <p:sldId id="314" r:id="rId14"/>
    <p:sldId id="316" r:id="rId15"/>
    <p:sldId id="337" r:id="rId16"/>
    <p:sldId id="338" r:id="rId17"/>
    <p:sldId id="27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727" userDrawn="1">
          <p15:clr>
            <a:srgbClr val="A4A3A4"/>
          </p15:clr>
        </p15:guide>
        <p15:guide id="3" pos="7038" userDrawn="1">
          <p15:clr>
            <a:srgbClr val="A4A3A4"/>
          </p15:clr>
        </p15:guide>
        <p15:guide id="4" pos="2978" userDrawn="1">
          <p15:clr>
            <a:srgbClr val="A4A3A4"/>
          </p15:clr>
        </p15:guide>
        <p15:guide id="5" orient="horz" pos="2840" userDrawn="1">
          <p15:clr>
            <a:srgbClr val="A4A3A4"/>
          </p15:clr>
        </p15:guide>
        <p15:guide id="7" pos="1118" userDrawn="1">
          <p15:clr>
            <a:srgbClr val="A4A3A4"/>
          </p15:clr>
        </p15:guide>
        <p15:guide id="8" pos="7673" userDrawn="1">
          <p15:clr>
            <a:srgbClr val="A4A3A4"/>
          </p15:clr>
        </p15:guide>
        <p15:guide id="9" pos="6947" userDrawn="1">
          <p15:clr>
            <a:srgbClr val="A4A3A4"/>
          </p15:clr>
        </p15:guide>
        <p15:guide id="10" orient="horz" pos="3657" userDrawn="1">
          <p15:clr>
            <a:srgbClr val="A4A3A4"/>
          </p15:clr>
        </p15:guide>
        <p15:guide id="11" orient="horz" pos="1661" userDrawn="1">
          <p15:clr>
            <a:srgbClr val="A4A3A4"/>
          </p15:clr>
        </p15:guide>
        <p15:guide id="12" pos="3931" userDrawn="1">
          <p15:clr>
            <a:srgbClr val="A4A3A4"/>
          </p15:clr>
        </p15:guide>
        <p15:guide id="13" pos="6584" userDrawn="1">
          <p15:clr>
            <a:srgbClr val="A4A3A4"/>
          </p15:clr>
        </p15:guide>
        <p15:guide id="14" pos="6834" userDrawn="1">
          <p15:clr>
            <a:srgbClr val="A4A3A4"/>
          </p15:clr>
        </p15:guide>
        <p15:guide id="15" pos="257" userDrawn="1">
          <p15:clr>
            <a:srgbClr val="A4A3A4"/>
          </p15:clr>
        </p15:guide>
        <p15:guide id="16" orient="horz" pos="2183" userDrawn="1">
          <p15:clr>
            <a:srgbClr val="A4A3A4"/>
          </p15:clr>
        </p15:guide>
        <p15:guide id="17" pos="2819" userDrawn="1">
          <p15:clr>
            <a:srgbClr val="A4A3A4"/>
          </p15:clr>
        </p15:guide>
        <p15:guide id="18" pos="2366" userDrawn="1">
          <p15:clr>
            <a:srgbClr val="A4A3A4"/>
          </p15:clr>
        </p15:guide>
        <p15:guide id="19" orient="horz" pos="2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532"/>
    <a:srgbClr val="2C265B"/>
    <a:srgbClr val="ED7472"/>
    <a:srgbClr val="171430"/>
    <a:srgbClr val="3142A5"/>
    <a:srgbClr val="1D193C"/>
    <a:srgbClr val="FDE346"/>
    <a:srgbClr val="9DE057"/>
    <a:srgbClr val="4ACFBB"/>
    <a:srgbClr val="3CC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710" y="48"/>
      </p:cViewPr>
      <p:guideLst>
        <p:guide orient="horz" pos="414"/>
        <p:guide pos="3727"/>
        <p:guide pos="7038"/>
        <p:guide pos="2978"/>
        <p:guide orient="horz" pos="2840"/>
        <p:guide pos="1118"/>
        <p:guide pos="7673"/>
        <p:guide pos="6947"/>
        <p:guide orient="horz" pos="3657"/>
        <p:guide orient="horz" pos="1661"/>
        <p:guide pos="3931"/>
        <p:guide pos="6584"/>
        <p:guide pos="6834"/>
        <p:guide pos="257"/>
        <p:guide orient="horz" pos="2183"/>
        <p:guide pos="2819"/>
        <p:guide pos="2366"/>
        <p:guide orient="horz" pos="27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D7AA-A4F3-40AA-B5F8-3DA8ADDA6D46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BC9E-B243-4202-B32E-1EFDF7CF2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3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6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31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9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6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69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75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100E21"/>
              </a:gs>
              <a:gs pos="100000">
                <a:srgbClr val="100E21">
                  <a:lumMod val="81000"/>
                  <a:lumOff val="19000"/>
                </a:srgbClr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332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06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DA0B-B606-4963-964B-3739952E977C}" type="datetimeFigureOut">
              <a:rPr lang="zh-CN" altLang="en-US" smtClean="0"/>
              <a:t>2020/9/4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65583-F769-4DCF-85AD-AA1E42FBD7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69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0"/>
            <a:ext cx="12191999" cy="6867001"/>
          </a:xfrm>
          <a:prstGeom prst="rect">
            <a:avLst/>
          </a:prstGeom>
          <a:gradFill>
            <a:gsLst>
              <a:gs pos="75000">
                <a:srgbClr val="191533">
                  <a:alpha val="69000"/>
                </a:srgbClr>
              </a:gs>
              <a:gs pos="50000">
                <a:srgbClr val="191533">
                  <a:alpha val="50000"/>
                </a:srgbClr>
              </a:gs>
              <a:gs pos="0">
                <a:srgbClr val="191533">
                  <a:alpha val="0"/>
                </a:srgbClr>
              </a:gs>
              <a:gs pos="100000">
                <a:srgbClr val="19153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20150"/>
            <a:ext cx="12192000" cy="4376904"/>
          </a:xfrm>
          <a:prstGeom prst="rect">
            <a:avLst/>
          </a:prstGeom>
          <a:gradFill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21000"/>
                  <a:lumMod val="91000"/>
                  <a:lumOff val="9000"/>
                </a:schemeClr>
              </a:gs>
            </a:gsLst>
            <a:lin ang="4800000" scaled="0"/>
          </a:gradFill>
          <a:ln>
            <a:noFill/>
          </a:ln>
          <a:effectLst>
            <a:outerShdw blurRad="342900" dist="76200" dir="5400000" sx="102000" sy="102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919" y="3937162"/>
            <a:ext cx="2657081" cy="58982"/>
          </a:xfrm>
          <a:prstGeom prst="rect">
            <a:avLst/>
          </a:prstGeom>
          <a:solidFill>
            <a:srgbClr val="2E3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096000" y="3937162"/>
            <a:ext cx="2657081" cy="58982"/>
          </a:xfrm>
          <a:prstGeom prst="rect">
            <a:avLst/>
          </a:prstGeom>
          <a:solidFill>
            <a:srgbClr val="1B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603856" y="2436011"/>
            <a:ext cx="4984286" cy="1314228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暑期学习成果汇报</a:t>
            </a: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733277" y="5531231"/>
            <a:ext cx="2725445" cy="0"/>
          </a:xfrm>
          <a:prstGeom prst="line">
            <a:avLst/>
          </a:prstGeom>
          <a:ln>
            <a:solidFill>
              <a:schemeClr val="bg1">
                <a:lumMod val="95000"/>
                <a:alpha val="3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4904270" y="4966730"/>
            <a:ext cx="476865" cy="476865"/>
            <a:chOff x="2782645" y="3165552"/>
            <a:chExt cx="476865" cy="476865"/>
          </a:xfrm>
        </p:grpSpPr>
        <p:grpSp>
          <p:nvGrpSpPr>
            <p:cNvPr id="10" name="组合 9"/>
            <p:cNvGrpSpPr/>
            <p:nvPr/>
          </p:nvGrpSpPr>
          <p:grpSpPr>
            <a:xfrm>
              <a:off x="2923254" y="3266029"/>
              <a:ext cx="195645" cy="275911"/>
              <a:chOff x="3398838" y="2268537"/>
              <a:chExt cx="433388" cy="611188"/>
            </a:xfrm>
            <a:noFill/>
          </p:grpSpPr>
          <p:sp>
            <p:nvSpPr>
              <p:cNvPr id="11" name="Freeform 1045"/>
              <p:cNvSpPr>
                <a:spLocks/>
              </p:cNvSpPr>
              <p:nvPr/>
            </p:nvSpPr>
            <p:spPr bwMode="auto">
              <a:xfrm>
                <a:off x="3398838" y="2543175"/>
                <a:ext cx="433388" cy="336550"/>
              </a:xfrm>
              <a:custGeom>
                <a:avLst/>
                <a:gdLst>
                  <a:gd name="T0" fmla="*/ 136 w 136"/>
                  <a:gd name="T1" fmla="*/ 69 h 106"/>
                  <a:gd name="T2" fmla="*/ 0 w 136"/>
                  <a:gd name="T3" fmla="*/ 69 h 106"/>
                  <a:gd name="T4" fmla="*/ 68 w 136"/>
                  <a:gd name="T5" fmla="*/ 0 h 106"/>
                  <a:gd name="T6" fmla="*/ 136 w 136"/>
                  <a:gd name="T7" fmla="*/ 6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06">
                    <a:moveTo>
                      <a:pt x="136" y="69"/>
                    </a:moveTo>
                    <a:cubicBezTo>
                      <a:pt x="136" y="106"/>
                      <a:pt x="0" y="106"/>
                      <a:pt x="0" y="69"/>
                    </a:cubicBezTo>
                    <a:cubicBezTo>
                      <a:pt x="0" y="31"/>
                      <a:pt x="30" y="0"/>
                      <a:pt x="68" y="0"/>
                    </a:cubicBezTo>
                    <a:cubicBezTo>
                      <a:pt x="106" y="0"/>
                      <a:pt x="136" y="31"/>
                      <a:pt x="136" y="69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bg1">
                    <a:lumMod val="95000"/>
                    <a:alpha val="34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Oval 1046"/>
              <p:cNvSpPr>
                <a:spLocks noChangeArrowheads="1"/>
              </p:cNvSpPr>
              <p:nvPr/>
            </p:nvSpPr>
            <p:spPr bwMode="auto">
              <a:xfrm>
                <a:off x="3497263" y="2268537"/>
                <a:ext cx="234950" cy="234950"/>
              </a:xfrm>
              <a:prstGeom prst="ellipse">
                <a:avLst/>
              </a:prstGeom>
              <a:grpFill/>
              <a:ln w="12700" cap="flat">
                <a:solidFill>
                  <a:schemeClr val="bg1">
                    <a:lumMod val="95000"/>
                    <a:alpha val="34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2782645" y="3165552"/>
              <a:ext cx="476865" cy="476865"/>
            </a:xfrm>
            <a:prstGeom prst="ellipse">
              <a:avLst/>
            </a:prstGeom>
            <a:noFill/>
            <a:ln>
              <a:solidFill>
                <a:schemeClr val="bg1">
                  <a:lumMod val="95000"/>
                  <a:alpha val="3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5425565" y="5006522"/>
            <a:ext cx="188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汇报人：朱奕晟</a:t>
            </a:r>
          </a:p>
        </p:txBody>
      </p:sp>
    </p:spTree>
    <p:extLst>
      <p:ext uri="{BB962C8B-B14F-4D97-AF65-F5344CB8AC3E}">
        <p14:creationId xmlns:p14="http://schemas.microsoft.com/office/powerpoint/2010/main" val="707889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2476" y="4863866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03500" y="6011044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19977" y="6088535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two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10" name="矩形 9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7C0EFA5-C2A8-4414-814F-2EDBDC939263}"/>
              </a:ext>
            </a:extLst>
          </p:cNvPr>
          <p:cNvSpPr txBox="1"/>
          <p:nvPr/>
        </p:nvSpPr>
        <p:spPr>
          <a:xfrm>
            <a:off x="849242" y="35174"/>
            <a:ext cx="211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决策树模型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7D9ECA-88A1-44F5-A5AE-464CEDA543C6}"/>
              </a:ext>
            </a:extLst>
          </p:cNvPr>
          <p:cNvSpPr txBox="1"/>
          <p:nvPr/>
        </p:nvSpPr>
        <p:spPr>
          <a:xfrm>
            <a:off x="849242" y="1322773"/>
            <a:ext cx="60067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bg1"/>
                </a:solidFill>
              </a:rPr>
              <a:t>ε</a:t>
            </a:r>
            <a:r>
              <a:rPr lang="en-US" altLang="zh-CN" sz="2400" dirty="0">
                <a:solidFill>
                  <a:schemeClr val="bg1"/>
                </a:solidFill>
              </a:rPr>
              <a:t>=0.05    </a:t>
            </a:r>
            <a:r>
              <a:rPr lang="zh-CN" altLang="en-US" sz="2400" dirty="0">
                <a:solidFill>
                  <a:schemeClr val="bg1"/>
                </a:solidFill>
              </a:rPr>
              <a:t>运行时间：</a:t>
            </a:r>
            <a:r>
              <a:rPr lang="en-US" altLang="zh-CN" sz="2400" dirty="0">
                <a:solidFill>
                  <a:schemeClr val="bg1"/>
                </a:solidFill>
              </a:rPr>
              <a:t>318s    </a:t>
            </a:r>
            <a:r>
              <a:rPr lang="zh-CN" altLang="en-US" sz="2400" dirty="0">
                <a:solidFill>
                  <a:schemeClr val="bg1"/>
                </a:solidFill>
              </a:rPr>
              <a:t>准确率：</a:t>
            </a:r>
            <a:r>
              <a:rPr lang="en-US" altLang="zh-CN" sz="2400" dirty="0">
                <a:solidFill>
                  <a:schemeClr val="bg1"/>
                </a:solidFill>
              </a:rPr>
              <a:t>86.9%</a:t>
            </a:r>
          </a:p>
          <a:p>
            <a:r>
              <a:rPr lang="el-GR" altLang="zh-CN" sz="2400" dirty="0">
                <a:solidFill>
                  <a:schemeClr val="bg1"/>
                </a:solidFill>
              </a:rPr>
              <a:t>ε</a:t>
            </a:r>
            <a:r>
              <a:rPr lang="en-US" altLang="zh-CN" sz="2400" dirty="0">
                <a:solidFill>
                  <a:schemeClr val="bg1"/>
                </a:solidFill>
              </a:rPr>
              <a:t>=0.1    </a:t>
            </a:r>
            <a:r>
              <a:rPr lang="zh-CN" altLang="en-US" sz="2400" dirty="0">
                <a:solidFill>
                  <a:schemeClr val="bg1"/>
                </a:solidFill>
              </a:rPr>
              <a:t>运行时间：</a:t>
            </a:r>
            <a:r>
              <a:rPr lang="en-US" altLang="zh-CN" sz="2400" dirty="0">
                <a:solidFill>
                  <a:schemeClr val="bg1"/>
                </a:solidFill>
              </a:rPr>
              <a:t>254s    </a:t>
            </a:r>
            <a:r>
              <a:rPr lang="zh-CN" altLang="en-US" sz="2400" dirty="0">
                <a:solidFill>
                  <a:schemeClr val="bg1"/>
                </a:solidFill>
              </a:rPr>
              <a:t>准确率：</a:t>
            </a:r>
            <a:r>
              <a:rPr lang="en-US" altLang="zh-CN" sz="2400" dirty="0">
                <a:solidFill>
                  <a:schemeClr val="bg1"/>
                </a:solidFill>
              </a:rPr>
              <a:t>85.89%</a:t>
            </a:r>
          </a:p>
          <a:p>
            <a:r>
              <a:rPr lang="el-GR" altLang="zh-CN" sz="2400" dirty="0">
                <a:solidFill>
                  <a:schemeClr val="bg1"/>
                </a:solidFill>
              </a:rPr>
              <a:t>ε</a:t>
            </a:r>
            <a:r>
              <a:rPr lang="en-US" altLang="zh-CN" sz="2400" dirty="0">
                <a:solidFill>
                  <a:schemeClr val="bg1"/>
                </a:solidFill>
              </a:rPr>
              <a:t>=0.15    </a:t>
            </a:r>
            <a:r>
              <a:rPr lang="zh-CN" altLang="en-US" sz="2400" dirty="0">
                <a:solidFill>
                  <a:schemeClr val="bg1"/>
                </a:solidFill>
              </a:rPr>
              <a:t>运行时间：</a:t>
            </a:r>
            <a:r>
              <a:rPr lang="en-US" altLang="zh-CN" sz="2400" dirty="0">
                <a:solidFill>
                  <a:schemeClr val="bg1"/>
                </a:solidFill>
              </a:rPr>
              <a:t>226s    </a:t>
            </a:r>
            <a:r>
              <a:rPr lang="zh-CN" altLang="en-US" sz="2400" dirty="0">
                <a:solidFill>
                  <a:schemeClr val="bg1"/>
                </a:solidFill>
              </a:rPr>
              <a:t>准确率：</a:t>
            </a:r>
            <a:r>
              <a:rPr lang="en-US" altLang="zh-CN" sz="2400" dirty="0">
                <a:solidFill>
                  <a:schemeClr val="bg1"/>
                </a:solidFill>
              </a:rPr>
              <a:t>84.47%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l-GR" altLang="zh-CN" sz="2400" dirty="0">
                <a:solidFill>
                  <a:schemeClr val="bg1"/>
                </a:solidFill>
              </a:rPr>
              <a:t>ε</a:t>
            </a:r>
            <a:r>
              <a:rPr lang="en-US" altLang="zh-CN" sz="2400" dirty="0">
                <a:solidFill>
                  <a:schemeClr val="bg1"/>
                </a:solidFill>
              </a:rPr>
              <a:t>=0.2    </a:t>
            </a:r>
            <a:r>
              <a:rPr lang="zh-CN" altLang="en-US" sz="2400" dirty="0">
                <a:solidFill>
                  <a:schemeClr val="bg1"/>
                </a:solidFill>
              </a:rPr>
              <a:t>运行时间：</a:t>
            </a:r>
            <a:r>
              <a:rPr lang="en-US" altLang="zh-CN" sz="2400" dirty="0">
                <a:solidFill>
                  <a:schemeClr val="bg1"/>
                </a:solidFill>
              </a:rPr>
              <a:t>195s    </a:t>
            </a:r>
            <a:r>
              <a:rPr lang="zh-CN" altLang="en-US" sz="2400" dirty="0">
                <a:solidFill>
                  <a:schemeClr val="bg1"/>
                </a:solidFill>
              </a:rPr>
              <a:t>准确率：</a:t>
            </a:r>
            <a:r>
              <a:rPr lang="en-US" altLang="zh-CN" sz="2400" dirty="0">
                <a:solidFill>
                  <a:schemeClr val="bg1"/>
                </a:solidFill>
              </a:rPr>
              <a:t>81.2%</a:t>
            </a:r>
            <a:endParaRPr lang="zh-CN" altLang="en-US" sz="2400" dirty="0">
              <a:solidFill>
                <a:schemeClr val="bg1"/>
              </a:solidFill>
            </a:endParaRPr>
          </a:p>
          <a:p>
            <a:r>
              <a:rPr lang="el-GR" altLang="zh-CN" sz="2400" dirty="0">
                <a:solidFill>
                  <a:schemeClr val="bg1"/>
                </a:solidFill>
              </a:rPr>
              <a:t>ε</a:t>
            </a:r>
            <a:r>
              <a:rPr lang="en-US" altLang="zh-CN" sz="2400" dirty="0">
                <a:solidFill>
                  <a:schemeClr val="bg1"/>
                </a:solidFill>
              </a:rPr>
              <a:t>=0.25    </a:t>
            </a:r>
            <a:r>
              <a:rPr lang="zh-CN" altLang="en-US" sz="2400" dirty="0">
                <a:solidFill>
                  <a:schemeClr val="bg1"/>
                </a:solidFill>
              </a:rPr>
              <a:t>运行时间：</a:t>
            </a:r>
            <a:r>
              <a:rPr lang="en-US" altLang="zh-CN" sz="2400" dirty="0">
                <a:solidFill>
                  <a:schemeClr val="bg1"/>
                </a:solidFill>
              </a:rPr>
              <a:t>161s    </a:t>
            </a:r>
            <a:r>
              <a:rPr lang="zh-CN" altLang="en-US" sz="2400" dirty="0">
                <a:solidFill>
                  <a:schemeClr val="bg1"/>
                </a:solidFill>
              </a:rPr>
              <a:t>准确率：</a:t>
            </a:r>
            <a:r>
              <a:rPr lang="en-US" altLang="zh-CN" sz="2400" dirty="0">
                <a:solidFill>
                  <a:schemeClr val="bg1"/>
                </a:solidFill>
              </a:rPr>
              <a:t>74.91%</a:t>
            </a:r>
          </a:p>
          <a:p>
            <a:r>
              <a:rPr lang="el-GR" altLang="zh-CN" sz="2400" dirty="0">
                <a:solidFill>
                  <a:schemeClr val="bg1"/>
                </a:solidFill>
              </a:rPr>
              <a:t>ε</a:t>
            </a:r>
            <a:r>
              <a:rPr lang="en-US" altLang="zh-CN" sz="2400" dirty="0">
                <a:solidFill>
                  <a:schemeClr val="bg1"/>
                </a:solidFill>
              </a:rPr>
              <a:t>=0.3    </a:t>
            </a:r>
            <a:r>
              <a:rPr lang="zh-CN" altLang="en-US" sz="2400" dirty="0">
                <a:solidFill>
                  <a:schemeClr val="bg1"/>
                </a:solidFill>
              </a:rPr>
              <a:t>运行时间：</a:t>
            </a:r>
            <a:r>
              <a:rPr lang="en-US" altLang="zh-CN" sz="2400" dirty="0">
                <a:solidFill>
                  <a:schemeClr val="bg1"/>
                </a:solidFill>
              </a:rPr>
              <a:t>89s    </a:t>
            </a:r>
            <a:r>
              <a:rPr lang="zh-CN" altLang="en-US" sz="2400" dirty="0">
                <a:solidFill>
                  <a:schemeClr val="bg1"/>
                </a:solidFill>
              </a:rPr>
              <a:t>准确率：</a:t>
            </a:r>
            <a:r>
              <a:rPr lang="en-US" altLang="zh-CN" sz="2400" dirty="0">
                <a:solidFill>
                  <a:schemeClr val="bg1"/>
                </a:solidFill>
              </a:rPr>
              <a:t>45.41%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EE2106-6A3D-43AB-8F5C-52BF5DCF140B}"/>
              </a:ext>
            </a:extLst>
          </p:cNvPr>
          <p:cNvSpPr txBox="1"/>
          <p:nvPr/>
        </p:nvSpPr>
        <p:spPr>
          <a:xfrm>
            <a:off x="849242" y="4565640"/>
            <a:ext cx="7398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400" dirty="0">
                <a:solidFill>
                  <a:schemeClr val="bg1"/>
                </a:solidFill>
              </a:rPr>
              <a:t>ε</a:t>
            </a:r>
            <a:r>
              <a:rPr lang="zh-CN" altLang="en-US" sz="2400" dirty="0">
                <a:solidFill>
                  <a:schemeClr val="bg1"/>
                </a:solidFill>
              </a:rPr>
              <a:t>应该如何选择，是否应该交叉验证，如何避免过拟合</a:t>
            </a:r>
          </a:p>
        </p:txBody>
      </p:sp>
    </p:spTree>
    <p:extLst>
      <p:ext uri="{BB962C8B-B14F-4D97-AF65-F5344CB8AC3E}">
        <p14:creationId xmlns:p14="http://schemas.microsoft.com/office/powerpoint/2010/main" val="320452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97" name="矩形 96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圆角矩形 40"/>
          <p:cNvSpPr/>
          <p:nvPr/>
        </p:nvSpPr>
        <p:spPr>
          <a:xfrm>
            <a:off x="483718" y="1919414"/>
            <a:ext cx="3185380" cy="3655837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9000">
                <a:srgbClr val="519C23">
                  <a:lumMod val="89000"/>
                  <a:lumOff val="11000"/>
                </a:srgbClr>
              </a:gs>
              <a:gs pos="100000">
                <a:srgbClr val="A3EC40">
                  <a:lumMod val="78000"/>
                  <a:lumOff val="22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sx="102000" sy="102000" algn="ctr" rotWithShape="0">
              <a:srgbClr val="519C23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圆角矩形 41"/>
          <p:cNvSpPr/>
          <p:nvPr/>
        </p:nvSpPr>
        <p:spPr>
          <a:xfrm>
            <a:off x="8522902" y="1989915"/>
            <a:ext cx="3185380" cy="3655837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9000">
                <a:srgbClr val="D74141"/>
              </a:gs>
              <a:gs pos="100000">
                <a:srgbClr val="F2817E"/>
              </a:gs>
            </a:gsLst>
            <a:lin ang="4800000" scaled="0"/>
            <a:tileRect/>
          </a:gradFill>
          <a:ln>
            <a:noFill/>
          </a:ln>
          <a:effectLst>
            <a:outerShdw blurRad="203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9025222" y="2623489"/>
            <a:ext cx="28307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任意多边形 61"/>
          <p:cNvSpPr/>
          <p:nvPr/>
        </p:nvSpPr>
        <p:spPr>
          <a:xfrm>
            <a:off x="8520152" y="5121274"/>
            <a:ext cx="3185379" cy="524477"/>
          </a:xfrm>
          <a:custGeom>
            <a:avLst/>
            <a:gdLst>
              <a:gd name="connsiteX0" fmla="*/ 0 w 3906430"/>
              <a:gd name="connsiteY0" fmla="*/ 0 h 634799"/>
              <a:gd name="connsiteX1" fmla="*/ 3906430 w 3906430"/>
              <a:gd name="connsiteY1" fmla="*/ 0 h 634799"/>
              <a:gd name="connsiteX2" fmla="*/ 3906430 w 3906430"/>
              <a:gd name="connsiteY2" fmla="*/ 515200 h 634799"/>
              <a:gd name="connsiteX3" fmla="*/ 3786831 w 3906430"/>
              <a:gd name="connsiteY3" fmla="*/ 634799 h 634799"/>
              <a:gd name="connsiteX4" fmla="*/ 119599 w 3906430"/>
              <a:gd name="connsiteY4" fmla="*/ 634799 h 634799"/>
              <a:gd name="connsiteX5" fmla="*/ 0 w 3906430"/>
              <a:gd name="connsiteY5" fmla="*/ 515200 h 63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6430" h="634799">
                <a:moveTo>
                  <a:pt x="0" y="0"/>
                </a:moveTo>
                <a:lnTo>
                  <a:pt x="3906430" y="0"/>
                </a:lnTo>
                <a:lnTo>
                  <a:pt x="3906430" y="515200"/>
                </a:lnTo>
                <a:cubicBezTo>
                  <a:pt x="3906430" y="581253"/>
                  <a:pt x="3852884" y="634799"/>
                  <a:pt x="3786831" y="634799"/>
                </a:cubicBezTo>
                <a:lnTo>
                  <a:pt x="119599" y="634799"/>
                </a:lnTo>
                <a:cubicBezTo>
                  <a:pt x="53546" y="634799"/>
                  <a:pt x="0" y="581253"/>
                  <a:pt x="0" y="51520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12476" y="4863866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圆角矩形 44"/>
          <p:cNvSpPr/>
          <p:nvPr/>
        </p:nvSpPr>
        <p:spPr>
          <a:xfrm>
            <a:off x="10703500" y="6011044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6" name="文本框 45"/>
          <p:cNvSpPr txBox="1"/>
          <p:nvPr/>
        </p:nvSpPr>
        <p:spPr>
          <a:xfrm>
            <a:off x="10719977" y="6088535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three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9903993" y="2095262"/>
            <a:ext cx="109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gradFill>
                  <a:gsLst>
                    <a:gs pos="0">
                      <a:schemeClr val="tx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4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FOUR</a:t>
            </a:r>
            <a:endParaRPr lang="zh-CN" altLang="en-US" sz="1400" b="1" dirty="0">
              <a:gradFill>
                <a:gsLst>
                  <a:gs pos="0">
                    <a:schemeClr val="tx1"/>
                  </a:gs>
                  <a:gs pos="100000">
                    <a:schemeClr val="bg2">
                      <a:lumMod val="25000"/>
                    </a:schemeClr>
                  </a:gs>
                </a:gsLst>
                <a:lin ang="4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207620" y="2005972"/>
            <a:ext cx="109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gradFill>
                  <a:gsLst>
                    <a:gs pos="0">
                      <a:schemeClr val="tx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4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zh-CN" altLang="en-US" sz="1400" b="1" dirty="0">
              <a:gradFill>
                <a:gsLst>
                  <a:gs pos="0">
                    <a:schemeClr val="tx1"/>
                  </a:gs>
                  <a:gs pos="100000">
                    <a:schemeClr val="bg2">
                      <a:lumMod val="25000"/>
                    </a:schemeClr>
                  </a:gs>
                </a:gsLst>
                <a:lin ang="4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任意多边形 91"/>
          <p:cNvSpPr/>
          <p:nvPr/>
        </p:nvSpPr>
        <p:spPr>
          <a:xfrm>
            <a:off x="483718" y="5050774"/>
            <a:ext cx="3185379" cy="524477"/>
          </a:xfrm>
          <a:custGeom>
            <a:avLst/>
            <a:gdLst>
              <a:gd name="connsiteX0" fmla="*/ 0 w 3906430"/>
              <a:gd name="connsiteY0" fmla="*/ 0 h 634799"/>
              <a:gd name="connsiteX1" fmla="*/ 3906430 w 3906430"/>
              <a:gd name="connsiteY1" fmla="*/ 0 h 634799"/>
              <a:gd name="connsiteX2" fmla="*/ 3906430 w 3906430"/>
              <a:gd name="connsiteY2" fmla="*/ 515200 h 634799"/>
              <a:gd name="connsiteX3" fmla="*/ 3786831 w 3906430"/>
              <a:gd name="connsiteY3" fmla="*/ 634799 h 634799"/>
              <a:gd name="connsiteX4" fmla="*/ 119599 w 3906430"/>
              <a:gd name="connsiteY4" fmla="*/ 634799 h 634799"/>
              <a:gd name="connsiteX5" fmla="*/ 0 w 3906430"/>
              <a:gd name="connsiteY5" fmla="*/ 515200 h 63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6430" h="634799">
                <a:moveTo>
                  <a:pt x="0" y="0"/>
                </a:moveTo>
                <a:lnTo>
                  <a:pt x="3906430" y="0"/>
                </a:lnTo>
                <a:lnTo>
                  <a:pt x="3906430" y="515200"/>
                </a:lnTo>
                <a:cubicBezTo>
                  <a:pt x="3906430" y="581253"/>
                  <a:pt x="3852884" y="634799"/>
                  <a:pt x="3786831" y="634799"/>
                </a:cubicBezTo>
                <a:lnTo>
                  <a:pt x="119599" y="634799"/>
                </a:lnTo>
                <a:cubicBezTo>
                  <a:pt x="53546" y="634799"/>
                  <a:pt x="0" y="581253"/>
                  <a:pt x="0" y="51520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923096" y="1919414"/>
            <a:ext cx="3185380" cy="3655837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0">
                <a:srgbClr val="C0A500">
                  <a:lumMod val="89000"/>
                  <a:lumOff val="11000"/>
                </a:srgbClr>
              </a:gs>
              <a:gs pos="100000">
                <a:srgbClr val="FFE236">
                  <a:lumMod val="90000"/>
                  <a:lumOff val="10000"/>
                </a:srgbClr>
              </a:gs>
            </a:gsLst>
            <a:lin ang="4800000" scaled="0"/>
            <a:tileRect/>
          </a:gradFill>
          <a:ln>
            <a:noFill/>
          </a:ln>
          <a:effectLst>
            <a:outerShdw blurRad="558800" sx="102000" sy="102000" algn="ctr" rotWithShape="0">
              <a:srgbClr val="CFB207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3" name="任意多边形 82"/>
          <p:cNvSpPr/>
          <p:nvPr/>
        </p:nvSpPr>
        <p:spPr>
          <a:xfrm>
            <a:off x="2921722" y="5050774"/>
            <a:ext cx="3185379" cy="524477"/>
          </a:xfrm>
          <a:custGeom>
            <a:avLst/>
            <a:gdLst>
              <a:gd name="connsiteX0" fmla="*/ 0 w 3906430"/>
              <a:gd name="connsiteY0" fmla="*/ 0 h 634799"/>
              <a:gd name="connsiteX1" fmla="*/ 3906430 w 3906430"/>
              <a:gd name="connsiteY1" fmla="*/ 0 h 634799"/>
              <a:gd name="connsiteX2" fmla="*/ 3906430 w 3906430"/>
              <a:gd name="connsiteY2" fmla="*/ 515200 h 634799"/>
              <a:gd name="connsiteX3" fmla="*/ 3786831 w 3906430"/>
              <a:gd name="connsiteY3" fmla="*/ 634799 h 634799"/>
              <a:gd name="connsiteX4" fmla="*/ 119599 w 3906430"/>
              <a:gd name="connsiteY4" fmla="*/ 634799 h 634799"/>
              <a:gd name="connsiteX5" fmla="*/ 0 w 3906430"/>
              <a:gd name="connsiteY5" fmla="*/ 515200 h 63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6430" h="634799">
                <a:moveTo>
                  <a:pt x="0" y="0"/>
                </a:moveTo>
                <a:lnTo>
                  <a:pt x="3906430" y="0"/>
                </a:lnTo>
                <a:lnTo>
                  <a:pt x="3906430" y="515200"/>
                </a:lnTo>
                <a:cubicBezTo>
                  <a:pt x="3906430" y="581253"/>
                  <a:pt x="3852884" y="634799"/>
                  <a:pt x="3786831" y="634799"/>
                </a:cubicBezTo>
                <a:lnTo>
                  <a:pt x="119599" y="634799"/>
                </a:lnTo>
                <a:cubicBezTo>
                  <a:pt x="53546" y="634799"/>
                  <a:pt x="0" y="581253"/>
                  <a:pt x="0" y="51520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653774" y="515011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dirty="0"/>
              <a:t>决策树模型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3660249" y="2017371"/>
            <a:ext cx="1098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gradFill>
                  <a:gsLst>
                    <a:gs pos="0">
                      <a:schemeClr val="tx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4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TWO</a:t>
            </a:r>
            <a:endParaRPr lang="zh-CN" altLang="en-US" sz="1400" b="1" dirty="0">
              <a:gradFill>
                <a:gsLst>
                  <a:gs pos="0">
                    <a:schemeClr val="tx1"/>
                  </a:gs>
                  <a:gs pos="100000">
                    <a:schemeClr val="bg2">
                      <a:lumMod val="25000"/>
                    </a:schemeClr>
                  </a:gs>
                </a:gsLst>
                <a:lin ang="4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2833867" y="2704198"/>
            <a:ext cx="2830721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7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97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5361099" y="1454938"/>
            <a:ext cx="3906430" cy="4483381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9000">
                <a:srgbClr val="1CA986"/>
              </a:gs>
              <a:gs pos="100000">
                <a:srgbClr val="50D4C2"/>
              </a:gs>
            </a:gsLst>
            <a:lin ang="4800000" scaled="0"/>
            <a:tileRect/>
          </a:gradFill>
          <a:ln>
            <a:noFill/>
          </a:ln>
          <a:effectLst>
            <a:outerShdw blurRad="406400" sx="102000" sy="102000" algn="ctr" rotWithShape="0">
              <a:srgbClr val="1CA986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764937" y="1648039"/>
            <a:ext cx="1098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gradFill>
                  <a:gsLst>
                    <a:gs pos="0">
                      <a:schemeClr val="tx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4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THREE</a:t>
            </a:r>
            <a:endParaRPr lang="zh-CN" altLang="en-US" b="1" dirty="0">
              <a:gradFill>
                <a:gsLst>
                  <a:gs pos="0">
                    <a:schemeClr val="tx1"/>
                  </a:gs>
                  <a:gs pos="100000">
                    <a:schemeClr val="bg2">
                      <a:lumMod val="25000"/>
                    </a:schemeClr>
                  </a:gs>
                </a:gsLst>
                <a:lin ang="4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618884" y="1701307"/>
            <a:ext cx="34144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40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任意多边形 55"/>
          <p:cNvSpPr/>
          <p:nvPr/>
        </p:nvSpPr>
        <p:spPr>
          <a:xfrm>
            <a:off x="5361099" y="3307515"/>
            <a:ext cx="3906430" cy="1996006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>
            <a:gsLst>
              <a:gs pos="0">
                <a:srgbClr val="1CA986">
                  <a:lumMod val="86000"/>
                  <a:lumOff val="14000"/>
                </a:srgbClr>
              </a:gs>
              <a:gs pos="100000">
                <a:srgbClr val="50D4C2">
                  <a:lumMod val="87000"/>
                </a:srgbClr>
              </a:gs>
            </a:gsLst>
            <a:lin ang="4800000" scaled="0"/>
          </a:gradFill>
          <a:ln>
            <a:noFill/>
          </a:ln>
          <a:effectLst>
            <a:outerShdw blurRad="393700" dist="38100" dir="16200000" sx="101000" sy="101000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任意多边形 49"/>
          <p:cNvSpPr/>
          <p:nvPr/>
        </p:nvSpPr>
        <p:spPr>
          <a:xfrm>
            <a:off x="5361099" y="5303521"/>
            <a:ext cx="3906430" cy="634799"/>
          </a:xfrm>
          <a:custGeom>
            <a:avLst/>
            <a:gdLst>
              <a:gd name="connsiteX0" fmla="*/ 0 w 3906430"/>
              <a:gd name="connsiteY0" fmla="*/ 0 h 634799"/>
              <a:gd name="connsiteX1" fmla="*/ 3906430 w 3906430"/>
              <a:gd name="connsiteY1" fmla="*/ 0 h 634799"/>
              <a:gd name="connsiteX2" fmla="*/ 3906430 w 3906430"/>
              <a:gd name="connsiteY2" fmla="*/ 515200 h 634799"/>
              <a:gd name="connsiteX3" fmla="*/ 3786831 w 3906430"/>
              <a:gd name="connsiteY3" fmla="*/ 634799 h 634799"/>
              <a:gd name="connsiteX4" fmla="*/ 119599 w 3906430"/>
              <a:gd name="connsiteY4" fmla="*/ 634799 h 634799"/>
              <a:gd name="connsiteX5" fmla="*/ 0 w 3906430"/>
              <a:gd name="connsiteY5" fmla="*/ 515200 h 63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6430" h="634799">
                <a:moveTo>
                  <a:pt x="0" y="0"/>
                </a:moveTo>
                <a:lnTo>
                  <a:pt x="3906430" y="0"/>
                </a:lnTo>
                <a:lnTo>
                  <a:pt x="3906430" y="515200"/>
                </a:lnTo>
                <a:cubicBezTo>
                  <a:pt x="3906430" y="581253"/>
                  <a:pt x="3852884" y="634799"/>
                  <a:pt x="3786831" y="634799"/>
                </a:cubicBezTo>
                <a:lnTo>
                  <a:pt x="119599" y="634799"/>
                </a:lnTo>
                <a:cubicBezTo>
                  <a:pt x="53546" y="634799"/>
                  <a:pt x="0" y="581253"/>
                  <a:pt x="0" y="515200"/>
                </a:cubicBezTo>
                <a:close/>
              </a:path>
            </a:pathLst>
          </a:custGeom>
          <a:gradFill flip="none" rotWithShape="1">
            <a:gsLst>
              <a:gs pos="9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48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16167" y="2748081"/>
            <a:ext cx="2830721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97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97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C11D1DC-0474-469B-ACBB-AB70A873EC7E}"/>
              </a:ext>
            </a:extLst>
          </p:cNvPr>
          <p:cNvSpPr txBox="1"/>
          <p:nvPr/>
        </p:nvSpPr>
        <p:spPr>
          <a:xfrm>
            <a:off x="1113955" y="5150117"/>
            <a:ext cx="1462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朴素贝叶斯法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DEB8B83-2660-4DD0-9DCB-375A7894DACB}"/>
              </a:ext>
            </a:extLst>
          </p:cNvPr>
          <p:cNvSpPr txBox="1"/>
          <p:nvPr/>
        </p:nvSpPr>
        <p:spPr>
          <a:xfrm>
            <a:off x="6248362" y="5374528"/>
            <a:ext cx="254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逻辑斯蒂回归模型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A1D5824-6479-4C57-814F-FC91AE30C962}"/>
              </a:ext>
            </a:extLst>
          </p:cNvPr>
          <p:cNvSpPr/>
          <p:nvPr/>
        </p:nvSpPr>
        <p:spPr>
          <a:xfrm>
            <a:off x="9253572" y="5205251"/>
            <a:ext cx="21914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/>
              <a:t>最大熵模型</a:t>
            </a:r>
          </a:p>
        </p:txBody>
      </p:sp>
    </p:spTree>
    <p:extLst>
      <p:ext uri="{BB962C8B-B14F-4D97-AF65-F5344CB8AC3E}">
        <p14:creationId xmlns:p14="http://schemas.microsoft.com/office/powerpoint/2010/main" val="168728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 rot="21352686">
            <a:off x="-934069" y="2427052"/>
            <a:ext cx="5650763" cy="5926252"/>
            <a:chOff x="-934070" y="2109337"/>
            <a:chExt cx="5650763" cy="5926252"/>
          </a:xfrm>
        </p:grpSpPr>
        <p:sp>
          <p:nvSpPr>
            <p:cNvPr id="73" name="文本框 72"/>
            <p:cNvSpPr txBox="1"/>
            <p:nvPr/>
          </p:nvSpPr>
          <p:spPr>
            <a:xfrm>
              <a:off x="1957737" y="2109337"/>
              <a:ext cx="275895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46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0" dirty="0"/>
                <a:t>O</a:t>
              </a:r>
              <a:endParaRPr lang="zh-CN" altLang="en-US" sz="24000" dirty="0"/>
            </a:p>
          </p:txBody>
        </p:sp>
        <p:sp>
          <p:nvSpPr>
            <p:cNvPr id="72" name="文本框 71"/>
            <p:cNvSpPr txBox="1"/>
            <p:nvPr/>
          </p:nvSpPr>
          <p:spPr>
            <a:xfrm rot="19187285">
              <a:off x="-934070" y="2618721"/>
              <a:ext cx="5347939" cy="541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98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4600" dirty="0"/>
                <a:t>C</a:t>
              </a:r>
              <a:endParaRPr lang="zh-CN" altLang="en-US" sz="346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8" name="矩形 7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12476" y="4863866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703500" y="6011044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719977" y="6088535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three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1A98B8-E351-4531-BE32-7D37B81678C9}"/>
              </a:ext>
            </a:extLst>
          </p:cNvPr>
          <p:cNvSpPr txBox="1"/>
          <p:nvPr/>
        </p:nvSpPr>
        <p:spPr>
          <a:xfrm>
            <a:off x="304372" y="15643"/>
            <a:ext cx="4020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逻辑斯蒂回归模型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5">
                <a:extLst>
                  <a:ext uri="{FF2B5EF4-FFF2-40B4-BE49-F238E27FC236}">
                    <a16:creationId xmlns:a16="http://schemas.microsoft.com/office/drawing/2014/main" id="{5038C919-506D-4058-8595-583D1193EA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9898" y="1170432"/>
                <a:ext cx="4824095" cy="20096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二项逻辑斯谛回归模型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2000" b="0" i="0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0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en-US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1−</m:t>
                              </m:r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  <m:r>
                                    <a:rPr kumimoji="0" lang="en-US" sz="2000" b="0" i="0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=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0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</m:t>
                      </m:r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r>
                        <a:rPr kumimoji="0" lang="en-US" sz="2000" b="0" i="1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30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  <m:r>
                                    <a:rPr kumimoji="0" lang="en-US" sz="2000" b="0" i="0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func>
                            <m:func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𝑤</m:t>
                                  </m:r>
                                  <m:r>
                                    <a:rPr kumimoji="0" lang="en-US" sz="2000" b="0" i="0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内容占位符 5">
                <a:extLst>
                  <a:ext uri="{FF2B5EF4-FFF2-40B4-BE49-F238E27FC236}">
                    <a16:creationId xmlns:a16="http://schemas.microsoft.com/office/drawing/2014/main" id="{5038C919-506D-4058-8595-583D1193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98" y="1170432"/>
                <a:ext cx="4824095" cy="2009653"/>
              </a:xfrm>
              <a:prstGeom prst="rect">
                <a:avLst/>
              </a:prstGeom>
              <a:blipFill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5">
                <a:extLst>
                  <a:ext uri="{FF2B5EF4-FFF2-40B4-BE49-F238E27FC236}">
                    <a16:creationId xmlns:a16="http://schemas.microsoft.com/office/drawing/2014/main" id="{A6B7AA68-FEEF-4CB9-920C-2E8C0D0642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6352" y="3296327"/>
                <a:ext cx="8369935" cy="28972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多项逻辑斯谛回归模型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altLang="zh-CN" sz="2000" b="0" i="1" u="none" strike="noStrike" kern="0" cap="none" spc="3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2000" b="0" i="1" u="none" strike="noStrike" kern="0" cap="none" spc="3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0" lang="en-US" altLang="zh-CN" sz="2000" b="0" i="1" u="none" strike="noStrike" kern="0" cap="none" spc="3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⋅</m:t>
                                  </m:r>
                                  <m: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𝐾</m:t>
                              </m:r>
                              <m: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3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30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b="0" i="1" u="none" strike="noStrike" kern="0" cap="none" spc="30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30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000" b="0" i="1" u="none" strike="noStrike" kern="0" cap="none" spc="3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⋅</m:t>
                                      </m:r>
                                      <m:r>
                                        <a:rPr kumimoji="0" lang="en-US" altLang="zh-CN" sz="2000" b="0" i="1" u="none" strike="noStrike" kern="0" cap="none" spc="3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</m:oMath>
                  </m:oMathPara>
                </a14:m>
                <a:endParaRPr kumimoji="0" lang="en-US" altLang="zh-CN" sz="2000" b="0" i="1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 Math" panose="02040503050406030204" pitchFamily="18" charset="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=1,⋯,</m:t>
                      </m:r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𝐾</m:t>
                      </m:r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−1</m:t>
                      </m:r>
                    </m:oMath>
                  </m:oMathPara>
                </a14:m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30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kumimoji="0" lang="en-US" altLang="zh-CN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𝐾</m:t>
                              </m:r>
                            </m:e>
                          </m:d>
                          <m:r>
                            <a:rPr kumimoji="0" lang="en-US" altLang="zh-CN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kumimoji="0" lang="en-US" altLang="zh-CN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altLang="zh-CN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𝐾</m:t>
                              </m:r>
                              <m:r>
                                <a:rPr kumimoji="0" lang="en-US" altLang="zh-CN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kumimoji="0" lang="en-US" altLang="zh-CN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altLang="zh-CN" sz="2000" b="0" i="0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2000" b="0" i="1" u="none" strike="noStrike" kern="0" cap="none" spc="30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2000" b="0" i="1" u="none" strike="noStrike" kern="0" cap="none" spc="30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2000" b="0" i="1" u="none" strike="noStrike" kern="0" cap="none" spc="30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kumimoji="0" lang="en-US" altLang="zh-CN" sz="2000" b="0" i="0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⋅</m:t>
                                      </m:r>
                                      <m:r>
                                        <a:rPr kumimoji="0" lang="en-US" altLang="zh-CN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内容占位符 5">
                <a:extLst>
                  <a:ext uri="{FF2B5EF4-FFF2-40B4-BE49-F238E27FC236}">
                    <a16:creationId xmlns:a16="http://schemas.microsoft.com/office/drawing/2014/main" id="{A6B7AA68-FEEF-4CB9-920C-2E8C0D064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52" y="3296327"/>
                <a:ext cx="8369935" cy="2897268"/>
              </a:xfrm>
              <a:prstGeom prst="rect">
                <a:avLst/>
              </a:prstGeom>
              <a:blipFill>
                <a:blip r:embed="rId3"/>
                <a:stretch>
                  <a:fillRect l="-728" t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48B75D3E-AA2A-4817-A312-C3944335E93E}"/>
              </a:ext>
            </a:extLst>
          </p:cNvPr>
          <p:cNvSpPr txBox="1"/>
          <p:nvPr/>
        </p:nvSpPr>
        <p:spPr>
          <a:xfrm>
            <a:off x="6628009" y="1148980"/>
            <a:ext cx="3706030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30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模型参数估计：极大似然估计</a:t>
            </a:r>
            <a:endParaRPr kumimoji="0" lang="en-US" altLang="zh-CN" sz="1800" b="0" i="0" u="none" strike="noStrike" kern="0" cap="none" spc="30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2103D-EC46-46CE-A5C8-201C985FB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856" y="1765961"/>
            <a:ext cx="6099288" cy="3812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/>
          <p:cNvGrpSpPr/>
          <p:nvPr/>
        </p:nvGrpSpPr>
        <p:grpSpPr>
          <a:xfrm>
            <a:off x="1520037" y="1801636"/>
            <a:ext cx="7109949" cy="4320540"/>
            <a:chOff x="1520037" y="1801636"/>
            <a:chExt cx="7109949" cy="4320540"/>
          </a:xfrm>
        </p:grpSpPr>
        <p:grpSp>
          <p:nvGrpSpPr>
            <p:cNvPr id="90" name="组合 89"/>
            <p:cNvGrpSpPr/>
            <p:nvPr/>
          </p:nvGrpSpPr>
          <p:grpSpPr>
            <a:xfrm rot="20281995">
              <a:off x="1520037" y="2299649"/>
              <a:ext cx="3185380" cy="3822527"/>
              <a:chOff x="-648293" y="1960778"/>
              <a:chExt cx="3185380" cy="3822527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-648293" y="1960778"/>
                <a:ext cx="3185380" cy="3655837"/>
              </a:xfrm>
              <a:prstGeom prst="roundRect">
                <a:avLst>
                  <a:gd name="adj" fmla="val 3105"/>
                </a:avLst>
              </a:prstGeom>
              <a:gradFill flip="none" rotWithShape="1">
                <a:gsLst>
                  <a:gs pos="9000">
                    <a:srgbClr val="519C23">
                      <a:lumMod val="89000"/>
                      <a:lumOff val="11000"/>
                    </a:srgbClr>
                  </a:gs>
                  <a:gs pos="100000">
                    <a:srgbClr val="A3EC40">
                      <a:lumMod val="78000"/>
                      <a:lumOff val="22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279400" sx="102000" sy="102000" algn="ctr" rotWithShape="0">
                  <a:srgbClr val="519C23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395020" y="2047336"/>
                <a:ext cx="10987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bg2">
                            <a:lumMod val="25000"/>
                          </a:schemeClr>
                        </a:gs>
                      </a:gsLst>
                      <a:lin ang="48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</a:t>
                </a:r>
                <a:endParaRPr lang="zh-CN" altLang="en-US" sz="14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8" name="任意多边形 67"/>
              <p:cNvSpPr/>
              <p:nvPr/>
            </p:nvSpPr>
            <p:spPr>
              <a:xfrm>
                <a:off x="-648292" y="5092138"/>
                <a:ext cx="3185379" cy="524477"/>
              </a:xfrm>
              <a:custGeom>
                <a:avLst/>
                <a:gdLst>
                  <a:gd name="connsiteX0" fmla="*/ 0 w 3906430"/>
                  <a:gd name="connsiteY0" fmla="*/ 0 h 634799"/>
                  <a:gd name="connsiteX1" fmla="*/ 3906430 w 3906430"/>
                  <a:gd name="connsiteY1" fmla="*/ 0 h 634799"/>
                  <a:gd name="connsiteX2" fmla="*/ 3906430 w 3906430"/>
                  <a:gd name="connsiteY2" fmla="*/ 515200 h 634799"/>
                  <a:gd name="connsiteX3" fmla="*/ 3786831 w 3906430"/>
                  <a:gd name="connsiteY3" fmla="*/ 634799 h 634799"/>
                  <a:gd name="connsiteX4" fmla="*/ 119599 w 3906430"/>
                  <a:gd name="connsiteY4" fmla="*/ 634799 h 634799"/>
                  <a:gd name="connsiteX5" fmla="*/ 0 w 3906430"/>
                  <a:gd name="connsiteY5" fmla="*/ 515200 h 63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6430" h="634799">
                    <a:moveTo>
                      <a:pt x="0" y="0"/>
                    </a:moveTo>
                    <a:lnTo>
                      <a:pt x="3906430" y="0"/>
                    </a:lnTo>
                    <a:lnTo>
                      <a:pt x="3906430" y="515200"/>
                    </a:lnTo>
                    <a:cubicBezTo>
                      <a:pt x="3906430" y="581253"/>
                      <a:pt x="3852884" y="634799"/>
                      <a:pt x="3786831" y="634799"/>
                    </a:cubicBezTo>
                    <a:lnTo>
                      <a:pt x="119599" y="634799"/>
                    </a:lnTo>
                    <a:cubicBezTo>
                      <a:pt x="53546" y="634799"/>
                      <a:pt x="0" y="581253"/>
                      <a:pt x="0" y="51520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4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93795" y="5244918"/>
                <a:ext cx="110799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朴素贝叶斯法</a:t>
                </a:r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-548369" y="2659373"/>
                <a:ext cx="2830721" cy="312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700" b="1" dirty="0">
                    <a:solidFill>
                      <a:schemeClr val="bg1">
                        <a:alpha val="3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9700" b="1" dirty="0">
                  <a:solidFill>
                    <a:schemeClr val="bg1">
                      <a:alpha val="3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 rot="20830223">
              <a:off x="3522674" y="1801636"/>
              <a:ext cx="3185380" cy="3813393"/>
              <a:chOff x="2870084" y="1919414"/>
              <a:chExt cx="3185380" cy="3813393"/>
            </a:xfrm>
          </p:grpSpPr>
          <p:sp>
            <p:nvSpPr>
              <p:cNvPr id="70" name="圆角矩形 69"/>
              <p:cNvSpPr/>
              <p:nvPr/>
            </p:nvSpPr>
            <p:spPr>
              <a:xfrm>
                <a:off x="2870084" y="1919414"/>
                <a:ext cx="3185380" cy="3655837"/>
              </a:xfrm>
              <a:prstGeom prst="roundRect">
                <a:avLst>
                  <a:gd name="adj" fmla="val 3105"/>
                </a:avLst>
              </a:prstGeom>
              <a:gradFill flip="none" rotWithShape="1">
                <a:gsLst>
                  <a:gs pos="0">
                    <a:srgbClr val="C0A500">
                      <a:lumMod val="89000"/>
                      <a:lumOff val="11000"/>
                    </a:srgbClr>
                  </a:gs>
                  <a:gs pos="100000">
                    <a:srgbClr val="FFE236">
                      <a:lumMod val="90000"/>
                      <a:lumOff val="10000"/>
                    </a:srgbClr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558800" sx="102000" sy="102000" algn="ctr" rotWithShape="0">
                  <a:srgbClr val="CFB207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1" name="任意多边形 70"/>
              <p:cNvSpPr/>
              <p:nvPr/>
            </p:nvSpPr>
            <p:spPr>
              <a:xfrm>
                <a:off x="2870085" y="5050774"/>
                <a:ext cx="3185379" cy="524477"/>
              </a:xfrm>
              <a:custGeom>
                <a:avLst/>
                <a:gdLst>
                  <a:gd name="connsiteX0" fmla="*/ 0 w 3906430"/>
                  <a:gd name="connsiteY0" fmla="*/ 0 h 634799"/>
                  <a:gd name="connsiteX1" fmla="*/ 3906430 w 3906430"/>
                  <a:gd name="connsiteY1" fmla="*/ 0 h 634799"/>
                  <a:gd name="connsiteX2" fmla="*/ 3906430 w 3906430"/>
                  <a:gd name="connsiteY2" fmla="*/ 515200 h 634799"/>
                  <a:gd name="connsiteX3" fmla="*/ 3786831 w 3906430"/>
                  <a:gd name="connsiteY3" fmla="*/ 634799 h 634799"/>
                  <a:gd name="connsiteX4" fmla="*/ 119599 w 3906430"/>
                  <a:gd name="connsiteY4" fmla="*/ 634799 h 634799"/>
                  <a:gd name="connsiteX5" fmla="*/ 0 w 3906430"/>
                  <a:gd name="connsiteY5" fmla="*/ 515200 h 63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6430" h="634799">
                    <a:moveTo>
                      <a:pt x="0" y="0"/>
                    </a:moveTo>
                    <a:lnTo>
                      <a:pt x="3906430" y="0"/>
                    </a:lnTo>
                    <a:lnTo>
                      <a:pt x="3906430" y="515200"/>
                    </a:lnTo>
                    <a:cubicBezTo>
                      <a:pt x="3906430" y="581253"/>
                      <a:pt x="3852884" y="634799"/>
                      <a:pt x="3786831" y="634799"/>
                    </a:cubicBezTo>
                    <a:lnTo>
                      <a:pt x="119599" y="634799"/>
                    </a:lnTo>
                    <a:cubicBezTo>
                      <a:pt x="53546" y="634799"/>
                      <a:pt x="0" y="581253"/>
                      <a:pt x="0" y="51520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4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3735006" y="5212699"/>
                <a:ext cx="95410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决策树模型</a:t>
                </a: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3913397" y="2017371"/>
                <a:ext cx="10987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bg2">
                            <a:lumMod val="25000"/>
                          </a:schemeClr>
                        </a:gs>
                      </a:gsLst>
                      <a:lin ang="48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TWO</a:t>
                </a:r>
                <a:endParaRPr lang="zh-CN" altLang="en-US" sz="14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2975766" y="2608875"/>
                <a:ext cx="2830721" cy="312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700" b="1" dirty="0">
                    <a:solidFill>
                      <a:schemeClr val="bg1">
                        <a:alpha val="3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9700" b="1" dirty="0">
                  <a:solidFill>
                    <a:schemeClr val="bg1">
                      <a:alpha val="3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 rot="159019">
              <a:off x="5444606" y="1814391"/>
              <a:ext cx="3185380" cy="3655837"/>
              <a:chOff x="5587306" y="1452141"/>
              <a:chExt cx="3185380" cy="3655837"/>
            </a:xfrm>
          </p:grpSpPr>
          <p:sp>
            <p:nvSpPr>
              <p:cNvPr id="83" name="圆角矩形 82"/>
              <p:cNvSpPr/>
              <p:nvPr/>
            </p:nvSpPr>
            <p:spPr>
              <a:xfrm>
                <a:off x="5587306" y="1452141"/>
                <a:ext cx="3185380" cy="3655837"/>
              </a:xfrm>
              <a:prstGeom prst="roundRect">
                <a:avLst>
                  <a:gd name="adj" fmla="val 3105"/>
                </a:avLst>
              </a:prstGeom>
              <a:gradFill flip="none" rotWithShape="1">
                <a:gsLst>
                  <a:gs pos="900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  <a:ln>
                <a:noFill/>
              </a:ln>
              <a:effectLst>
                <a:outerShdw blurRad="406400" sx="102000" sy="102000" algn="ctr" rotWithShape="0">
                  <a:srgbClr val="1CA986">
                    <a:alpha val="22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4" name="任意多边形 83"/>
              <p:cNvSpPr/>
              <p:nvPr/>
            </p:nvSpPr>
            <p:spPr>
              <a:xfrm>
                <a:off x="5587307" y="4583501"/>
                <a:ext cx="3185379" cy="524477"/>
              </a:xfrm>
              <a:custGeom>
                <a:avLst/>
                <a:gdLst>
                  <a:gd name="connsiteX0" fmla="*/ 0 w 3906430"/>
                  <a:gd name="connsiteY0" fmla="*/ 0 h 634799"/>
                  <a:gd name="connsiteX1" fmla="*/ 3906430 w 3906430"/>
                  <a:gd name="connsiteY1" fmla="*/ 0 h 634799"/>
                  <a:gd name="connsiteX2" fmla="*/ 3906430 w 3906430"/>
                  <a:gd name="connsiteY2" fmla="*/ 515200 h 634799"/>
                  <a:gd name="connsiteX3" fmla="*/ 3786831 w 3906430"/>
                  <a:gd name="connsiteY3" fmla="*/ 634799 h 634799"/>
                  <a:gd name="connsiteX4" fmla="*/ 119599 w 3906430"/>
                  <a:gd name="connsiteY4" fmla="*/ 634799 h 634799"/>
                  <a:gd name="connsiteX5" fmla="*/ 0 w 3906430"/>
                  <a:gd name="connsiteY5" fmla="*/ 515200 h 63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06430" h="634799">
                    <a:moveTo>
                      <a:pt x="0" y="0"/>
                    </a:moveTo>
                    <a:lnTo>
                      <a:pt x="3906430" y="0"/>
                    </a:lnTo>
                    <a:lnTo>
                      <a:pt x="3906430" y="515200"/>
                    </a:lnTo>
                    <a:cubicBezTo>
                      <a:pt x="3906430" y="581253"/>
                      <a:pt x="3852884" y="634799"/>
                      <a:pt x="3786831" y="634799"/>
                    </a:cubicBezTo>
                    <a:lnTo>
                      <a:pt x="119599" y="634799"/>
                    </a:lnTo>
                    <a:cubicBezTo>
                      <a:pt x="53546" y="634799"/>
                      <a:pt x="0" y="581253"/>
                      <a:pt x="0" y="515200"/>
                    </a:cubicBezTo>
                    <a:close/>
                  </a:path>
                </a:pathLst>
              </a:custGeom>
              <a:gradFill flip="none" rotWithShape="1">
                <a:gsLst>
                  <a:gs pos="9000">
                    <a:schemeClr val="bg1">
                      <a:lumMod val="95000"/>
                    </a:schemeClr>
                  </a:gs>
                  <a:gs pos="100000">
                    <a:schemeClr val="bg1"/>
                  </a:gs>
                </a:gsLst>
                <a:lin ang="48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472111" y="4729011"/>
                <a:ext cx="14157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逻辑斯蒂回归模型</a:t>
                </a: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6630619" y="1550098"/>
                <a:ext cx="10987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gradFill>
                      <a:gsLst>
                        <a:gs pos="0">
                          <a:schemeClr val="tx1"/>
                        </a:gs>
                        <a:gs pos="100000">
                          <a:schemeClr val="bg2">
                            <a:lumMod val="25000"/>
                          </a:schemeClr>
                        </a:gs>
                      </a:gsLst>
                      <a:lin ang="4800000" scaled="0"/>
                    </a:gra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THREE</a:t>
                </a:r>
                <a:endParaRPr lang="zh-CN" altLang="en-US" sz="14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5687840" y="1646536"/>
                <a:ext cx="2830721" cy="312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9700" b="1" dirty="0">
                    <a:solidFill>
                      <a:schemeClr val="bg1">
                        <a:alpha val="3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9700" b="1" dirty="0">
                  <a:solidFill>
                    <a:schemeClr val="bg1">
                      <a:alpha val="3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9" name="矩形 98"/>
          <p:cNvSpPr/>
          <p:nvPr/>
        </p:nvSpPr>
        <p:spPr>
          <a:xfrm>
            <a:off x="-6060" y="15229"/>
            <a:ext cx="12191999" cy="6867001"/>
          </a:xfrm>
          <a:prstGeom prst="rect">
            <a:avLst/>
          </a:prstGeom>
          <a:gradFill>
            <a:gsLst>
              <a:gs pos="75000">
                <a:srgbClr val="191533">
                  <a:alpha val="69000"/>
                </a:srgbClr>
              </a:gs>
              <a:gs pos="50000">
                <a:srgbClr val="191533">
                  <a:alpha val="50000"/>
                </a:srgbClr>
              </a:gs>
              <a:gs pos="0">
                <a:srgbClr val="191533">
                  <a:alpha val="0"/>
                </a:srgbClr>
              </a:gs>
              <a:gs pos="100000">
                <a:srgbClr val="19153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3" name="组合 92"/>
          <p:cNvGrpSpPr/>
          <p:nvPr/>
        </p:nvGrpSpPr>
        <p:grpSpPr>
          <a:xfrm rot="694733">
            <a:off x="7517759" y="2171275"/>
            <a:ext cx="3185380" cy="3655837"/>
            <a:chOff x="8595357" y="1989914"/>
            <a:chExt cx="3185380" cy="3655837"/>
          </a:xfrm>
        </p:grpSpPr>
        <p:sp>
          <p:nvSpPr>
            <p:cNvPr id="60" name="圆角矩形 59"/>
            <p:cNvSpPr/>
            <p:nvPr/>
          </p:nvSpPr>
          <p:spPr>
            <a:xfrm>
              <a:off x="8595357" y="1989914"/>
              <a:ext cx="3185380" cy="3655837"/>
            </a:xfrm>
            <a:prstGeom prst="roundRect">
              <a:avLst>
                <a:gd name="adj" fmla="val 3105"/>
              </a:avLst>
            </a:prstGeom>
            <a:gradFill flip="none" rotWithShape="1">
              <a:gsLst>
                <a:gs pos="9000">
                  <a:srgbClr val="D74141"/>
                </a:gs>
                <a:gs pos="100000">
                  <a:srgbClr val="F2817E"/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2032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772687" y="2312150"/>
              <a:ext cx="283072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0" b="1" dirty="0">
                  <a:solidFill>
                    <a:schemeClr val="bg1">
                      <a:alpha val="3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00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8595358" y="5121274"/>
              <a:ext cx="3185379" cy="524477"/>
            </a:xfrm>
            <a:custGeom>
              <a:avLst/>
              <a:gdLst>
                <a:gd name="connsiteX0" fmla="*/ 0 w 3906430"/>
                <a:gd name="connsiteY0" fmla="*/ 0 h 634799"/>
                <a:gd name="connsiteX1" fmla="*/ 3906430 w 3906430"/>
                <a:gd name="connsiteY1" fmla="*/ 0 h 634799"/>
                <a:gd name="connsiteX2" fmla="*/ 3906430 w 3906430"/>
                <a:gd name="connsiteY2" fmla="*/ 515200 h 634799"/>
                <a:gd name="connsiteX3" fmla="*/ 3786831 w 3906430"/>
                <a:gd name="connsiteY3" fmla="*/ 634799 h 634799"/>
                <a:gd name="connsiteX4" fmla="*/ 119599 w 3906430"/>
                <a:gd name="connsiteY4" fmla="*/ 634799 h 634799"/>
                <a:gd name="connsiteX5" fmla="*/ 0 w 3906430"/>
                <a:gd name="connsiteY5" fmla="*/ 515200 h 634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6430" h="634799">
                  <a:moveTo>
                    <a:pt x="0" y="0"/>
                  </a:moveTo>
                  <a:lnTo>
                    <a:pt x="3906430" y="0"/>
                  </a:lnTo>
                  <a:lnTo>
                    <a:pt x="3906430" y="515200"/>
                  </a:lnTo>
                  <a:cubicBezTo>
                    <a:pt x="3906430" y="581253"/>
                    <a:pt x="3852884" y="634799"/>
                    <a:pt x="3786831" y="634799"/>
                  </a:cubicBezTo>
                  <a:lnTo>
                    <a:pt x="119599" y="634799"/>
                  </a:lnTo>
                  <a:cubicBezTo>
                    <a:pt x="53546" y="634799"/>
                    <a:pt x="0" y="581253"/>
                    <a:pt x="0" y="515200"/>
                  </a:cubicBezTo>
                  <a:close/>
                </a:path>
              </a:pathLst>
            </a:custGeom>
            <a:gradFill flip="none" rotWithShape="1">
              <a:gsLst>
                <a:gs pos="900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4800000" scaled="0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9638670" y="2095262"/>
              <a:ext cx="10987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FOUR</a:t>
              </a:r>
              <a:endParaRPr lang="zh-CN" altLang="en-US" sz="1400" b="1" dirty="0">
                <a:gradFill>
                  <a:gsLst>
                    <a:gs pos="0">
                      <a:schemeClr val="tx1"/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4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9710994" y="5245012"/>
              <a:ext cx="9541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最大熵模型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5" name="矩形 4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2476" y="4863866"/>
            <a:ext cx="12192000" cy="2016294"/>
            <a:chOff x="12476" y="4863866"/>
            <a:chExt cx="12192000" cy="2016294"/>
          </a:xfrm>
        </p:grpSpPr>
        <p:sp>
          <p:nvSpPr>
            <p:cNvPr id="9" name="任意多边形 8"/>
            <p:cNvSpPr/>
            <p:nvPr/>
          </p:nvSpPr>
          <p:spPr>
            <a:xfrm>
              <a:off x="12476" y="4863866"/>
              <a:ext cx="12192000" cy="2016294"/>
            </a:xfrm>
            <a:custGeom>
              <a:avLst/>
              <a:gdLst>
                <a:gd name="connsiteX0" fmla="*/ 12192000 w 12192000"/>
                <a:gd name="connsiteY0" fmla="*/ 0 h 2016294"/>
                <a:gd name="connsiteX1" fmla="*/ 12192000 w 12192000"/>
                <a:gd name="connsiteY1" fmla="*/ 2016294 h 2016294"/>
                <a:gd name="connsiteX2" fmla="*/ 0 w 12192000"/>
                <a:gd name="connsiteY2" fmla="*/ 2016294 h 2016294"/>
                <a:gd name="connsiteX3" fmla="*/ 0 w 12192000"/>
                <a:gd name="connsiteY3" fmla="*/ 2006281 h 2016294"/>
                <a:gd name="connsiteX4" fmla="*/ 263708 w 12192000"/>
                <a:gd name="connsiteY4" fmla="*/ 2003914 h 2016294"/>
                <a:gd name="connsiteX5" fmla="*/ 12104647 w 12192000"/>
                <a:gd name="connsiteY5" fmla="*/ 101701 h 201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016294">
                  <a:moveTo>
                    <a:pt x="12192000" y="0"/>
                  </a:moveTo>
                  <a:lnTo>
                    <a:pt x="12192000" y="2016294"/>
                  </a:lnTo>
                  <a:lnTo>
                    <a:pt x="0" y="2016294"/>
                  </a:lnTo>
                  <a:lnTo>
                    <a:pt x="0" y="2006281"/>
                  </a:lnTo>
                  <a:lnTo>
                    <a:pt x="263708" y="2003914"/>
                  </a:lnTo>
                  <a:cubicBezTo>
                    <a:pt x="6161267" y="1897494"/>
                    <a:pt x="10936182" y="1116311"/>
                    <a:pt x="12104647" y="101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122C"/>
                </a:gs>
                <a:gs pos="100000">
                  <a:srgbClr val="2E3D9A"/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635000" dist="1016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10703500" y="6011044"/>
              <a:ext cx="1200693" cy="501388"/>
            </a:xfrm>
            <a:prstGeom prst="roundRect">
              <a:avLst>
                <a:gd name="adj" fmla="val 50000"/>
              </a:avLst>
            </a:prstGeom>
            <a:noFill/>
            <a:ln w="9525">
              <a:gradFill flip="none" rotWithShape="1"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719977" y="6088535"/>
              <a:ext cx="1167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gradFill>
                    <a:gsLst>
                      <a:gs pos="0">
                        <a:srgbClr val="1CA986"/>
                      </a:gs>
                      <a:gs pos="100000">
                        <a:srgbClr val="50D4C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four</a:t>
              </a:r>
              <a:endParaRPr lang="zh-CN" altLang="en-US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88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15836666">
            <a:off x="7224512" y="2244143"/>
            <a:ext cx="5650763" cy="5926252"/>
            <a:chOff x="-934070" y="2109337"/>
            <a:chExt cx="5650763" cy="5926252"/>
          </a:xfrm>
        </p:grpSpPr>
        <p:sp>
          <p:nvSpPr>
            <p:cNvPr id="42" name="文本框 41"/>
            <p:cNvSpPr txBox="1"/>
            <p:nvPr/>
          </p:nvSpPr>
          <p:spPr>
            <a:xfrm>
              <a:off x="1957737" y="2109337"/>
              <a:ext cx="275895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46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0" dirty="0"/>
                <a:t>O</a:t>
              </a:r>
              <a:endParaRPr lang="zh-CN" altLang="en-US" sz="24000" dirty="0"/>
            </a:p>
          </p:txBody>
        </p:sp>
        <p:sp>
          <p:nvSpPr>
            <p:cNvPr id="43" name="文本框 42"/>
            <p:cNvSpPr txBox="1"/>
            <p:nvPr/>
          </p:nvSpPr>
          <p:spPr>
            <a:xfrm rot="19187285">
              <a:off x="-934070" y="2618721"/>
              <a:ext cx="5347939" cy="541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98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4600" dirty="0"/>
                <a:t>C</a:t>
              </a:r>
              <a:endParaRPr lang="zh-CN" altLang="en-US" sz="346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5" name="矩形 4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476" y="4863866"/>
            <a:ext cx="12192000" cy="2016294"/>
            <a:chOff x="12476" y="4863866"/>
            <a:chExt cx="12192000" cy="2016294"/>
          </a:xfrm>
        </p:grpSpPr>
        <p:sp>
          <p:nvSpPr>
            <p:cNvPr id="8" name="任意多边形 7"/>
            <p:cNvSpPr/>
            <p:nvPr/>
          </p:nvSpPr>
          <p:spPr>
            <a:xfrm>
              <a:off x="12476" y="4863866"/>
              <a:ext cx="12192000" cy="2016294"/>
            </a:xfrm>
            <a:custGeom>
              <a:avLst/>
              <a:gdLst>
                <a:gd name="connsiteX0" fmla="*/ 12192000 w 12192000"/>
                <a:gd name="connsiteY0" fmla="*/ 0 h 2016294"/>
                <a:gd name="connsiteX1" fmla="*/ 12192000 w 12192000"/>
                <a:gd name="connsiteY1" fmla="*/ 2016294 h 2016294"/>
                <a:gd name="connsiteX2" fmla="*/ 0 w 12192000"/>
                <a:gd name="connsiteY2" fmla="*/ 2016294 h 2016294"/>
                <a:gd name="connsiteX3" fmla="*/ 0 w 12192000"/>
                <a:gd name="connsiteY3" fmla="*/ 2006281 h 2016294"/>
                <a:gd name="connsiteX4" fmla="*/ 263708 w 12192000"/>
                <a:gd name="connsiteY4" fmla="*/ 2003914 h 2016294"/>
                <a:gd name="connsiteX5" fmla="*/ 12104647 w 12192000"/>
                <a:gd name="connsiteY5" fmla="*/ 101701 h 201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016294">
                  <a:moveTo>
                    <a:pt x="12192000" y="0"/>
                  </a:moveTo>
                  <a:lnTo>
                    <a:pt x="12192000" y="2016294"/>
                  </a:lnTo>
                  <a:lnTo>
                    <a:pt x="0" y="2016294"/>
                  </a:lnTo>
                  <a:lnTo>
                    <a:pt x="0" y="2006281"/>
                  </a:lnTo>
                  <a:lnTo>
                    <a:pt x="263708" y="2003914"/>
                  </a:lnTo>
                  <a:cubicBezTo>
                    <a:pt x="6161267" y="1897494"/>
                    <a:pt x="10936182" y="1116311"/>
                    <a:pt x="12104647" y="101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122C"/>
                </a:gs>
                <a:gs pos="100000">
                  <a:srgbClr val="2E3D9A"/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635000" dist="1016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703500" y="6011044"/>
              <a:ext cx="1200693" cy="501388"/>
            </a:xfrm>
            <a:prstGeom prst="roundRect">
              <a:avLst>
                <a:gd name="adj" fmla="val 50000"/>
              </a:avLst>
            </a:prstGeom>
            <a:noFill/>
            <a:ln w="9525">
              <a:gradFill flip="none" rotWithShape="1"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719977" y="6088535"/>
              <a:ext cx="1167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gradFill>
                    <a:gsLst>
                      <a:gs pos="0">
                        <a:srgbClr val="1CA986"/>
                      </a:gs>
                      <a:gs pos="100000">
                        <a:srgbClr val="50D4C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four</a:t>
              </a:r>
              <a:endParaRPr lang="zh-CN" altLang="en-US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B54308F-D970-4C1B-B9EC-CC806350BA98}"/>
              </a:ext>
            </a:extLst>
          </p:cNvPr>
          <p:cNvSpPr txBox="1"/>
          <p:nvPr/>
        </p:nvSpPr>
        <p:spPr>
          <a:xfrm>
            <a:off x="304372" y="15643"/>
            <a:ext cx="291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最大熵模型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5">
                <a:extLst>
                  <a:ext uri="{FF2B5EF4-FFF2-40B4-BE49-F238E27FC236}">
                    <a16:creationId xmlns:a16="http://schemas.microsoft.com/office/drawing/2014/main" id="{7C8FD17E-82DF-447B-A1A1-6CF2915E0E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823" y="1218571"/>
                <a:ext cx="5054338" cy="13991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条件熵：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30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</m:d>
                      <m:r>
                        <a:rPr kumimoji="0" lang="en-US" altLang="zh-CN" sz="2000" b="0" i="0" u="none" strike="noStrike" kern="0" cap="none" spc="30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supHide m:val="on"/>
                          <m:ctrlPr>
                            <a:rPr kumimoji="0" lang="en-US" altLang="zh-CN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000" b="0" i="0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r>
                            <a:rPr kumimoji="0" lang="en-US" altLang="zh-CN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0" lang="en-US" altLang="zh-CN" sz="2000" b="0" i="1" u="none" strike="noStrike" kern="0" cap="none" spc="30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000" b="0" i="1" u="none" strike="noStrike" kern="0" cap="none" spc="30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log</m:t>
                              </m:r>
                            </m:fName>
                            <m:e>
                              <m:r>
                                <a:rPr kumimoji="0" lang="en-US" altLang="zh-CN" sz="2000" b="0" i="1" u="none" strike="noStrike" kern="0" cap="none" spc="30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kumimoji="0" lang="en-US" altLang="zh-CN" sz="2000" b="0" i="1" u="none" strike="noStrike" kern="0" cap="none" spc="30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kumimoji="0" lang="en-US" altLang="zh-CN" sz="2000" b="0" i="1" u="none" strike="noStrike" kern="0" cap="none" spc="30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000" b="0" i="1" u="none" strike="noStrike" kern="0" cap="none" spc="30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kumimoji="0" lang="en-US" altLang="zh-CN" sz="2000" b="0" i="1" u="none" strike="noStrike" kern="0" cap="none" spc="30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内容占位符 5">
                <a:extLst>
                  <a:ext uri="{FF2B5EF4-FFF2-40B4-BE49-F238E27FC236}">
                    <a16:creationId xmlns:a16="http://schemas.microsoft.com/office/drawing/2014/main" id="{7C8FD17E-82DF-447B-A1A1-6CF2915E0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3" y="1218571"/>
                <a:ext cx="5054338" cy="1399166"/>
              </a:xfrm>
              <a:prstGeom prst="rect">
                <a:avLst/>
              </a:prstGeom>
              <a:blipFill>
                <a:blip r:embed="rId2"/>
                <a:stretch>
                  <a:fillRect l="-1327" t="-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D7281A20-EDF1-42DC-8B0F-7CF2BDC62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8" y="3091847"/>
            <a:ext cx="4914473" cy="178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E1C767C-A1A9-436E-85BA-47596EAA9164}"/>
              </a:ext>
            </a:extLst>
          </p:cNvPr>
          <p:cNvSpPr txBox="1"/>
          <p:nvPr/>
        </p:nvSpPr>
        <p:spPr>
          <a:xfrm>
            <a:off x="773034" y="2636263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拉格朗日乘子法求</a:t>
            </a:r>
            <a:r>
              <a:rPr lang="en-US" altLang="zh-CN" dirty="0">
                <a:solidFill>
                  <a:schemeClr val="bg1"/>
                </a:solidFill>
              </a:rPr>
              <a:t>H(P)</a:t>
            </a:r>
            <a:r>
              <a:rPr lang="zh-CN" altLang="en-US" dirty="0">
                <a:solidFill>
                  <a:schemeClr val="bg1"/>
                </a:solidFill>
              </a:rPr>
              <a:t>最大值</a:t>
            </a:r>
            <a:endParaRPr lang="en-US" altLang="zh-C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4">
                <a:extLst>
                  <a:ext uri="{FF2B5EF4-FFF2-40B4-BE49-F238E27FC236}">
                    <a16:creationId xmlns:a16="http://schemas.microsoft.com/office/drawing/2014/main" id="{06CB27F7-C0D2-41B9-97CF-434426123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3945" y="1186736"/>
                <a:ext cx="5718175" cy="39742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令</a:t>
                </a:r>
                <a:r>
                  <a:rPr kumimoji="0" lang="en-US" altLang="zh-CN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L</a:t>
                </a: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导数等于</a:t>
                </a:r>
                <a:r>
                  <a:rPr kumimoji="0" lang="en-US" altLang="zh-CN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0</a:t>
                </a: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得到最大熵模型一般形式：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300" normalizeH="0" baseline="0" noProof="0" dirty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d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func>
                        <m:func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sz="2000" b="0" i="0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2000" b="0" i="0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其中，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30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𝑤</m:t>
                      </m:r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e>
                                <m:sub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</m:acc>
                                </m:sub>
                              </m:sSub>
                              <m:d>
                                <m:d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∏"/>
                              <m:grow m:val="on"/>
                              <m:subHide m:val="on"/>
                              <m:supHide m:val="on"/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kumimoji="0" lang="en-US" sz="2000" b="0" i="1" u="none" strike="noStrike" kern="0" cap="none" spc="30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2000" b="0" i="1" u="none" strike="noStrike" kern="0" cap="none" spc="300" normalizeH="0" baseline="0" noProof="0" dirty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" lastClr="FFFFFF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acc>
                                    <m:accPr>
                                      <m:chr m:val="̃"/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  <m:r>
                                        <a:rPr kumimoji="0" lang="en-US" sz="2000" b="0" i="0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,</m:t>
                                      </m:r>
                                      <m:r>
                                        <a:rPr kumimoji="0" lang="en-US" sz="2000" b="0" i="1" u="none" strike="noStrike" kern="0" cap="none" spc="300" normalizeH="0" baseline="0" noProof="0" dirty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𝑦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exp</m:t>
                          </m:r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⁡(</m:t>
                          </m:r>
                          <m:nary>
                            <m:naryPr>
                              <m:chr m:val="∑"/>
                              <m:ctrlP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US" altLang="zh-CN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+mn-cs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3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𝑥</m:t>
                          </m:r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𝑦</m:t>
                          </m:r>
                          <m:r>
                            <a:rPr kumimoji="0" lang="en-US" altLang="zh-CN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cs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22" name="内容占位符 4">
                <a:extLst>
                  <a:ext uri="{FF2B5EF4-FFF2-40B4-BE49-F238E27FC236}">
                    <a16:creationId xmlns:a16="http://schemas.microsoft.com/office/drawing/2014/main" id="{06CB27F7-C0D2-41B9-97CF-434426123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45" y="1186736"/>
                <a:ext cx="5718175" cy="3974229"/>
              </a:xfrm>
              <a:prstGeom prst="rect">
                <a:avLst/>
              </a:prstGeom>
              <a:blipFill>
                <a:blip r:embed="rId4"/>
                <a:stretch>
                  <a:fillRect l="-1173" t="-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47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15836666">
            <a:off x="7224512" y="2244143"/>
            <a:ext cx="5650763" cy="5926252"/>
            <a:chOff x="-934070" y="2109337"/>
            <a:chExt cx="5650763" cy="5926252"/>
          </a:xfrm>
        </p:grpSpPr>
        <p:sp>
          <p:nvSpPr>
            <p:cNvPr id="42" name="文本框 41"/>
            <p:cNvSpPr txBox="1"/>
            <p:nvPr/>
          </p:nvSpPr>
          <p:spPr>
            <a:xfrm>
              <a:off x="1957737" y="2109337"/>
              <a:ext cx="275895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46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0" dirty="0"/>
                <a:t>O</a:t>
              </a:r>
              <a:endParaRPr lang="zh-CN" altLang="en-US" sz="24000" dirty="0"/>
            </a:p>
          </p:txBody>
        </p:sp>
        <p:sp>
          <p:nvSpPr>
            <p:cNvPr id="43" name="文本框 42"/>
            <p:cNvSpPr txBox="1"/>
            <p:nvPr/>
          </p:nvSpPr>
          <p:spPr>
            <a:xfrm rot="19187285">
              <a:off x="-934070" y="2618721"/>
              <a:ext cx="5347939" cy="541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98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4600" dirty="0"/>
                <a:t>C</a:t>
              </a:r>
              <a:endParaRPr lang="zh-CN" altLang="en-US" sz="346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5" name="矩形 4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476" y="4863866"/>
            <a:ext cx="12192000" cy="2016294"/>
            <a:chOff x="12476" y="4863866"/>
            <a:chExt cx="12192000" cy="2016294"/>
          </a:xfrm>
        </p:grpSpPr>
        <p:sp>
          <p:nvSpPr>
            <p:cNvPr id="8" name="任意多边形 7"/>
            <p:cNvSpPr/>
            <p:nvPr/>
          </p:nvSpPr>
          <p:spPr>
            <a:xfrm>
              <a:off x="12476" y="4863866"/>
              <a:ext cx="12192000" cy="2016294"/>
            </a:xfrm>
            <a:custGeom>
              <a:avLst/>
              <a:gdLst>
                <a:gd name="connsiteX0" fmla="*/ 12192000 w 12192000"/>
                <a:gd name="connsiteY0" fmla="*/ 0 h 2016294"/>
                <a:gd name="connsiteX1" fmla="*/ 12192000 w 12192000"/>
                <a:gd name="connsiteY1" fmla="*/ 2016294 h 2016294"/>
                <a:gd name="connsiteX2" fmla="*/ 0 w 12192000"/>
                <a:gd name="connsiteY2" fmla="*/ 2016294 h 2016294"/>
                <a:gd name="connsiteX3" fmla="*/ 0 w 12192000"/>
                <a:gd name="connsiteY3" fmla="*/ 2006281 h 2016294"/>
                <a:gd name="connsiteX4" fmla="*/ 263708 w 12192000"/>
                <a:gd name="connsiteY4" fmla="*/ 2003914 h 2016294"/>
                <a:gd name="connsiteX5" fmla="*/ 12104647 w 12192000"/>
                <a:gd name="connsiteY5" fmla="*/ 101701 h 201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016294">
                  <a:moveTo>
                    <a:pt x="12192000" y="0"/>
                  </a:moveTo>
                  <a:lnTo>
                    <a:pt x="12192000" y="2016294"/>
                  </a:lnTo>
                  <a:lnTo>
                    <a:pt x="0" y="2016294"/>
                  </a:lnTo>
                  <a:lnTo>
                    <a:pt x="0" y="2006281"/>
                  </a:lnTo>
                  <a:lnTo>
                    <a:pt x="263708" y="2003914"/>
                  </a:lnTo>
                  <a:cubicBezTo>
                    <a:pt x="6161267" y="1897494"/>
                    <a:pt x="10936182" y="1116311"/>
                    <a:pt x="12104647" y="101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122C"/>
                </a:gs>
                <a:gs pos="100000">
                  <a:srgbClr val="2E3D9A"/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635000" dist="1016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703500" y="6011044"/>
              <a:ext cx="1200693" cy="501388"/>
            </a:xfrm>
            <a:prstGeom prst="roundRect">
              <a:avLst>
                <a:gd name="adj" fmla="val 50000"/>
              </a:avLst>
            </a:prstGeom>
            <a:noFill/>
            <a:ln w="9525">
              <a:gradFill flip="none" rotWithShape="1"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719977" y="6088535"/>
              <a:ext cx="1167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gradFill>
                    <a:gsLst>
                      <a:gs pos="0">
                        <a:srgbClr val="1CA986"/>
                      </a:gs>
                      <a:gs pos="100000">
                        <a:srgbClr val="50D4C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four</a:t>
              </a:r>
              <a:endParaRPr lang="zh-CN" altLang="en-US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B54308F-D970-4C1B-B9EC-CC806350BA98}"/>
              </a:ext>
            </a:extLst>
          </p:cNvPr>
          <p:cNvSpPr txBox="1"/>
          <p:nvPr/>
        </p:nvSpPr>
        <p:spPr>
          <a:xfrm>
            <a:off x="304372" y="15643"/>
            <a:ext cx="291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最大熵模型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CA3025-D51C-44D3-81F8-BD6A48856EA2}"/>
              </a:ext>
            </a:extLst>
          </p:cNvPr>
          <p:cNvSpPr txBox="1"/>
          <p:nvPr/>
        </p:nvSpPr>
        <p:spPr>
          <a:xfrm>
            <a:off x="347295" y="729981"/>
            <a:ext cx="85444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createSearchDict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创建查询字典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xy2idDict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：通过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对找到其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id,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所有出现过的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对都有一个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id2xyDict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：通过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找到对应的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对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xy2idDict = [{}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.featureNum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id2xyDict = {}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index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feature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.featureNum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(x, y)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.fixy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[feature]: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xy2idDict[feature][(x, y)] = index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id2xyDict[index] = (x, y)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index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xy2idDict, id2xyDict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F0963E-F9B1-470F-81B7-28CEAFAF9116}"/>
              </a:ext>
            </a:extLst>
          </p:cNvPr>
          <p:cNvSpPr txBox="1"/>
          <p:nvPr/>
        </p:nvSpPr>
        <p:spPr>
          <a:xfrm>
            <a:off x="8379129" y="942531"/>
            <a:ext cx="346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为什么要用两个字典将</a:t>
            </a:r>
            <a:r>
              <a:rPr lang="en-US" altLang="zh-CN" dirty="0" err="1">
                <a:solidFill>
                  <a:schemeClr val="bg1"/>
                </a:solidFill>
              </a:rPr>
              <a:t>xy</a:t>
            </a:r>
            <a:r>
              <a:rPr lang="zh-CN" altLang="en-US" dirty="0">
                <a:solidFill>
                  <a:schemeClr val="bg1"/>
                </a:solidFill>
              </a:rPr>
              <a:t>对和</a:t>
            </a:r>
            <a:r>
              <a:rPr lang="en-US" altLang="zh-CN" dirty="0">
                <a:solidFill>
                  <a:schemeClr val="bg1"/>
                </a:solidFill>
              </a:rPr>
              <a:t>id</a:t>
            </a:r>
            <a:r>
              <a:rPr lang="zh-CN" altLang="en-US" dirty="0">
                <a:solidFill>
                  <a:schemeClr val="bg1"/>
                </a:solidFill>
              </a:rPr>
              <a:t>关联起来，前面的算法都是直接进行训练的</a:t>
            </a:r>
          </a:p>
        </p:txBody>
      </p:sp>
    </p:spTree>
    <p:extLst>
      <p:ext uri="{BB962C8B-B14F-4D97-AF65-F5344CB8AC3E}">
        <p14:creationId xmlns:p14="http://schemas.microsoft.com/office/powerpoint/2010/main" val="333226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组合 40"/>
          <p:cNvGrpSpPr/>
          <p:nvPr/>
        </p:nvGrpSpPr>
        <p:grpSpPr>
          <a:xfrm rot="15836666">
            <a:off x="7224512" y="2244143"/>
            <a:ext cx="5650763" cy="5926252"/>
            <a:chOff x="-934070" y="2109337"/>
            <a:chExt cx="5650763" cy="5926252"/>
          </a:xfrm>
        </p:grpSpPr>
        <p:sp>
          <p:nvSpPr>
            <p:cNvPr id="42" name="文本框 41"/>
            <p:cNvSpPr txBox="1"/>
            <p:nvPr/>
          </p:nvSpPr>
          <p:spPr>
            <a:xfrm>
              <a:off x="1957737" y="2109337"/>
              <a:ext cx="2758956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346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24000" dirty="0"/>
                <a:t>O</a:t>
              </a:r>
              <a:endParaRPr lang="zh-CN" altLang="en-US" sz="24000" dirty="0"/>
            </a:p>
          </p:txBody>
        </p:sp>
        <p:sp>
          <p:nvSpPr>
            <p:cNvPr id="43" name="文本框 42"/>
            <p:cNvSpPr txBox="1"/>
            <p:nvPr/>
          </p:nvSpPr>
          <p:spPr>
            <a:xfrm rot="19187285">
              <a:off x="-934070" y="2618721"/>
              <a:ext cx="5347939" cy="5416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59800" b="1">
                  <a:gradFill>
                    <a:gsLst>
                      <a:gs pos="0">
                        <a:schemeClr val="tx1">
                          <a:alpha val="3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  <a:alpha val="35000"/>
                        </a:schemeClr>
                      </a:gs>
                    </a:gsLst>
                    <a:lin ang="4800000" scaled="0"/>
                  </a:gra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34600" dirty="0"/>
                <a:t>C</a:t>
              </a:r>
              <a:endParaRPr lang="zh-CN" altLang="en-US" sz="34600" dirty="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5" name="矩形 4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2476" y="4863866"/>
            <a:ext cx="12192000" cy="2016294"/>
            <a:chOff x="12476" y="4863866"/>
            <a:chExt cx="12192000" cy="2016294"/>
          </a:xfrm>
        </p:grpSpPr>
        <p:sp>
          <p:nvSpPr>
            <p:cNvPr id="8" name="任意多边形 7"/>
            <p:cNvSpPr/>
            <p:nvPr/>
          </p:nvSpPr>
          <p:spPr>
            <a:xfrm>
              <a:off x="12476" y="4863866"/>
              <a:ext cx="12192000" cy="2016294"/>
            </a:xfrm>
            <a:custGeom>
              <a:avLst/>
              <a:gdLst>
                <a:gd name="connsiteX0" fmla="*/ 12192000 w 12192000"/>
                <a:gd name="connsiteY0" fmla="*/ 0 h 2016294"/>
                <a:gd name="connsiteX1" fmla="*/ 12192000 w 12192000"/>
                <a:gd name="connsiteY1" fmla="*/ 2016294 h 2016294"/>
                <a:gd name="connsiteX2" fmla="*/ 0 w 12192000"/>
                <a:gd name="connsiteY2" fmla="*/ 2016294 h 2016294"/>
                <a:gd name="connsiteX3" fmla="*/ 0 w 12192000"/>
                <a:gd name="connsiteY3" fmla="*/ 2006281 h 2016294"/>
                <a:gd name="connsiteX4" fmla="*/ 263708 w 12192000"/>
                <a:gd name="connsiteY4" fmla="*/ 2003914 h 2016294"/>
                <a:gd name="connsiteX5" fmla="*/ 12104647 w 12192000"/>
                <a:gd name="connsiteY5" fmla="*/ 101701 h 201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016294">
                  <a:moveTo>
                    <a:pt x="12192000" y="0"/>
                  </a:moveTo>
                  <a:lnTo>
                    <a:pt x="12192000" y="2016294"/>
                  </a:lnTo>
                  <a:lnTo>
                    <a:pt x="0" y="2016294"/>
                  </a:lnTo>
                  <a:lnTo>
                    <a:pt x="0" y="2006281"/>
                  </a:lnTo>
                  <a:lnTo>
                    <a:pt x="263708" y="2003914"/>
                  </a:lnTo>
                  <a:cubicBezTo>
                    <a:pt x="6161267" y="1897494"/>
                    <a:pt x="10936182" y="1116311"/>
                    <a:pt x="12104647" y="101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122C"/>
                </a:gs>
                <a:gs pos="100000">
                  <a:srgbClr val="2E3D9A"/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635000" dist="1016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0703500" y="6011044"/>
              <a:ext cx="1200693" cy="501388"/>
            </a:xfrm>
            <a:prstGeom prst="roundRect">
              <a:avLst>
                <a:gd name="adj" fmla="val 50000"/>
              </a:avLst>
            </a:prstGeom>
            <a:noFill/>
            <a:ln w="9525">
              <a:gradFill flip="none" rotWithShape="1"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719977" y="6088535"/>
              <a:ext cx="1167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gradFill>
                    <a:gsLst>
                      <a:gs pos="0">
                        <a:srgbClr val="1CA986"/>
                      </a:gs>
                      <a:gs pos="100000">
                        <a:srgbClr val="50D4C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four</a:t>
              </a:r>
              <a:endParaRPr lang="zh-CN" altLang="en-US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B54308F-D970-4C1B-B9EC-CC806350BA98}"/>
              </a:ext>
            </a:extLst>
          </p:cNvPr>
          <p:cNvSpPr txBox="1"/>
          <p:nvPr/>
        </p:nvSpPr>
        <p:spPr>
          <a:xfrm>
            <a:off x="304372" y="15643"/>
            <a:ext cx="2914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最大熵模型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6A3FDF-9CBF-41ED-A56F-396FB003F27D}"/>
              </a:ext>
            </a:extLst>
          </p:cNvPr>
          <p:cNvSpPr txBox="1"/>
          <p:nvPr/>
        </p:nvSpPr>
        <p:spPr>
          <a:xfrm>
            <a:off x="304372" y="724648"/>
            <a:ext cx="103525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maxEntropyTrain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iterStart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Epxy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.calcEpxy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使用的是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IIS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，所以设置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列表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sigmaList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sigmaList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= (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* np.log(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.Ep_xy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 /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Epxy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[j])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.w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+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sigmaList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iterEnd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time: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iter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iterStart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iterEnd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C5C1ACF-0837-4212-B957-6D1C2EB6981A}"/>
              </a:ext>
            </a:extLst>
          </p:cNvPr>
          <p:cNvSpPr txBox="1"/>
          <p:nvPr/>
        </p:nvSpPr>
        <p:spPr>
          <a:xfrm>
            <a:off x="797822" y="5261564"/>
            <a:ext cx="6651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IIS</a:t>
            </a:r>
            <a:r>
              <a:rPr lang="zh-CN" altLang="en-US" dirty="0">
                <a:solidFill>
                  <a:schemeClr val="bg1"/>
                </a:solidFill>
              </a:rPr>
              <a:t>迭代法的迭代步长是变化的，为什么要这么设置，有什么优点</a:t>
            </a:r>
          </a:p>
        </p:txBody>
      </p:sp>
    </p:spTree>
    <p:extLst>
      <p:ext uri="{BB962C8B-B14F-4D97-AF65-F5344CB8AC3E}">
        <p14:creationId xmlns:p14="http://schemas.microsoft.com/office/powerpoint/2010/main" val="4189542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1" y="-4500"/>
            <a:ext cx="12191999" cy="6867001"/>
          </a:xfrm>
          <a:prstGeom prst="rect">
            <a:avLst/>
          </a:prstGeom>
          <a:gradFill>
            <a:gsLst>
              <a:gs pos="75000">
                <a:srgbClr val="191533">
                  <a:alpha val="69000"/>
                </a:srgbClr>
              </a:gs>
              <a:gs pos="50000">
                <a:srgbClr val="191533">
                  <a:alpha val="50000"/>
                </a:srgbClr>
              </a:gs>
              <a:gs pos="0">
                <a:srgbClr val="191533">
                  <a:alpha val="0"/>
                </a:srgbClr>
              </a:gs>
              <a:gs pos="100000">
                <a:srgbClr val="19153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31224" y="4900170"/>
            <a:ext cx="652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希望老师和同学们能提出宝贵的意见和建议</a:t>
            </a:r>
            <a:endParaRPr lang="zh-HK" altLang="zh-HK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-1" y="0"/>
            <a:ext cx="12192000" cy="2327314"/>
          </a:xfrm>
          <a:prstGeom prst="rect">
            <a:avLst/>
          </a:prstGeom>
          <a:gradFill>
            <a:gsLst>
              <a:gs pos="0">
                <a:schemeClr val="tx1">
                  <a:alpha val="22000"/>
                </a:schemeClr>
              </a:gs>
              <a:gs pos="100000">
                <a:schemeClr val="tx1">
                  <a:alpha val="21000"/>
                  <a:lumMod val="91000"/>
                  <a:lumOff val="9000"/>
                </a:schemeClr>
              </a:gs>
            </a:gsLst>
            <a:lin ang="4800000" scaled="0"/>
          </a:gradFill>
          <a:ln>
            <a:noFill/>
          </a:ln>
          <a:effectLst>
            <a:outerShdw blurRad="342900" dist="76200" dir="5400000" sx="102000" sy="102000" algn="t" rotWithShape="0">
              <a:prstClr val="black">
                <a:alpha val="9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974760" y="869791"/>
            <a:ext cx="2242480" cy="3762132"/>
            <a:chOff x="4974760" y="869791"/>
            <a:chExt cx="2242480" cy="3762132"/>
          </a:xfrm>
        </p:grpSpPr>
        <p:grpSp>
          <p:nvGrpSpPr>
            <p:cNvPr id="20" name="组合 19"/>
            <p:cNvGrpSpPr/>
            <p:nvPr/>
          </p:nvGrpSpPr>
          <p:grpSpPr>
            <a:xfrm>
              <a:off x="4974760" y="3140589"/>
              <a:ext cx="2242480" cy="1491334"/>
              <a:chOff x="4974760" y="2955847"/>
              <a:chExt cx="2242480" cy="1491334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974760" y="2955847"/>
                <a:ext cx="2242480" cy="946306"/>
                <a:chOff x="4913210" y="3252651"/>
                <a:chExt cx="2242480" cy="946306"/>
              </a:xfrm>
            </p:grpSpPr>
            <p:sp>
              <p:nvSpPr>
                <p:cNvPr id="2" name="圆角矩形 1"/>
                <p:cNvSpPr/>
                <p:nvPr/>
              </p:nvSpPr>
              <p:spPr>
                <a:xfrm>
                  <a:off x="4913210" y="3252651"/>
                  <a:ext cx="2242480" cy="946306"/>
                </a:xfrm>
                <a:prstGeom prst="roundRect">
                  <a:avLst/>
                </a:prstGeom>
                <a:solidFill>
                  <a:srgbClr val="1D193C">
                    <a:alpha val="6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文本框 16"/>
                <p:cNvSpPr txBox="1"/>
                <p:nvPr/>
              </p:nvSpPr>
              <p:spPr>
                <a:xfrm>
                  <a:off x="5060678" y="3371861"/>
                  <a:ext cx="194754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4000" dirty="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Thanks</a:t>
                  </a:r>
                  <a:endParaRPr lang="zh-CN" altLang="en-US" sz="400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5064923" y="4176608"/>
                <a:ext cx="2062155" cy="270573"/>
                <a:chOff x="5112489" y="4176608"/>
                <a:chExt cx="2062155" cy="270573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5112489" y="4176608"/>
                  <a:ext cx="270573" cy="27057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519C23">
                        <a:lumMod val="89000"/>
                        <a:lumOff val="11000"/>
                      </a:srgbClr>
                    </a:gs>
                    <a:gs pos="100000">
                      <a:srgbClr val="A3EC40">
                        <a:lumMod val="78000"/>
                        <a:lumOff val="22000"/>
                      </a:srgb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709683" y="4176608"/>
                  <a:ext cx="270573" cy="27057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C0A500">
                        <a:lumMod val="89000"/>
                        <a:lumOff val="11000"/>
                      </a:srgbClr>
                    </a:gs>
                    <a:gs pos="100000">
                      <a:srgbClr val="FFE236">
                        <a:lumMod val="90000"/>
                        <a:lumOff val="10000"/>
                      </a:srgbClr>
                    </a:gs>
                  </a:gsLst>
                  <a:lin ang="4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6306877" y="4176608"/>
                  <a:ext cx="270573" cy="27057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1CA986"/>
                    </a:gs>
                    <a:gs pos="100000">
                      <a:srgbClr val="50D4C2"/>
                    </a:gs>
                  </a:gsLst>
                  <a:lin ang="4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6904071" y="4176608"/>
                  <a:ext cx="270573" cy="270573"/>
                </a:xfrm>
                <a:prstGeom prst="ellipse">
                  <a:avLst/>
                </a:prstGeom>
                <a:gradFill flip="none" rotWithShape="1">
                  <a:gsLst>
                    <a:gs pos="9000">
                      <a:srgbClr val="D74141"/>
                    </a:gs>
                    <a:gs pos="100000">
                      <a:srgbClr val="F2817E"/>
                    </a:gs>
                  </a:gsLst>
                  <a:lin ang="4800000" scaled="0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" name="任意多边形 17"/>
            <p:cNvSpPr/>
            <p:nvPr/>
          </p:nvSpPr>
          <p:spPr>
            <a:xfrm>
              <a:off x="5507969" y="869791"/>
              <a:ext cx="1176062" cy="1253065"/>
            </a:xfrm>
            <a:custGeom>
              <a:avLst/>
              <a:gdLst>
                <a:gd name="connsiteX0" fmla="*/ 2007341 w 3608372"/>
                <a:gd name="connsiteY0" fmla="*/ 543 h 3844630"/>
                <a:gd name="connsiteX1" fmla="*/ 3251160 w 3608372"/>
                <a:gd name="connsiteY1" fmla="*/ 839187 h 3844630"/>
                <a:gd name="connsiteX2" fmla="*/ 3243295 w 3608372"/>
                <a:gd name="connsiteY2" fmla="*/ 853671 h 3844630"/>
                <a:gd name="connsiteX3" fmla="*/ 3217977 w 3608372"/>
                <a:gd name="connsiteY3" fmla="*/ 856233 h 3844630"/>
                <a:gd name="connsiteX4" fmla="*/ 3239889 w 3608372"/>
                <a:gd name="connsiteY4" fmla="*/ 859942 h 3844630"/>
                <a:gd name="connsiteX5" fmla="*/ 3243295 w 3608372"/>
                <a:gd name="connsiteY5" fmla="*/ 853671 h 3844630"/>
                <a:gd name="connsiteX6" fmla="*/ 3319097 w 3608372"/>
                <a:gd name="connsiteY6" fmla="*/ 846001 h 3844630"/>
                <a:gd name="connsiteX7" fmla="*/ 3413786 w 3608372"/>
                <a:gd name="connsiteY7" fmla="*/ 2320062 h 3844630"/>
                <a:gd name="connsiteX8" fmla="*/ 3283247 w 3608372"/>
                <a:gd name="connsiteY8" fmla="*/ 2695822 h 3844630"/>
                <a:gd name="connsiteX9" fmla="*/ 3221846 w 3608372"/>
                <a:gd name="connsiteY9" fmla="*/ 2572870 h 3844630"/>
                <a:gd name="connsiteX10" fmla="*/ 3177720 w 3608372"/>
                <a:gd name="connsiteY10" fmla="*/ 2484509 h 3844630"/>
                <a:gd name="connsiteX11" fmla="*/ 3177618 w 3608372"/>
                <a:gd name="connsiteY11" fmla="*/ 2486731 h 3844630"/>
                <a:gd name="connsiteX12" fmla="*/ 1814678 w 3608372"/>
                <a:gd name="connsiteY12" fmla="*/ 3844630 h 3844630"/>
                <a:gd name="connsiteX13" fmla="*/ 472499 w 3608372"/>
                <a:gd name="connsiteY13" fmla="*/ 2636913 h 3844630"/>
                <a:gd name="connsiteX14" fmla="*/ 459463 w 3608372"/>
                <a:gd name="connsiteY14" fmla="*/ 2542614 h 3844630"/>
                <a:gd name="connsiteX15" fmla="*/ 398327 w 3608372"/>
                <a:gd name="connsiteY15" fmla="*/ 2646810 h 3844630"/>
                <a:gd name="connsiteX16" fmla="*/ 336321 w 3608372"/>
                <a:gd name="connsiteY16" fmla="*/ 2712159 h 3844630"/>
                <a:gd name="connsiteX17" fmla="*/ 42607 w 3608372"/>
                <a:gd name="connsiteY17" fmla="*/ 1927965 h 3844630"/>
                <a:gd name="connsiteX18" fmla="*/ 1772254 w 3608372"/>
                <a:gd name="connsiteY18" fmla="*/ 19759 h 3844630"/>
                <a:gd name="connsiteX19" fmla="*/ 2007341 w 3608372"/>
                <a:gd name="connsiteY19" fmla="*/ 543 h 384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08372" h="3844630">
                  <a:moveTo>
                    <a:pt x="2007341" y="543"/>
                  </a:moveTo>
                  <a:cubicBezTo>
                    <a:pt x="2974194" y="-22614"/>
                    <a:pt x="3275604" y="701510"/>
                    <a:pt x="3251160" y="839187"/>
                  </a:cubicBezTo>
                  <a:lnTo>
                    <a:pt x="3243295" y="853671"/>
                  </a:lnTo>
                  <a:lnTo>
                    <a:pt x="3217977" y="856233"/>
                  </a:lnTo>
                  <a:cubicBezTo>
                    <a:pt x="3226952" y="861951"/>
                    <a:pt x="3234307" y="862985"/>
                    <a:pt x="3239889" y="859942"/>
                  </a:cubicBezTo>
                  <a:lnTo>
                    <a:pt x="3243295" y="853671"/>
                  </a:lnTo>
                  <a:lnTo>
                    <a:pt x="3319097" y="846001"/>
                  </a:lnTo>
                  <a:cubicBezTo>
                    <a:pt x="3780546" y="855250"/>
                    <a:pt x="3594298" y="1744170"/>
                    <a:pt x="3413786" y="2320062"/>
                  </a:cubicBezTo>
                  <a:cubicBezTo>
                    <a:pt x="3283247" y="2695822"/>
                    <a:pt x="3283247" y="2695822"/>
                    <a:pt x="3283247" y="2695822"/>
                  </a:cubicBezTo>
                  <a:cubicBezTo>
                    <a:pt x="3259994" y="2649260"/>
                    <a:pt x="3239649" y="2608519"/>
                    <a:pt x="3221846" y="2572870"/>
                  </a:cubicBezTo>
                  <a:lnTo>
                    <a:pt x="3177720" y="2484509"/>
                  </a:lnTo>
                  <a:lnTo>
                    <a:pt x="3177618" y="2486731"/>
                  </a:lnTo>
                  <a:cubicBezTo>
                    <a:pt x="3107460" y="3249443"/>
                    <a:pt x="2524025" y="3844630"/>
                    <a:pt x="1814678" y="3844630"/>
                  </a:cubicBezTo>
                  <a:cubicBezTo>
                    <a:pt x="1152621" y="3844630"/>
                    <a:pt x="600248" y="3326156"/>
                    <a:pt x="472499" y="2636913"/>
                  </a:cubicBezTo>
                  <a:lnTo>
                    <a:pt x="459463" y="2542614"/>
                  </a:lnTo>
                  <a:lnTo>
                    <a:pt x="398327" y="2646810"/>
                  </a:lnTo>
                  <a:lnTo>
                    <a:pt x="336321" y="2712159"/>
                  </a:lnTo>
                  <a:cubicBezTo>
                    <a:pt x="336321" y="2712159"/>
                    <a:pt x="257997" y="2868998"/>
                    <a:pt x="42607" y="1927965"/>
                  </a:cubicBezTo>
                  <a:cubicBezTo>
                    <a:pt x="-176046" y="990200"/>
                    <a:pt x="453806" y="81841"/>
                    <a:pt x="1772254" y="19759"/>
                  </a:cubicBezTo>
                  <a:cubicBezTo>
                    <a:pt x="1854657" y="8527"/>
                    <a:pt x="1932968" y="2324"/>
                    <a:pt x="2007341" y="543"/>
                  </a:cubicBezTo>
                  <a:close/>
                </a:path>
              </a:pathLst>
            </a:custGeom>
            <a:noFill/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HK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21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70"/>
          <p:cNvSpPr/>
          <p:nvPr/>
        </p:nvSpPr>
        <p:spPr>
          <a:xfrm>
            <a:off x="137137" y="1223561"/>
            <a:ext cx="3185380" cy="3655837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9000">
                <a:srgbClr val="519C23">
                  <a:lumMod val="89000"/>
                  <a:lumOff val="11000"/>
                </a:srgbClr>
              </a:gs>
              <a:gs pos="100000">
                <a:srgbClr val="A3EC40">
                  <a:lumMod val="78000"/>
                  <a:lumOff val="22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sx="102000" sy="102000" algn="ctr" rotWithShape="0">
              <a:srgbClr val="519C23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圆角矩形 71"/>
          <p:cNvSpPr/>
          <p:nvPr/>
        </p:nvSpPr>
        <p:spPr>
          <a:xfrm>
            <a:off x="8832155" y="1196684"/>
            <a:ext cx="3185380" cy="3655836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9000">
                <a:srgbClr val="D74141"/>
              </a:gs>
              <a:gs pos="100000">
                <a:srgbClr val="F2817E"/>
              </a:gs>
            </a:gsLst>
            <a:lin ang="4800000" scaled="0"/>
            <a:tileRect/>
          </a:gradFill>
          <a:ln>
            <a:noFill/>
          </a:ln>
          <a:effectLst>
            <a:outerShdw blurRad="203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3" name="圆角矩形 72"/>
          <p:cNvSpPr/>
          <p:nvPr/>
        </p:nvSpPr>
        <p:spPr>
          <a:xfrm>
            <a:off x="2976361" y="1214846"/>
            <a:ext cx="3185380" cy="3655837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0">
                <a:srgbClr val="C0A500">
                  <a:lumMod val="89000"/>
                  <a:lumOff val="11000"/>
                </a:srgbClr>
              </a:gs>
              <a:gs pos="100000">
                <a:srgbClr val="FFE236">
                  <a:lumMod val="90000"/>
                  <a:lumOff val="10000"/>
                </a:srgbClr>
              </a:gs>
            </a:gsLst>
            <a:lin ang="4800000" scaled="0"/>
            <a:tileRect/>
          </a:gradFill>
          <a:ln>
            <a:noFill/>
          </a:ln>
          <a:effectLst>
            <a:outerShdw blurRad="558800" sx="102000" sy="102000" algn="ctr" rotWithShape="0">
              <a:srgbClr val="CFB207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4" name="圆角矩形 73"/>
          <p:cNvSpPr/>
          <p:nvPr/>
        </p:nvSpPr>
        <p:spPr>
          <a:xfrm>
            <a:off x="6158965" y="1196683"/>
            <a:ext cx="3182631" cy="3655837"/>
          </a:xfrm>
          <a:prstGeom prst="roundRect">
            <a:avLst>
              <a:gd name="adj" fmla="val 3105"/>
            </a:avLst>
          </a:prstGeom>
          <a:gradFill flip="none" rotWithShape="1">
            <a:gsLst>
              <a:gs pos="9000">
                <a:srgbClr val="1CA986"/>
              </a:gs>
              <a:gs pos="100000">
                <a:srgbClr val="50D4C2"/>
              </a:gs>
            </a:gsLst>
            <a:lin ang="4800000" scaled="0"/>
            <a:tileRect/>
          </a:gradFill>
          <a:ln>
            <a:noFill/>
          </a:ln>
          <a:effectLst>
            <a:outerShdw blurRad="406400" sx="102000" sy="102000" algn="ctr" rotWithShape="0">
              <a:srgbClr val="1CA986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192608" y="439062"/>
            <a:ext cx="1932714" cy="501388"/>
            <a:chOff x="10703500" y="6011044"/>
            <a:chExt cx="1200693" cy="501388"/>
          </a:xfrm>
        </p:grpSpPr>
        <p:sp>
          <p:nvSpPr>
            <p:cNvPr id="8" name="圆角矩形 7"/>
            <p:cNvSpPr/>
            <p:nvPr/>
          </p:nvSpPr>
          <p:spPr>
            <a:xfrm>
              <a:off x="10703500" y="6011044"/>
              <a:ext cx="1200693" cy="501388"/>
            </a:xfrm>
            <a:prstGeom prst="roundRect">
              <a:avLst>
                <a:gd name="adj" fmla="val 50000"/>
              </a:avLst>
            </a:prstGeom>
            <a:noFill/>
            <a:ln w="9525">
              <a:gradFill flip="none" rotWithShape="1"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719977" y="6088535"/>
              <a:ext cx="116774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>
                  <a:gradFill>
                    <a:gsLst>
                      <a:gs pos="0">
                        <a:srgbClr val="1CA986"/>
                      </a:gs>
                      <a:gs pos="100000">
                        <a:srgbClr val="50D4C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目录</a:t>
              </a:r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-593591" y="899324"/>
            <a:ext cx="255815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4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4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2455475" y="866083"/>
            <a:ext cx="283072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4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4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267213" y="875345"/>
            <a:ext cx="341443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4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64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695901" y="852048"/>
            <a:ext cx="283072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700" b="1" dirty="0">
                <a:solidFill>
                  <a:schemeClr val="bg1">
                    <a:alpha val="3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700" b="1" dirty="0">
              <a:solidFill>
                <a:schemeClr val="bg1">
                  <a:alpha val="3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4757980"/>
            <a:ext cx="12192000" cy="2100020"/>
          </a:xfrm>
          <a:prstGeom prst="rect">
            <a:avLst/>
          </a:prstGeom>
          <a:gradFill flip="none" rotWithShape="1">
            <a:gsLst>
              <a:gs pos="0">
                <a:srgbClr val="0E122C">
                  <a:lumMod val="75000"/>
                  <a:lumOff val="25000"/>
                </a:srgbClr>
              </a:gs>
              <a:gs pos="100000">
                <a:srgbClr val="2E3D9A">
                  <a:lumMod val="91000"/>
                  <a:lumOff val="9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>
          <a:xfrm>
            <a:off x="12476" y="5000816"/>
            <a:ext cx="12179524" cy="1857184"/>
          </a:xfrm>
          <a:custGeom>
            <a:avLst/>
            <a:gdLst>
              <a:gd name="connsiteX0" fmla="*/ 12179524 w 12179524"/>
              <a:gd name="connsiteY0" fmla="*/ 0 h 1857184"/>
              <a:gd name="connsiteX1" fmla="*/ 12179524 w 12179524"/>
              <a:gd name="connsiteY1" fmla="*/ 1857184 h 1857184"/>
              <a:gd name="connsiteX2" fmla="*/ 0 w 12179524"/>
              <a:gd name="connsiteY2" fmla="*/ 1857184 h 1857184"/>
              <a:gd name="connsiteX3" fmla="*/ 0 w 12179524"/>
              <a:gd name="connsiteY3" fmla="*/ 10527 h 1857184"/>
              <a:gd name="connsiteX4" fmla="*/ 150579 w 12179524"/>
              <a:gd name="connsiteY4" fmla="*/ 137612 h 1857184"/>
              <a:gd name="connsiteX5" fmla="*/ 6083525 w 12179524"/>
              <a:gd name="connsiteY5" fmla="*/ 1573239 h 1857184"/>
              <a:gd name="connsiteX6" fmla="*/ 12016471 w 12179524"/>
              <a:gd name="connsiteY6" fmla="*/ 137612 h 1857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9524" h="1857184">
                <a:moveTo>
                  <a:pt x="12179524" y="0"/>
                </a:moveTo>
                <a:lnTo>
                  <a:pt x="12179524" y="1857184"/>
                </a:lnTo>
                <a:lnTo>
                  <a:pt x="0" y="1857184"/>
                </a:lnTo>
                <a:lnTo>
                  <a:pt x="0" y="10527"/>
                </a:lnTo>
                <a:lnTo>
                  <a:pt x="150579" y="137612"/>
                </a:lnTo>
                <a:cubicBezTo>
                  <a:pt x="1293164" y="992736"/>
                  <a:pt x="3521601" y="1573239"/>
                  <a:pt x="6083525" y="1573239"/>
                </a:cubicBezTo>
                <a:cubicBezTo>
                  <a:pt x="8645450" y="1573239"/>
                  <a:pt x="10873886" y="992736"/>
                  <a:pt x="12016471" y="137612"/>
                </a:cubicBezTo>
                <a:close/>
              </a:path>
            </a:pathLst>
          </a:custGeom>
          <a:gradFill flip="none" rotWithShape="1">
            <a:gsLst>
              <a:gs pos="0">
                <a:srgbClr val="0E122C">
                  <a:lumMod val="75000"/>
                  <a:lumOff val="25000"/>
                </a:srgbClr>
              </a:gs>
              <a:gs pos="100000">
                <a:srgbClr val="2E3D9A">
                  <a:lumMod val="91000"/>
                  <a:lumOff val="9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D504AE-2933-4A96-A01B-C520D92AC5E5}"/>
              </a:ext>
            </a:extLst>
          </p:cNvPr>
          <p:cNvSpPr txBox="1"/>
          <p:nvPr/>
        </p:nvSpPr>
        <p:spPr>
          <a:xfrm>
            <a:off x="703321" y="3621024"/>
            <a:ext cx="159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朴素贝叶斯法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CCB5526-74DD-49EB-8E25-2277EE70E8E3}"/>
              </a:ext>
            </a:extLst>
          </p:cNvPr>
          <p:cNvSpPr txBox="1"/>
          <p:nvPr/>
        </p:nvSpPr>
        <p:spPr>
          <a:xfrm>
            <a:off x="3895583" y="3621024"/>
            <a:ext cx="138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决策树模型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EC0067-1F72-4CC7-8005-4A43DF19B130}"/>
              </a:ext>
            </a:extLst>
          </p:cNvPr>
          <p:cNvSpPr txBox="1"/>
          <p:nvPr/>
        </p:nvSpPr>
        <p:spPr>
          <a:xfrm>
            <a:off x="10015833" y="3621024"/>
            <a:ext cx="1327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最大熵模型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AC1597B-5F9C-45B3-BC8C-897FB8B3ADA1}"/>
              </a:ext>
            </a:extLst>
          </p:cNvPr>
          <p:cNvSpPr txBox="1"/>
          <p:nvPr/>
        </p:nvSpPr>
        <p:spPr>
          <a:xfrm>
            <a:off x="6732073" y="3621024"/>
            <a:ext cx="2039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逻辑斯蒂回归模型</a:t>
            </a:r>
          </a:p>
        </p:txBody>
      </p:sp>
    </p:spTree>
    <p:extLst>
      <p:ext uri="{BB962C8B-B14F-4D97-AF65-F5344CB8AC3E}">
        <p14:creationId xmlns:p14="http://schemas.microsoft.com/office/powerpoint/2010/main" val="125561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116545" y="-479575"/>
            <a:ext cx="4533624" cy="9294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9800" b="1" dirty="0">
                <a:gradFill>
                  <a:gsLst>
                    <a:gs pos="0">
                      <a:schemeClr val="tx1">
                        <a:alpha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  <a:alpha val="35000"/>
                      </a:schemeClr>
                    </a:gs>
                  </a:gsLst>
                  <a:lin ang="4800000" scaled="0"/>
                </a:gra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59800" b="1" dirty="0">
              <a:gradFill>
                <a:gsLst>
                  <a:gs pos="0">
                    <a:schemeClr val="tx1">
                      <a:alpha val="35000"/>
                    </a:schemeClr>
                  </a:gs>
                  <a:gs pos="100000">
                    <a:schemeClr val="tx1">
                      <a:lumMod val="85000"/>
                      <a:lumOff val="15000"/>
                      <a:alpha val="35000"/>
                    </a:schemeClr>
                  </a:gs>
                </a:gsLst>
                <a:lin ang="4800000" scaled="0"/>
              </a:gra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任意多边形 42"/>
          <p:cNvSpPr/>
          <p:nvPr/>
        </p:nvSpPr>
        <p:spPr>
          <a:xfrm>
            <a:off x="12476" y="4863866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圆角矩形 43"/>
          <p:cNvSpPr/>
          <p:nvPr/>
        </p:nvSpPr>
        <p:spPr>
          <a:xfrm>
            <a:off x="10703500" y="6011044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9" name="文本框 48"/>
          <p:cNvSpPr txBox="1"/>
          <p:nvPr/>
        </p:nvSpPr>
        <p:spPr>
          <a:xfrm>
            <a:off x="10719977" y="6088535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one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29901" y="35174"/>
            <a:ext cx="242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朴素贝叶斯法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54" name="矩形 53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3">
                <a:extLst>
                  <a:ext uri="{FF2B5EF4-FFF2-40B4-BE49-F238E27FC236}">
                    <a16:creationId xmlns:a16="http://schemas.microsoft.com/office/drawing/2014/main" id="{FF554AA7-E938-4B9D-BA40-CE21F53757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8252" y="1269870"/>
                <a:ext cx="7715594" cy="35886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Tx/>
                  <a:buNone/>
                  <a:defRPr sz="2000" kern="0" spc="200" baseline="0">
                    <a:solidFill>
                      <a:schemeClr val="bg1">
                        <a:lumMod val="95000"/>
                      </a:schemeClr>
                    </a:solidFill>
                    <a:latin typeface="+mn-ea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200" normalizeH="0" baseline="0" noProof="0" dirty="0">
                    <a:ln>
                      <a:noFill/>
                    </a:ln>
                    <a:solidFill>
                      <a:sysClr val="window" lastClr="FFFFFF">
                        <a:lumMod val="95000"/>
                      </a:sysClr>
                    </a:solidFill>
                    <a:effectLst/>
                    <a:uLnTx/>
                    <a:uFillTx/>
                    <a:latin typeface="等线" panose="02010600030101010101" pitchFamily="2" charset="-122"/>
                    <a:ea typeface="等线" panose="02010600030101010101" pitchFamily="2" charset="-122"/>
                    <a:cs typeface="+mn-cs"/>
                  </a:rPr>
                  <a:t>生成模型</a:t>
                </a:r>
                <a:endParaRPr kumimoji="0" lang="en-US" altLang="zh-CN" sz="2000" b="0" i="0" u="none" strike="noStrike" kern="0" cap="none" spc="20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200" normalizeH="0" baseline="0" noProof="0" smtClean="0">
                          <a:ln>
                            <a:noFill/>
                          </a:ln>
                          <a:solidFill>
                            <a:sysClr val="window" lastClr="FFFFFF">
                              <a:lumMod val="9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2000" b="0" i="1" u="none" strike="noStrike" kern="0" cap="none" spc="200" normalizeH="0" baseline="0" noProof="0" smtClean="0">
                          <a:ln>
                            <a:noFill/>
                          </a:ln>
                          <a:solidFill>
                            <a:sysClr val="window" lastClr="FFFFFF">
                              <a:lumMod val="9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⋅</m:t>
                          </m:r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0" cap="none" spc="20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20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200" normalizeH="0" baseline="0" noProof="0" smtClean="0">
                          <a:ln>
                            <a:noFill/>
                          </a:ln>
                          <a:solidFill>
                            <a:sysClr val="window" lastClr="FFFFFF">
                              <a:lumMod val="9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2000" b="0" i="1" u="none" strike="noStrike" kern="0" cap="none" spc="200" normalizeH="0" baseline="0" noProof="0" smtClean="0">
                          <a:ln>
                            <a:noFill/>
                          </a:ln>
                          <a:solidFill>
                            <a:sysClr val="window" lastClr="FFFFFF">
                              <a:lumMod val="9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0" cap="none" spc="200" normalizeH="0" baseline="0" noProof="0" smtClean="0">
                          <a:ln>
                            <a:noFill/>
                          </a:ln>
                          <a:solidFill>
                            <a:sysClr val="window" lastClr="FFFFFF">
                              <a:lumMod val="9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kumimoji="0" lang="en-US" sz="2000" b="0" i="1" u="none" strike="noStrike" kern="0" cap="none" spc="200" normalizeH="0" baseline="0" noProof="0" smtClean="0">
                          <a:ln>
                            <a:noFill/>
                          </a:ln>
                          <a:solidFill>
                            <a:sysClr val="window" lastClr="FFFFFF">
                              <a:lumMod val="9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0" cap="none" spc="200" normalizeH="0" baseline="0" noProof="0" smtClean="0">
                          <a:ln>
                            <a:noFill/>
                          </a:ln>
                          <a:solidFill>
                            <a:sysClr val="window" lastClr="FFFFFF">
                              <a:lumMod val="9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𝑎𝑟𝑔𝑚𝑎𝑥</m:t>
                      </m:r>
                      <m:f>
                        <m:fPr>
                          <m:ctrlPr>
                            <a:rPr kumimoji="0" lang="en-US" altLang="zh-CN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US" altLang="zh-CN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  <m:r>
                            <a:rPr kumimoji="0" lang="en-US" altLang="zh-CN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en-US" altLang="zh-CN" sz="2000" b="0" i="1" u="none" strike="noStrike" kern="0" cap="none" spc="2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2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000" b="0" i="1" u="none" strike="noStrike" kern="0" cap="none" spc="2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US" altLang="zh-CN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0" lang="en-US" altLang="zh-CN" sz="2000" b="0" i="1" u="none" strike="noStrike" kern="0" cap="none" spc="2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2000" b="0" i="1" u="none" strike="noStrike" kern="0" cap="none" spc="20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0" lang="en-US" altLang="zh-CN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0" cap="none" spc="20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2000" b="0" i="1" u="none" strike="noStrike" kern="0" cap="none" spc="2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sub>
                            <m:sup/>
                            <m:e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ysClr val="window" lastClr="FFFFFF">
                                                  <a:lumMod val="95000"/>
                                                </a:sys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ysClr val="window" lastClr="FFFFFF">
                                                  <a:lumMod val="95000"/>
                                                </a:sys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solidFill>
                                                <a:sysClr val="window" lastClr="FFFFFF">
                                                  <a:lumMod val="95000"/>
                                                </a:sys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ysClr val="window" lastClr="FFFFFF">
                                                  <a:lumMod val="95000"/>
                                                </a:sys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ysClr val="window" lastClr="FFFFFF">
                                              <a:lumMod val="95000"/>
                                            </a:sys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sz="2000" b="0" i="0" u="none" strike="noStrike" kern="0" cap="none" spc="20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  <a:p>
                <a:pPr lvl="0"/>
                <a:endParaRPr lang="en-US" dirty="0">
                  <a:solidFill>
                    <a:sysClr val="window" lastClr="FFFFFF">
                      <a:lumMod val="95000"/>
                    </a:sysClr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ysClr val="window" lastClr="FFFFFF">
                              <a:lumMod val="95000"/>
                            </a:sys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solidFill>
                            <a:sysClr val="window" lastClr="FFFFFF">
                              <a:lumMod val="95000"/>
                            </a:sys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ysClr val="window" lastClr="FFFFFF">
                              <a:lumMod val="95000"/>
                            </a:sysClr>
                          </a:solidFill>
                          <a:latin typeface="Cambria Math" panose="02040503050406030204" pitchFamily="18" charset="0"/>
                        </a:rPr>
                        <m:t>𝑎𝑟𝑔𝑚𝑎𝑥𝑃</m:t>
                      </m:r>
                      <m:r>
                        <a:rPr lang="en-US" altLang="zh-CN" i="1">
                          <a:solidFill>
                            <a:sysClr val="window" lastClr="FFFFFF">
                              <a:lumMod val="95000"/>
                            </a:sys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solidFill>
                            <a:sysClr val="window" lastClr="FFFFFF">
                              <a:lumMod val="95000"/>
                            </a:sys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i="1">
                          <a:solidFill>
                            <a:sysClr val="window" lastClr="FFFFFF">
                              <a:lumMod val="95000"/>
                            </a:sys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solidFill>
                            <a:sysClr val="window" lastClr="FFFFFF">
                              <a:lumMod val="95000"/>
                            </a:sys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ysClr val="window" lastClr="FFFFFF">
                                          <a:lumMod val="95000"/>
                                        </a:sys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ysClr val="window" lastClr="FFFFFF">
                                      <a:lumMod val="95000"/>
                                    </a:sys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ysClr val="window" lastClr="FFFFFF">
                                  <a:lumMod val="95000"/>
                                </a:sys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000" b="0" i="0" u="none" strike="noStrike" kern="0" cap="none" spc="200" normalizeH="0" baseline="0" noProof="0" dirty="0">
                  <a:ln>
                    <a:noFill/>
                  </a:ln>
                  <a:solidFill>
                    <a:sysClr val="window" lastClr="FFFFFF">
                      <a:lumMod val="95000"/>
                    </a:sys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6" name="内容占位符 3">
                <a:extLst>
                  <a:ext uri="{FF2B5EF4-FFF2-40B4-BE49-F238E27FC236}">
                    <a16:creationId xmlns:a16="http://schemas.microsoft.com/office/drawing/2014/main" id="{FF554AA7-E938-4B9D-BA40-CE21F537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252" y="1269870"/>
                <a:ext cx="7715594" cy="3588675"/>
              </a:xfrm>
              <a:prstGeom prst="rect">
                <a:avLst/>
              </a:prstGeom>
              <a:blipFill>
                <a:blip r:embed="rId2"/>
                <a:stretch>
                  <a:fillRect l="-870" t="-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11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476" y="4863866"/>
            <a:ext cx="12192000" cy="2016294"/>
            <a:chOff x="12476" y="4863866"/>
            <a:chExt cx="12192000" cy="2016294"/>
          </a:xfrm>
        </p:grpSpPr>
        <p:sp>
          <p:nvSpPr>
            <p:cNvPr id="2" name="任意多边形 1"/>
            <p:cNvSpPr/>
            <p:nvPr/>
          </p:nvSpPr>
          <p:spPr>
            <a:xfrm>
              <a:off x="12476" y="4863866"/>
              <a:ext cx="12192000" cy="2016294"/>
            </a:xfrm>
            <a:custGeom>
              <a:avLst/>
              <a:gdLst>
                <a:gd name="connsiteX0" fmla="*/ 12192000 w 12192000"/>
                <a:gd name="connsiteY0" fmla="*/ 0 h 2016294"/>
                <a:gd name="connsiteX1" fmla="*/ 12192000 w 12192000"/>
                <a:gd name="connsiteY1" fmla="*/ 2016294 h 2016294"/>
                <a:gd name="connsiteX2" fmla="*/ 0 w 12192000"/>
                <a:gd name="connsiteY2" fmla="*/ 2016294 h 2016294"/>
                <a:gd name="connsiteX3" fmla="*/ 0 w 12192000"/>
                <a:gd name="connsiteY3" fmla="*/ 2006281 h 2016294"/>
                <a:gd name="connsiteX4" fmla="*/ 263708 w 12192000"/>
                <a:gd name="connsiteY4" fmla="*/ 2003914 h 2016294"/>
                <a:gd name="connsiteX5" fmla="*/ 12104647 w 12192000"/>
                <a:gd name="connsiteY5" fmla="*/ 101701 h 201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016294">
                  <a:moveTo>
                    <a:pt x="12192000" y="0"/>
                  </a:moveTo>
                  <a:lnTo>
                    <a:pt x="12192000" y="2016294"/>
                  </a:lnTo>
                  <a:lnTo>
                    <a:pt x="0" y="2016294"/>
                  </a:lnTo>
                  <a:lnTo>
                    <a:pt x="0" y="2006281"/>
                  </a:lnTo>
                  <a:lnTo>
                    <a:pt x="263708" y="2003914"/>
                  </a:lnTo>
                  <a:cubicBezTo>
                    <a:pt x="6161267" y="1897494"/>
                    <a:pt x="10936182" y="1116311"/>
                    <a:pt x="12104647" y="101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122C"/>
                </a:gs>
                <a:gs pos="100000">
                  <a:srgbClr val="2E3D9A"/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635000" dist="1016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0703500" y="6011044"/>
              <a:ext cx="1200693" cy="501388"/>
            </a:xfrm>
            <a:prstGeom prst="roundRect">
              <a:avLst>
                <a:gd name="adj" fmla="val 50000"/>
              </a:avLst>
            </a:prstGeom>
            <a:noFill/>
            <a:ln w="9525">
              <a:gradFill flip="none" rotWithShape="1"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719977" y="6088535"/>
              <a:ext cx="1167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gradFill>
                    <a:gsLst>
                      <a:gs pos="0">
                        <a:srgbClr val="1CA986"/>
                      </a:gs>
                      <a:gs pos="100000">
                        <a:srgbClr val="50D4C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one</a:t>
              </a:r>
              <a:endParaRPr lang="zh-CN" altLang="en-US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35" name="矩形 34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2D518EB-3C75-49D5-AA77-C683832FCC78}"/>
              </a:ext>
            </a:extLst>
          </p:cNvPr>
          <p:cNvSpPr txBox="1"/>
          <p:nvPr/>
        </p:nvSpPr>
        <p:spPr>
          <a:xfrm>
            <a:off x="829901" y="35174"/>
            <a:ext cx="242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朴素贝叶斯法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7B08F79-EC2E-451A-AEA0-A2738A7EB4DB}"/>
              </a:ext>
            </a:extLst>
          </p:cNvPr>
          <p:cNvSpPr txBox="1"/>
          <p:nvPr/>
        </p:nvSpPr>
        <p:spPr>
          <a:xfrm>
            <a:off x="226841" y="603122"/>
            <a:ext cx="1088659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784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	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((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np.log(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label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[label][j][x[j]]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label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Px_y0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[label][j][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Px_y1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[label][j][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[label][j][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np.log((Px_y0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(Px_y0 + Px_y1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Px_y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[label][j][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np.log((Px_y1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/ (Px_y0 + Px_y1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2476" y="4863866"/>
            <a:ext cx="12192000" cy="2016294"/>
            <a:chOff x="12476" y="4863866"/>
            <a:chExt cx="12192000" cy="2016294"/>
          </a:xfrm>
        </p:grpSpPr>
        <p:sp>
          <p:nvSpPr>
            <p:cNvPr id="2" name="任意多边形 1"/>
            <p:cNvSpPr/>
            <p:nvPr/>
          </p:nvSpPr>
          <p:spPr>
            <a:xfrm>
              <a:off x="12476" y="4863866"/>
              <a:ext cx="12192000" cy="2016294"/>
            </a:xfrm>
            <a:custGeom>
              <a:avLst/>
              <a:gdLst>
                <a:gd name="connsiteX0" fmla="*/ 12192000 w 12192000"/>
                <a:gd name="connsiteY0" fmla="*/ 0 h 2016294"/>
                <a:gd name="connsiteX1" fmla="*/ 12192000 w 12192000"/>
                <a:gd name="connsiteY1" fmla="*/ 2016294 h 2016294"/>
                <a:gd name="connsiteX2" fmla="*/ 0 w 12192000"/>
                <a:gd name="connsiteY2" fmla="*/ 2016294 h 2016294"/>
                <a:gd name="connsiteX3" fmla="*/ 0 w 12192000"/>
                <a:gd name="connsiteY3" fmla="*/ 2006281 h 2016294"/>
                <a:gd name="connsiteX4" fmla="*/ 263708 w 12192000"/>
                <a:gd name="connsiteY4" fmla="*/ 2003914 h 2016294"/>
                <a:gd name="connsiteX5" fmla="*/ 12104647 w 12192000"/>
                <a:gd name="connsiteY5" fmla="*/ 101701 h 201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016294">
                  <a:moveTo>
                    <a:pt x="12192000" y="0"/>
                  </a:moveTo>
                  <a:lnTo>
                    <a:pt x="12192000" y="2016294"/>
                  </a:lnTo>
                  <a:lnTo>
                    <a:pt x="0" y="2016294"/>
                  </a:lnTo>
                  <a:lnTo>
                    <a:pt x="0" y="2006281"/>
                  </a:lnTo>
                  <a:lnTo>
                    <a:pt x="263708" y="2003914"/>
                  </a:lnTo>
                  <a:cubicBezTo>
                    <a:pt x="6161267" y="1897494"/>
                    <a:pt x="10936182" y="1116311"/>
                    <a:pt x="12104647" y="10170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122C"/>
                </a:gs>
                <a:gs pos="100000">
                  <a:srgbClr val="2E3D9A"/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635000" dist="101600" dir="13500000" algn="b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10703500" y="6011044"/>
              <a:ext cx="1200693" cy="501388"/>
            </a:xfrm>
            <a:prstGeom prst="roundRect">
              <a:avLst>
                <a:gd name="adj" fmla="val 50000"/>
              </a:avLst>
            </a:prstGeom>
            <a:noFill/>
            <a:ln w="9525">
              <a:gradFill flip="none" rotWithShape="1"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480000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719977" y="6088535"/>
              <a:ext cx="116774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gradFill>
                    <a:gsLst>
                      <a:gs pos="0">
                        <a:srgbClr val="1CA986"/>
                      </a:gs>
                      <a:gs pos="100000">
                        <a:srgbClr val="50D4C2"/>
                      </a:gs>
                    </a:gsLst>
                    <a:lin ang="5400000" scaled="1"/>
                  </a:gra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Part one</a:t>
              </a:r>
              <a:endParaRPr lang="zh-CN" altLang="en-US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35" name="矩形 34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576329F-0016-4F18-9C24-357C2FF33324}"/>
              </a:ext>
            </a:extLst>
          </p:cNvPr>
          <p:cNvSpPr txBox="1"/>
          <p:nvPr/>
        </p:nvSpPr>
        <p:spPr>
          <a:xfrm>
            <a:off x="526351" y="939715"/>
            <a:ext cx="113778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class_num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                  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先验概率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conditional_probability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((class_num,feature_len,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  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条件概率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label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train_labels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prior_probability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[label]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feature_len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conditional_probability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[label][j][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[j]] +=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class_num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feature_len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pix_0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conditional_probability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pix_1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conditional_probability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probalility_0 = 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(pix_0)/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(pix_0+pix_1))*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probalility_1 = 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(pix_1)/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(pix_0+pix_1))*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conditional_probability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probalility_0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conditional_probability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][j][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probalility_1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982761-93EE-4BB5-BBAF-29F827ABCE64}"/>
              </a:ext>
            </a:extLst>
          </p:cNvPr>
          <p:cNvSpPr txBox="1"/>
          <p:nvPr/>
        </p:nvSpPr>
        <p:spPr>
          <a:xfrm>
            <a:off x="829901" y="35174"/>
            <a:ext cx="242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朴素贝叶斯法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735871-B6CB-4690-8898-EEC72C985464}"/>
              </a:ext>
            </a:extLst>
          </p:cNvPr>
          <p:cNvSpPr txBox="1"/>
          <p:nvPr/>
        </p:nvSpPr>
        <p:spPr>
          <a:xfrm>
            <a:off x="795521" y="6011044"/>
            <a:ext cx="4562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</a:rPr>
              <a:t>对数</a:t>
            </a:r>
            <a:r>
              <a:rPr lang="en-US" altLang="zh-CN" sz="2800" dirty="0">
                <a:solidFill>
                  <a:schemeClr val="bg1"/>
                </a:solidFill>
              </a:rPr>
              <a:t>or</a:t>
            </a:r>
            <a:r>
              <a:rPr lang="zh-CN" altLang="en-US" sz="2800" dirty="0">
                <a:solidFill>
                  <a:schemeClr val="bg1"/>
                </a:solidFill>
              </a:rPr>
              <a:t>放大？    </a:t>
            </a:r>
            <a:r>
              <a:rPr lang="en-US" altLang="zh-CN" sz="2800" dirty="0">
                <a:solidFill>
                  <a:schemeClr val="bg1"/>
                </a:solidFill>
              </a:rPr>
              <a:t>+1</a:t>
            </a:r>
            <a:r>
              <a:rPr lang="zh-CN" altLang="en-US" sz="2800" dirty="0">
                <a:solidFill>
                  <a:schemeClr val="bg1"/>
                </a:solidFill>
              </a:rPr>
              <a:t>放在哪？</a:t>
            </a:r>
          </a:p>
        </p:txBody>
      </p:sp>
    </p:spTree>
    <p:extLst>
      <p:ext uri="{BB962C8B-B14F-4D97-AF65-F5344CB8AC3E}">
        <p14:creationId xmlns:p14="http://schemas.microsoft.com/office/powerpoint/2010/main" val="2366313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5557527" y="1177250"/>
            <a:ext cx="6600825" cy="1085031"/>
          </a:xfrm>
          <a:prstGeom prst="roundRect">
            <a:avLst>
              <a:gd name="adj" fmla="val 7418"/>
            </a:avLst>
          </a:prstGeom>
          <a:gradFill flip="none" rotWithShape="1">
            <a:gsLst>
              <a:gs pos="9000">
                <a:srgbClr val="519C23">
                  <a:lumMod val="89000"/>
                  <a:lumOff val="11000"/>
                </a:srgbClr>
              </a:gs>
              <a:gs pos="100000">
                <a:srgbClr val="A3EC40">
                  <a:lumMod val="78000"/>
                  <a:lumOff val="22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279400" sx="102000" sy="102000" algn="ctr" rotWithShape="0">
              <a:srgbClr val="519C23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621213" y="1119601"/>
            <a:ext cx="1101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>
                    <a:alpha val="54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7200" b="1" dirty="0">
              <a:solidFill>
                <a:schemeClr val="bg1">
                  <a:alpha val="54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5557527" y="3681430"/>
            <a:ext cx="6600825" cy="1085031"/>
          </a:xfrm>
          <a:prstGeom prst="roundRect">
            <a:avLst>
              <a:gd name="adj" fmla="val 7418"/>
            </a:avLst>
          </a:prstGeom>
          <a:gradFill flip="none" rotWithShape="1">
            <a:gsLst>
              <a:gs pos="9000">
                <a:srgbClr val="1CA986"/>
              </a:gs>
              <a:gs pos="100000">
                <a:srgbClr val="50D4C2"/>
              </a:gs>
            </a:gsLst>
            <a:lin ang="4800000" scaled="0"/>
            <a:tileRect/>
          </a:gradFill>
          <a:ln>
            <a:noFill/>
          </a:ln>
          <a:effectLst>
            <a:outerShdw blurRad="406400" sx="102000" sy="102000" algn="ctr" rotWithShape="0">
              <a:srgbClr val="1CA986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5621213" y="3623781"/>
            <a:ext cx="1101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>
                    <a:alpha val="54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7200" b="1" dirty="0">
              <a:solidFill>
                <a:schemeClr val="bg1">
                  <a:alpha val="54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57527" y="4933519"/>
            <a:ext cx="6600825" cy="1085031"/>
          </a:xfrm>
          <a:prstGeom prst="roundRect">
            <a:avLst>
              <a:gd name="adj" fmla="val 7418"/>
            </a:avLst>
          </a:prstGeom>
          <a:gradFill flip="none" rotWithShape="1">
            <a:gsLst>
              <a:gs pos="9000">
                <a:srgbClr val="D74141"/>
              </a:gs>
              <a:gs pos="100000">
                <a:srgbClr val="F2817E"/>
              </a:gs>
            </a:gsLst>
            <a:lin ang="4800000" scaled="0"/>
            <a:tileRect/>
          </a:gradFill>
          <a:ln>
            <a:noFill/>
          </a:ln>
          <a:effectLst>
            <a:outerShdw blurRad="203200" sx="102000" sy="102000" algn="c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621213" y="4875870"/>
            <a:ext cx="1101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bg1">
                    <a:alpha val="54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7200" b="1" dirty="0">
              <a:solidFill>
                <a:schemeClr val="bg1">
                  <a:alpha val="54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21" name="矩形 20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任意多边形 1"/>
          <p:cNvSpPr/>
          <p:nvPr/>
        </p:nvSpPr>
        <p:spPr>
          <a:xfrm flipV="1">
            <a:off x="0" y="-2471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762000" dist="355600" dir="8100000" sx="104000" sy="104000" algn="tr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10691024" y="365257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45" name="圆角矩形 29">
            <a:extLst>
              <a:ext uri="{FF2B5EF4-FFF2-40B4-BE49-F238E27FC236}">
                <a16:creationId xmlns:a16="http://schemas.microsoft.com/office/drawing/2014/main" id="{6A6F3B08-8FF6-4AC3-B512-F4030A2C40F9}"/>
              </a:ext>
            </a:extLst>
          </p:cNvPr>
          <p:cNvSpPr/>
          <p:nvPr/>
        </p:nvSpPr>
        <p:spPr>
          <a:xfrm>
            <a:off x="6502137" y="5151814"/>
            <a:ext cx="2176439" cy="553771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最大熵模型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07501" y="442748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two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3" name="圆角矩形 29">
            <a:extLst>
              <a:ext uri="{FF2B5EF4-FFF2-40B4-BE49-F238E27FC236}">
                <a16:creationId xmlns:a16="http://schemas.microsoft.com/office/drawing/2014/main" id="{CAACB2CE-4149-411C-8151-99BA41682BD1}"/>
              </a:ext>
            </a:extLst>
          </p:cNvPr>
          <p:cNvSpPr/>
          <p:nvPr/>
        </p:nvSpPr>
        <p:spPr>
          <a:xfrm>
            <a:off x="6508192" y="1429300"/>
            <a:ext cx="2176439" cy="553771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朴素贝叶斯法</a:t>
            </a:r>
          </a:p>
        </p:txBody>
      </p:sp>
      <p:sp>
        <p:nvSpPr>
          <p:cNvPr id="44" name="圆角矩形 29">
            <a:extLst>
              <a:ext uri="{FF2B5EF4-FFF2-40B4-BE49-F238E27FC236}">
                <a16:creationId xmlns:a16="http://schemas.microsoft.com/office/drawing/2014/main" id="{F353C7DD-3350-4A36-86B6-53F76E132F42}"/>
              </a:ext>
            </a:extLst>
          </p:cNvPr>
          <p:cNvSpPr/>
          <p:nvPr/>
        </p:nvSpPr>
        <p:spPr>
          <a:xfrm>
            <a:off x="6508192" y="3961525"/>
            <a:ext cx="2176439" cy="553771"/>
          </a:xfrm>
          <a:prstGeom prst="roundRect">
            <a:avLst>
              <a:gd name="adj" fmla="val 50000"/>
            </a:avLst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逻辑斯蒂回归模型</a:t>
            </a:r>
          </a:p>
        </p:txBody>
      </p:sp>
      <p:sp>
        <p:nvSpPr>
          <p:cNvPr id="55" name="矩形 54"/>
          <p:cNvSpPr/>
          <p:nvPr/>
        </p:nvSpPr>
        <p:spPr>
          <a:xfrm>
            <a:off x="-33647" y="-9001"/>
            <a:ext cx="12191999" cy="6867001"/>
          </a:xfrm>
          <a:prstGeom prst="rect">
            <a:avLst/>
          </a:prstGeom>
          <a:gradFill>
            <a:gsLst>
              <a:gs pos="75000">
                <a:srgbClr val="191533">
                  <a:alpha val="69000"/>
                </a:srgbClr>
              </a:gs>
              <a:gs pos="50000">
                <a:srgbClr val="191533">
                  <a:alpha val="50000"/>
                </a:srgbClr>
              </a:gs>
              <a:gs pos="0">
                <a:srgbClr val="191533">
                  <a:alpha val="0"/>
                </a:srgbClr>
              </a:gs>
              <a:gs pos="100000">
                <a:srgbClr val="19153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71656" y="2442248"/>
            <a:ext cx="4339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决策树模型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5139071" y="2371691"/>
            <a:ext cx="7019282" cy="1200329"/>
            <a:chOff x="5557527" y="2371691"/>
            <a:chExt cx="6600825" cy="1200329"/>
          </a:xfrm>
        </p:grpSpPr>
        <p:sp>
          <p:nvSpPr>
            <p:cNvPr id="14" name="圆角矩形 13"/>
            <p:cNvSpPr/>
            <p:nvPr/>
          </p:nvSpPr>
          <p:spPr>
            <a:xfrm>
              <a:off x="5557527" y="2429340"/>
              <a:ext cx="6600825" cy="1085031"/>
            </a:xfrm>
            <a:prstGeom prst="roundRect">
              <a:avLst>
                <a:gd name="adj" fmla="val 7418"/>
              </a:avLst>
            </a:prstGeom>
            <a:gradFill flip="none" rotWithShape="1">
              <a:gsLst>
                <a:gs pos="0">
                  <a:srgbClr val="C0A500">
                    <a:lumMod val="89000"/>
                    <a:lumOff val="11000"/>
                  </a:srgbClr>
                </a:gs>
                <a:gs pos="100000">
                  <a:srgbClr val="FFE236">
                    <a:lumMod val="90000"/>
                    <a:lumOff val="10000"/>
                  </a:srgbClr>
                </a:gs>
              </a:gsLst>
              <a:lin ang="4800000" scaled="0"/>
              <a:tileRect/>
            </a:gradFill>
            <a:ln>
              <a:noFill/>
            </a:ln>
            <a:effectLst>
              <a:outerShdw blurRad="558800" sx="102000" sy="102000" algn="ctr" rotWithShape="0">
                <a:srgbClr val="CFB207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621213" y="2371691"/>
              <a:ext cx="6252729" cy="1200329"/>
              <a:chOff x="5456582" y="1048654"/>
              <a:chExt cx="6252729" cy="1200329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5456582" y="1048654"/>
                <a:ext cx="11016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7200" b="1" dirty="0">
                    <a:solidFill>
                      <a:schemeClr val="bg1">
                        <a:alpha val="54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7200" b="1" dirty="0">
                  <a:solidFill>
                    <a:schemeClr val="bg1">
                      <a:alpha val="54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6343561" y="1371932"/>
                <a:ext cx="5365750" cy="553771"/>
                <a:chOff x="6343561" y="1324349"/>
                <a:chExt cx="5365750" cy="553771"/>
              </a:xfrm>
            </p:grpSpPr>
            <p:sp>
              <p:nvSpPr>
                <p:cNvPr id="30" name="圆角矩形 29"/>
                <p:cNvSpPr/>
                <p:nvPr/>
              </p:nvSpPr>
              <p:spPr>
                <a:xfrm>
                  <a:off x="6364277" y="1324349"/>
                  <a:ext cx="2046690" cy="553771"/>
                </a:xfrm>
                <a:prstGeom prst="roundRect">
                  <a:avLst>
                    <a:gd name="adj" fmla="val 50000"/>
                  </a:avLst>
                </a:prstGeom>
                <a:noFill/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 dirty="0">
                      <a:solidFill>
                        <a:schemeClr val="bg1"/>
                      </a:solidFill>
                      <a:latin typeface="微软雅黑 Light" panose="020B0502040204020203" pitchFamily="34" charset="-122"/>
                      <a:ea typeface="微软雅黑 Light" panose="020B0502040204020203" pitchFamily="34" charset="-122"/>
                    </a:rPr>
                    <a:t>决策树模型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6343561" y="1579239"/>
                  <a:ext cx="5365750" cy="25391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just"/>
                  <a:endParaRPr lang="zh-HK" altLang="zh-HK" sz="105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96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2476" y="4863866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03500" y="6011044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19977" y="6088535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two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10" name="矩形 9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D3421611-A09B-476D-8403-1E226D5CF7B0}"/>
              </a:ext>
            </a:extLst>
          </p:cNvPr>
          <p:cNvSpPr txBox="1"/>
          <p:nvPr/>
        </p:nvSpPr>
        <p:spPr>
          <a:xfrm>
            <a:off x="849242" y="35174"/>
            <a:ext cx="211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决策树模型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内容占位符 4">
                <a:extLst>
                  <a:ext uri="{FF2B5EF4-FFF2-40B4-BE49-F238E27FC236}">
                    <a16:creationId xmlns:a16="http://schemas.microsoft.com/office/drawing/2014/main" id="{C6B3E309-74D3-4A37-B528-F9FAC0BA2C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9617" y="1252236"/>
                <a:ext cx="6178423" cy="3611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熵：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30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2000" b="0" i="0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0" cap="none" spc="30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ysClr val="window" lastClr="FFFF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信息增益（对应</a:t>
                </a:r>
                <a:r>
                  <a:rPr kumimoji="0" lang="en-US" altLang="zh-CN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ID3</a:t>
                </a: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算法）：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d>
                        <m:d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</m:d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</m:t>
                      </m:r>
                      <m:d>
                        <m:d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信息增益比（对应</a:t>
                </a:r>
                <a:r>
                  <a:rPr kumimoji="0" lang="en-US" altLang="zh-CN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C4.5</a:t>
                </a: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算法）：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b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e>
                      </m:d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9</m:t>
                          </m:r>
                          <m:d>
                            <m:dPr>
                              <m:ctrlP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⋅</m:t>
                              </m:r>
                              <m: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30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内容占位符 4">
                <a:extLst>
                  <a:ext uri="{FF2B5EF4-FFF2-40B4-BE49-F238E27FC236}">
                    <a16:creationId xmlns:a16="http://schemas.microsoft.com/office/drawing/2014/main" id="{C6B3E309-74D3-4A37-B528-F9FAC0BA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17" y="1252236"/>
                <a:ext cx="6178423" cy="3611630"/>
              </a:xfrm>
              <a:prstGeom prst="rect">
                <a:avLst/>
              </a:prstGeom>
              <a:blipFill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3">
                <a:extLst>
                  <a:ext uri="{FF2B5EF4-FFF2-40B4-BE49-F238E27FC236}">
                    <a16:creationId xmlns:a16="http://schemas.microsoft.com/office/drawing/2014/main" id="{942AA9F1-B1BE-4700-9977-CA82756152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78040" y="1515578"/>
                <a:ext cx="3818255" cy="2391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lvl1pPr marL="0" indent="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Tx/>
                  <a:buNone/>
                  <a:defRPr sz="2000" kern="0" spc="300" baseline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微软雅黑" panose="020B0503020204020204" pitchFamily="34" charset="-122"/>
                    <a:cs typeface="+mn-cs"/>
                  </a:rPr>
                  <a:t>决策树损失函数</a:t>
                </a:r>
                <a:endParaRPr kumimoji="0" lang="en-US" sz="2000" b="0" i="1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mbria Math" panose="02040503050406030204" pitchFamily="18" charset="0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d>
                        <m:dPr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20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0" cap="none" spc="30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其中</a:t>
                </a:r>
                <a:endParaRPr kumimoji="0" lang="en-US" altLang="zh-CN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0" cap="none" spc="300" normalizeH="0" baseline="0" noProof="0" dirty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d>
                        <m:dPr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sz="2000" b="0" i="0" u="none" strike="noStrike" kern="0" cap="none" spc="300" normalizeH="0" baseline="0" noProof="0" dirty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2000" b="0" i="1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  <m:r>
                            <a:rPr kumimoji="0" lang="en-US" sz="2000" b="0" i="0" u="none" strike="noStrike" kern="0" cap="none" spc="300" normalizeH="0" baseline="0" noProof="0" dirty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sup>
                        <m:e>
                          <m:sSub>
                            <m:sSub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b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000" b="0" i="1" u="none" strike="noStrike" kern="0" cap="none" spc="300" normalizeH="0" baseline="0" noProof="0" dirty="0">
                                  <a:ln>
                                    <a:noFill/>
                                  </a:ln>
                                  <a:solidFill>
                                    <a:sysClr val="window" lastClr="FFFF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0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内容占位符 3">
                <a:extLst>
                  <a:ext uri="{FF2B5EF4-FFF2-40B4-BE49-F238E27FC236}">
                    <a16:creationId xmlns:a16="http://schemas.microsoft.com/office/drawing/2014/main" id="{942AA9F1-B1BE-4700-9977-CA8275615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40" y="1515578"/>
                <a:ext cx="3818255" cy="2391104"/>
              </a:xfrm>
              <a:prstGeom prst="rect">
                <a:avLst/>
              </a:prstGeom>
              <a:blipFill>
                <a:blip r:embed="rId3"/>
                <a:stretch>
                  <a:fillRect l="-1757" t="-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664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2476" y="4863866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03500" y="6011044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19977" y="6088535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two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10" name="矩形 9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5F09F28-41B3-40A0-9FC7-790E6E9CE5FB}"/>
              </a:ext>
            </a:extLst>
          </p:cNvPr>
          <p:cNvGrpSpPr/>
          <p:nvPr/>
        </p:nvGrpSpPr>
        <p:grpSpPr>
          <a:xfrm>
            <a:off x="1044677" y="1117860"/>
            <a:ext cx="2467804" cy="1593270"/>
            <a:chOff x="1044677" y="1117860"/>
            <a:chExt cx="2467804" cy="159327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95E6E18F-4B5E-4149-9917-5521D327C9DA}"/>
                </a:ext>
              </a:extLst>
            </p:cNvPr>
            <p:cNvSpPr/>
            <p:nvPr/>
          </p:nvSpPr>
          <p:spPr>
            <a:xfrm>
              <a:off x="2139518" y="1117860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96D8B1E5-809B-43B2-8028-E7ACB81E6F36}"/>
                </a:ext>
              </a:extLst>
            </p:cNvPr>
            <p:cNvSpPr/>
            <p:nvPr/>
          </p:nvSpPr>
          <p:spPr>
            <a:xfrm>
              <a:off x="1761796" y="1744134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056157BB-BE94-494D-99E3-8A1866552B41}"/>
                </a:ext>
              </a:extLst>
            </p:cNvPr>
            <p:cNvSpPr/>
            <p:nvPr/>
          </p:nvSpPr>
          <p:spPr>
            <a:xfrm>
              <a:off x="2478072" y="1734758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933D87E-30EA-4273-B3EE-6A7079C939A1}"/>
                </a:ext>
              </a:extLst>
            </p:cNvPr>
            <p:cNvSpPr/>
            <p:nvPr/>
          </p:nvSpPr>
          <p:spPr>
            <a:xfrm>
              <a:off x="1044677" y="2372576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A971669-A15F-4766-A8C1-F48C33D0671E}"/>
                </a:ext>
              </a:extLst>
            </p:cNvPr>
            <p:cNvSpPr/>
            <p:nvPr/>
          </p:nvSpPr>
          <p:spPr>
            <a:xfrm>
              <a:off x="1761796" y="2372576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E2C1A16-98B1-45DC-82A1-464FDCABBE2C}"/>
                </a:ext>
              </a:extLst>
            </p:cNvPr>
            <p:cNvSpPr/>
            <p:nvPr/>
          </p:nvSpPr>
          <p:spPr>
            <a:xfrm>
              <a:off x="2478072" y="2372576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C3A39315-2C1B-4E62-A23D-D608EF74C7AB}"/>
                </a:ext>
              </a:extLst>
            </p:cNvPr>
            <p:cNvSpPr/>
            <p:nvPr/>
          </p:nvSpPr>
          <p:spPr>
            <a:xfrm>
              <a:off x="3173927" y="2372576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59D4CC9-FC7D-4124-A1C3-FFC6D0B35995}"/>
                </a:ext>
              </a:extLst>
            </p:cNvPr>
            <p:cNvCxnSpPr>
              <a:cxnSpLocks/>
              <a:stCxn id="2" idx="4"/>
              <a:endCxn id="3" idx="7"/>
            </p:cNvCxnSpPr>
            <p:nvPr/>
          </p:nvCxnSpPr>
          <p:spPr>
            <a:xfrm flipH="1">
              <a:off x="2050770" y="1456414"/>
              <a:ext cx="258025" cy="337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9834120-7C31-4C97-851B-2BD008A4B46B}"/>
                </a:ext>
              </a:extLst>
            </p:cNvPr>
            <p:cNvCxnSpPr>
              <a:cxnSpLocks/>
              <a:stCxn id="2" idx="4"/>
              <a:endCxn id="7" idx="1"/>
            </p:cNvCxnSpPr>
            <p:nvPr/>
          </p:nvCxnSpPr>
          <p:spPr>
            <a:xfrm>
              <a:off x="2308795" y="1456414"/>
              <a:ext cx="218857" cy="32792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3D5072F-247D-479C-9D2E-0AB1AB7014F1}"/>
                </a:ext>
              </a:extLst>
            </p:cNvPr>
            <p:cNvCxnSpPr>
              <a:cxnSpLocks/>
              <a:stCxn id="3" idx="4"/>
              <a:endCxn id="8" idx="7"/>
            </p:cNvCxnSpPr>
            <p:nvPr/>
          </p:nvCxnSpPr>
          <p:spPr>
            <a:xfrm flipH="1">
              <a:off x="1333651" y="2082688"/>
              <a:ext cx="597422" cy="33946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079F267B-6598-4734-BB9C-651933B9F9B2}"/>
                </a:ext>
              </a:extLst>
            </p:cNvPr>
            <p:cNvCxnSpPr>
              <a:cxnSpLocks/>
              <a:stCxn id="3" idx="4"/>
              <a:endCxn id="14" idx="0"/>
            </p:cNvCxnSpPr>
            <p:nvPr/>
          </p:nvCxnSpPr>
          <p:spPr>
            <a:xfrm>
              <a:off x="1931073" y="2082688"/>
              <a:ext cx="0" cy="289888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A7E2B1E-2F61-4FBD-B023-BBAA77A68B83}"/>
                </a:ext>
              </a:extLst>
            </p:cNvPr>
            <p:cNvCxnSpPr>
              <a:cxnSpLocks/>
              <a:stCxn id="7" idx="4"/>
              <a:endCxn id="16" idx="0"/>
            </p:cNvCxnSpPr>
            <p:nvPr/>
          </p:nvCxnSpPr>
          <p:spPr>
            <a:xfrm>
              <a:off x="2647349" y="2073312"/>
              <a:ext cx="0" cy="2992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AEFB828F-D4C5-4E55-AD95-8B5E619A6DBC}"/>
                </a:ext>
              </a:extLst>
            </p:cNvPr>
            <p:cNvCxnSpPr>
              <a:cxnSpLocks/>
              <a:stCxn id="7" idx="4"/>
              <a:endCxn id="18" idx="0"/>
            </p:cNvCxnSpPr>
            <p:nvPr/>
          </p:nvCxnSpPr>
          <p:spPr>
            <a:xfrm>
              <a:off x="2647349" y="2073312"/>
              <a:ext cx="695855" cy="29926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1732AA1-430B-409A-891A-BD911528D061}"/>
              </a:ext>
            </a:extLst>
          </p:cNvPr>
          <p:cNvGrpSpPr/>
          <p:nvPr/>
        </p:nvGrpSpPr>
        <p:grpSpPr>
          <a:xfrm>
            <a:off x="7885800" y="1117860"/>
            <a:ext cx="1828128" cy="2394613"/>
            <a:chOff x="1664215" y="1079672"/>
            <a:chExt cx="1828128" cy="2394613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866403F-EE7A-4222-8113-8956363B60DC}"/>
                </a:ext>
              </a:extLst>
            </p:cNvPr>
            <p:cNvSpPr/>
            <p:nvPr/>
          </p:nvSpPr>
          <p:spPr>
            <a:xfrm>
              <a:off x="2067397" y="1079672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1A037F9-ED5F-4A53-AD11-4FF36E163474}"/>
                </a:ext>
              </a:extLst>
            </p:cNvPr>
            <p:cNvSpPr/>
            <p:nvPr/>
          </p:nvSpPr>
          <p:spPr>
            <a:xfrm>
              <a:off x="1664215" y="1734758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1508F5F-87E8-4E62-99AB-DF0FE8F9CD0F}"/>
                </a:ext>
              </a:extLst>
            </p:cNvPr>
            <p:cNvSpPr/>
            <p:nvPr/>
          </p:nvSpPr>
          <p:spPr>
            <a:xfrm>
              <a:off x="2478072" y="1734758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00D4C670-177F-457B-9B17-3297D508CF7A}"/>
                </a:ext>
              </a:extLst>
            </p:cNvPr>
            <p:cNvSpPr/>
            <p:nvPr/>
          </p:nvSpPr>
          <p:spPr>
            <a:xfrm>
              <a:off x="3153789" y="3135731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D85D184-9677-41A2-A9D2-5CF48FA29603}"/>
                </a:ext>
              </a:extLst>
            </p:cNvPr>
            <p:cNvSpPr/>
            <p:nvPr/>
          </p:nvSpPr>
          <p:spPr>
            <a:xfrm>
              <a:off x="2460277" y="3112003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7CCE263C-69E2-4B73-83D7-2C30BBD9DC8B}"/>
                </a:ext>
              </a:extLst>
            </p:cNvPr>
            <p:cNvSpPr/>
            <p:nvPr/>
          </p:nvSpPr>
          <p:spPr>
            <a:xfrm>
              <a:off x="2173358" y="2389844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F0BA365E-D81D-4609-93CD-A0DEF96910BE}"/>
                </a:ext>
              </a:extLst>
            </p:cNvPr>
            <p:cNvSpPr/>
            <p:nvPr/>
          </p:nvSpPr>
          <p:spPr>
            <a:xfrm>
              <a:off x="2815235" y="2390346"/>
              <a:ext cx="338554" cy="3385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BB2A52E-02B5-4773-AF2F-D5E92711CF72}"/>
                </a:ext>
              </a:extLst>
            </p:cNvPr>
            <p:cNvCxnSpPr>
              <a:cxnSpLocks/>
              <a:stCxn id="46" idx="4"/>
              <a:endCxn id="47" idx="7"/>
            </p:cNvCxnSpPr>
            <p:nvPr/>
          </p:nvCxnSpPr>
          <p:spPr>
            <a:xfrm flipH="1">
              <a:off x="1953189" y="1418226"/>
              <a:ext cx="283485" cy="3661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2D50446-CE25-41BB-B3AD-71CCD57FB062}"/>
                </a:ext>
              </a:extLst>
            </p:cNvPr>
            <p:cNvCxnSpPr>
              <a:cxnSpLocks/>
              <a:stCxn id="46" idx="4"/>
              <a:endCxn id="48" idx="1"/>
            </p:cNvCxnSpPr>
            <p:nvPr/>
          </p:nvCxnSpPr>
          <p:spPr>
            <a:xfrm>
              <a:off x="2236674" y="1418226"/>
              <a:ext cx="290978" cy="3661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BD91FEC5-C586-4A9F-B99F-131C4FD3B719}"/>
                </a:ext>
              </a:extLst>
            </p:cNvPr>
            <p:cNvCxnSpPr>
              <a:cxnSpLocks/>
              <a:stCxn id="52" idx="4"/>
              <a:endCxn id="49" idx="0"/>
            </p:cNvCxnSpPr>
            <p:nvPr/>
          </p:nvCxnSpPr>
          <p:spPr>
            <a:xfrm>
              <a:off x="2984512" y="2728900"/>
              <a:ext cx="338554" cy="406831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4E28568-7C73-4B23-A0CC-2ADF62492CDA}"/>
                </a:ext>
              </a:extLst>
            </p:cNvPr>
            <p:cNvCxnSpPr>
              <a:cxnSpLocks/>
              <a:stCxn id="52" idx="4"/>
              <a:endCxn id="50" idx="0"/>
            </p:cNvCxnSpPr>
            <p:nvPr/>
          </p:nvCxnSpPr>
          <p:spPr>
            <a:xfrm flipH="1">
              <a:off x="2629554" y="2728900"/>
              <a:ext cx="354958" cy="383103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186056A-C80C-417A-ADFF-CEA7F1E63552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 flipH="1">
              <a:off x="2342635" y="2073312"/>
              <a:ext cx="304714" cy="31653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9789D399-26E9-4B96-876E-9B641B0B6509}"/>
                </a:ext>
              </a:extLst>
            </p:cNvPr>
            <p:cNvCxnSpPr>
              <a:cxnSpLocks/>
              <a:stCxn id="48" idx="4"/>
              <a:endCxn id="52" idx="0"/>
            </p:cNvCxnSpPr>
            <p:nvPr/>
          </p:nvCxnSpPr>
          <p:spPr>
            <a:xfrm>
              <a:off x="2647349" y="2073312"/>
              <a:ext cx="337163" cy="31703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CF369A3-83BF-4157-99D3-80C24584BA7F}"/>
                  </a:ext>
                </a:extLst>
              </p:cNvPr>
              <p:cNvSpPr txBox="1"/>
              <p:nvPr/>
            </p:nvSpPr>
            <p:spPr>
              <a:xfrm>
                <a:off x="2282266" y="3969348"/>
                <a:ext cx="67381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CN" sz="18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18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d>
                        <m:dPr>
                          <m:ctrlP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altLang="zh-CN" sz="18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800" b="0" i="1" u="none" strike="noStrike" kern="0" cap="none" spc="300" normalizeH="0" baseline="0" noProof="0" smtClean="0">
                          <a:ln>
                            <a:noFill/>
                          </a:ln>
                          <a:solidFill>
                            <a:sysClr val="window" lastClr="FFFF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0" cap="none" spc="300" normalizeH="0" baseline="0" noProof="0" smtClean="0">
                              <a:ln>
                                <a:noFill/>
                              </a:ln>
                              <a:solidFill>
                                <a:sysClr val="window" lastClr="FFFF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0" lang="en-US" altLang="zh-CN" sz="1800" b="0" i="0" u="none" strike="noStrike" kern="0" cap="none" spc="30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r>
                  <a:rPr lang="en-US" altLang="zh-CN" dirty="0">
                    <a:solidFill>
                      <a:schemeClr val="bg1"/>
                    </a:solidFill>
                  </a:rPr>
                  <a:t>|T|</a:t>
                </a:r>
                <a:r>
                  <a:rPr lang="zh-CN" altLang="en-US" dirty="0">
                    <a:solidFill>
                      <a:schemeClr val="bg1"/>
                    </a:solidFill>
                  </a:rPr>
                  <a:t>代表决策树的复杂程度，是仅跟深度有关还是和叶子节点的数量有关？</a:t>
                </a: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0CF369A3-83BF-4157-99D3-80C2458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266" y="3969348"/>
                <a:ext cx="6738150" cy="923330"/>
              </a:xfrm>
              <a:prstGeom prst="rect">
                <a:avLst/>
              </a:prstGeom>
              <a:blipFill>
                <a:blip r:embed="rId2"/>
                <a:stretch>
                  <a:fillRect l="-72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文本框 88">
            <a:extLst>
              <a:ext uri="{FF2B5EF4-FFF2-40B4-BE49-F238E27FC236}">
                <a16:creationId xmlns:a16="http://schemas.microsoft.com/office/drawing/2014/main" id="{9D9AFE47-5312-4979-93E9-B5A5A451B0C0}"/>
              </a:ext>
            </a:extLst>
          </p:cNvPr>
          <p:cNvSpPr txBox="1"/>
          <p:nvPr/>
        </p:nvSpPr>
        <p:spPr>
          <a:xfrm>
            <a:off x="849242" y="35174"/>
            <a:ext cx="211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决策树模型</a:t>
            </a:r>
          </a:p>
        </p:txBody>
      </p:sp>
    </p:spTree>
    <p:extLst>
      <p:ext uri="{BB962C8B-B14F-4D97-AF65-F5344CB8AC3E}">
        <p14:creationId xmlns:p14="http://schemas.microsoft.com/office/powerpoint/2010/main" val="50669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12476" y="4863866"/>
            <a:ext cx="12192000" cy="2016294"/>
          </a:xfrm>
          <a:custGeom>
            <a:avLst/>
            <a:gdLst>
              <a:gd name="connsiteX0" fmla="*/ 12192000 w 12192000"/>
              <a:gd name="connsiteY0" fmla="*/ 0 h 2016294"/>
              <a:gd name="connsiteX1" fmla="*/ 12192000 w 12192000"/>
              <a:gd name="connsiteY1" fmla="*/ 2016294 h 2016294"/>
              <a:gd name="connsiteX2" fmla="*/ 0 w 12192000"/>
              <a:gd name="connsiteY2" fmla="*/ 2016294 h 2016294"/>
              <a:gd name="connsiteX3" fmla="*/ 0 w 12192000"/>
              <a:gd name="connsiteY3" fmla="*/ 2006281 h 2016294"/>
              <a:gd name="connsiteX4" fmla="*/ 263708 w 12192000"/>
              <a:gd name="connsiteY4" fmla="*/ 2003914 h 2016294"/>
              <a:gd name="connsiteX5" fmla="*/ 12104647 w 12192000"/>
              <a:gd name="connsiteY5" fmla="*/ 101701 h 201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016294">
                <a:moveTo>
                  <a:pt x="12192000" y="0"/>
                </a:moveTo>
                <a:lnTo>
                  <a:pt x="12192000" y="2016294"/>
                </a:lnTo>
                <a:lnTo>
                  <a:pt x="0" y="2016294"/>
                </a:lnTo>
                <a:lnTo>
                  <a:pt x="0" y="2006281"/>
                </a:lnTo>
                <a:lnTo>
                  <a:pt x="263708" y="2003914"/>
                </a:lnTo>
                <a:cubicBezTo>
                  <a:pt x="6161267" y="1897494"/>
                  <a:pt x="10936182" y="1116311"/>
                  <a:pt x="12104647" y="101701"/>
                </a:cubicBezTo>
                <a:close/>
              </a:path>
            </a:pathLst>
          </a:custGeom>
          <a:gradFill flip="none" rotWithShape="1">
            <a:gsLst>
              <a:gs pos="0">
                <a:srgbClr val="0E122C"/>
              </a:gs>
              <a:gs pos="100000">
                <a:srgbClr val="2E3D9A"/>
              </a:gs>
            </a:gsLst>
            <a:lin ang="4800000" scaled="0"/>
            <a:tileRect/>
          </a:gradFill>
          <a:ln>
            <a:noFill/>
          </a:ln>
          <a:effectLst>
            <a:outerShdw blurRad="635000" dist="101600" dir="135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703500" y="6011044"/>
            <a:ext cx="1200693" cy="501388"/>
          </a:xfrm>
          <a:prstGeom prst="roundRect">
            <a:avLst>
              <a:gd name="adj" fmla="val 50000"/>
            </a:avLst>
          </a:prstGeom>
          <a:noFill/>
          <a:ln w="9525">
            <a:gradFill flip="none" rotWithShape="1">
              <a:gsLst>
                <a:gs pos="0">
                  <a:srgbClr val="1CA986"/>
                </a:gs>
                <a:gs pos="100000">
                  <a:srgbClr val="50D4C2"/>
                </a:gs>
              </a:gsLst>
              <a:lin ang="48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10719977" y="6088535"/>
            <a:ext cx="116774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gradFill>
                  <a:gsLst>
                    <a:gs pos="0">
                      <a:srgbClr val="1CA986"/>
                    </a:gs>
                    <a:gs pos="100000">
                      <a:srgbClr val="50D4C2"/>
                    </a:gs>
                  </a:gsLst>
                  <a:lin ang="5400000" scaled="1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Part two</a:t>
            </a:r>
            <a:endParaRPr lang="zh-CN" altLang="en-US" sz="1600" dirty="0">
              <a:gradFill>
                <a:gsLst>
                  <a:gs pos="0">
                    <a:srgbClr val="1CA986"/>
                  </a:gs>
                  <a:gs pos="100000">
                    <a:srgbClr val="50D4C2"/>
                  </a:gs>
                </a:gsLst>
                <a:lin ang="5400000" scaled="1"/>
              </a:gra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54882" y="-2645"/>
            <a:ext cx="542940" cy="563684"/>
            <a:chOff x="254882" y="-2645"/>
            <a:chExt cx="542940" cy="563684"/>
          </a:xfrm>
        </p:grpSpPr>
        <p:sp>
          <p:nvSpPr>
            <p:cNvPr id="10" name="矩形 9"/>
            <p:cNvSpPr/>
            <p:nvPr/>
          </p:nvSpPr>
          <p:spPr>
            <a:xfrm>
              <a:off x="254882" y="-2645"/>
              <a:ext cx="542940" cy="561039"/>
            </a:xfrm>
            <a:prstGeom prst="rect">
              <a:avLst/>
            </a:prstGeom>
            <a:gradFill flip="none" rotWithShape="1">
              <a:gsLst>
                <a:gs pos="9000">
                  <a:srgbClr val="FDE345">
                    <a:lumMod val="86000"/>
                  </a:srgbClr>
                </a:gs>
                <a:gs pos="100000">
                  <a:srgbClr val="FDE345">
                    <a:lumMod val="95000"/>
                    <a:lumOff val="5000"/>
                  </a:srgbClr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254882" y="0"/>
              <a:ext cx="542940" cy="5610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CEFF2E4-52F9-4F33-98AF-4A52624547A8}"/>
              </a:ext>
            </a:extLst>
          </p:cNvPr>
          <p:cNvSpPr txBox="1"/>
          <p:nvPr/>
        </p:nvSpPr>
        <p:spPr>
          <a:xfrm>
            <a:off x="304283" y="820667"/>
            <a:ext cx="1072866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Epsilon 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zh-CN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 a node'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classDict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classDict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 ==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majorClass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Ag,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EpsilonGet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calcBestFeature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EpsilonGet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 Epsilon: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majorClass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treeDict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{Ag:{}}</a:t>
            </a:r>
          </a:p>
          <a:p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treeDict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[Ag][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getSubDataArr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Ag,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treeDict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[Ag][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createTree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getSubDataArr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trainDataList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trainLabelList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Ag, </a:t>
            </a:r>
            <a:r>
              <a:rPr lang="en-US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treeDict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3EA073-AAAD-4B41-B46A-5FB447030A83}"/>
              </a:ext>
            </a:extLst>
          </p:cNvPr>
          <p:cNvSpPr txBox="1"/>
          <p:nvPr/>
        </p:nvSpPr>
        <p:spPr>
          <a:xfrm>
            <a:off x="849242" y="35174"/>
            <a:ext cx="2113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决策树模型</a:t>
            </a:r>
          </a:p>
        </p:txBody>
      </p:sp>
    </p:spTree>
    <p:extLst>
      <p:ext uri="{BB962C8B-B14F-4D97-AF65-F5344CB8AC3E}">
        <p14:creationId xmlns:p14="http://schemas.microsoft.com/office/powerpoint/2010/main" val="133504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</TotalTime>
  <Words>1894</Words>
  <Application>Microsoft Office PowerPoint</Application>
  <PresentationFormat>宽屏</PresentationFormat>
  <Paragraphs>217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微软雅黑</vt:lpstr>
      <vt:lpstr>微软雅黑 Light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Damon</dc:creator>
  <cp:lastModifiedBy>Jue ES</cp:lastModifiedBy>
  <cp:revision>257</cp:revision>
  <dcterms:created xsi:type="dcterms:W3CDTF">2016-03-27T11:55:56Z</dcterms:created>
  <dcterms:modified xsi:type="dcterms:W3CDTF">2020-09-04T03:07:07Z</dcterms:modified>
</cp:coreProperties>
</file>