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6" r:id="rId6"/>
    <p:sldId id="275" r:id="rId7"/>
    <p:sldId id="283" r:id="rId8"/>
    <p:sldId id="284" r:id="rId9"/>
    <p:sldId id="274" r:id="rId10"/>
    <p:sldId id="277" r:id="rId11"/>
    <p:sldId id="278" r:id="rId12"/>
    <p:sldId id="279" r:id="rId13"/>
    <p:sldId id="280" r:id="rId14"/>
    <p:sldId id="281" r:id="rId15"/>
    <p:sldId id="282" r:id="rId16"/>
    <p:sldId id="285" r:id="rId17"/>
    <p:sldId id="268" r:id="rId18"/>
    <p:sldId id="262" r:id="rId1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4818FF-77F7-84D5-1AC7-603475419AD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C17BAB6F-B899-DD8F-0FC1-4237246B0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EC1FDB63-D53E-8C52-4ECB-EDC3C19BB8A7}"/>
              </a:ext>
            </a:extLst>
          </p:cNvPr>
          <p:cNvSpPr>
            <a:spLocks noGrp="1"/>
          </p:cNvSpPr>
          <p:nvPr>
            <p:ph type="dt" sz="half" idx="10"/>
          </p:nvPr>
        </p:nvSpPr>
        <p:spPr/>
        <p:txBody>
          <a:bodyPr/>
          <a:lstStyle/>
          <a:p>
            <a:fld id="{69EEE0B1-FDEB-41A1-BB7E-86C23DD602C8}" type="datetimeFigureOut">
              <a:rPr lang="es-PE" smtClean="0"/>
              <a:t>23/02/2023</a:t>
            </a:fld>
            <a:endParaRPr lang="es-PE"/>
          </a:p>
        </p:txBody>
      </p:sp>
      <p:sp>
        <p:nvSpPr>
          <p:cNvPr id="5" name="Marcador de pie de página 4">
            <a:extLst>
              <a:ext uri="{FF2B5EF4-FFF2-40B4-BE49-F238E27FC236}">
                <a16:creationId xmlns:a16="http://schemas.microsoft.com/office/drawing/2014/main" id="{A09D6A41-B520-0672-0FDE-81A7640F643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A75DEAF-AD77-2D1A-F416-B842F16EB885}"/>
              </a:ext>
            </a:extLst>
          </p:cNvPr>
          <p:cNvSpPr>
            <a:spLocks noGrp="1"/>
          </p:cNvSpPr>
          <p:nvPr>
            <p:ph type="sldNum" sz="quarter" idx="12"/>
          </p:nvPr>
        </p:nvSpPr>
        <p:spPr/>
        <p:txBody>
          <a:bodyPr/>
          <a:lstStyle/>
          <a:p>
            <a:fld id="{137CB539-FD95-4415-81CC-0C20504D517B}" type="slidenum">
              <a:rPr lang="es-PE" smtClean="0"/>
              <a:t>‹#›</a:t>
            </a:fld>
            <a:endParaRPr lang="es-PE"/>
          </a:p>
        </p:txBody>
      </p:sp>
    </p:spTree>
    <p:extLst>
      <p:ext uri="{BB962C8B-B14F-4D97-AF65-F5344CB8AC3E}">
        <p14:creationId xmlns:p14="http://schemas.microsoft.com/office/powerpoint/2010/main" val="237067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463126-EA95-DDF8-1EBA-BBB0AB0EF80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A927113-12CA-9A01-E0E5-EABB1BB251C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ACECD26-9F59-A951-98DC-7817AB00161E}"/>
              </a:ext>
            </a:extLst>
          </p:cNvPr>
          <p:cNvSpPr>
            <a:spLocks noGrp="1"/>
          </p:cNvSpPr>
          <p:nvPr>
            <p:ph type="dt" sz="half" idx="10"/>
          </p:nvPr>
        </p:nvSpPr>
        <p:spPr/>
        <p:txBody>
          <a:bodyPr/>
          <a:lstStyle/>
          <a:p>
            <a:fld id="{69EEE0B1-FDEB-41A1-BB7E-86C23DD602C8}" type="datetimeFigureOut">
              <a:rPr lang="es-PE" smtClean="0"/>
              <a:t>23/02/2023</a:t>
            </a:fld>
            <a:endParaRPr lang="es-PE"/>
          </a:p>
        </p:txBody>
      </p:sp>
      <p:sp>
        <p:nvSpPr>
          <p:cNvPr id="5" name="Marcador de pie de página 4">
            <a:extLst>
              <a:ext uri="{FF2B5EF4-FFF2-40B4-BE49-F238E27FC236}">
                <a16:creationId xmlns:a16="http://schemas.microsoft.com/office/drawing/2014/main" id="{0B6C307C-D867-4F97-9E13-5051C9A48C0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9A87C98-C4CA-FB9D-BA95-F85121183165}"/>
              </a:ext>
            </a:extLst>
          </p:cNvPr>
          <p:cNvSpPr>
            <a:spLocks noGrp="1"/>
          </p:cNvSpPr>
          <p:nvPr>
            <p:ph type="sldNum" sz="quarter" idx="12"/>
          </p:nvPr>
        </p:nvSpPr>
        <p:spPr/>
        <p:txBody>
          <a:bodyPr/>
          <a:lstStyle/>
          <a:p>
            <a:fld id="{137CB539-FD95-4415-81CC-0C20504D517B}" type="slidenum">
              <a:rPr lang="es-PE" smtClean="0"/>
              <a:t>‹#›</a:t>
            </a:fld>
            <a:endParaRPr lang="es-PE"/>
          </a:p>
        </p:txBody>
      </p:sp>
    </p:spTree>
    <p:extLst>
      <p:ext uri="{BB962C8B-B14F-4D97-AF65-F5344CB8AC3E}">
        <p14:creationId xmlns:p14="http://schemas.microsoft.com/office/powerpoint/2010/main" val="375964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5288CE3-C293-BB04-DA8C-281D58D840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4B9CBD05-3DAF-A2C5-81F2-A8B877BB169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72F932F-7CE3-E3F7-AF2B-0AC364F44647}"/>
              </a:ext>
            </a:extLst>
          </p:cNvPr>
          <p:cNvSpPr>
            <a:spLocks noGrp="1"/>
          </p:cNvSpPr>
          <p:nvPr>
            <p:ph type="dt" sz="half" idx="10"/>
          </p:nvPr>
        </p:nvSpPr>
        <p:spPr/>
        <p:txBody>
          <a:bodyPr/>
          <a:lstStyle/>
          <a:p>
            <a:fld id="{69EEE0B1-FDEB-41A1-BB7E-86C23DD602C8}" type="datetimeFigureOut">
              <a:rPr lang="es-PE" smtClean="0"/>
              <a:t>23/02/2023</a:t>
            </a:fld>
            <a:endParaRPr lang="es-PE"/>
          </a:p>
        </p:txBody>
      </p:sp>
      <p:sp>
        <p:nvSpPr>
          <p:cNvPr id="5" name="Marcador de pie de página 4">
            <a:extLst>
              <a:ext uri="{FF2B5EF4-FFF2-40B4-BE49-F238E27FC236}">
                <a16:creationId xmlns:a16="http://schemas.microsoft.com/office/drawing/2014/main" id="{6D9C37FD-7E9C-1BA2-CA18-AA53E24A555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2DBE5B7-7C40-2E53-0153-282EB58D627F}"/>
              </a:ext>
            </a:extLst>
          </p:cNvPr>
          <p:cNvSpPr>
            <a:spLocks noGrp="1"/>
          </p:cNvSpPr>
          <p:nvPr>
            <p:ph type="sldNum" sz="quarter" idx="12"/>
          </p:nvPr>
        </p:nvSpPr>
        <p:spPr/>
        <p:txBody>
          <a:bodyPr/>
          <a:lstStyle/>
          <a:p>
            <a:fld id="{137CB539-FD95-4415-81CC-0C20504D517B}" type="slidenum">
              <a:rPr lang="es-PE" smtClean="0"/>
              <a:t>‹#›</a:t>
            </a:fld>
            <a:endParaRPr lang="es-PE"/>
          </a:p>
        </p:txBody>
      </p:sp>
    </p:spTree>
    <p:extLst>
      <p:ext uri="{BB962C8B-B14F-4D97-AF65-F5344CB8AC3E}">
        <p14:creationId xmlns:p14="http://schemas.microsoft.com/office/powerpoint/2010/main" val="429394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50C3B-6119-B86B-C972-18F3A493485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B5B91DF-2A92-CDBA-08EC-A64B11485B5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8068FFB-B4DE-5C43-0863-6E214A5ACC6C}"/>
              </a:ext>
            </a:extLst>
          </p:cNvPr>
          <p:cNvSpPr>
            <a:spLocks noGrp="1"/>
          </p:cNvSpPr>
          <p:nvPr>
            <p:ph type="dt" sz="half" idx="10"/>
          </p:nvPr>
        </p:nvSpPr>
        <p:spPr/>
        <p:txBody>
          <a:bodyPr/>
          <a:lstStyle/>
          <a:p>
            <a:fld id="{69EEE0B1-FDEB-41A1-BB7E-86C23DD602C8}" type="datetimeFigureOut">
              <a:rPr lang="es-PE" smtClean="0"/>
              <a:t>23/02/2023</a:t>
            </a:fld>
            <a:endParaRPr lang="es-PE"/>
          </a:p>
        </p:txBody>
      </p:sp>
      <p:sp>
        <p:nvSpPr>
          <p:cNvPr id="5" name="Marcador de pie de página 4">
            <a:extLst>
              <a:ext uri="{FF2B5EF4-FFF2-40B4-BE49-F238E27FC236}">
                <a16:creationId xmlns:a16="http://schemas.microsoft.com/office/drawing/2014/main" id="{E8B7D8C5-109A-EE71-69DD-9D6A091BA7A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8C0D168-6BA9-2F00-8145-BAD19D7F5762}"/>
              </a:ext>
            </a:extLst>
          </p:cNvPr>
          <p:cNvSpPr>
            <a:spLocks noGrp="1"/>
          </p:cNvSpPr>
          <p:nvPr>
            <p:ph type="sldNum" sz="quarter" idx="12"/>
          </p:nvPr>
        </p:nvSpPr>
        <p:spPr/>
        <p:txBody>
          <a:bodyPr/>
          <a:lstStyle/>
          <a:p>
            <a:fld id="{137CB539-FD95-4415-81CC-0C20504D517B}" type="slidenum">
              <a:rPr lang="es-PE" smtClean="0"/>
              <a:t>‹#›</a:t>
            </a:fld>
            <a:endParaRPr lang="es-PE"/>
          </a:p>
        </p:txBody>
      </p:sp>
    </p:spTree>
    <p:extLst>
      <p:ext uri="{BB962C8B-B14F-4D97-AF65-F5344CB8AC3E}">
        <p14:creationId xmlns:p14="http://schemas.microsoft.com/office/powerpoint/2010/main" val="386200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CF132-4380-5E78-4305-BED3F6399BD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F9D2F38-33B3-3584-E234-E6D352E8DB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49FF5B7-918C-9FDE-F43D-0BA77CC357AB}"/>
              </a:ext>
            </a:extLst>
          </p:cNvPr>
          <p:cNvSpPr>
            <a:spLocks noGrp="1"/>
          </p:cNvSpPr>
          <p:nvPr>
            <p:ph type="dt" sz="half" idx="10"/>
          </p:nvPr>
        </p:nvSpPr>
        <p:spPr/>
        <p:txBody>
          <a:bodyPr/>
          <a:lstStyle/>
          <a:p>
            <a:fld id="{69EEE0B1-FDEB-41A1-BB7E-86C23DD602C8}" type="datetimeFigureOut">
              <a:rPr lang="es-PE" smtClean="0"/>
              <a:t>23/02/2023</a:t>
            </a:fld>
            <a:endParaRPr lang="es-PE"/>
          </a:p>
        </p:txBody>
      </p:sp>
      <p:sp>
        <p:nvSpPr>
          <p:cNvPr id="5" name="Marcador de pie de página 4">
            <a:extLst>
              <a:ext uri="{FF2B5EF4-FFF2-40B4-BE49-F238E27FC236}">
                <a16:creationId xmlns:a16="http://schemas.microsoft.com/office/drawing/2014/main" id="{CB17A37D-EFE2-B322-53FB-884B9D07826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086286B-4AA5-752E-ACEC-4E7B5C2B442D}"/>
              </a:ext>
            </a:extLst>
          </p:cNvPr>
          <p:cNvSpPr>
            <a:spLocks noGrp="1"/>
          </p:cNvSpPr>
          <p:nvPr>
            <p:ph type="sldNum" sz="quarter" idx="12"/>
          </p:nvPr>
        </p:nvSpPr>
        <p:spPr/>
        <p:txBody>
          <a:bodyPr/>
          <a:lstStyle/>
          <a:p>
            <a:fld id="{137CB539-FD95-4415-81CC-0C20504D517B}" type="slidenum">
              <a:rPr lang="es-PE" smtClean="0"/>
              <a:t>‹#›</a:t>
            </a:fld>
            <a:endParaRPr lang="es-PE"/>
          </a:p>
        </p:txBody>
      </p:sp>
    </p:spTree>
    <p:extLst>
      <p:ext uri="{BB962C8B-B14F-4D97-AF65-F5344CB8AC3E}">
        <p14:creationId xmlns:p14="http://schemas.microsoft.com/office/powerpoint/2010/main" val="247491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BD3BCE-8524-2CA0-DDA0-FB8D36DC059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317C13E-7328-F66B-683F-99A473BB88B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CE4646F7-4017-F831-CEA4-F6674189045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15077FCD-8C99-5637-52E7-D9176BD3DC0A}"/>
              </a:ext>
            </a:extLst>
          </p:cNvPr>
          <p:cNvSpPr>
            <a:spLocks noGrp="1"/>
          </p:cNvSpPr>
          <p:nvPr>
            <p:ph type="dt" sz="half" idx="10"/>
          </p:nvPr>
        </p:nvSpPr>
        <p:spPr/>
        <p:txBody>
          <a:bodyPr/>
          <a:lstStyle/>
          <a:p>
            <a:fld id="{69EEE0B1-FDEB-41A1-BB7E-86C23DD602C8}" type="datetimeFigureOut">
              <a:rPr lang="es-PE" smtClean="0"/>
              <a:t>23/02/2023</a:t>
            </a:fld>
            <a:endParaRPr lang="es-PE"/>
          </a:p>
        </p:txBody>
      </p:sp>
      <p:sp>
        <p:nvSpPr>
          <p:cNvPr id="6" name="Marcador de pie de página 5">
            <a:extLst>
              <a:ext uri="{FF2B5EF4-FFF2-40B4-BE49-F238E27FC236}">
                <a16:creationId xmlns:a16="http://schemas.microsoft.com/office/drawing/2014/main" id="{D3371647-840B-FCF3-A168-E18AC7D1F98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7800046-C213-F725-0420-7A199C1F6BCF}"/>
              </a:ext>
            </a:extLst>
          </p:cNvPr>
          <p:cNvSpPr>
            <a:spLocks noGrp="1"/>
          </p:cNvSpPr>
          <p:nvPr>
            <p:ph type="sldNum" sz="quarter" idx="12"/>
          </p:nvPr>
        </p:nvSpPr>
        <p:spPr/>
        <p:txBody>
          <a:bodyPr/>
          <a:lstStyle/>
          <a:p>
            <a:fld id="{137CB539-FD95-4415-81CC-0C20504D517B}" type="slidenum">
              <a:rPr lang="es-PE" smtClean="0"/>
              <a:t>‹#›</a:t>
            </a:fld>
            <a:endParaRPr lang="es-PE"/>
          </a:p>
        </p:txBody>
      </p:sp>
    </p:spTree>
    <p:extLst>
      <p:ext uri="{BB962C8B-B14F-4D97-AF65-F5344CB8AC3E}">
        <p14:creationId xmlns:p14="http://schemas.microsoft.com/office/powerpoint/2010/main" val="40578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4815E-02A3-4254-6722-FAAA7976D4D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95B3A39-EC02-5C06-F9F9-B0B91A280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1B6ACB5-0072-DBF0-5B25-14D2048454B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FDE02DE-24DF-D5B4-F319-C0CAD832B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B621F38-2A6D-8BE8-5B66-C1F90A5BD6B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467688AF-F468-EA4C-D0A7-965650C83351}"/>
              </a:ext>
            </a:extLst>
          </p:cNvPr>
          <p:cNvSpPr>
            <a:spLocks noGrp="1"/>
          </p:cNvSpPr>
          <p:nvPr>
            <p:ph type="dt" sz="half" idx="10"/>
          </p:nvPr>
        </p:nvSpPr>
        <p:spPr/>
        <p:txBody>
          <a:bodyPr/>
          <a:lstStyle/>
          <a:p>
            <a:fld id="{69EEE0B1-FDEB-41A1-BB7E-86C23DD602C8}" type="datetimeFigureOut">
              <a:rPr lang="es-PE" smtClean="0"/>
              <a:t>23/02/2023</a:t>
            </a:fld>
            <a:endParaRPr lang="es-PE"/>
          </a:p>
        </p:txBody>
      </p:sp>
      <p:sp>
        <p:nvSpPr>
          <p:cNvPr id="8" name="Marcador de pie de página 7">
            <a:extLst>
              <a:ext uri="{FF2B5EF4-FFF2-40B4-BE49-F238E27FC236}">
                <a16:creationId xmlns:a16="http://schemas.microsoft.com/office/drawing/2014/main" id="{5760AFD5-DE84-40D4-0227-36AB9B88DCFB}"/>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D871F778-1DCA-5F1F-78B9-A22FCEAEDF1B}"/>
              </a:ext>
            </a:extLst>
          </p:cNvPr>
          <p:cNvSpPr>
            <a:spLocks noGrp="1"/>
          </p:cNvSpPr>
          <p:nvPr>
            <p:ph type="sldNum" sz="quarter" idx="12"/>
          </p:nvPr>
        </p:nvSpPr>
        <p:spPr/>
        <p:txBody>
          <a:bodyPr/>
          <a:lstStyle/>
          <a:p>
            <a:fld id="{137CB539-FD95-4415-81CC-0C20504D517B}" type="slidenum">
              <a:rPr lang="es-PE" smtClean="0"/>
              <a:t>‹#›</a:t>
            </a:fld>
            <a:endParaRPr lang="es-PE"/>
          </a:p>
        </p:txBody>
      </p:sp>
    </p:spTree>
    <p:extLst>
      <p:ext uri="{BB962C8B-B14F-4D97-AF65-F5344CB8AC3E}">
        <p14:creationId xmlns:p14="http://schemas.microsoft.com/office/powerpoint/2010/main" val="223293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08998-57B8-B593-971F-F23A2ED41F8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C6B3AA84-0CB1-E4F6-1661-7366AF5FCD2F}"/>
              </a:ext>
            </a:extLst>
          </p:cNvPr>
          <p:cNvSpPr>
            <a:spLocks noGrp="1"/>
          </p:cNvSpPr>
          <p:nvPr>
            <p:ph type="dt" sz="half" idx="10"/>
          </p:nvPr>
        </p:nvSpPr>
        <p:spPr/>
        <p:txBody>
          <a:bodyPr/>
          <a:lstStyle/>
          <a:p>
            <a:fld id="{69EEE0B1-FDEB-41A1-BB7E-86C23DD602C8}" type="datetimeFigureOut">
              <a:rPr lang="es-PE" smtClean="0"/>
              <a:t>23/02/2023</a:t>
            </a:fld>
            <a:endParaRPr lang="es-PE"/>
          </a:p>
        </p:txBody>
      </p:sp>
      <p:sp>
        <p:nvSpPr>
          <p:cNvPr id="4" name="Marcador de pie de página 3">
            <a:extLst>
              <a:ext uri="{FF2B5EF4-FFF2-40B4-BE49-F238E27FC236}">
                <a16:creationId xmlns:a16="http://schemas.microsoft.com/office/drawing/2014/main" id="{CFB37ED3-EB2E-8603-3802-7569DCCA7312}"/>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E8BA0992-A982-E0ED-E80C-E74103A7C5B4}"/>
              </a:ext>
            </a:extLst>
          </p:cNvPr>
          <p:cNvSpPr>
            <a:spLocks noGrp="1"/>
          </p:cNvSpPr>
          <p:nvPr>
            <p:ph type="sldNum" sz="quarter" idx="12"/>
          </p:nvPr>
        </p:nvSpPr>
        <p:spPr/>
        <p:txBody>
          <a:bodyPr/>
          <a:lstStyle/>
          <a:p>
            <a:fld id="{137CB539-FD95-4415-81CC-0C20504D517B}" type="slidenum">
              <a:rPr lang="es-PE" smtClean="0"/>
              <a:t>‹#›</a:t>
            </a:fld>
            <a:endParaRPr lang="es-PE"/>
          </a:p>
        </p:txBody>
      </p:sp>
    </p:spTree>
    <p:extLst>
      <p:ext uri="{BB962C8B-B14F-4D97-AF65-F5344CB8AC3E}">
        <p14:creationId xmlns:p14="http://schemas.microsoft.com/office/powerpoint/2010/main" val="4014471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A1CA8D6-6BF9-7888-2B5D-FF33C948E7B8}"/>
              </a:ext>
            </a:extLst>
          </p:cNvPr>
          <p:cNvSpPr>
            <a:spLocks noGrp="1"/>
          </p:cNvSpPr>
          <p:nvPr>
            <p:ph type="dt" sz="half" idx="10"/>
          </p:nvPr>
        </p:nvSpPr>
        <p:spPr/>
        <p:txBody>
          <a:bodyPr/>
          <a:lstStyle/>
          <a:p>
            <a:fld id="{69EEE0B1-FDEB-41A1-BB7E-86C23DD602C8}" type="datetimeFigureOut">
              <a:rPr lang="es-PE" smtClean="0"/>
              <a:t>23/02/2023</a:t>
            </a:fld>
            <a:endParaRPr lang="es-PE"/>
          </a:p>
        </p:txBody>
      </p:sp>
      <p:sp>
        <p:nvSpPr>
          <p:cNvPr id="3" name="Marcador de pie de página 2">
            <a:extLst>
              <a:ext uri="{FF2B5EF4-FFF2-40B4-BE49-F238E27FC236}">
                <a16:creationId xmlns:a16="http://schemas.microsoft.com/office/drawing/2014/main" id="{46F701E3-699C-7FA8-4739-FDFE8ECDF8F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09D0179A-33BC-94B9-A6D6-41396316D8D4}"/>
              </a:ext>
            </a:extLst>
          </p:cNvPr>
          <p:cNvSpPr>
            <a:spLocks noGrp="1"/>
          </p:cNvSpPr>
          <p:nvPr>
            <p:ph type="sldNum" sz="quarter" idx="12"/>
          </p:nvPr>
        </p:nvSpPr>
        <p:spPr/>
        <p:txBody>
          <a:bodyPr/>
          <a:lstStyle/>
          <a:p>
            <a:fld id="{137CB539-FD95-4415-81CC-0C20504D517B}" type="slidenum">
              <a:rPr lang="es-PE" smtClean="0"/>
              <a:t>‹#›</a:t>
            </a:fld>
            <a:endParaRPr lang="es-PE"/>
          </a:p>
        </p:txBody>
      </p:sp>
    </p:spTree>
    <p:extLst>
      <p:ext uri="{BB962C8B-B14F-4D97-AF65-F5344CB8AC3E}">
        <p14:creationId xmlns:p14="http://schemas.microsoft.com/office/powerpoint/2010/main" val="72561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90C58-E27E-D6E6-037F-3844CD967A7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19C9028-814A-A32F-46DA-17212D986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88F7C68D-903E-452C-14EF-B8517D075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F570C6-F79A-BE1E-A76A-12C8A3E862C2}"/>
              </a:ext>
            </a:extLst>
          </p:cNvPr>
          <p:cNvSpPr>
            <a:spLocks noGrp="1"/>
          </p:cNvSpPr>
          <p:nvPr>
            <p:ph type="dt" sz="half" idx="10"/>
          </p:nvPr>
        </p:nvSpPr>
        <p:spPr/>
        <p:txBody>
          <a:bodyPr/>
          <a:lstStyle/>
          <a:p>
            <a:fld id="{69EEE0B1-FDEB-41A1-BB7E-86C23DD602C8}" type="datetimeFigureOut">
              <a:rPr lang="es-PE" smtClean="0"/>
              <a:t>23/02/2023</a:t>
            </a:fld>
            <a:endParaRPr lang="es-PE"/>
          </a:p>
        </p:txBody>
      </p:sp>
      <p:sp>
        <p:nvSpPr>
          <p:cNvPr id="6" name="Marcador de pie de página 5">
            <a:extLst>
              <a:ext uri="{FF2B5EF4-FFF2-40B4-BE49-F238E27FC236}">
                <a16:creationId xmlns:a16="http://schemas.microsoft.com/office/drawing/2014/main" id="{9552FBF6-120B-621E-7E32-B879CDBE99E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9E2A5E4-F48D-2DC7-E53B-6D6953E14D55}"/>
              </a:ext>
            </a:extLst>
          </p:cNvPr>
          <p:cNvSpPr>
            <a:spLocks noGrp="1"/>
          </p:cNvSpPr>
          <p:nvPr>
            <p:ph type="sldNum" sz="quarter" idx="12"/>
          </p:nvPr>
        </p:nvSpPr>
        <p:spPr/>
        <p:txBody>
          <a:bodyPr/>
          <a:lstStyle/>
          <a:p>
            <a:fld id="{137CB539-FD95-4415-81CC-0C20504D517B}" type="slidenum">
              <a:rPr lang="es-PE" smtClean="0"/>
              <a:t>‹#›</a:t>
            </a:fld>
            <a:endParaRPr lang="es-PE"/>
          </a:p>
        </p:txBody>
      </p:sp>
    </p:spTree>
    <p:extLst>
      <p:ext uri="{BB962C8B-B14F-4D97-AF65-F5344CB8AC3E}">
        <p14:creationId xmlns:p14="http://schemas.microsoft.com/office/powerpoint/2010/main" val="17150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3AE49-7C0A-DB88-588B-738945B66C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58FA86DD-858A-DC84-9F45-06FB08CF6F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0BB9BC2F-D28B-1168-CCA0-D929C1624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128C34B-A11B-903F-4AD5-D76B037E9238}"/>
              </a:ext>
            </a:extLst>
          </p:cNvPr>
          <p:cNvSpPr>
            <a:spLocks noGrp="1"/>
          </p:cNvSpPr>
          <p:nvPr>
            <p:ph type="dt" sz="half" idx="10"/>
          </p:nvPr>
        </p:nvSpPr>
        <p:spPr/>
        <p:txBody>
          <a:bodyPr/>
          <a:lstStyle/>
          <a:p>
            <a:fld id="{69EEE0B1-FDEB-41A1-BB7E-86C23DD602C8}" type="datetimeFigureOut">
              <a:rPr lang="es-PE" smtClean="0"/>
              <a:t>23/02/2023</a:t>
            </a:fld>
            <a:endParaRPr lang="es-PE"/>
          </a:p>
        </p:txBody>
      </p:sp>
      <p:sp>
        <p:nvSpPr>
          <p:cNvPr id="6" name="Marcador de pie de página 5">
            <a:extLst>
              <a:ext uri="{FF2B5EF4-FFF2-40B4-BE49-F238E27FC236}">
                <a16:creationId xmlns:a16="http://schemas.microsoft.com/office/drawing/2014/main" id="{60908459-8191-5D52-925D-AD5E7054278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11D1DEC-0E3F-1989-FF80-FC99F8533C9F}"/>
              </a:ext>
            </a:extLst>
          </p:cNvPr>
          <p:cNvSpPr>
            <a:spLocks noGrp="1"/>
          </p:cNvSpPr>
          <p:nvPr>
            <p:ph type="sldNum" sz="quarter" idx="12"/>
          </p:nvPr>
        </p:nvSpPr>
        <p:spPr/>
        <p:txBody>
          <a:bodyPr/>
          <a:lstStyle/>
          <a:p>
            <a:fld id="{137CB539-FD95-4415-81CC-0C20504D517B}" type="slidenum">
              <a:rPr lang="es-PE" smtClean="0"/>
              <a:t>‹#›</a:t>
            </a:fld>
            <a:endParaRPr lang="es-PE"/>
          </a:p>
        </p:txBody>
      </p:sp>
    </p:spTree>
    <p:extLst>
      <p:ext uri="{BB962C8B-B14F-4D97-AF65-F5344CB8AC3E}">
        <p14:creationId xmlns:p14="http://schemas.microsoft.com/office/powerpoint/2010/main" val="188414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5239447-935F-91C3-4DB6-84028F739F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08AFCED-676C-1FF9-3DC9-B866CFC17F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28515C9-B4A4-E149-86DF-A11F23516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EE0B1-FDEB-41A1-BB7E-86C23DD602C8}" type="datetimeFigureOut">
              <a:rPr lang="es-PE" smtClean="0"/>
              <a:t>23/02/2023</a:t>
            </a:fld>
            <a:endParaRPr lang="es-PE"/>
          </a:p>
        </p:txBody>
      </p:sp>
      <p:sp>
        <p:nvSpPr>
          <p:cNvPr id="5" name="Marcador de pie de página 4">
            <a:extLst>
              <a:ext uri="{FF2B5EF4-FFF2-40B4-BE49-F238E27FC236}">
                <a16:creationId xmlns:a16="http://schemas.microsoft.com/office/drawing/2014/main" id="{A5E9A8A7-2F8C-021D-D534-10087EA16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ACF49C8-7EBD-A22B-B288-1F9C5507A1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CB539-FD95-4415-81CC-0C20504D517B}" type="slidenum">
              <a:rPr lang="es-PE" smtClean="0"/>
              <a:t>‹#›</a:t>
            </a:fld>
            <a:endParaRPr lang="es-PE"/>
          </a:p>
        </p:txBody>
      </p:sp>
    </p:spTree>
    <p:extLst>
      <p:ext uri="{BB962C8B-B14F-4D97-AF65-F5344CB8AC3E}">
        <p14:creationId xmlns:p14="http://schemas.microsoft.com/office/powerpoint/2010/main" val="92203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5" y="77634"/>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sp>
        <p:nvSpPr>
          <p:cNvPr id="45" name="Rectángulo 44">
            <a:extLst>
              <a:ext uri="{FF2B5EF4-FFF2-40B4-BE49-F238E27FC236}">
                <a16:creationId xmlns:a16="http://schemas.microsoft.com/office/drawing/2014/main" id="{FAF9AF78-1FD2-023A-DC75-BB093EE89B69}"/>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6" name="Rectángulo 45">
            <a:extLst>
              <a:ext uri="{FF2B5EF4-FFF2-40B4-BE49-F238E27FC236}">
                <a16:creationId xmlns:a16="http://schemas.microsoft.com/office/drawing/2014/main" id="{C5E915E3-C38A-13BF-4FCC-589A09EFFC06}"/>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7" name="Rectángulo 46">
            <a:extLst>
              <a:ext uri="{FF2B5EF4-FFF2-40B4-BE49-F238E27FC236}">
                <a16:creationId xmlns:a16="http://schemas.microsoft.com/office/drawing/2014/main" id="{9C4AC442-6D35-27FE-0190-BE97F893A109}"/>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8" name="Rectángulo 47">
            <a:extLst>
              <a:ext uri="{FF2B5EF4-FFF2-40B4-BE49-F238E27FC236}">
                <a16:creationId xmlns:a16="http://schemas.microsoft.com/office/drawing/2014/main" id="{D785D76B-B8AD-D087-913B-A5F1E0E74059}"/>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9" name="Rectángulo 48">
            <a:extLst>
              <a:ext uri="{FF2B5EF4-FFF2-40B4-BE49-F238E27FC236}">
                <a16:creationId xmlns:a16="http://schemas.microsoft.com/office/drawing/2014/main" id="{D9603999-6709-6B44-8B93-BD3303608284}"/>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50" name="Rectángulo 49">
            <a:extLst>
              <a:ext uri="{FF2B5EF4-FFF2-40B4-BE49-F238E27FC236}">
                <a16:creationId xmlns:a16="http://schemas.microsoft.com/office/drawing/2014/main" id="{A569F6FC-AAC4-5A44-A689-5D2307FA4E41}"/>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8209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14364"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pic>
        <p:nvPicPr>
          <p:cNvPr id="2" name="Imagen 1">
            <a:extLst>
              <a:ext uri="{FF2B5EF4-FFF2-40B4-BE49-F238E27FC236}">
                <a16:creationId xmlns:a16="http://schemas.microsoft.com/office/drawing/2014/main" id="{4F50B058-F471-C00A-D1E5-3D3686C96433}"/>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35781" t="14706" r="39752" b="24467"/>
          <a:stretch/>
        </p:blipFill>
        <p:spPr>
          <a:xfrm>
            <a:off x="598108" y="1853998"/>
            <a:ext cx="3991556" cy="5581816"/>
          </a:xfrm>
          <a:prstGeom prst="rect">
            <a:avLst/>
          </a:prstGeom>
        </p:spPr>
      </p:pic>
      <p:sp>
        <p:nvSpPr>
          <p:cNvPr id="3" name="Rectángulo 2">
            <a:extLst>
              <a:ext uri="{FF2B5EF4-FFF2-40B4-BE49-F238E27FC236}">
                <a16:creationId xmlns:a16="http://schemas.microsoft.com/office/drawing/2014/main" id="{A4A3DE58-680E-AED8-4A64-8587C7B6F2EE}"/>
              </a:ext>
            </a:extLst>
          </p:cNvPr>
          <p:cNvSpPr/>
          <p:nvPr/>
        </p:nvSpPr>
        <p:spPr>
          <a:xfrm>
            <a:off x="3458439" y="3365845"/>
            <a:ext cx="4271040" cy="18348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B1077E2B-4E64-B5D4-812A-65CAD0E54D63}"/>
              </a:ext>
            </a:extLst>
          </p:cNvPr>
          <p:cNvSpPr/>
          <p:nvPr/>
        </p:nvSpPr>
        <p:spPr>
          <a:xfrm>
            <a:off x="4498579" y="2228667"/>
            <a:ext cx="1850186" cy="400110"/>
          </a:xfrm>
          <a:prstGeom prst="rect">
            <a:avLst/>
          </a:prstGeom>
          <a:noFill/>
        </p:spPr>
        <p:txBody>
          <a:bodyPr wrap="none" lIns="91440" tIns="45720" rIns="91440" bIns="45720">
            <a:spAutoFit/>
          </a:bodyPr>
          <a:lstStyle/>
          <a:p>
            <a:pPr algn="ctr"/>
            <a:r>
              <a:rPr lang="es-ES" sz="2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5" name="Rectángulo 4">
            <a:extLst>
              <a:ext uri="{FF2B5EF4-FFF2-40B4-BE49-F238E27FC236}">
                <a16:creationId xmlns:a16="http://schemas.microsoft.com/office/drawing/2014/main" id="{A0544DCE-B1D4-D938-2AAF-4C0FE26424CA}"/>
              </a:ext>
            </a:extLst>
          </p:cNvPr>
          <p:cNvSpPr/>
          <p:nvPr/>
        </p:nvSpPr>
        <p:spPr>
          <a:xfrm>
            <a:off x="3426007" y="3303451"/>
            <a:ext cx="2831673" cy="400110"/>
          </a:xfrm>
          <a:prstGeom prst="rect">
            <a:avLst/>
          </a:prstGeom>
          <a:noFill/>
        </p:spPr>
        <p:txBody>
          <a:bodyPr wrap="none" lIns="91440" tIns="45720" rIns="91440" bIns="45720">
            <a:spAutoFit/>
          </a:bodyPr>
          <a:lstStyle/>
          <a:p>
            <a:pPr algn="ctr"/>
            <a:r>
              <a:rPr lang="es-ES" sz="2000" b="1" cap="none" spc="0" dirty="0">
                <a:ln w="0"/>
                <a:solidFill>
                  <a:schemeClr val="tx1"/>
                </a:solidFill>
                <a:effectLst>
                  <a:outerShdw blurRad="38100" dist="19050" dir="2700000" algn="tl" rotWithShape="0">
                    <a:schemeClr val="dk1">
                      <a:alpha val="40000"/>
                    </a:schemeClr>
                  </a:outerShdw>
                </a:effectLst>
              </a:rPr>
              <a:t>Medios de comunicación</a:t>
            </a:r>
          </a:p>
        </p:txBody>
      </p:sp>
      <p:sp>
        <p:nvSpPr>
          <p:cNvPr id="6" name="CuadroTexto 5">
            <a:extLst>
              <a:ext uri="{FF2B5EF4-FFF2-40B4-BE49-F238E27FC236}">
                <a16:creationId xmlns:a16="http://schemas.microsoft.com/office/drawing/2014/main" id="{E4B38124-3DC2-AA43-6C9E-ED9CA389223A}"/>
              </a:ext>
            </a:extLst>
          </p:cNvPr>
          <p:cNvSpPr txBox="1"/>
          <p:nvPr/>
        </p:nvSpPr>
        <p:spPr>
          <a:xfrm>
            <a:off x="3825697" y="3875967"/>
            <a:ext cx="3829290" cy="1200329"/>
          </a:xfrm>
          <a:prstGeom prst="rect">
            <a:avLst/>
          </a:prstGeom>
          <a:noFill/>
        </p:spPr>
        <p:txBody>
          <a:bodyPr wrap="square" rtlCol="0">
            <a:spAutoFit/>
          </a:bodyPr>
          <a:lstStyle/>
          <a:p>
            <a:r>
              <a:rPr lang="es-PE" sz="1800" i="0" u="none" strike="noStrike" dirty="0">
                <a:solidFill>
                  <a:srgbClr val="000000"/>
                </a:solidFill>
                <a:effectLst/>
                <a:latin typeface="Arial" panose="020B0604020202020204" pitchFamily="34" charset="0"/>
              </a:rPr>
              <a:t>A </a:t>
            </a:r>
            <a:r>
              <a:rPr lang="es-PE" sz="1800" i="0" u="none" strike="noStrike" dirty="0" err="1">
                <a:solidFill>
                  <a:srgbClr val="000000"/>
                </a:solidFill>
                <a:effectLst/>
                <a:latin typeface="Arial" panose="020B0604020202020204" pitchFamily="34" charset="0"/>
              </a:rPr>
              <a:t>traves</a:t>
            </a:r>
            <a:r>
              <a:rPr lang="es-PE" sz="1800" i="0" u="none" strike="noStrike" dirty="0">
                <a:solidFill>
                  <a:srgbClr val="000000"/>
                </a:solidFill>
                <a:effectLst/>
                <a:latin typeface="Arial" panose="020B0604020202020204" pitchFamily="34" charset="0"/>
              </a:rPr>
              <a:t> de grupos de Facebook, Instagram y grupos de </a:t>
            </a:r>
            <a:r>
              <a:rPr lang="es-PE" sz="1800" i="0" u="none" strike="noStrike" dirty="0" err="1">
                <a:solidFill>
                  <a:srgbClr val="000000"/>
                </a:solidFill>
                <a:effectLst/>
                <a:latin typeface="Arial" panose="020B0604020202020204" pitchFamily="34" charset="0"/>
              </a:rPr>
              <a:t>whatsapp</a:t>
            </a:r>
            <a:r>
              <a:rPr lang="es-PE" sz="1800" i="0" u="none" strike="noStrike" dirty="0">
                <a:solidFill>
                  <a:srgbClr val="000000"/>
                </a:solidFill>
                <a:effectLst/>
                <a:latin typeface="Arial" panose="020B0604020202020204" pitchFamily="34" charset="0"/>
              </a:rPr>
              <a:t> promocionando sobre la apertura del canal  </a:t>
            </a:r>
            <a:endParaRPr lang="es-PE" dirty="0"/>
          </a:p>
        </p:txBody>
      </p:sp>
      <p:sp>
        <p:nvSpPr>
          <p:cNvPr id="7" name="Rectángulo 6">
            <a:extLst>
              <a:ext uri="{FF2B5EF4-FFF2-40B4-BE49-F238E27FC236}">
                <a16:creationId xmlns:a16="http://schemas.microsoft.com/office/drawing/2014/main" id="{3EF1A7AE-0C97-6656-984B-06415EBFF330}"/>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0" name="Rectángulo 9">
            <a:extLst>
              <a:ext uri="{FF2B5EF4-FFF2-40B4-BE49-F238E27FC236}">
                <a16:creationId xmlns:a16="http://schemas.microsoft.com/office/drawing/2014/main" id="{C082CB67-80F1-16BB-2CE3-A929FDB04DB0}"/>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513438D6-3051-8938-03C9-31668B7B252B}"/>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2" name="Rectángulo 11">
            <a:extLst>
              <a:ext uri="{FF2B5EF4-FFF2-40B4-BE49-F238E27FC236}">
                <a16:creationId xmlns:a16="http://schemas.microsoft.com/office/drawing/2014/main" id="{48904F9A-5680-8F1A-FF90-F666EA075F48}"/>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3" name="Rectángulo 12">
            <a:extLst>
              <a:ext uri="{FF2B5EF4-FFF2-40B4-BE49-F238E27FC236}">
                <a16:creationId xmlns:a16="http://schemas.microsoft.com/office/drawing/2014/main" id="{AA8FE000-CC16-1A92-BC27-7601D9A036E3}"/>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6" name="Rectángulo 15">
            <a:extLst>
              <a:ext uri="{FF2B5EF4-FFF2-40B4-BE49-F238E27FC236}">
                <a16:creationId xmlns:a16="http://schemas.microsoft.com/office/drawing/2014/main" id="{42EDFA1A-CB33-10BC-F936-7D9FF48AA7C3}"/>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772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5"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pic>
        <p:nvPicPr>
          <p:cNvPr id="2" name="Imagen 1">
            <a:extLst>
              <a:ext uri="{FF2B5EF4-FFF2-40B4-BE49-F238E27FC236}">
                <a16:creationId xmlns:a16="http://schemas.microsoft.com/office/drawing/2014/main" id="{4F50B058-F471-C00A-D1E5-3D3686C96433}"/>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35781" t="14706" r="39752" b="24467"/>
          <a:stretch/>
        </p:blipFill>
        <p:spPr>
          <a:xfrm>
            <a:off x="598108" y="1853998"/>
            <a:ext cx="3991556" cy="5581816"/>
          </a:xfrm>
          <a:prstGeom prst="rect">
            <a:avLst/>
          </a:prstGeom>
        </p:spPr>
      </p:pic>
      <p:sp>
        <p:nvSpPr>
          <p:cNvPr id="3" name="Rectángulo 2">
            <a:extLst>
              <a:ext uri="{FF2B5EF4-FFF2-40B4-BE49-F238E27FC236}">
                <a16:creationId xmlns:a16="http://schemas.microsoft.com/office/drawing/2014/main" id="{A4A3DE58-680E-AED8-4A64-8587C7B6F2EE}"/>
              </a:ext>
            </a:extLst>
          </p:cNvPr>
          <p:cNvSpPr/>
          <p:nvPr/>
        </p:nvSpPr>
        <p:spPr>
          <a:xfrm>
            <a:off x="3458439" y="3365845"/>
            <a:ext cx="4271040" cy="18348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B1077E2B-4E64-B5D4-812A-65CAD0E54D63}"/>
              </a:ext>
            </a:extLst>
          </p:cNvPr>
          <p:cNvSpPr/>
          <p:nvPr/>
        </p:nvSpPr>
        <p:spPr>
          <a:xfrm>
            <a:off x="4460364" y="2172271"/>
            <a:ext cx="1850186" cy="400110"/>
          </a:xfrm>
          <a:prstGeom prst="rect">
            <a:avLst/>
          </a:prstGeom>
          <a:noFill/>
        </p:spPr>
        <p:txBody>
          <a:bodyPr wrap="none" lIns="91440" tIns="45720" rIns="91440" bIns="45720">
            <a:spAutoFit/>
          </a:bodyPr>
          <a:lstStyle/>
          <a:p>
            <a:pPr algn="ctr"/>
            <a:r>
              <a:rPr lang="es-ES" sz="2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5" name="Rectángulo 4">
            <a:extLst>
              <a:ext uri="{FF2B5EF4-FFF2-40B4-BE49-F238E27FC236}">
                <a16:creationId xmlns:a16="http://schemas.microsoft.com/office/drawing/2014/main" id="{A0544DCE-B1D4-D938-2AAF-4C0FE26424CA}"/>
              </a:ext>
            </a:extLst>
          </p:cNvPr>
          <p:cNvSpPr/>
          <p:nvPr/>
        </p:nvSpPr>
        <p:spPr>
          <a:xfrm>
            <a:off x="3520800" y="3376013"/>
            <a:ext cx="1824859" cy="400110"/>
          </a:xfrm>
          <a:prstGeom prst="rect">
            <a:avLst/>
          </a:prstGeom>
          <a:noFill/>
        </p:spPr>
        <p:txBody>
          <a:bodyPr wrap="none" lIns="91440" tIns="45720" rIns="91440" bIns="45720">
            <a:spAutoFit/>
          </a:bodyPr>
          <a:lstStyle/>
          <a:p>
            <a:pPr algn="ctr"/>
            <a:r>
              <a:rPr lang="es-ES" sz="2000" b="1" cap="none" spc="0" dirty="0">
                <a:ln w="0"/>
                <a:solidFill>
                  <a:schemeClr val="tx1"/>
                </a:solidFill>
                <a:effectLst>
                  <a:outerShdw blurRad="38100" dist="19050" dir="2700000" algn="tl" rotWithShape="0">
                    <a:schemeClr val="dk1">
                      <a:alpha val="40000"/>
                    </a:schemeClr>
                  </a:outerShdw>
                </a:effectLst>
              </a:rPr>
              <a:t>Espacio público</a:t>
            </a:r>
          </a:p>
        </p:txBody>
      </p:sp>
      <p:sp>
        <p:nvSpPr>
          <p:cNvPr id="6" name="CuadroTexto 5">
            <a:extLst>
              <a:ext uri="{FF2B5EF4-FFF2-40B4-BE49-F238E27FC236}">
                <a16:creationId xmlns:a16="http://schemas.microsoft.com/office/drawing/2014/main" id="{E4B38124-3DC2-AA43-6C9E-ED9CA389223A}"/>
              </a:ext>
            </a:extLst>
          </p:cNvPr>
          <p:cNvSpPr txBox="1"/>
          <p:nvPr/>
        </p:nvSpPr>
        <p:spPr>
          <a:xfrm>
            <a:off x="3698466" y="3819115"/>
            <a:ext cx="3829290" cy="1200329"/>
          </a:xfrm>
          <a:prstGeom prst="rect">
            <a:avLst/>
          </a:prstGeom>
          <a:noFill/>
        </p:spPr>
        <p:txBody>
          <a:bodyPr wrap="square" rtlCol="0">
            <a:spAutoFit/>
          </a:bodyPr>
          <a:lstStyle/>
          <a:p>
            <a:pPr rtl="0">
              <a:spcBef>
                <a:spcPts val="0"/>
              </a:spcBef>
              <a:spcAft>
                <a:spcPts val="0"/>
              </a:spcAft>
            </a:pPr>
            <a:r>
              <a:rPr lang="es-MX" sz="1800" i="0" u="none" strike="noStrike" dirty="0">
                <a:solidFill>
                  <a:srgbClr val="000000"/>
                </a:solidFill>
                <a:effectLst/>
                <a:latin typeface="Arial" panose="020B0604020202020204" pitchFamily="34" charset="0"/>
              </a:rPr>
              <a:t>Universidades y espacios de recesos laborales</a:t>
            </a:r>
            <a:endParaRPr lang="es-MX" dirty="0">
              <a:effectLst/>
            </a:endParaRPr>
          </a:p>
          <a:p>
            <a:br>
              <a:rPr lang="es-MX" dirty="0"/>
            </a:br>
            <a:endParaRPr lang="es-PE" dirty="0"/>
          </a:p>
        </p:txBody>
      </p:sp>
      <p:sp>
        <p:nvSpPr>
          <p:cNvPr id="7" name="Rectángulo 6">
            <a:extLst>
              <a:ext uri="{FF2B5EF4-FFF2-40B4-BE49-F238E27FC236}">
                <a16:creationId xmlns:a16="http://schemas.microsoft.com/office/drawing/2014/main" id="{6C6F09E3-06A2-B72B-74D7-7308F2E3B5D7}"/>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0" name="Rectángulo 9">
            <a:extLst>
              <a:ext uri="{FF2B5EF4-FFF2-40B4-BE49-F238E27FC236}">
                <a16:creationId xmlns:a16="http://schemas.microsoft.com/office/drawing/2014/main" id="{9757F68D-FF47-54E9-46AA-3FDC651E4BFB}"/>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BF2178E0-8595-42C2-1811-B36BA14214CF}"/>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2" name="Rectángulo 11">
            <a:extLst>
              <a:ext uri="{FF2B5EF4-FFF2-40B4-BE49-F238E27FC236}">
                <a16:creationId xmlns:a16="http://schemas.microsoft.com/office/drawing/2014/main" id="{67327B1F-6DD2-F2E3-C115-F0075A752A85}"/>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3" name="Rectángulo 12">
            <a:extLst>
              <a:ext uri="{FF2B5EF4-FFF2-40B4-BE49-F238E27FC236}">
                <a16:creationId xmlns:a16="http://schemas.microsoft.com/office/drawing/2014/main" id="{1374F3F6-5AC3-3142-AD74-87F77AC72D8F}"/>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6" name="Rectángulo 15">
            <a:extLst>
              <a:ext uri="{FF2B5EF4-FFF2-40B4-BE49-F238E27FC236}">
                <a16:creationId xmlns:a16="http://schemas.microsoft.com/office/drawing/2014/main" id="{BF876075-DB33-AA65-643F-43BDF60D081C}"/>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8978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5"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pic>
        <p:nvPicPr>
          <p:cNvPr id="2" name="Imagen 1">
            <a:extLst>
              <a:ext uri="{FF2B5EF4-FFF2-40B4-BE49-F238E27FC236}">
                <a16:creationId xmlns:a16="http://schemas.microsoft.com/office/drawing/2014/main" id="{4F50B058-F471-C00A-D1E5-3D3686C96433}"/>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35781" t="14706" r="39752" b="24467"/>
          <a:stretch/>
        </p:blipFill>
        <p:spPr>
          <a:xfrm>
            <a:off x="598108" y="1853998"/>
            <a:ext cx="3991556" cy="5581816"/>
          </a:xfrm>
          <a:prstGeom prst="rect">
            <a:avLst/>
          </a:prstGeom>
        </p:spPr>
      </p:pic>
      <p:sp>
        <p:nvSpPr>
          <p:cNvPr id="3" name="Rectángulo 2">
            <a:extLst>
              <a:ext uri="{FF2B5EF4-FFF2-40B4-BE49-F238E27FC236}">
                <a16:creationId xmlns:a16="http://schemas.microsoft.com/office/drawing/2014/main" id="{A4A3DE58-680E-AED8-4A64-8587C7B6F2EE}"/>
              </a:ext>
            </a:extLst>
          </p:cNvPr>
          <p:cNvSpPr/>
          <p:nvPr/>
        </p:nvSpPr>
        <p:spPr>
          <a:xfrm>
            <a:off x="3458439" y="3365845"/>
            <a:ext cx="4271040" cy="18348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B1077E2B-4E64-B5D4-812A-65CAD0E54D63}"/>
              </a:ext>
            </a:extLst>
          </p:cNvPr>
          <p:cNvSpPr/>
          <p:nvPr/>
        </p:nvSpPr>
        <p:spPr>
          <a:xfrm>
            <a:off x="4528770" y="2053016"/>
            <a:ext cx="1850186" cy="400110"/>
          </a:xfrm>
          <a:prstGeom prst="rect">
            <a:avLst/>
          </a:prstGeom>
          <a:noFill/>
        </p:spPr>
        <p:txBody>
          <a:bodyPr wrap="none" lIns="91440" tIns="45720" rIns="91440" bIns="45720">
            <a:spAutoFit/>
          </a:bodyPr>
          <a:lstStyle/>
          <a:p>
            <a:pPr algn="ctr"/>
            <a:r>
              <a:rPr lang="es-ES" sz="2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5" name="Rectángulo 4">
            <a:extLst>
              <a:ext uri="{FF2B5EF4-FFF2-40B4-BE49-F238E27FC236}">
                <a16:creationId xmlns:a16="http://schemas.microsoft.com/office/drawing/2014/main" id="{A0544DCE-B1D4-D938-2AAF-4C0FE26424CA}"/>
              </a:ext>
            </a:extLst>
          </p:cNvPr>
          <p:cNvSpPr/>
          <p:nvPr/>
        </p:nvSpPr>
        <p:spPr>
          <a:xfrm>
            <a:off x="3412599" y="3376013"/>
            <a:ext cx="2041264" cy="400110"/>
          </a:xfrm>
          <a:prstGeom prst="rect">
            <a:avLst/>
          </a:prstGeom>
          <a:noFill/>
        </p:spPr>
        <p:txBody>
          <a:bodyPr wrap="none" lIns="91440" tIns="45720" rIns="91440" bIns="45720">
            <a:spAutoFit/>
          </a:bodyPr>
          <a:lstStyle/>
          <a:p>
            <a:pPr algn="ctr"/>
            <a:r>
              <a:rPr lang="es-ES" sz="2000" b="1" cap="none" spc="0" dirty="0">
                <a:ln w="0"/>
                <a:solidFill>
                  <a:schemeClr val="tx1"/>
                </a:solidFill>
                <a:effectLst>
                  <a:outerShdw blurRad="38100" dist="19050" dir="2700000" algn="tl" rotWithShape="0">
                    <a:schemeClr val="dk1">
                      <a:alpha val="40000"/>
                    </a:schemeClr>
                  </a:outerShdw>
                </a:effectLst>
              </a:rPr>
              <a:t>Difusión en redes</a:t>
            </a:r>
          </a:p>
        </p:txBody>
      </p:sp>
      <p:sp>
        <p:nvSpPr>
          <p:cNvPr id="6" name="CuadroTexto 5">
            <a:extLst>
              <a:ext uri="{FF2B5EF4-FFF2-40B4-BE49-F238E27FC236}">
                <a16:creationId xmlns:a16="http://schemas.microsoft.com/office/drawing/2014/main" id="{E4B38124-3DC2-AA43-6C9E-ED9CA389223A}"/>
              </a:ext>
            </a:extLst>
          </p:cNvPr>
          <p:cNvSpPr txBox="1"/>
          <p:nvPr/>
        </p:nvSpPr>
        <p:spPr>
          <a:xfrm>
            <a:off x="3698466" y="3819115"/>
            <a:ext cx="3829290" cy="1477328"/>
          </a:xfrm>
          <a:prstGeom prst="rect">
            <a:avLst/>
          </a:prstGeom>
          <a:noFill/>
        </p:spPr>
        <p:txBody>
          <a:bodyPr wrap="square" rtlCol="0">
            <a:spAutoFit/>
          </a:bodyPr>
          <a:lstStyle/>
          <a:p>
            <a:pPr rtl="0">
              <a:spcBef>
                <a:spcPts val="0"/>
              </a:spcBef>
              <a:spcAft>
                <a:spcPts val="0"/>
              </a:spcAft>
            </a:pPr>
            <a:r>
              <a:rPr lang="es-MX" sz="1800" i="0" u="none" strike="noStrike" dirty="0">
                <a:solidFill>
                  <a:srgbClr val="000000"/>
                </a:solidFill>
                <a:effectLst/>
                <a:latin typeface="Arial" panose="020B0604020202020204" pitchFamily="34" charset="0"/>
              </a:rPr>
              <a:t>Amigos, y colegas con carreras a fines </a:t>
            </a:r>
            <a:endParaRPr lang="es-MX" dirty="0">
              <a:effectLst/>
            </a:endParaRPr>
          </a:p>
          <a:p>
            <a:br>
              <a:rPr lang="es-MX" dirty="0"/>
            </a:br>
            <a:br>
              <a:rPr lang="es-MX" dirty="0"/>
            </a:br>
            <a:endParaRPr lang="es-PE" dirty="0"/>
          </a:p>
        </p:txBody>
      </p:sp>
      <p:sp>
        <p:nvSpPr>
          <p:cNvPr id="7" name="Rectángulo 6">
            <a:extLst>
              <a:ext uri="{FF2B5EF4-FFF2-40B4-BE49-F238E27FC236}">
                <a16:creationId xmlns:a16="http://schemas.microsoft.com/office/drawing/2014/main" id="{9FDA842A-881E-8396-CDE5-ED76CA1489ED}"/>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0" name="Rectángulo 9">
            <a:extLst>
              <a:ext uri="{FF2B5EF4-FFF2-40B4-BE49-F238E27FC236}">
                <a16:creationId xmlns:a16="http://schemas.microsoft.com/office/drawing/2014/main" id="{9AC8BDC7-A75C-2195-5853-D1092B2C7AA2}"/>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90E1A291-1F61-804A-CE66-801AA2F202B6}"/>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2" name="Rectángulo 11">
            <a:extLst>
              <a:ext uri="{FF2B5EF4-FFF2-40B4-BE49-F238E27FC236}">
                <a16:creationId xmlns:a16="http://schemas.microsoft.com/office/drawing/2014/main" id="{B0C2A4C9-082F-B444-1930-FCE2CE802CCD}"/>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3" name="Rectángulo 12">
            <a:extLst>
              <a:ext uri="{FF2B5EF4-FFF2-40B4-BE49-F238E27FC236}">
                <a16:creationId xmlns:a16="http://schemas.microsoft.com/office/drawing/2014/main" id="{FA6D4181-6CA3-A5D4-57F5-C48A2C9EB688}"/>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6" name="Rectángulo 15">
            <a:extLst>
              <a:ext uri="{FF2B5EF4-FFF2-40B4-BE49-F238E27FC236}">
                <a16:creationId xmlns:a16="http://schemas.microsoft.com/office/drawing/2014/main" id="{17B5E5B2-6738-0DE0-6072-4BDA548D291A}"/>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01902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5"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pic>
        <p:nvPicPr>
          <p:cNvPr id="2" name="Imagen 1">
            <a:extLst>
              <a:ext uri="{FF2B5EF4-FFF2-40B4-BE49-F238E27FC236}">
                <a16:creationId xmlns:a16="http://schemas.microsoft.com/office/drawing/2014/main" id="{4F50B058-F471-C00A-D1E5-3D3686C96433}"/>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35781" t="14706" r="39752" b="24467"/>
          <a:stretch/>
        </p:blipFill>
        <p:spPr>
          <a:xfrm>
            <a:off x="598108" y="1853998"/>
            <a:ext cx="3991556" cy="5581816"/>
          </a:xfrm>
          <a:prstGeom prst="rect">
            <a:avLst/>
          </a:prstGeom>
        </p:spPr>
      </p:pic>
      <p:sp>
        <p:nvSpPr>
          <p:cNvPr id="8" name="Rectángulo 7">
            <a:extLst>
              <a:ext uri="{FF2B5EF4-FFF2-40B4-BE49-F238E27FC236}">
                <a16:creationId xmlns:a16="http://schemas.microsoft.com/office/drawing/2014/main" id="{B1077E2B-4E64-B5D4-812A-65CAD0E54D63}"/>
              </a:ext>
            </a:extLst>
          </p:cNvPr>
          <p:cNvSpPr/>
          <p:nvPr/>
        </p:nvSpPr>
        <p:spPr>
          <a:xfrm>
            <a:off x="4065913" y="1977632"/>
            <a:ext cx="2821694" cy="707886"/>
          </a:xfrm>
          <a:prstGeom prst="rect">
            <a:avLst/>
          </a:prstGeom>
          <a:noFill/>
        </p:spPr>
        <p:txBody>
          <a:bodyPr wrap="square" lIns="91440" tIns="45720" rIns="91440" bIns="45720">
            <a:spAutoFit/>
          </a:bodyPr>
          <a:lstStyle/>
          <a:p>
            <a:pPr algn="ctr"/>
            <a:r>
              <a:rPr lang="es-ES" sz="2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7" name="Rectángulo 6">
            <a:extLst>
              <a:ext uri="{FF2B5EF4-FFF2-40B4-BE49-F238E27FC236}">
                <a16:creationId xmlns:a16="http://schemas.microsoft.com/office/drawing/2014/main" id="{9FDA842A-881E-8396-CDE5-ED76CA1489ED}"/>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0" name="Rectángulo 9">
            <a:extLst>
              <a:ext uri="{FF2B5EF4-FFF2-40B4-BE49-F238E27FC236}">
                <a16:creationId xmlns:a16="http://schemas.microsoft.com/office/drawing/2014/main" id="{9AC8BDC7-A75C-2195-5853-D1092B2C7AA2}"/>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CE1E890B-CD95-FF01-EBC5-380652ACB5CA}"/>
              </a:ext>
            </a:extLst>
          </p:cNvPr>
          <p:cNvSpPr/>
          <p:nvPr/>
        </p:nvSpPr>
        <p:spPr>
          <a:xfrm>
            <a:off x="3562529" y="2854427"/>
            <a:ext cx="4271040" cy="3594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Rectángulo 12">
            <a:extLst>
              <a:ext uri="{FF2B5EF4-FFF2-40B4-BE49-F238E27FC236}">
                <a16:creationId xmlns:a16="http://schemas.microsoft.com/office/drawing/2014/main" id="{9AF12A36-112D-E28E-DDA0-D962B2812215}"/>
              </a:ext>
            </a:extLst>
          </p:cNvPr>
          <p:cNvSpPr/>
          <p:nvPr/>
        </p:nvSpPr>
        <p:spPr>
          <a:xfrm>
            <a:off x="3562529" y="2941386"/>
            <a:ext cx="1823576" cy="338554"/>
          </a:xfrm>
          <a:prstGeom prst="rect">
            <a:avLst/>
          </a:prstGeom>
          <a:noFill/>
        </p:spPr>
        <p:txBody>
          <a:bodyPr wrap="none" lIns="91440" tIns="45720" rIns="91440" bIns="45720">
            <a:spAutoFit/>
          </a:bodyPr>
          <a:lstStyle/>
          <a:p>
            <a:pPr algn="ctr"/>
            <a:r>
              <a:rPr lang="es-ES" sz="1600" b="0" cap="none" spc="0" dirty="0">
                <a:ln w="0"/>
                <a:solidFill>
                  <a:schemeClr val="tx1"/>
                </a:solidFill>
                <a:effectLst>
                  <a:outerShdw blurRad="38100" dist="19050" dir="2700000" algn="tl" rotWithShape="0">
                    <a:schemeClr val="dk1">
                      <a:alpha val="40000"/>
                    </a:schemeClr>
                  </a:outerShdw>
                </a:effectLst>
              </a:rPr>
              <a:t>Objetivos generales</a:t>
            </a:r>
          </a:p>
        </p:txBody>
      </p:sp>
      <p:sp>
        <p:nvSpPr>
          <p:cNvPr id="26" name="Rectángulo 25">
            <a:extLst>
              <a:ext uri="{FF2B5EF4-FFF2-40B4-BE49-F238E27FC236}">
                <a16:creationId xmlns:a16="http://schemas.microsoft.com/office/drawing/2014/main" id="{3F9CDF1B-4AE0-5D08-604E-1769C8E70E97}"/>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8" name="Rectángulo 27">
            <a:extLst>
              <a:ext uri="{FF2B5EF4-FFF2-40B4-BE49-F238E27FC236}">
                <a16:creationId xmlns:a16="http://schemas.microsoft.com/office/drawing/2014/main" id="{A2483C59-E3A9-ADFB-90FB-21BD36E8ABA4}"/>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7" name="Rectángulo 36">
            <a:extLst>
              <a:ext uri="{FF2B5EF4-FFF2-40B4-BE49-F238E27FC236}">
                <a16:creationId xmlns:a16="http://schemas.microsoft.com/office/drawing/2014/main" id="{3F0816EE-C445-2B4E-4063-F8554159071D}"/>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8" name="Rectángulo 37">
            <a:extLst>
              <a:ext uri="{FF2B5EF4-FFF2-40B4-BE49-F238E27FC236}">
                <a16:creationId xmlns:a16="http://schemas.microsoft.com/office/drawing/2014/main" id="{0505309F-BAA1-6DCE-020F-F0815D0A3253}"/>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1" name="CuadroTexto 40">
            <a:extLst>
              <a:ext uri="{FF2B5EF4-FFF2-40B4-BE49-F238E27FC236}">
                <a16:creationId xmlns:a16="http://schemas.microsoft.com/office/drawing/2014/main" id="{83F0304A-6FED-CF10-C29D-6BAD79A6B8A9}"/>
              </a:ext>
            </a:extLst>
          </p:cNvPr>
          <p:cNvSpPr txBox="1"/>
          <p:nvPr/>
        </p:nvSpPr>
        <p:spPr>
          <a:xfrm>
            <a:off x="3562529" y="3360698"/>
            <a:ext cx="4271040" cy="2554545"/>
          </a:xfrm>
          <a:prstGeom prst="rect">
            <a:avLst/>
          </a:prstGeom>
          <a:noFill/>
        </p:spPr>
        <p:txBody>
          <a:bodyPr wrap="square" rtlCol="0">
            <a:spAutoFit/>
          </a:bodyPr>
          <a:lstStyle/>
          <a:p>
            <a:pPr algn="just"/>
            <a:r>
              <a:rPr lang="es-MX" sz="1600" i="0" u="none" strike="noStrike" dirty="0">
                <a:effectLst/>
                <a:latin typeface="Roboto" panose="02000000000000000000" pitchFamily="2" charset="0"/>
              </a:rPr>
              <a:t>Creación de canal  de una plataforma digital  con el propósito que durante 16 semanas difundir contenido sobre restauración y conservación, dirigido a un público objetivo de estudiantes y carreras afines , con el fin de que el canal crezca en la plataforma, y permita promover el contenido a desarrollar esperando obtener un gran numero de visitantes al culminar  los primeros 4 meses.</a:t>
            </a:r>
            <a:endParaRPr lang="es-PE" sz="1600" dirty="0"/>
          </a:p>
        </p:txBody>
      </p:sp>
    </p:spTree>
    <p:extLst>
      <p:ext uri="{BB962C8B-B14F-4D97-AF65-F5344CB8AC3E}">
        <p14:creationId xmlns:p14="http://schemas.microsoft.com/office/powerpoint/2010/main" val="3192637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5"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pic>
        <p:nvPicPr>
          <p:cNvPr id="2" name="Imagen 1">
            <a:extLst>
              <a:ext uri="{FF2B5EF4-FFF2-40B4-BE49-F238E27FC236}">
                <a16:creationId xmlns:a16="http://schemas.microsoft.com/office/drawing/2014/main" id="{4F50B058-F471-C00A-D1E5-3D3686C96433}"/>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35781" t="14706" r="39752" b="24467"/>
          <a:stretch/>
        </p:blipFill>
        <p:spPr>
          <a:xfrm>
            <a:off x="598108" y="1853998"/>
            <a:ext cx="3991556" cy="5581816"/>
          </a:xfrm>
          <a:prstGeom prst="rect">
            <a:avLst/>
          </a:prstGeom>
        </p:spPr>
      </p:pic>
      <p:sp>
        <p:nvSpPr>
          <p:cNvPr id="7" name="Rectángulo 6">
            <a:extLst>
              <a:ext uri="{FF2B5EF4-FFF2-40B4-BE49-F238E27FC236}">
                <a16:creationId xmlns:a16="http://schemas.microsoft.com/office/drawing/2014/main" id="{9FDA842A-881E-8396-CDE5-ED76CA1489ED}"/>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0" name="Rectángulo 9">
            <a:extLst>
              <a:ext uri="{FF2B5EF4-FFF2-40B4-BE49-F238E27FC236}">
                <a16:creationId xmlns:a16="http://schemas.microsoft.com/office/drawing/2014/main" id="{9AC8BDC7-A75C-2195-5853-D1092B2C7AA2}"/>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D5BE0758-946C-2038-C2E7-4715D95B6D01}"/>
              </a:ext>
            </a:extLst>
          </p:cNvPr>
          <p:cNvSpPr/>
          <p:nvPr/>
        </p:nvSpPr>
        <p:spPr>
          <a:xfrm>
            <a:off x="3562529" y="2655625"/>
            <a:ext cx="4271040" cy="3761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15">
            <a:extLst>
              <a:ext uri="{FF2B5EF4-FFF2-40B4-BE49-F238E27FC236}">
                <a16:creationId xmlns:a16="http://schemas.microsoft.com/office/drawing/2014/main" id="{6B93D5E4-7475-6E77-1591-9E1990ED506E}"/>
              </a:ext>
            </a:extLst>
          </p:cNvPr>
          <p:cNvSpPr/>
          <p:nvPr/>
        </p:nvSpPr>
        <p:spPr>
          <a:xfrm>
            <a:off x="3562529" y="2795109"/>
            <a:ext cx="2147896" cy="369332"/>
          </a:xfrm>
          <a:prstGeom prst="rect">
            <a:avLst/>
          </a:prstGeom>
          <a:noFill/>
        </p:spPr>
        <p:txBody>
          <a:bodyPr wrap="none" lIns="91440" tIns="45720" rIns="91440" bIns="45720">
            <a:spAutoFit/>
          </a:bodyPr>
          <a:lstStyle/>
          <a:p>
            <a:pPr algn="ctr"/>
            <a:r>
              <a:rPr lang="es-ES" b="0" cap="none" spc="0" dirty="0">
                <a:ln w="0"/>
                <a:solidFill>
                  <a:schemeClr val="tx1"/>
                </a:solidFill>
                <a:effectLst>
                  <a:outerShdw blurRad="38100" dist="19050" dir="2700000" algn="tl" rotWithShape="0">
                    <a:schemeClr val="dk1">
                      <a:alpha val="40000"/>
                    </a:schemeClr>
                  </a:outerShdw>
                </a:effectLst>
              </a:rPr>
              <a:t>Objetivos específicos</a:t>
            </a:r>
          </a:p>
        </p:txBody>
      </p:sp>
      <p:sp>
        <p:nvSpPr>
          <p:cNvPr id="3" name="Rectángulo 2">
            <a:extLst>
              <a:ext uri="{FF2B5EF4-FFF2-40B4-BE49-F238E27FC236}">
                <a16:creationId xmlns:a16="http://schemas.microsoft.com/office/drawing/2014/main" id="{CCCCE9A8-CD41-1E17-CBA8-5260281DE47F}"/>
              </a:ext>
            </a:extLst>
          </p:cNvPr>
          <p:cNvSpPr/>
          <p:nvPr/>
        </p:nvSpPr>
        <p:spPr>
          <a:xfrm>
            <a:off x="4248322" y="1929582"/>
            <a:ext cx="2821694" cy="707886"/>
          </a:xfrm>
          <a:prstGeom prst="rect">
            <a:avLst/>
          </a:prstGeom>
          <a:noFill/>
        </p:spPr>
        <p:txBody>
          <a:bodyPr wrap="square" lIns="91440" tIns="45720" rIns="91440" bIns="45720">
            <a:spAutoFit/>
          </a:bodyPr>
          <a:lstStyle/>
          <a:p>
            <a:pPr algn="ctr"/>
            <a:r>
              <a:rPr lang="es-ES" sz="2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5" name="Rectángulo 4">
            <a:extLst>
              <a:ext uri="{FF2B5EF4-FFF2-40B4-BE49-F238E27FC236}">
                <a16:creationId xmlns:a16="http://schemas.microsoft.com/office/drawing/2014/main" id="{57974964-A1A8-77BE-CCCD-85D16DE56D19}"/>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6" name="Rectángulo 5">
            <a:extLst>
              <a:ext uri="{FF2B5EF4-FFF2-40B4-BE49-F238E27FC236}">
                <a16:creationId xmlns:a16="http://schemas.microsoft.com/office/drawing/2014/main" id="{62F50009-682D-65DE-84A1-4BF3EB100768}"/>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6" name="Rectángulo 25">
            <a:extLst>
              <a:ext uri="{FF2B5EF4-FFF2-40B4-BE49-F238E27FC236}">
                <a16:creationId xmlns:a16="http://schemas.microsoft.com/office/drawing/2014/main" id="{605BD9FA-5A80-2E53-D3F7-7058C48C1C2E}"/>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8" name="Rectángulo 27">
            <a:extLst>
              <a:ext uri="{FF2B5EF4-FFF2-40B4-BE49-F238E27FC236}">
                <a16:creationId xmlns:a16="http://schemas.microsoft.com/office/drawing/2014/main" id="{882A35CC-56DE-AD7C-9C23-9EE6F00DC64B}"/>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7" name="CuadroTexto 36">
            <a:extLst>
              <a:ext uri="{FF2B5EF4-FFF2-40B4-BE49-F238E27FC236}">
                <a16:creationId xmlns:a16="http://schemas.microsoft.com/office/drawing/2014/main" id="{76D1DF09-FC9A-55B4-B97A-508919DA106B}"/>
              </a:ext>
            </a:extLst>
          </p:cNvPr>
          <p:cNvSpPr txBox="1"/>
          <p:nvPr/>
        </p:nvSpPr>
        <p:spPr>
          <a:xfrm>
            <a:off x="3682084" y="3164441"/>
            <a:ext cx="4030681" cy="3331681"/>
          </a:xfrm>
          <a:prstGeom prst="rect">
            <a:avLst/>
          </a:prstGeom>
          <a:noFill/>
        </p:spPr>
        <p:txBody>
          <a:bodyPr wrap="square" rtlCol="0">
            <a:spAutoFit/>
          </a:bodyPr>
          <a:lstStyle/>
          <a:p>
            <a:pPr algn="just" rtl="0">
              <a:spcBef>
                <a:spcPts val="1500"/>
              </a:spcBef>
              <a:spcAft>
                <a:spcPts val="1500"/>
              </a:spcAft>
            </a:pPr>
            <a:r>
              <a:rPr lang="es-MX" sz="1400" i="0" u="none" strike="noStrike" dirty="0">
                <a:solidFill>
                  <a:srgbClr val="000000"/>
                </a:solidFill>
                <a:effectLst/>
                <a:latin typeface="Roboto" panose="02000000000000000000" pitchFamily="2" charset="0"/>
              </a:rPr>
              <a:t> -Elaborar un canal en una plataforma digital ( </a:t>
            </a:r>
            <a:r>
              <a:rPr lang="es-MX" sz="1400" i="0" u="none" strike="noStrike" dirty="0" err="1">
                <a:solidFill>
                  <a:srgbClr val="000000"/>
                </a:solidFill>
                <a:effectLst/>
                <a:latin typeface="Roboto" panose="02000000000000000000" pitchFamily="2" charset="0"/>
              </a:rPr>
              <a:t>you</a:t>
            </a:r>
            <a:r>
              <a:rPr lang="es-MX" sz="1400" i="0" u="none" strike="noStrike" dirty="0">
                <a:solidFill>
                  <a:srgbClr val="000000"/>
                </a:solidFill>
                <a:effectLst/>
                <a:latin typeface="Roboto" panose="02000000000000000000" pitchFamily="2" charset="0"/>
              </a:rPr>
              <a:t> </a:t>
            </a:r>
            <a:r>
              <a:rPr lang="es-MX" sz="1400" i="0" u="none" strike="noStrike" dirty="0" err="1">
                <a:solidFill>
                  <a:srgbClr val="000000"/>
                </a:solidFill>
                <a:effectLst/>
                <a:latin typeface="Roboto" panose="02000000000000000000" pitchFamily="2" charset="0"/>
              </a:rPr>
              <a:t>tube</a:t>
            </a:r>
            <a:r>
              <a:rPr lang="es-MX" sz="1400" i="0" u="none" strike="noStrike" dirty="0">
                <a:solidFill>
                  <a:srgbClr val="000000"/>
                </a:solidFill>
                <a:effectLst/>
                <a:latin typeface="Roboto" panose="02000000000000000000" pitchFamily="2" charset="0"/>
              </a:rPr>
              <a:t>)  para subir el contenido a promover </a:t>
            </a:r>
            <a:endParaRPr lang="es-MX" sz="1400" dirty="0">
              <a:effectLst/>
            </a:endParaRPr>
          </a:p>
          <a:p>
            <a:pPr algn="just" rtl="0">
              <a:spcBef>
                <a:spcPts val="1500"/>
              </a:spcBef>
              <a:spcAft>
                <a:spcPts val="1500"/>
              </a:spcAft>
            </a:pPr>
            <a:r>
              <a:rPr lang="es-MX" sz="1400" i="0" u="none" strike="noStrike" dirty="0">
                <a:solidFill>
                  <a:srgbClr val="000000"/>
                </a:solidFill>
                <a:effectLst/>
                <a:latin typeface="Roboto" panose="02000000000000000000" pitchFamily="2" charset="0"/>
              </a:rPr>
              <a:t>-Diseñar contenido de interés  para estudiantes de  conservación y restauración y  carreras a fines</a:t>
            </a:r>
            <a:endParaRPr lang="es-MX" sz="1400" dirty="0">
              <a:effectLst/>
            </a:endParaRPr>
          </a:p>
          <a:p>
            <a:pPr algn="just" rtl="0">
              <a:spcBef>
                <a:spcPts val="1500"/>
              </a:spcBef>
              <a:spcAft>
                <a:spcPts val="1500"/>
              </a:spcAft>
            </a:pPr>
            <a:r>
              <a:rPr lang="es-MX" sz="1400" i="0" u="none" strike="noStrike" dirty="0">
                <a:solidFill>
                  <a:srgbClr val="000000"/>
                </a:solidFill>
                <a:effectLst/>
                <a:latin typeface="Roboto" panose="02000000000000000000" pitchFamily="2" charset="0"/>
              </a:rPr>
              <a:t>-Evaluación de   seguidores y visualización de las transmisiones, y la colaboración de invitados de carreras afines para fortalecer el contenido</a:t>
            </a:r>
            <a:endParaRPr lang="es-MX" sz="1400" dirty="0">
              <a:effectLst/>
            </a:endParaRPr>
          </a:p>
          <a:p>
            <a:br>
              <a:rPr lang="es-MX" dirty="0"/>
            </a:br>
            <a:endParaRPr lang="es-PE" dirty="0"/>
          </a:p>
        </p:txBody>
      </p:sp>
    </p:spTree>
    <p:extLst>
      <p:ext uri="{BB962C8B-B14F-4D97-AF65-F5344CB8AC3E}">
        <p14:creationId xmlns:p14="http://schemas.microsoft.com/office/powerpoint/2010/main" val="4849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5"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pic>
        <p:nvPicPr>
          <p:cNvPr id="2" name="Imagen 1">
            <a:extLst>
              <a:ext uri="{FF2B5EF4-FFF2-40B4-BE49-F238E27FC236}">
                <a16:creationId xmlns:a16="http://schemas.microsoft.com/office/drawing/2014/main" id="{4F50B058-F471-C00A-D1E5-3D3686C96433}"/>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35781" t="14706" r="39752" b="24467"/>
          <a:stretch/>
        </p:blipFill>
        <p:spPr>
          <a:xfrm>
            <a:off x="598108" y="1853998"/>
            <a:ext cx="3991556" cy="5581816"/>
          </a:xfrm>
          <a:prstGeom prst="rect">
            <a:avLst/>
          </a:prstGeom>
        </p:spPr>
      </p:pic>
      <p:sp>
        <p:nvSpPr>
          <p:cNvPr id="7" name="Rectángulo 6">
            <a:extLst>
              <a:ext uri="{FF2B5EF4-FFF2-40B4-BE49-F238E27FC236}">
                <a16:creationId xmlns:a16="http://schemas.microsoft.com/office/drawing/2014/main" id="{9FDA842A-881E-8396-CDE5-ED76CA1489ED}"/>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0" name="Rectángulo 9">
            <a:extLst>
              <a:ext uri="{FF2B5EF4-FFF2-40B4-BE49-F238E27FC236}">
                <a16:creationId xmlns:a16="http://schemas.microsoft.com/office/drawing/2014/main" id="{9AC8BDC7-A75C-2195-5853-D1092B2C7AA2}"/>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6" name="Rectángulo 15">
            <a:extLst>
              <a:ext uri="{FF2B5EF4-FFF2-40B4-BE49-F238E27FC236}">
                <a16:creationId xmlns:a16="http://schemas.microsoft.com/office/drawing/2014/main" id="{6B93D5E4-7475-6E77-1591-9E1990ED506E}"/>
              </a:ext>
            </a:extLst>
          </p:cNvPr>
          <p:cNvSpPr/>
          <p:nvPr/>
        </p:nvSpPr>
        <p:spPr>
          <a:xfrm>
            <a:off x="3682084" y="3035084"/>
            <a:ext cx="713016" cy="369332"/>
          </a:xfrm>
          <a:prstGeom prst="rect">
            <a:avLst/>
          </a:prstGeom>
          <a:noFill/>
        </p:spPr>
        <p:txBody>
          <a:bodyPr wrap="none" lIns="91440" tIns="45720" rIns="91440" bIns="45720">
            <a:spAutoFit/>
          </a:bodyPr>
          <a:lstStyle/>
          <a:p>
            <a:pPr algn="ctr"/>
            <a:r>
              <a:rPr lang="es-ES" b="0" cap="none" spc="0" dirty="0">
                <a:ln w="0"/>
                <a:solidFill>
                  <a:schemeClr val="tx1"/>
                </a:solidFill>
                <a:effectLst>
                  <a:outerShdw blurRad="38100" dist="19050" dir="2700000" algn="tl" rotWithShape="0">
                    <a:schemeClr val="dk1">
                      <a:alpha val="40000"/>
                    </a:schemeClr>
                  </a:outerShdw>
                </a:effectLst>
              </a:rPr>
              <a:t>FODA</a:t>
            </a:r>
          </a:p>
        </p:txBody>
      </p:sp>
      <p:sp>
        <p:nvSpPr>
          <p:cNvPr id="3" name="Rectángulo 2">
            <a:extLst>
              <a:ext uri="{FF2B5EF4-FFF2-40B4-BE49-F238E27FC236}">
                <a16:creationId xmlns:a16="http://schemas.microsoft.com/office/drawing/2014/main" id="{CCCCE9A8-CD41-1E17-CBA8-5260281DE47F}"/>
              </a:ext>
            </a:extLst>
          </p:cNvPr>
          <p:cNvSpPr/>
          <p:nvPr/>
        </p:nvSpPr>
        <p:spPr>
          <a:xfrm>
            <a:off x="4074487" y="2096119"/>
            <a:ext cx="2821694" cy="707886"/>
          </a:xfrm>
          <a:prstGeom prst="rect">
            <a:avLst/>
          </a:prstGeom>
          <a:noFill/>
        </p:spPr>
        <p:txBody>
          <a:bodyPr wrap="square" lIns="91440" tIns="45720" rIns="91440" bIns="45720">
            <a:spAutoFit/>
          </a:bodyPr>
          <a:lstStyle/>
          <a:p>
            <a:pPr algn="ctr"/>
            <a:r>
              <a:rPr lang="es-ES" sz="2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5" name="Rectángulo 4">
            <a:extLst>
              <a:ext uri="{FF2B5EF4-FFF2-40B4-BE49-F238E27FC236}">
                <a16:creationId xmlns:a16="http://schemas.microsoft.com/office/drawing/2014/main" id="{A6911D66-904E-1F6B-C957-D4BC0FFF0705}"/>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6" name="Rectángulo 5">
            <a:extLst>
              <a:ext uri="{FF2B5EF4-FFF2-40B4-BE49-F238E27FC236}">
                <a16:creationId xmlns:a16="http://schemas.microsoft.com/office/drawing/2014/main" id="{69EF4030-C2AA-41C7-4BB0-6B9AFB5C7EDB}"/>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8" name="Rectángulo 7">
            <a:extLst>
              <a:ext uri="{FF2B5EF4-FFF2-40B4-BE49-F238E27FC236}">
                <a16:creationId xmlns:a16="http://schemas.microsoft.com/office/drawing/2014/main" id="{D4B114AA-B106-055F-63C5-256CC67EF013}"/>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1" name="Rectángulo 10">
            <a:extLst>
              <a:ext uri="{FF2B5EF4-FFF2-40B4-BE49-F238E27FC236}">
                <a16:creationId xmlns:a16="http://schemas.microsoft.com/office/drawing/2014/main" id="{3A6F8AAD-37CD-A619-7D3B-A65A0506311F}"/>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0611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5"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pic>
        <p:nvPicPr>
          <p:cNvPr id="2" name="Imagen 1">
            <a:extLst>
              <a:ext uri="{FF2B5EF4-FFF2-40B4-BE49-F238E27FC236}">
                <a16:creationId xmlns:a16="http://schemas.microsoft.com/office/drawing/2014/main" id="{4F50B058-F471-C00A-D1E5-3D3686C96433}"/>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35781" t="14706" r="39752" b="24467"/>
          <a:stretch/>
        </p:blipFill>
        <p:spPr>
          <a:xfrm>
            <a:off x="598108" y="1853998"/>
            <a:ext cx="3991556" cy="5581816"/>
          </a:xfrm>
          <a:prstGeom prst="rect">
            <a:avLst/>
          </a:prstGeom>
        </p:spPr>
      </p:pic>
      <p:sp>
        <p:nvSpPr>
          <p:cNvPr id="7" name="Rectángulo 6">
            <a:extLst>
              <a:ext uri="{FF2B5EF4-FFF2-40B4-BE49-F238E27FC236}">
                <a16:creationId xmlns:a16="http://schemas.microsoft.com/office/drawing/2014/main" id="{9FDA842A-881E-8396-CDE5-ED76CA1489ED}"/>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0" name="Rectángulo 9">
            <a:extLst>
              <a:ext uri="{FF2B5EF4-FFF2-40B4-BE49-F238E27FC236}">
                <a16:creationId xmlns:a16="http://schemas.microsoft.com/office/drawing/2014/main" id="{9AC8BDC7-A75C-2195-5853-D1092B2C7AA2}"/>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5" name="Rectángulo 4">
            <a:extLst>
              <a:ext uri="{FF2B5EF4-FFF2-40B4-BE49-F238E27FC236}">
                <a16:creationId xmlns:a16="http://schemas.microsoft.com/office/drawing/2014/main" id="{A6911D66-904E-1F6B-C957-D4BC0FFF0705}"/>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6" name="Rectángulo 5">
            <a:extLst>
              <a:ext uri="{FF2B5EF4-FFF2-40B4-BE49-F238E27FC236}">
                <a16:creationId xmlns:a16="http://schemas.microsoft.com/office/drawing/2014/main" id="{69EF4030-C2AA-41C7-4BB0-6B9AFB5C7EDB}"/>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8" name="Rectángulo 7">
            <a:extLst>
              <a:ext uri="{FF2B5EF4-FFF2-40B4-BE49-F238E27FC236}">
                <a16:creationId xmlns:a16="http://schemas.microsoft.com/office/drawing/2014/main" id="{D4B114AA-B106-055F-63C5-256CC67EF013}"/>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1" name="Rectángulo 10">
            <a:extLst>
              <a:ext uri="{FF2B5EF4-FFF2-40B4-BE49-F238E27FC236}">
                <a16:creationId xmlns:a16="http://schemas.microsoft.com/office/drawing/2014/main" id="{3A6F8AAD-37CD-A619-7D3B-A65A0506311F}"/>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4C2C40C4-6D2A-669F-1C47-10BBB0E9BB7E}"/>
              </a:ext>
            </a:extLst>
          </p:cNvPr>
          <p:cNvSpPr/>
          <p:nvPr/>
        </p:nvSpPr>
        <p:spPr>
          <a:xfrm>
            <a:off x="5259550" y="2428999"/>
            <a:ext cx="1569212" cy="400110"/>
          </a:xfrm>
          <a:prstGeom prst="rect">
            <a:avLst/>
          </a:prstGeom>
          <a:noFill/>
        </p:spPr>
        <p:txBody>
          <a:bodyPr wrap="none" lIns="91440" tIns="45720" rIns="91440" bIns="45720">
            <a:spAutoFit/>
          </a:bodyPr>
          <a:lstStyle/>
          <a:p>
            <a:pPr algn="ctr"/>
            <a:r>
              <a:rPr lang="es-ES" sz="2000" dirty="0">
                <a:ln w="0"/>
                <a:effectLst>
                  <a:outerShdw blurRad="38100" dist="19050" dir="2700000" algn="tl" rotWithShape="0">
                    <a:schemeClr val="dk1">
                      <a:alpha val="40000"/>
                    </a:schemeClr>
                  </a:outerShdw>
                </a:effectLst>
              </a:rPr>
              <a:t>ACTIVIDADES</a:t>
            </a:r>
            <a:endParaRPr lang="es-E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5521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a:extLst>
              <a:ext uri="{FF2B5EF4-FFF2-40B4-BE49-F238E27FC236}">
                <a16:creationId xmlns:a16="http://schemas.microsoft.com/office/drawing/2014/main" id="{F289707E-3ECF-A773-4C3C-DEC0510367FE}"/>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35781" t="14706" r="39752" b="24467"/>
          <a:stretch/>
        </p:blipFill>
        <p:spPr>
          <a:xfrm>
            <a:off x="715617" y="1789043"/>
            <a:ext cx="3991556" cy="5581816"/>
          </a:xfrm>
          <a:prstGeom prst="rect">
            <a:avLst/>
          </a:prstGeom>
        </p:spPr>
      </p:pic>
      <p:sp>
        <p:nvSpPr>
          <p:cNvPr id="8" name="Rectángulo 7">
            <a:extLst>
              <a:ext uri="{FF2B5EF4-FFF2-40B4-BE49-F238E27FC236}">
                <a16:creationId xmlns:a16="http://schemas.microsoft.com/office/drawing/2014/main" id="{438093CF-3F06-475F-EA94-65A833543162}"/>
              </a:ext>
            </a:extLst>
          </p:cNvPr>
          <p:cNvSpPr/>
          <p:nvPr/>
        </p:nvSpPr>
        <p:spPr>
          <a:xfrm>
            <a:off x="4377194" y="1553422"/>
            <a:ext cx="3437611" cy="1115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0" y="914399"/>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3" name="Rectángulo 2">
            <a:extLst>
              <a:ext uri="{FF2B5EF4-FFF2-40B4-BE49-F238E27FC236}">
                <a16:creationId xmlns:a16="http://schemas.microsoft.com/office/drawing/2014/main" id="{B242F6EF-A9BF-E488-CDEB-7269E84136DA}"/>
              </a:ext>
            </a:extLst>
          </p:cNvPr>
          <p:cNvSpPr/>
          <p:nvPr/>
        </p:nvSpPr>
        <p:spPr>
          <a:xfrm>
            <a:off x="4377194" y="2934522"/>
            <a:ext cx="3525835" cy="3410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a:extLst>
              <a:ext uri="{FF2B5EF4-FFF2-40B4-BE49-F238E27FC236}">
                <a16:creationId xmlns:a16="http://schemas.microsoft.com/office/drawing/2014/main" id="{B5B7B823-0FF9-6BB1-CB6E-007C0F11264F}"/>
              </a:ext>
            </a:extLst>
          </p:cNvPr>
          <p:cNvSpPr/>
          <p:nvPr/>
        </p:nvSpPr>
        <p:spPr>
          <a:xfrm>
            <a:off x="4322372" y="3034315"/>
            <a:ext cx="1292411" cy="400110"/>
          </a:xfrm>
          <a:prstGeom prst="rect">
            <a:avLst/>
          </a:prstGeom>
          <a:noFill/>
        </p:spPr>
        <p:txBody>
          <a:bodyPr wrap="square" lIns="91440" tIns="45720" rIns="91440" bIns="45720">
            <a:spAutoFit/>
          </a:bodyPr>
          <a:lstStyle/>
          <a:p>
            <a:pPr algn="ctr"/>
            <a:r>
              <a:rPr lang="es-ES" sz="2000" dirty="0">
                <a:ln w="0"/>
                <a:effectLst>
                  <a:outerShdw blurRad="38100" dist="19050" dir="2700000" algn="tl" rotWithShape="0">
                    <a:schemeClr val="dk1">
                      <a:alpha val="40000"/>
                    </a:schemeClr>
                  </a:outerShdw>
                </a:effectLst>
              </a:rPr>
              <a:t>Recursos: </a:t>
            </a:r>
            <a:endParaRPr lang="es-ES" sz="2000" b="0" cap="none" spc="0" dirty="0">
              <a:ln w="0"/>
              <a:solidFill>
                <a:schemeClr val="tx1"/>
              </a:solidFill>
              <a:effectLst>
                <a:outerShdw blurRad="38100" dist="19050" dir="2700000" algn="tl" rotWithShape="0">
                  <a:schemeClr val="dk1">
                    <a:alpha val="40000"/>
                  </a:schemeClr>
                </a:outerShdw>
              </a:effectLst>
            </a:endParaRPr>
          </a:p>
        </p:txBody>
      </p:sp>
      <p:sp>
        <p:nvSpPr>
          <p:cNvPr id="7" name="Rectángulo 6">
            <a:extLst>
              <a:ext uri="{FF2B5EF4-FFF2-40B4-BE49-F238E27FC236}">
                <a16:creationId xmlns:a16="http://schemas.microsoft.com/office/drawing/2014/main" id="{9736B314-228F-258F-2C86-DB33AF4EDDF3}"/>
              </a:ext>
            </a:extLst>
          </p:cNvPr>
          <p:cNvSpPr/>
          <p:nvPr/>
        </p:nvSpPr>
        <p:spPr>
          <a:xfrm>
            <a:off x="4474772" y="3500337"/>
            <a:ext cx="1292411" cy="400110"/>
          </a:xfrm>
          <a:prstGeom prst="rect">
            <a:avLst/>
          </a:prstGeom>
          <a:noFill/>
        </p:spPr>
        <p:txBody>
          <a:bodyPr wrap="square" lIns="91440" tIns="45720" rIns="91440" bIns="45720">
            <a:spAutoFit/>
          </a:bodyPr>
          <a:lstStyle/>
          <a:p>
            <a:pPr algn="ctr"/>
            <a:r>
              <a:rPr lang="es-ES" sz="2000" dirty="0">
                <a:ln w="0"/>
                <a:effectLst>
                  <a:outerShdw blurRad="38100" dist="19050" dir="2700000" algn="tl" rotWithShape="0">
                    <a:schemeClr val="dk1">
                      <a:alpha val="40000"/>
                    </a:schemeClr>
                  </a:outerShdw>
                </a:effectLst>
              </a:rPr>
              <a:t>Humanos: </a:t>
            </a:r>
            <a:endParaRPr lang="es-ES" sz="2000" b="0" cap="none" spc="0" dirty="0">
              <a:ln w="0"/>
              <a:solidFill>
                <a:schemeClr val="tx1"/>
              </a:solidFill>
              <a:effectLst>
                <a:outerShdw blurRad="38100" dist="19050" dir="2700000" algn="tl" rotWithShape="0">
                  <a:schemeClr val="dk1">
                    <a:alpha val="40000"/>
                  </a:schemeClr>
                </a:outerShdw>
              </a:effectLst>
            </a:endParaRPr>
          </a:p>
        </p:txBody>
      </p:sp>
      <p:sp>
        <p:nvSpPr>
          <p:cNvPr id="10" name="Rectángulo 9">
            <a:extLst>
              <a:ext uri="{FF2B5EF4-FFF2-40B4-BE49-F238E27FC236}">
                <a16:creationId xmlns:a16="http://schemas.microsoft.com/office/drawing/2014/main" id="{879C7391-3448-6454-92BB-E67B149AD715}"/>
              </a:ext>
            </a:extLst>
          </p:cNvPr>
          <p:cNvSpPr/>
          <p:nvPr/>
        </p:nvSpPr>
        <p:spPr>
          <a:xfrm>
            <a:off x="4474772" y="4246913"/>
            <a:ext cx="1366191" cy="400110"/>
          </a:xfrm>
          <a:prstGeom prst="rect">
            <a:avLst/>
          </a:prstGeom>
          <a:noFill/>
        </p:spPr>
        <p:txBody>
          <a:bodyPr wrap="square" lIns="91440" tIns="45720" rIns="91440" bIns="45720">
            <a:spAutoFit/>
          </a:bodyPr>
          <a:lstStyle/>
          <a:p>
            <a:pPr algn="ctr"/>
            <a:r>
              <a:rPr lang="es-ES" sz="2000" dirty="0">
                <a:ln w="0"/>
                <a:effectLst>
                  <a:outerShdw blurRad="38100" dist="19050" dir="2700000" algn="tl" rotWithShape="0">
                    <a:schemeClr val="dk1">
                      <a:alpha val="40000"/>
                    </a:schemeClr>
                  </a:outerShdw>
                </a:effectLst>
              </a:rPr>
              <a:t>Materiales: </a:t>
            </a:r>
            <a:endParaRPr lang="es-ES" sz="2000" b="0" cap="none" spc="0" dirty="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619A8A5E-DE5B-89A1-479D-4962A0FFED1A}"/>
              </a:ext>
            </a:extLst>
          </p:cNvPr>
          <p:cNvSpPr/>
          <p:nvPr/>
        </p:nvSpPr>
        <p:spPr>
          <a:xfrm>
            <a:off x="4474772" y="5202587"/>
            <a:ext cx="1478159" cy="400110"/>
          </a:xfrm>
          <a:prstGeom prst="rect">
            <a:avLst/>
          </a:prstGeom>
          <a:noFill/>
        </p:spPr>
        <p:txBody>
          <a:bodyPr wrap="square" lIns="91440" tIns="45720" rIns="91440" bIns="45720">
            <a:spAutoFit/>
          </a:bodyPr>
          <a:lstStyle/>
          <a:p>
            <a:pPr algn="ctr"/>
            <a:r>
              <a:rPr lang="es-ES" sz="2000" dirty="0">
                <a:ln w="0"/>
                <a:effectLst>
                  <a:outerShdw blurRad="38100" dist="19050" dir="2700000" algn="tl" rotWithShape="0">
                    <a:schemeClr val="dk1">
                      <a:alpha val="40000"/>
                    </a:schemeClr>
                  </a:outerShdw>
                </a:effectLst>
              </a:rPr>
              <a:t>Financieros: </a:t>
            </a:r>
            <a:endParaRPr lang="es-ES" sz="2000" b="0" cap="none" spc="0" dirty="0">
              <a:ln w="0"/>
              <a:solidFill>
                <a:schemeClr val="tx1"/>
              </a:solidFill>
              <a:effectLst>
                <a:outerShdw blurRad="38100" dist="19050" dir="2700000" algn="tl" rotWithShape="0">
                  <a:schemeClr val="dk1">
                    <a:alpha val="40000"/>
                  </a:schemeClr>
                </a:outerShdw>
              </a:effectLst>
            </a:endParaRPr>
          </a:p>
        </p:txBody>
      </p:sp>
      <p:sp>
        <p:nvSpPr>
          <p:cNvPr id="12" name="CuadroTexto 11">
            <a:extLst>
              <a:ext uri="{FF2B5EF4-FFF2-40B4-BE49-F238E27FC236}">
                <a16:creationId xmlns:a16="http://schemas.microsoft.com/office/drawing/2014/main" id="{06CF1BA0-6518-7256-1E28-560073A472BB}"/>
              </a:ext>
            </a:extLst>
          </p:cNvPr>
          <p:cNvSpPr txBox="1"/>
          <p:nvPr/>
        </p:nvSpPr>
        <p:spPr>
          <a:xfrm>
            <a:off x="10828351" y="1528687"/>
            <a:ext cx="1244380" cy="369332"/>
          </a:xfrm>
          <a:prstGeom prst="rect">
            <a:avLst/>
          </a:prstGeom>
          <a:noFill/>
        </p:spPr>
        <p:txBody>
          <a:bodyPr wrap="square" rtlCol="0">
            <a:spAutoFit/>
          </a:bodyPr>
          <a:lstStyle/>
          <a:p>
            <a:r>
              <a:rPr lang="es-MX" dirty="0"/>
              <a:t>Página 3.1</a:t>
            </a:r>
            <a:endParaRPr lang="es-PE" dirty="0"/>
          </a:p>
        </p:txBody>
      </p:sp>
    </p:spTree>
    <p:extLst>
      <p:ext uri="{BB962C8B-B14F-4D97-AF65-F5344CB8AC3E}">
        <p14:creationId xmlns:p14="http://schemas.microsoft.com/office/powerpoint/2010/main" val="2883506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438093CF-3F06-475F-EA94-65A833543162}"/>
              </a:ext>
            </a:extLst>
          </p:cNvPr>
          <p:cNvSpPr/>
          <p:nvPr/>
        </p:nvSpPr>
        <p:spPr>
          <a:xfrm>
            <a:off x="4367509" y="1566716"/>
            <a:ext cx="3456981" cy="1862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0" y="914399"/>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B21713F7-4056-C021-9CD3-8C704E6D4556}"/>
              </a:ext>
            </a:extLst>
          </p:cNvPr>
          <p:cNvSpPr/>
          <p:nvPr/>
        </p:nvSpPr>
        <p:spPr>
          <a:xfrm>
            <a:off x="4367509" y="1594112"/>
            <a:ext cx="1569212" cy="400110"/>
          </a:xfrm>
          <a:prstGeom prst="rect">
            <a:avLst/>
          </a:prstGeom>
          <a:noFill/>
        </p:spPr>
        <p:txBody>
          <a:bodyPr wrap="none" lIns="91440" tIns="45720" rIns="91440" bIns="45720">
            <a:spAutoFit/>
          </a:bodyPr>
          <a:lstStyle/>
          <a:p>
            <a:pPr algn="ctr"/>
            <a:r>
              <a:rPr lang="es-ES" sz="2000" dirty="0">
                <a:ln w="0"/>
                <a:effectLst>
                  <a:outerShdw blurRad="38100" dist="19050" dir="2700000" algn="tl" rotWithShape="0">
                    <a:schemeClr val="dk1">
                      <a:alpha val="40000"/>
                    </a:schemeClr>
                  </a:outerShdw>
                </a:effectLst>
              </a:rPr>
              <a:t>ACTIVIDADES</a:t>
            </a:r>
            <a:endParaRPr lang="es-ES" sz="2000" b="0" cap="none" spc="0" dirty="0">
              <a:ln w="0"/>
              <a:solidFill>
                <a:schemeClr val="tx1"/>
              </a:solidFill>
              <a:effectLst>
                <a:outerShdw blurRad="38100" dist="19050" dir="2700000" algn="tl" rotWithShape="0">
                  <a:schemeClr val="dk1">
                    <a:alpha val="40000"/>
                  </a:schemeClr>
                </a:outerShdw>
              </a:effectLst>
            </a:endParaRPr>
          </a:p>
        </p:txBody>
      </p:sp>
      <p:pic>
        <p:nvPicPr>
          <p:cNvPr id="5" name="Imagen 4">
            <a:extLst>
              <a:ext uri="{FF2B5EF4-FFF2-40B4-BE49-F238E27FC236}">
                <a16:creationId xmlns:a16="http://schemas.microsoft.com/office/drawing/2014/main" id="{02B3A934-9993-BCB6-0DC6-665B40DF6156}"/>
              </a:ext>
            </a:extLst>
          </p:cNvPr>
          <p:cNvPicPr>
            <a:picLocks noChangeAspect="1"/>
          </p:cNvPicPr>
          <p:nvPr/>
        </p:nvPicPr>
        <p:blipFill rotWithShape="1">
          <a:blip r:embed="rId2"/>
          <a:srcRect l="21984" t="9667" r="24598" b="46333"/>
          <a:stretch/>
        </p:blipFill>
        <p:spPr>
          <a:xfrm>
            <a:off x="4086299" y="2146851"/>
            <a:ext cx="4019399" cy="1862284"/>
          </a:xfrm>
          <a:prstGeom prst="rect">
            <a:avLst/>
          </a:prstGeom>
        </p:spPr>
      </p:pic>
    </p:spTree>
    <p:extLst>
      <p:ext uri="{BB962C8B-B14F-4D97-AF65-F5344CB8AC3E}">
        <p14:creationId xmlns:p14="http://schemas.microsoft.com/office/powerpoint/2010/main" val="7862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5"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pic>
        <p:nvPicPr>
          <p:cNvPr id="2" name="Imagen 1">
            <a:extLst>
              <a:ext uri="{FF2B5EF4-FFF2-40B4-BE49-F238E27FC236}">
                <a16:creationId xmlns:a16="http://schemas.microsoft.com/office/drawing/2014/main" id="{4F50B058-F471-C00A-D1E5-3D3686C96433}"/>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35781" t="14706" r="39752" b="24467"/>
          <a:stretch/>
        </p:blipFill>
        <p:spPr>
          <a:xfrm>
            <a:off x="598108" y="1853998"/>
            <a:ext cx="3991556" cy="5581816"/>
          </a:xfrm>
          <a:prstGeom prst="rect">
            <a:avLst/>
          </a:prstGeom>
        </p:spPr>
      </p:pic>
      <p:sp>
        <p:nvSpPr>
          <p:cNvPr id="3" name="Rectángulo 2">
            <a:extLst>
              <a:ext uri="{FF2B5EF4-FFF2-40B4-BE49-F238E27FC236}">
                <a16:creationId xmlns:a16="http://schemas.microsoft.com/office/drawing/2014/main" id="{9DC45B66-7B90-C7FD-6C1E-43DAF9DBC16B}"/>
              </a:ext>
            </a:extLst>
          </p:cNvPr>
          <p:cNvSpPr/>
          <p:nvPr/>
        </p:nvSpPr>
        <p:spPr>
          <a:xfrm>
            <a:off x="4259685" y="1618377"/>
            <a:ext cx="3437611" cy="5185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a:extLst>
              <a:ext uri="{FF2B5EF4-FFF2-40B4-BE49-F238E27FC236}">
                <a16:creationId xmlns:a16="http://schemas.microsoft.com/office/drawing/2014/main" id="{80FC63DE-D373-E801-1F0C-BDD2725BF852}"/>
              </a:ext>
            </a:extLst>
          </p:cNvPr>
          <p:cNvSpPr/>
          <p:nvPr/>
        </p:nvSpPr>
        <p:spPr>
          <a:xfrm>
            <a:off x="5345347" y="1563660"/>
            <a:ext cx="2483648" cy="461665"/>
          </a:xfrm>
          <a:prstGeom prst="rect">
            <a:avLst/>
          </a:prstGeom>
          <a:noFill/>
        </p:spPr>
        <p:txBody>
          <a:bodyPr wrap="square" lIns="91440" tIns="45720" rIns="91440" bIns="45720">
            <a:spAutoFit/>
          </a:bodyPr>
          <a:lstStyle/>
          <a:p>
            <a:pPr algn="ctr"/>
            <a:r>
              <a:rPr lang="es-ES" sz="2400" dirty="0">
                <a:ln w="0"/>
                <a:effectLst>
                  <a:outerShdw blurRad="38100" dist="19050" dir="2700000" algn="tl" rotWithShape="0">
                    <a:schemeClr val="dk1">
                      <a:alpha val="40000"/>
                    </a:schemeClr>
                  </a:outerShdw>
                </a:effectLst>
              </a:rPr>
              <a:t>Manifiesto</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8" name="CuadroTexto 7">
            <a:extLst>
              <a:ext uri="{FF2B5EF4-FFF2-40B4-BE49-F238E27FC236}">
                <a16:creationId xmlns:a16="http://schemas.microsoft.com/office/drawing/2014/main" id="{32F02E42-4BF9-6E4D-1E1B-C68F6BA16BD4}"/>
              </a:ext>
            </a:extLst>
          </p:cNvPr>
          <p:cNvSpPr txBox="1"/>
          <p:nvPr/>
        </p:nvSpPr>
        <p:spPr>
          <a:xfrm>
            <a:off x="4259685" y="1992981"/>
            <a:ext cx="3437611" cy="6084614"/>
          </a:xfrm>
          <a:prstGeom prst="rect">
            <a:avLst/>
          </a:prstGeom>
          <a:noFill/>
        </p:spPr>
        <p:txBody>
          <a:bodyPr wrap="square">
            <a:spAutoFit/>
          </a:bodyPr>
          <a:lstStyle/>
          <a:p>
            <a:pPr algn="just">
              <a:lnSpc>
                <a:spcPct val="107000"/>
              </a:lnSpc>
              <a:spcAft>
                <a:spcPts val="800"/>
              </a:spcAft>
            </a:pPr>
            <a:r>
              <a:rPr lang="es-ES" sz="600" b="1" dirty="0">
                <a:effectLst/>
                <a:latin typeface="Calibri" panose="020F0502020204030204" pitchFamily="34" charset="0"/>
                <a:ea typeface="Calibri" panose="020F0502020204030204" pitchFamily="34" charset="0"/>
                <a:cs typeface="Times New Roman" panose="02020603050405020304" pitchFamily="18" charset="0"/>
              </a:rPr>
              <a:t>Introducción</a:t>
            </a:r>
            <a:endParaRPr lang="es-PE" sz="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600" b="1" dirty="0">
                <a:effectLst/>
                <a:latin typeface="Calibri" panose="020F0502020204030204" pitchFamily="34" charset="0"/>
                <a:ea typeface="Calibri" panose="020F0502020204030204" pitchFamily="34" charset="0"/>
                <a:cs typeface="Times New Roman" panose="02020603050405020304" pitchFamily="18" charset="0"/>
              </a:rPr>
              <a:t>Dirigido a estudiantes de conservación y carreras afines, con el propósito de hacer un llamado a la unión de un grupo colectivo </a:t>
            </a:r>
            <a:r>
              <a:rPr lang="es-ES" sz="600" dirty="0">
                <a:effectLst/>
                <a:latin typeface="Calibri" panose="020F0502020204030204" pitchFamily="34" charset="0"/>
                <a:ea typeface="Calibri" panose="020F0502020204030204" pitchFamily="34" charset="0"/>
                <a:cs typeface="Times New Roman" panose="02020603050405020304" pitchFamily="18" charset="0"/>
              </a:rPr>
              <a:t> </a:t>
            </a:r>
            <a:r>
              <a:rPr lang="es-ES" sz="600" b="1" dirty="0">
                <a:effectLst/>
                <a:latin typeface="Calibri" panose="020F0502020204030204" pitchFamily="34" charset="0"/>
                <a:ea typeface="Calibri" panose="020F0502020204030204" pitchFamily="34" charset="0"/>
                <a:cs typeface="Times New Roman" panose="02020603050405020304" pitchFamily="18" charset="0"/>
              </a:rPr>
              <a:t>cuya motivación radica en el proceso de conflicto del oficio de las carreras de conservación y restauración en relación al crecimiento del arte contemporáneo y su baja demanda en el campo laboral. </a:t>
            </a:r>
            <a:r>
              <a:rPr lang="es-ES" sz="6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s-ES" sz="600" b="1" dirty="0">
                <a:effectLst/>
                <a:latin typeface="Calibri" panose="020F0502020204030204" pitchFamily="34" charset="0"/>
                <a:ea typeface="Calibri" panose="020F0502020204030204" pitchFamily="34" charset="0"/>
                <a:cs typeface="Times New Roman" panose="02020603050405020304" pitchFamily="18" charset="0"/>
              </a:rPr>
              <a:t>El mundo del arte es cada vez </a:t>
            </a:r>
            <a:r>
              <a:rPr lang="es-ES" sz="600" dirty="0">
                <a:effectLst/>
                <a:latin typeface="Calibri" panose="020F0502020204030204" pitchFamily="34" charset="0"/>
                <a:ea typeface="Calibri" panose="020F0502020204030204" pitchFamily="34" charset="0"/>
                <a:cs typeface="Times New Roman" panose="02020603050405020304" pitchFamily="18" charset="0"/>
              </a:rPr>
              <a:t> </a:t>
            </a:r>
            <a:r>
              <a:rPr lang="es-ES" sz="600" b="1" dirty="0">
                <a:effectLst/>
                <a:latin typeface="Calibri" panose="020F0502020204030204" pitchFamily="34" charset="0"/>
                <a:ea typeface="Calibri" panose="020F0502020204030204" pitchFamily="34" charset="0"/>
                <a:cs typeface="Times New Roman" panose="02020603050405020304" pitchFamily="18" charset="0"/>
              </a:rPr>
              <a:t>menos exigente en la técnica al momento de fabricar una obra artística y cada vez se hace </a:t>
            </a:r>
            <a:r>
              <a:rPr lang="es-ES" sz="600" dirty="0">
                <a:effectLst/>
                <a:latin typeface="Calibri" panose="020F0502020204030204" pitchFamily="34" charset="0"/>
                <a:ea typeface="Calibri" panose="020F0502020204030204" pitchFamily="34" charset="0"/>
                <a:cs typeface="Times New Roman" panose="02020603050405020304" pitchFamily="18" charset="0"/>
              </a:rPr>
              <a:t> </a:t>
            </a:r>
            <a:r>
              <a:rPr lang="es-ES" sz="600" b="1" dirty="0">
                <a:effectLst/>
                <a:latin typeface="Calibri" panose="020F0502020204030204" pitchFamily="34" charset="0"/>
                <a:ea typeface="Calibri" panose="020F0502020204030204" pitchFamily="34" charset="0"/>
                <a:cs typeface="Times New Roman" panose="02020603050405020304" pitchFamily="18" charset="0"/>
              </a:rPr>
              <a:t>más común el empleo de la retórica para conmover y persuadir que el objeto tiene un fin artístico. Movimientos artísticos como el Dadaísmo, Arte </a:t>
            </a:r>
            <a:r>
              <a:rPr lang="es-ES" sz="600" b="1" dirty="0" err="1">
                <a:effectLst/>
                <a:latin typeface="Calibri" panose="020F0502020204030204" pitchFamily="34" charset="0"/>
                <a:ea typeface="Calibri" panose="020F0502020204030204" pitchFamily="34" charset="0"/>
                <a:cs typeface="Times New Roman" panose="02020603050405020304" pitchFamily="18" charset="0"/>
              </a:rPr>
              <a:t>Povera</a:t>
            </a:r>
            <a:r>
              <a:rPr lang="es-ES" sz="600" b="1" dirty="0">
                <a:effectLst/>
                <a:latin typeface="Calibri" panose="020F0502020204030204" pitchFamily="34" charset="0"/>
                <a:ea typeface="Calibri" panose="020F0502020204030204" pitchFamily="34" charset="0"/>
                <a:cs typeface="Times New Roman" panose="02020603050405020304" pitchFamily="18" charset="0"/>
              </a:rPr>
              <a:t> y entre otras vanguardias artísticas postmodernas destruyen los campos técnicos de la conservación y restauración que cada día se soslayan más de las demandas del arte moderno y la necesidad de ser preservados.</a:t>
            </a:r>
          </a:p>
          <a:p>
            <a:pPr algn="just">
              <a:lnSpc>
                <a:spcPct val="107000"/>
              </a:lnSpc>
              <a:spcAft>
                <a:spcPts val="800"/>
              </a:spcAft>
            </a:pPr>
            <a:r>
              <a:rPr lang="es-ES" sz="600" b="1" dirty="0">
                <a:effectLst/>
                <a:latin typeface="Calibri" panose="020F0502020204030204" pitchFamily="34" charset="0"/>
                <a:ea typeface="Calibri" panose="020F0502020204030204" pitchFamily="34" charset="0"/>
                <a:cs typeface="Times New Roman" panose="02020603050405020304" pitchFamily="18" charset="0"/>
              </a:rPr>
              <a:t>Creemos fielmente en lo mencionado por Robert Hughes que indica que “</a:t>
            </a:r>
            <a:r>
              <a:rPr lang="es-ES" sz="600" b="1" i="1" dirty="0">
                <a:effectLst/>
                <a:latin typeface="Calibri" panose="020F0502020204030204" pitchFamily="34" charset="0"/>
                <a:ea typeface="Calibri" panose="020F0502020204030204" pitchFamily="34" charset="0"/>
                <a:cs typeface="Times New Roman" panose="02020603050405020304" pitchFamily="18" charset="0"/>
              </a:rPr>
              <a:t>Toda manifestación que carece de algún requerimiento técnico de las artes tradicionales no puede llamarse arte</a:t>
            </a:r>
            <a:r>
              <a:rPr lang="es-ES" sz="600" b="1" dirty="0">
                <a:effectLst/>
                <a:latin typeface="Calibri" panose="020F0502020204030204" pitchFamily="34" charset="0"/>
                <a:ea typeface="Calibri" panose="020F0502020204030204" pitchFamily="34" charset="0"/>
                <a:cs typeface="Times New Roman" panose="02020603050405020304" pitchFamily="18" charset="0"/>
              </a:rPr>
              <a:t>”, 2005. El arte contemporáneo busca en su retórica cambiar la percepción de objeto que presenta y convirtiéndolo en un objeto de admiración que puede ser fácilmente reemplazado.</a:t>
            </a:r>
          </a:p>
          <a:p>
            <a:pPr algn="just">
              <a:lnSpc>
                <a:spcPct val="107000"/>
              </a:lnSpc>
              <a:spcAft>
                <a:spcPts val="800"/>
              </a:spcAft>
            </a:pPr>
            <a:r>
              <a:rPr lang="es-ES" sz="600" b="1" dirty="0">
                <a:effectLst/>
                <a:latin typeface="Calibri" panose="020F0502020204030204" pitchFamily="34" charset="0"/>
                <a:ea typeface="Calibri" panose="020F0502020204030204" pitchFamily="34" charset="0"/>
                <a:cs typeface="Times New Roman" panose="02020603050405020304" pitchFamily="18" charset="0"/>
              </a:rPr>
              <a:t>El campo de la conservación se innova cada vez más en la aplicación de técnicas y procedimiento para la conservación de bienes artísticos, pero cuál es el propósito de seguir innovando si cada día el arte requiere de menos técnicas y más palabras que conmueven a un público.</a:t>
            </a:r>
          </a:p>
          <a:p>
            <a:pPr algn="just">
              <a:lnSpc>
                <a:spcPct val="107000"/>
              </a:lnSpc>
              <a:spcAft>
                <a:spcPts val="800"/>
              </a:spcAft>
            </a:pPr>
            <a:r>
              <a:rPr lang="es-ES" sz="600" b="1" dirty="0">
                <a:effectLst/>
                <a:latin typeface="Calibri" panose="020F0502020204030204" pitchFamily="34" charset="0"/>
                <a:ea typeface="Calibri" panose="020F0502020204030204" pitchFamily="34" charset="0"/>
                <a:cs typeface="Times New Roman" panose="02020603050405020304" pitchFamily="18" charset="0"/>
              </a:rPr>
              <a:t>Por tal motivo este manifiesto expone los siguientes incisos que exigimos.</a:t>
            </a:r>
          </a:p>
          <a:p>
            <a:pPr>
              <a:lnSpc>
                <a:spcPct val="107000"/>
              </a:lnSpc>
              <a:spcAft>
                <a:spcPts val="800"/>
              </a:spcAft>
            </a:pPr>
            <a:r>
              <a:rPr lang="es-ES" sz="600" b="1" dirty="0">
                <a:effectLst/>
                <a:latin typeface="Calibri" panose="020F0502020204030204" pitchFamily="34" charset="0"/>
                <a:ea typeface="Calibri" panose="020F0502020204030204" pitchFamily="34" charset="0"/>
                <a:cs typeface="Times New Roman" panose="02020603050405020304" pitchFamily="18" charset="0"/>
              </a:rPr>
              <a:t>-Una obra de arte tiene como carácter la formación de su cultura. Su pérdida y deterioro resulta irreemplazable, toda manifestación reemplazable no merece ser preservada </a:t>
            </a:r>
            <a:endParaRPr lang="es-PE" sz="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600" b="1" dirty="0">
                <a:effectLst/>
                <a:latin typeface="Calibri" panose="020F0502020204030204" pitchFamily="34" charset="0"/>
                <a:ea typeface="Calibri" panose="020F0502020204030204" pitchFamily="34" charset="0"/>
                <a:cs typeface="Times New Roman" panose="02020603050405020304" pitchFamily="18" charset="0"/>
              </a:rPr>
              <a:t>-Que toda manifestación carente de una labor académica que no permita el desarrollo de investigación y difusión a largo plazo no merece ser conservado o restaurado </a:t>
            </a:r>
            <a:endParaRPr lang="es-PE" sz="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600" b="1" dirty="0">
                <a:effectLst/>
                <a:latin typeface="Calibri" panose="020F0502020204030204" pitchFamily="34" charset="0"/>
                <a:ea typeface="Calibri" panose="020F0502020204030204" pitchFamily="34" charset="0"/>
                <a:cs typeface="Times New Roman" panose="02020603050405020304" pitchFamily="18" charset="0"/>
              </a:rPr>
              <a:t>-Los “objetos artísticos” carentes de intervenciones rigurosas y mantenimiento de personal calificado, deben seguir su curso de degradado</a:t>
            </a:r>
            <a:endParaRPr lang="es-PE" sz="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600" b="1" dirty="0">
                <a:effectLst/>
                <a:latin typeface="Calibri" panose="020F0502020204030204" pitchFamily="34" charset="0"/>
                <a:ea typeface="Calibri" panose="020F0502020204030204" pitchFamily="34" charset="0"/>
                <a:cs typeface="Times New Roman" panose="02020603050405020304" pitchFamily="18" charset="0"/>
              </a:rPr>
              <a:t>-Si la composición material del “objeto artístico” es de fabricación en serie del mercado común, no merece ser preservado ni restaurado pues lo más probable es que pertenezca a un supermercado.</a:t>
            </a:r>
            <a:endParaRPr lang="es-PE" sz="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600" b="1" dirty="0">
                <a:effectLst/>
                <a:latin typeface="Calibri" panose="020F0502020204030204" pitchFamily="34" charset="0"/>
                <a:ea typeface="Calibri" panose="020F0502020204030204" pitchFamily="34" charset="0"/>
                <a:cs typeface="Times New Roman" panose="02020603050405020304" pitchFamily="18" charset="0"/>
              </a:rPr>
              <a:t>- Una obra de arte tiene el reconocimiento de un valor social, en la necesidad de proteger la formación de una herencia, coincidimos que si el “objeto artístico” no tiene el potencial de constituir un legado patrimonial y una aportación a su cultura no debe ser preservado.</a:t>
            </a:r>
            <a:endParaRPr lang="es-PE" sz="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600" b="1" dirty="0">
                <a:effectLst/>
                <a:latin typeface="Calibri" panose="020F0502020204030204" pitchFamily="34" charset="0"/>
                <a:ea typeface="Calibri" panose="020F0502020204030204" pitchFamily="34" charset="0"/>
                <a:cs typeface="Times New Roman" panose="02020603050405020304" pitchFamily="18" charset="0"/>
              </a:rPr>
              <a:t>-Si la percepción es la función principal del objeto y el valor radica en el texto expositivo, reflejando la carencia técnica artística, la preservación y conservación de este material es inexistente.</a:t>
            </a:r>
            <a:endParaRPr lang="es-PE" sz="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600" b="1" dirty="0">
                <a:effectLst/>
                <a:latin typeface="Calibri" panose="020F0502020204030204" pitchFamily="34" charset="0"/>
                <a:ea typeface="Calibri" panose="020F0502020204030204" pitchFamily="34" charset="0"/>
                <a:cs typeface="Times New Roman" panose="02020603050405020304" pitchFamily="18" charset="0"/>
              </a:rPr>
              <a:t>-Solo si “objeto artístico “justifica la aplicación técnica de uno de los principios de la conservación al menos de una mínima intervención, empleando métodos y materiales apropiados para reducir los posibles problemas futuros, este merece ser preservado. </a:t>
            </a:r>
            <a:endParaRPr lang="es-PE" sz="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PE" sz="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sz="6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PE" sz="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PE" sz="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PE" sz="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PE" sz="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ángulo 9">
            <a:extLst>
              <a:ext uri="{FF2B5EF4-FFF2-40B4-BE49-F238E27FC236}">
                <a16:creationId xmlns:a16="http://schemas.microsoft.com/office/drawing/2014/main" id="{39AA511A-CC83-1095-D1C0-5B51C1CF29AD}"/>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1" name="Rectángulo 10">
            <a:extLst>
              <a:ext uri="{FF2B5EF4-FFF2-40B4-BE49-F238E27FC236}">
                <a16:creationId xmlns:a16="http://schemas.microsoft.com/office/drawing/2014/main" id="{3AA61DDB-8530-B6FD-0A90-2708A51BAA53}"/>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5C4B6A1E-B8CD-C582-CB01-F6B4FC8E1D51}"/>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3" name="Rectángulo 12">
            <a:extLst>
              <a:ext uri="{FF2B5EF4-FFF2-40B4-BE49-F238E27FC236}">
                <a16:creationId xmlns:a16="http://schemas.microsoft.com/office/drawing/2014/main" id="{DB100CE9-FD55-4DA3-0EB1-14F7B1B6B763}"/>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6" name="Rectángulo 15">
            <a:extLst>
              <a:ext uri="{FF2B5EF4-FFF2-40B4-BE49-F238E27FC236}">
                <a16:creationId xmlns:a16="http://schemas.microsoft.com/office/drawing/2014/main" id="{18BD7562-54D1-F30E-0F44-57409031BB06}"/>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6" name="Rectángulo 25">
            <a:extLst>
              <a:ext uri="{FF2B5EF4-FFF2-40B4-BE49-F238E27FC236}">
                <a16:creationId xmlns:a16="http://schemas.microsoft.com/office/drawing/2014/main" id="{D566BC96-D076-4187-D3D6-0C034B6C217F}"/>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4348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5"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pic>
        <p:nvPicPr>
          <p:cNvPr id="2" name="Imagen 1">
            <a:extLst>
              <a:ext uri="{FF2B5EF4-FFF2-40B4-BE49-F238E27FC236}">
                <a16:creationId xmlns:a16="http://schemas.microsoft.com/office/drawing/2014/main" id="{4F50B058-F471-C00A-D1E5-3D3686C96433}"/>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35781" t="14706" r="39752" b="24467"/>
          <a:stretch/>
        </p:blipFill>
        <p:spPr>
          <a:xfrm>
            <a:off x="598108" y="1853998"/>
            <a:ext cx="3991556" cy="5581816"/>
          </a:xfrm>
          <a:prstGeom prst="rect">
            <a:avLst/>
          </a:prstGeom>
        </p:spPr>
      </p:pic>
      <p:sp>
        <p:nvSpPr>
          <p:cNvPr id="6" name="Rectángulo 5">
            <a:extLst>
              <a:ext uri="{FF2B5EF4-FFF2-40B4-BE49-F238E27FC236}">
                <a16:creationId xmlns:a16="http://schemas.microsoft.com/office/drawing/2014/main" id="{0787FA94-0155-A6DC-5110-2052BD7B70BB}"/>
              </a:ext>
            </a:extLst>
          </p:cNvPr>
          <p:cNvSpPr/>
          <p:nvPr/>
        </p:nvSpPr>
        <p:spPr>
          <a:xfrm>
            <a:off x="3879672" y="1593093"/>
            <a:ext cx="3456981" cy="2360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a:extLst>
              <a:ext uri="{FF2B5EF4-FFF2-40B4-BE49-F238E27FC236}">
                <a16:creationId xmlns:a16="http://schemas.microsoft.com/office/drawing/2014/main" id="{5304C626-0E9C-8B0D-66BE-8F6E21AF249E}"/>
              </a:ext>
            </a:extLst>
          </p:cNvPr>
          <p:cNvSpPr/>
          <p:nvPr/>
        </p:nvSpPr>
        <p:spPr>
          <a:xfrm>
            <a:off x="3938658" y="1587457"/>
            <a:ext cx="2701509" cy="400110"/>
          </a:xfrm>
          <a:prstGeom prst="rect">
            <a:avLst/>
          </a:prstGeom>
          <a:noFill/>
        </p:spPr>
        <p:txBody>
          <a:bodyPr wrap="none" lIns="91440" tIns="45720" rIns="91440" bIns="45720">
            <a:spAutoFit/>
          </a:bodyPr>
          <a:lstStyle/>
          <a:p>
            <a:pPr algn="ctr"/>
            <a:r>
              <a:rPr lang="es-ES" sz="2000" dirty="0">
                <a:ln w="0"/>
                <a:effectLst>
                  <a:outerShdw blurRad="38100" dist="19050" dir="2700000" algn="tl" rotWithShape="0">
                    <a:schemeClr val="dk1">
                      <a:alpha val="40000"/>
                    </a:schemeClr>
                  </a:outerShdw>
                </a:effectLst>
              </a:rPr>
              <a:t>Descripción de proyecto</a:t>
            </a:r>
            <a:endParaRPr lang="es-ES" sz="2000" b="0" cap="none" spc="0" dirty="0">
              <a:ln w="0"/>
              <a:solidFill>
                <a:schemeClr val="tx1"/>
              </a:solidFill>
              <a:effectLst>
                <a:outerShdw blurRad="38100" dist="19050" dir="2700000" algn="tl" rotWithShape="0">
                  <a:schemeClr val="dk1">
                    <a:alpha val="40000"/>
                  </a:schemeClr>
                </a:outerShdw>
              </a:effectLst>
            </a:endParaRPr>
          </a:p>
        </p:txBody>
      </p:sp>
      <p:sp>
        <p:nvSpPr>
          <p:cNvPr id="10" name="Rectángulo 9">
            <a:extLst>
              <a:ext uri="{FF2B5EF4-FFF2-40B4-BE49-F238E27FC236}">
                <a16:creationId xmlns:a16="http://schemas.microsoft.com/office/drawing/2014/main" id="{A2050DE4-C206-C782-F7D0-D0F9B1636350}"/>
              </a:ext>
            </a:extLst>
          </p:cNvPr>
          <p:cNvSpPr/>
          <p:nvPr/>
        </p:nvSpPr>
        <p:spPr>
          <a:xfrm>
            <a:off x="3879671" y="4155777"/>
            <a:ext cx="3456981" cy="2360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a:extLst>
              <a:ext uri="{FF2B5EF4-FFF2-40B4-BE49-F238E27FC236}">
                <a16:creationId xmlns:a16="http://schemas.microsoft.com/office/drawing/2014/main" id="{8F8A9426-1944-9DD3-E4F6-69CE8FE38BCF}"/>
              </a:ext>
            </a:extLst>
          </p:cNvPr>
          <p:cNvSpPr/>
          <p:nvPr/>
        </p:nvSpPr>
        <p:spPr>
          <a:xfrm>
            <a:off x="3938658" y="4153444"/>
            <a:ext cx="1855573" cy="400110"/>
          </a:xfrm>
          <a:prstGeom prst="rect">
            <a:avLst/>
          </a:prstGeom>
          <a:noFill/>
        </p:spPr>
        <p:txBody>
          <a:bodyPr wrap="none" lIns="91440" tIns="45720" rIns="91440" bIns="45720">
            <a:spAutoFit/>
          </a:bodyPr>
          <a:lstStyle/>
          <a:p>
            <a:pPr algn="ctr"/>
            <a:r>
              <a:rPr lang="es-ES" sz="2000" dirty="0">
                <a:ln w="0"/>
                <a:effectLst>
                  <a:outerShdw blurRad="38100" dist="19050" dir="2700000" algn="tl" rotWithShape="0">
                    <a:schemeClr val="dk1">
                      <a:alpha val="40000"/>
                    </a:schemeClr>
                  </a:outerShdw>
                </a:effectLst>
              </a:rPr>
              <a:t>Público objetivo</a:t>
            </a:r>
            <a:endParaRPr lang="es-ES" sz="2000" b="0" cap="none" spc="0" dirty="0">
              <a:ln w="0"/>
              <a:solidFill>
                <a:schemeClr val="tx1"/>
              </a:solidFill>
              <a:effectLst>
                <a:outerShdw blurRad="38100" dist="19050" dir="2700000" algn="tl" rotWithShape="0">
                  <a:schemeClr val="dk1">
                    <a:alpha val="40000"/>
                  </a:schemeClr>
                </a:outerShdw>
              </a:effectLst>
            </a:endParaRPr>
          </a:p>
        </p:txBody>
      </p:sp>
      <p:sp>
        <p:nvSpPr>
          <p:cNvPr id="12" name="CuadroTexto 11">
            <a:extLst>
              <a:ext uri="{FF2B5EF4-FFF2-40B4-BE49-F238E27FC236}">
                <a16:creationId xmlns:a16="http://schemas.microsoft.com/office/drawing/2014/main" id="{101BE905-11E7-4A7A-E134-6D69507E4EBF}"/>
              </a:ext>
            </a:extLst>
          </p:cNvPr>
          <p:cNvSpPr txBox="1"/>
          <p:nvPr/>
        </p:nvSpPr>
        <p:spPr>
          <a:xfrm>
            <a:off x="3879671" y="2004100"/>
            <a:ext cx="3456981" cy="1785104"/>
          </a:xfrm>
          <a:prstGeom prst="rect">
            <a:avLst/>
          </a:prstGeom>
          <a:noFill/>
        </p:spPr>
        <p:txBody>
          <a:bodyPr wrap="square" rtlCol="0">
            <a:spAutoFit/>
          </a:bodyPr>
          <a:lstStyle/>
          <a:p>
            <a:r>
              <a:rPr lang="es-MX" sz="1000" b="1" i="0" u="none" strike="noStrike" dirty="0">
                <a:solidFill>
                  <a:srgbClr val="000000"/>
                </a:solidFill>
                <a:effectLst/>
                <a:latin typeface="Roboto" panose="02000000000000000000" pitchFamily="2" charset="0"/>
              </a:rPr>
              <a:t>Conservación y Restauración Online  es  un canal de  </a:t>
            </a:r>
            <a:r>
              <a:rPr lang="es-MX" sz="1000" b="1" i="0" u="none" strike="noStrike" dirty="0" err="1">
                <a:solidFill>
                  <a:srgbClr val="000000"/>
                </a:solidFill>
                <a:effectLst/>
                <a:latin typeface="Roboto" panose="02000000000000000000" pitchFamily="2" charset="0"/>
              </a:rPr>
              <a:t>You</a:t>
            </a:r>
            <a:r>
              <a:rPr lang="es-MX" sz="1000" b="1" i="0" u="none" strike="noStrike" dirty="0">
                <a:solidFill>
                  <a:srgbClr val="000000"/>
                </a:solidFill>
                <a:effectLst/>
                <a:latin typeface="Roboto" panose="02000000000000000000" pitchFamily="2" charset="0"/>
              </a:rPr>
              <a:t> </a:t>
            </a:r>
            <a:r>
              <a:rPr lang="es-MX" sz="1000" b="1" i="0" u="none" strike="noStrike" dirty="0" err="1">
                <a:solidFill>
                  <a:srgbClr val="000000"/>
                </a:solidFill>
                <a:effectLst/>
                <a:latin typeface="Roboto" panose="02000000000000000000" pitchFamily="2" charset="0"/>
              </a:rPr>
              <a:t>Tube</a:t>
            </a:r>
            <a:r>
              <a:rPr lang="es-MX" sz="1000" b="1" i="0" u="none" strike="noStrike" dirty="0">
                <a:solidFill>
                  <a:srgbClr val="000000"/>
                </a:solidFill>
                <a:effectLst/>
                <a:latin typeface="Roboto" panose="02000000000000000000" pitchFamily="2" charset="0"/>
              </a:rPr>
              <a:t> de contenido  audiovisual  dirigida por </a:t>
            </a:r>
            <a:r>
              <a:rPr lang="es-MX" sz="1000" b="1" i="0" u="none" strike="noStrike" dirty="0" err="1">
                <a:solidFill>
                  <a:srgbClr val="000000"/>
                </a:solidFill>
                <a:effectLst/>
                <a:latin typeface="Roboto" panose="02000000000000000000" pitchFamily="2" charset="0"/>
              </a:rPr>
              <a:t>Willian</a:t>
            </a:r>
            <a:r>
              <a:rPr lang="es-MX" sz="1000" b="1" i="0" u="none" strike="noStrike" dirty="0">
                <a:solidFill>
                  <a:srgbClr val="000000"/>
                </a:solidFill>
                <a:effectLst/>
                <a:latin typeface="Roboto" panose="02000000000000000000" pitchFamily="2" charset="0"/>
              </a:rPr>
              <a:t> Levano y Yeison </a:t>
            </a:r>
            <a:r>
              <a:rPr lang="es-MX" sz="1000" b="1" i="0" u="none" strike="noStrike" dirty="0" err="1">
                <a:solidFill>
                  <a:srgbClr val="000000"/>
                </a:solidFill>
                <a:effectLst/>
                <a:latin typeface="Roboto" panose="02000000000000000000" pitchFamily="2" charset="0"/>
              </a:rPr>
              <a:t>Reupo</a:t>
            </a:r>
            <a:r>
              <a:rPr lang="es-MX" sz="1000" b="1" i="0" u="none" strike="noStrike" dirty="0">
                <a:solidFill>
                  <a:srgbClr val="000000"/>
                </a:solidFill>
                <a:effectLst/>
                <a:latin typeface="Roboto" panose="02000000000000000000" pitchFamily="2" charset="0"/>
              </a:rPr>
              <a:t> sobre la difusión y desarrollo de técnicas en el campo de la conservación y restauración sobre bienes patrimoniales,  transmitida en vivo los viernes a las 6pm, </a:t>
            </a:r>
            <a:r>
              <a:rPr lang="es-MX" sz="1000" b="1" i="0" u="none" strike="noStrike" dirty="0">
                <a:solidFill>
                  <a:srgbClr val="202124"/>
                </a:solidFill>
                <a:effectLst/>
                <a:latin typeface="Roboto" panose="02000000000000000000" pitchFamily="2" charset="0"/>
              </a:rPr>
              <a:t> en determinadas transmisiones de la realización de actividades tales como reuniones Zoom para el intercambio de información interdisciplinario que llevan a  la elaboración conjunta de investigaciones en el campo de conservación  con el fin de  promover su importancia académica.</a:t>
            </a:r>
            <a:endParaRPr lang="es-PE" sz="1000" dirty="0"/>
          </a:p>
        </p:txBody>
      </p:sp>
      <p:sp>
        <p:nvSpPr>
          <p:cNvPr id="13" name="CuadroTexto 12">
            <a:extLst>
              <a:ext uri="{FF2B5EF4-FFF2-40B4-BE49-F238E27FC236}">
                <a16:creationId xmlns:a16="http://schemas.microsoft.com/office/drawing/2014/main" id="{F11D20BC-5E15-C5DB-C7A5-9B826990DAF1}"/>
              </a:ext>
            </a:extLst>
          </p:cNvPr>
          <p:cNvSpPr txBox="1"/>
          <p:nvPr/>
        </p:nvSpPr>
        <p:spPr>
          <a:xfrm>
            <a:off x="3859059" y="4565500"/>
            <a:ext cx="3511714" cy="646331"/>
          </a:xfrm>
          <a:prstGeom prst="rect">
            <a:avLst/>
          </a:prstGeom>
          <a:noFill/>
        </p:spPr>
        <p:txBody>
          <a:bodyPr wrap="square" rtlCol="0">
            <a:spAutoFit/>
          </a:bodyPr>
          <a:lstStyle/>
          <a:p>
            <a:r>
              <a:rPr lang="es-MX" sz="1800" b="1" i="0" u="none" strike="noStrike" dirty="0">
                <a:solidFill>
                  <a:srgbClr val="000000"/>
                </a:solidFill>
                <a:effectLst/>
                <a:latin typeface="Roboto" panose="02000000000000000000" pitchFamily="2" charset="0"/>
              </a:rPr>
              <a:t> Estudiantes de conservación y restauración , carreras a fines</a:t>
            </a:r>
            <a:endParaRPr lang="es-PE" dirty="0"/>
          </a:p>
        </p:txBody>
      </p:sp>
      <p:sp>
        <p:nvSpPr>
          <p:cNvPr id="16" name="Rectángulo 15">
            <a:extLst>
              <a:ext uri="{FF2B5EF4-FFF2-40B4-BE49-F238E27FC236}">
                <a16:creationId xmlns:a16="http://schemas.microsoft.com/office/drawing/2014/main" id="{D6855EE0-7AB1-6DEB-5346-2A085389C56E}"/>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6" name="Rectángulo 25">
            <a:extLst>
              <a:ext uri="{FF2B5EF4-FFF2-40B4-BE49-F238E27FC236}">
                <a16:creationId xmlns:a16="http://schemas.microsoft.com/office/drawing/2014/main" id="{DAC4A8A1-4B1E-5C9C-9511-139F4C987723}"/>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3785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5"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pic>
        <p:nvPicPr>
          <p:cNvPr id="2" name="Imagen 1">
            <a:extLst>
              <a:ext uri="{FF2B5EF4-FFF2-40B4-BE49-F238E27FC236}">
                <a16:creationId xmlns:a16="http://schemas.microsoft.com/office/drawing/2014/main" id="{4F50B058-F471-C00A-D1E5-3D3686C96433}"/>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35781" t="14706" r="39752" b="24467"/>
          <a:stretch/>
        </p:blipFill>
        <p:spPr>
          <a:xfrm>
            <a:off x="598108" y="1853998"/>
            <a:ext cx="3991556" cy="5581816"/>
          </a:xfrm>
          <a:prstGeom prst="rect">
            <a:avLst/>
          </a:prstGeom>
        </p:spPr>
      </p:pic>
      <p:sp>
        <p:nvSpPr>
          <p:cNvPr id="3" name="Rectángulo 2">
            <a:extLst>
              <a:ext uri="{FF2B5EF4-FFF2-40B4-BE49-F238E27FC236}">
                <a16:creationId xmlns:a16="http://schemas.microsoft.com/office/drawing/2014/main" id="{A4A3DE58-680E-AED8-4A64-8587C7B6F2EE}"/>
              </a:ext>
            </a:extLst>
          </p:cNvPr>
          <p:cNvSpPr/>
          <p:nvPr/>
        </p:nvSpPr>
        <p:spPr>
          <a:xfrm>
            <a:off x="3458439" y="2545816"/>
            <a:ext cx="4271040" cy="1699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a:extLst>
              <a:ext uri="{FF2B5EF4-FFF2-40B4-BE49-F238E27FC236}">
                <a16:creationId xmlns:a16="http://schemas.microsoft.com/office/drawing/2014/main" id="{1A1EAB9A-390C-1991-5CE4-91ECB1087855}"/>
              </a:ext>
            </a:extLst>
          </p:cNvPr>
          <p:cNvSpPr/>
          <p:nvPr/>
        </p:nvSpPr>
        <p:spPr>
          <a:xfrm>
            <a:off x="3472867" y="4912092"/>
            <a:ext cx="4271040" cy="1520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B1077E2B-4E64-B5D4-812A-65CAD0E54D63}"/>
              </a:ext>
            </a:extLst>
          </p:cNvPr>
          <p:cNvSpPr/>
          <p:nvPr/>
        </p:nvSpPr>
        <p:spPr>
          <a:xfrm>
            <a:off x="3472867" y="2505636"/>
            <a:ext cx="819455" cy="400110"/>
          </a:xfrm>
          <a:prstGeom prst="rect">
            <a:avLst/>
          </a:prstGeom>
          <a:noFill/>
        </p:spPr>
        <p:txBody>
          <a:bodyPr wrap="none" lIns="91440" tIns="45720" rIns="91440" bIns="45720">
            <a:spAutoFit/>
          </a:bodyPr>
          <a:lstStyle/>
          <a:p>
            <a:pPr algn="ctr"/>
            <a:r>
              <a:rPr lang="es-ES" sz="2000" b="0" cap="none" spc="0" dirty="0">
                <a:ln w="0"/>
                <a:solidFill>
                  <a:schemeClr val="tx1"/>
                </a:solidFill>
                <a:effectLst>
                  <a:outerShdw blurRad="38100" dist="19050" dir="2700000" algn="tl" rotWithShape="0">
                    <a:schemeClr val="dk1">
                      <a:alpha val="40000"/>
                    </a:schemeClr>
                  </a:outerShdw>
                </a:effectLst>
              </a:rPr>
              <a:t>Visión</a:t>
            </a:r>
          </a:p>
        </p:txBody>
      </p:sp>
      <p:sp>
        <p:nvSpPr>
          <p:cNvPr id="16" name="Rectángulo 15">
            <a:extLst>
              <a:ext uri="{FF2B5EF4-FFF2-40B4-BE49-F238E27FC236}">
                <a16:creationId xmlns:a16="http://schemas.microsoft.com/office/drawing/2014/main" id="{0E44D231-753E-8193-D21B-7A2D7E123B92}"/>
              </a:ext>
            </a:extLst>
          </p:cNvPr>
          <p:cNvSpPr/>
          <p:nvPr/>
        </p:nvSpPr>
        <p:spPr>
          <a:xfrm>
            <a:off x="3472867" y="4912092"/>
            <a:ext cx="1032655" cy="461665"/>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Misión</a:t>
            </a:r>
          </a:p>
        </p:txBody>
      </p:sp>
      <p:sp>
        <p:nvSpPr>
          <p:cNvPr id="26" name="Rectángulo 25">
            <a:extLst>
              <a:ext uri="{FF2B5EF4-FFF2-40B4-BE49-F238E27FC236}">
                <a16:creationId xmlns:a16="http://schemas.microsoft.com/office/drawing/2014/main" id="{BCA5A9B3-6465-E15B-5D14-BBE4AF1620FD}"/>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8" name="Rectángulo 27">
            <a:extLst>
              <a:ext uri="{FF2B5EF4-FFF2-40B4-BE49-F238E27FC236}">
                <a16:creationId xmlns:a16="http://schemas.microsoft.com/office/drawing/2014/main" id="{23019055-8F1E-E73C-F2F9-E701FE59CEE4}"/>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7" name="CuadroTexto 36">
            <a:extLst>
              <a:ext uri="{FF2B5EF4-FFF2-40B4-BE49-F238E27FC236}">
                <a16:creationId xmlns:a16="http://schemas.microsoft.com/office/drawing/2014/main" id="{47A15761-EB7B-5D26-F2DD-CDEC6F7963C9}"/>
              </a:ext>
            </a:extLst>
          </p:cNvPr>
          <p:cNvSpPr txBox="1"/>
          <p:nvPr/>
        </p:nvSpPr>
        <p:spPr>
          <a:xfrm>
            <a:off x="3632035" y="5424372"/>
            <a:ext cx="3952703" cy="1292662"/>
          </a:xfrm>
          <a:prstGeom prst="rect">
            <a:avLst/>
          </a:prstGeom>
          <a:noFill/>
        </p:spPr>
        <p:txBody>
          <a:bodyPr wrap="square" rtlCol="0">
            <a:spAutoFit/>
          </a:bodyPr>
          <a:lstStyle/>
          <a:p>
            <a:pPr algn="just" rtl="0">
              <a:spcBef>
                <a:spcPts val="0"/>
              </a:spcBef>
              <a:spcAft>
                <a:spcPts val="0"/>
              </a:spcAft>
            </a:pPr>
            <a:r>
              <a:rPr lang="es-MX" sz="1400" b="1" i="0" u="none" strike="noStrike" dirty="0">
                <a:solidFill>
                  <a:srgbClr val="202124"/>
                </a:solidFill>
                <a:effectLst/>
                <a:latin typeface="Arial" panose="020B0604020202020204" pitchFamily="34" charset="0"/>
              </a:rPr>
              <a:t>Ayudar a la difusión de la carrera de conservación y restauración por medio de un medio digital.</a:t>
            </a:r>
            <a:endParaRPr lang="es-MX" sz="1400" b="0" dirty="0">
              <a:effectLst/>
            </a:endParaRPr>
          </a:p>
          <a:p>
            <a:br>
              <a:rPr lang="es-MX" dirty="0"/>
            </a:br>
            <a:endParaRPr lang="es-PE" dirty="0"/>
          </a:p>
        </p:txBody>
      </p:sp>
      <p:sp>
        <p:nvSpPr>
          <p:cNvPr id="38" name="CuadroTexto 37">
            <a:extLst>
              <a:ext uri="{FF2B5EF4-FFF2-40B4-BE49-F238E27FC236}">
                <a16:creationId xmlns:a16="http://schemas.microsoft.com/office/drawing/2014/main" id="{15EA7270-00A5-9D1A-9059-6626F27CDBF8}"/>
              </a:ext>
            </a:extLst>
          </p:cNvPr>
          <p:cNvSpPr txBox="1"/>
          <p:nvPr/>
        </p:nvSpPr>
        <p:spPr>
          <a:xfrm>
            <a:off x="3562529" y="2925903"/>
            <a:ext cx="4094577" cy="1169551"/>
          </a:xfrm>
          <a:prstGeom prst="rect">
            <a:avLst/>
          </a:prstGeom>
          <a:noFill/>
        </p:spPr>
        <p:txBody>
          <a:bodyPr wrap="square" rtlCol="0">
            <a:spAutoFit/>
          </a:bodyPr>
          <a:lstStyle/>
          <a:p>
            <a:pPr algn="just"/>
            <a:r>
              <a:rPr lang="es-MX" sz="1400" b="1" i="0" u="none" strike="noStrike" dirty="0">
                <a:solidFill>
                  <a:srgbClr val="202124"/>
                </a:solidFill>
                <a:effectLst/>
                <a:latin typeface="Arial" panose="020B0604020202020204" pitchFamily="34" charset="0"/>
              </a:rPr>
              <a:t>Ganar el mayor número posible de suscriptores y  visualizaciones, para  poder  lucrar  con el canal y permita mejorar el contenido al tener  mayores recursos y ser un canal reconocido. </a:t>
            </a:r>
            <a:endParaRPr lang="es-PE" sz="1400" dirty="0"/>
          </a:p>
        </p:txBody>
      </p:sp>
      <p:sp>
        <p:nvSpPr>
          <p:cNvPr id="41" name="Rectángulo 40">
            <a:extLst>
              <a:ext uri="{FF2B5EF4-FFF2-40B4-BE49-F238E27FC236}">
                <a16:creationId xmlns:a16="http://schemas.microsoft.com/office/drawing/2014/main" id="{FEA2CC78-5C49-D3CE-0C6A-DC9CD8A37049}"/>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3" name="Rectángulo 42">
            <a:extLst>
              <a:ext uri="{FF2B5EF4-FFF2-40B4-BE49-F238E27FC236}">
                <a16:creationId xmlns:a16="http://schemas.microsoft.com/office/drawing/2014/main" id="{A0235DDB-FF11-F54A-B1F0-07529178D606}"/>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5" name="Rectángulo 44">
            <a:extLst>
              <a:ext uri="{FF2B5EF4-FFF2-40B4-BE49-F238E27FC236}">
                <a16:creationId xmlns:a16="http://schemas.microsoft.com/office/drawing/2014/main" id="{B5CAF3E0-1BCE-BF64-C4AB-319E6C6B3585}"/>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6" name="Rectángulo 45">
            <a:extLst>
              <a:ext uri="{FF2B5EF4-FFF2-40B4-BE49-F238E27FC236}">
                <a16:creationId xmlns:a16="http://schemas.microsoft.com/office/drawing/2014/main" id="{CEB72C31-32EF-C6B7-E225-A002BB44D92D}"/>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0089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5"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pic>
        <p:nvPicPr>
          <p:cNvPr id="2" name="Imagen 1">
            <a:extLst>
              <a:ext uri="{FF2B5EF4-FFF2-40B4-BE49-F238E27FC236}">
                <a16:creationId xmlns:a16="http://schemas.microsoft.com/office/drawing/2014/main" id="{4F50B058-F471-C00A-D1E5-3D3686C96433}"/>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35781" t="14706" r="39752" b="24467"/>
          <a:stretch/>
        </p:blipFill>
        <p:spPr>
          <a:xfrm>
            <a:off x="598108" y="1853998"/>
            <a:ext cx="3991556" cy="5581816"/>
          </a:xfrm>
          <a:prstGeom prst="rect">
            <a:avLst/>
          </a:prstGeom>
        </p:spPr>
      </p:pic>
      <p:sp>
        <p:nvSpPr>
          <p:cNvPr id="3" name="Rectángulo 2">
            <a:extLst>
              <a:ext uri="{FF2B5EF4-FFF2-40B4-BE49-F238E27FC236}">
                <a16:creationId xmlns:a16="http://schemas.microsoft.com/office/drawing/2014/main" id="{A4A3DE58-680E-AED8-4A64-8587C7B6F2EE}"/>
              </a:ext>
            </a:extLst>
          </p:cNvPr>
          <p:cNvSpPr/>
          <p:nvPr/>
        </p:nvSpPr>
        <p:spPr>
          <a:xfrm>
            <a:off x="3458439" y="2545816"/>
            <a:ext cx="4271040" cy="36959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B1077E2B-4E64-B5D4-812A-65CAD0E54D63}"/>
              </a:ext>
            </a:extLst>
          </p:cNvPr>
          <p:cNvSpPr/>
          <p:nvPr/>
        </p:nvSpPr>
        <p:spPr>
          <a:xfrm>
            <a:off x="3407978" y="2505636"/>
            <a:ext cx="949234" cy="400110"/>
          </a:xfrm>
          <a:prstGeom prst="rect">
            <a:avLst/>
          </a:prstGeom>
          <a:noFill/>
        </p:spPr>
        <p:txBody>
          <a:bodyPr wrap="none" lIns="91440" tIns="45720" rIns="91440" bIns="45720">
            <a:spAutoFit/>
          </a:bodyPr>
          <a:lstStyle/>
          <a:p>
            <a:pPr algn="ctr"/>
            <a:r>
              <a:rPr lang="es-ES" sz="2000" b="0" cap="none" spc="0" dirty="0">
                <a:ln w="0"/>
                <a:solidFill>
                  <a:schemeClr val="tx1"/>
                </a:solidFill>
                <a:effectLst>
                  <a:outerShdw blurRad="38100" dist="19050" dir="2700000" algn="tl" rotWithShape="0">
                    <a:schemeClr val="dk1">
                      <a:alpha val="40000"/>
                    </a:schemeClr>
                  </a:outerShdw>
                </a:effectLst>
              </a:rPr>
              <a:t>Valores</a:t>
            </a:r>
          </a:p>
        </p:txBody>
      </p:sp>
      <p:sp>
        <p:nvSpPr>
          <p:cNvPr id="5" name="Rectángulo 4">
            <a:extLst>
              <a:ext uri="{FF2B5EF4-FFF2-40B4-BE49-F238E27FC236}">
                <a16:creationId xmlns:a16="http://schemas.microsoft.com/office/drawing/2014/main" id="{0086B6E2-A10A-DD4B-5B4E-85A956B16D40}"/>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6" name="Rectángulo 5">
            <a:extLst>
              <a:ext uri="{FF2B5EF4-FFF2-40B4-BE49-F238E27FC236}">
                <a16:creationId xmlns:a16="http://schemas.microsoft.com/office/drawing/2014/main" id="{B79626D6-6EAB-4C5D-1DA3-254AC7E94373}"/>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7" name="Rectángulo 6">
            <a:extLst>
              <a:ext uri="{FF2B5EF4-FFF2-40B4-BE49-F238E27FC236}">
                <a16:creationId xmlns:a16="http://schemas.microsoft.com/office/drawing/2014/main" id="{ECED9086-CA39-A25D-7981-0CDE6558D5AC}"/>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0" name="Rectángulo 9">
            <a:extLst>
              <a:ext uri="{FF2B5EF4-FFF2-40B4-BE49-F238E27FC236}">
                <a16:creationId xmlns:a16="http://schemas.microsoft.com/office/drawing/2014/main" id="{34AA0EAD-FF0C-B4A7-C0B3-80F6ABD95B94}"/>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C2D6AAED-34CF-71D6-84D9-C7E1B6028D73}"/>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2" name="Rectángulo 11">
            <a:extLst>
              <a:ext uri="{FF2B5EF4-FFF2-40B4-BE49-F238E27FC236}">
                <a16:creationId xmlns:a16="http://schemas.microsoft.com/office/drawing/2014/main" id="{6D3B02E9-D8EB-3733-4B06-BAC71BA4A408}"/>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3" name="CuadroTexto 12">
            <a:extLst>
              <a:ext uri="{FF2B5EF4-FFF2-40B4-BE49-F238E27FC236}">
                <a16:creationId xmlns:a16="http://schemas.microsoft.com/office/drawing/2014/main" id="{EC65E8C5-DEDA-435D-4A9C-3D23F3DDDD01}"/>
              </a:ext>
            </a:extLst>
          </p:cNvPr>
          <p:cNvSpPr txBox="1"/>
          <p:nvPr/>
        </p:nvSpPr>
        <p:spPr>
          <a:xfrm>
            <a:off x="3562529" y="2989690"/>
            <a:ext cx="3967356" cy="3132814"/>
          </a:xfrm>
          <a:prstGeom prst="rect">
            <a:avLst/>
          </a:prstGeom>
          <a:noFill/>
        </p:spPr>
        <p:txBody>
          <a:bodyPr wrap="square" rtlCol="0">
            <a:spAutoFit/>
          </a:bodyPr>
          <a:lstStyle/>
          <a:p>
            <a:pPr rtl="0">
              <a:spcBef>
                <a:spcPts val="0"/>
              </a:spcBef>
              <a:spcAft>
                <a:spcPts val="0"/>
              </a:spcAft>
            </a:pPr>
            <a:r>
              <a:rPr lang="es-MX" sz="1800" b="0" i="0" u="none" strike="noStrike" dirty="0">
                <a:solidFill>
                  <a:srgbClr val="202124"/>
                </a:solidFill>
                <a:effectLst/>
                <a:latin typeface="Arial" panose="020B0604020202020204" pitchFamily="34" charset="0"/>
              </a:rPr>
              <a:t>-Fomentar el trabajo interdisciplinario de carreras vinculadas estudio de bienes  patrimoniales.  </a:t>
            </a:r>
            <a:endParaRPr lang="es-MX" b="0" dirty="0">
              <a:effectLst/>
            </a:endParaRPr>
          </a:p>
          <a:p>
            <a:pPr rtl="0">
              <a:spcBef>
                <a:spcPts val="0"/>
              </a:spcBef>
              <a:spcAft>
                <a:spcPts val="0"/>
              </a:spcAft>
            </a:pPr>
            <a:br>
              <a:rPr lang="es-MX" b="0" dirty="0">
                <a:effectLst/>
              </a:rPr>
            </a:br>
            <a:r>
              <a:rPr lang="es-MX" sz="1800" b="0" i="0" u="none" strike="noStrike" dirty="0">
                <a:solidFill>
                  <a:srgbClr val="202124"/>
                </a:solidFill>
                <a:effectLst/>
                <a:latin typeface="Arial" panose="020B0604020202020204" pitchFamily="34" charset="0"/>
              </a:rPr>
              <a:t>-Cumplir con el horario de transmisión.</a:t>
            </a:r>
            <a:endParaRPr lang="es-MX" b="0" dirty="0">
              <a:effectLst/>
            </a:endParaRPr>
          </a:p>
          <a:p>
            <a:pPr rtl="0">
              <a:spcBef>
                <a:spcPts val="0"/>
              </a:spcBef>
              <a:spcAft>
                <a:spcPts val="0"/>
              </a:spcAft>
            </a:pPr>
            <a:br>
              <a:rPr lang="es-MX" b="0" dirty="0">
                <a:effectLst/>
              </a:rPr>
            </a:br>
            <a:r>
              <a:rPr lang="es-MX" sz="1800" b="0" i="0" u="none" strike="noStrike" dirty="0">
                <a:solidFill>
                  <a:srgbClr val="202124"/>
                </a:solidFill>
                <a:effectLst/>
                <a:latin typeface="Arial" panose="020B0604020202020204" pitchFamily="34" charset="0"/>
              </a:rPr>
              <a:t>-Ser objetivo y racional  con el contenido  a difundir. </a:t>
            </a:r>
            <a:endParaRPr lang="es-MX" b="0" dirty="0">
              <a:effectLst/>
            </a:endParaRPr>
          </a:p>
          <a:p>
            <a:br>
              <a:rPr lang="es-MX" dirty="0"/>
            </a:br>
            <a:endParaRPr lang="es-PE" dirty="0"/>
          </a:p>
        </p:txBody>
      </p:sp>
    </p:spTree>
    <p:extLst>
      <p:ext uri="{BB962C8B-B14F-4D97-AF65-F5344CB8AC3E}">
        <p14:creationId xmlns:p14="http://schemas.microsoft.com/office/powerpoint/2010/main" val="233765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6"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pic>
        <p:nvPicPr>
          <p:cNvPr id="5" name="Imagen 4">
            <a:extLst>
              <a:ext uri="{FF2B5EF4-FFF2-40B4-BE49-F238E27FC236}">
                <a16:creationId xmlns:a16="http://schemas.microsoft.com/office/drawing/2014/main" id="{422C3133-871F-272B-6383-A843F377BDE7}"/>
              </a:ext>
            </a:extLst>
          </p:cNvPr>
          <p:cNvPicPr>
            <a:picLocks noChangeAspect="1"/>
          </p:cNvPicPr>
          <p:nvPr/>
        </p:nvPicPr>
        <p:blipFill rotWithShape="1">
          <a:blip r:embed="rId3">
            <a:extLst>
              <a:ext uri="{28A0092B-C50C-407E-A947-70E740481C1C}">
                <a14:useLocalDpi xmlns:a14="http://schemas.microsoft.com/office/drawing/2010/main" val="0"/>
              </a:ext>
            </a:extLst>
          </a:blip>
          <a:srcRect l="34766" t="14581" r="35365" b="4679"/>
          <a:stretch/>
        </p:blipFill>
        <p:spPr>
          <a:xfrm>
            <a:off x="4393970" y="1737132"/>
            <a:ext cx="2426840" cy="3689991"/>
          </a:xfrm>
          <a:prstGeom prst="rect">
            <a:avLst/>
          </a:prstGeom>
        </p:spPr>
      </p:pic>
      <p:sp>
        <p:nvSpPr>
          <p:cNvPr id="6" name="Rectángulo 5">
            <a:extLst>
              <a:ext uri="{FF2B5EF4-FFF2-40B4-BE49-F238E27FC236}">
                <a16:creationId xmlns:a16="http://schemas.microsoft.com/office/drawing/2014/main" id="{3F02F3AF-C071-9992-6EC5-02CB80492A5F}"/>
              </a:ext>
            </a:extLst>
          </p:cNvPr>
          <p:cNvSpPr/>
          <p:nvPr/>
        </p:nvSpPr>
        <p:spPr>
          <a:xfrm>
            <a:off x="3249635" y="5364157"/>
            <a:ext cx="4961614" cy="1033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a:extLst>
              <a:ext uri="{FF2B5EF4-FFF2-40B4-BE49-F238E27FC236}">
                <a16:creationId xmlns:a16="http://schemas.microsoft.com/office/drawing/2014/main" id="{0AF1F8FE-FDAE-609D-BDF1-943504FEF059}"/>
              </a:ext>
            </a:extLst>
          </p:cNvPr>
          <p:cNvSpPr txBox="1"/>
          <p:nvPr/>
        </p:nvSpPr>
        <p:spPr>
          <a:xfrm>
            <a:off x="3249634" y="5373666"/>
            <a:ext cx="1677242" cy="307777"/>
          </a:xfrm>
          <a:prstGeom prst="rect">
            <a:avLst/>
          </a:prstGeom>
          <a:noFill/>
        </p:spPr>
        <p:txBody>
          <a:bodyPr wrap="square" rtlCol="0">
            <a:spAutoFit/>
          </a:bodyPr>
          <a:lstStyle/>
          <a:p>
            <a:r>
              <a:rPr lang="es-MX" sz="1400" dirty="0"/>
              <a:t>Imagen corporativa</a:t>
            </a:r>
            <a:endParaRPr lang="es-PE" sz="1400" dirty="0"/>
          </a:p>
        </p:txBody>
      </p:sp>
      <p:sp>
        <p:nvSpPr>
          <p:cNvPr id="10" name="Rectángulo 9">
            <a:extLst>
              <a:ext uri="{FF2B5EF4-FFF2-40B4-BE49-F238E27FC236}">
                <a16:creationId xmlns:a16="http://schemas.microsoft.com/office/drawing/2014/main" id="{0CBCA25A-C796-A396-11BC-1C26DAFCB928}"/>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1" name="Rectángulo 10">
            <a:extLst>
              <a:ext uri="{FF2B5EF4-FFF2-40B4-BE49-F238E27FC236}">
                <a16:creationId xmlns:a16="http://schemas.microsoft.com/office/drawing/2014/main" id="{DB61243A-02C5-1DDD-50FA-C8EA3175BDAE}"/>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8B6A87CC-9A66-5BDC-8073-FCB97554BC79}"/>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3" name="Rectángulo 12">
            <a:extLst>
              <a:ext uri="{FF2B5EF4-FFF2-40B4-BE49-F238E27FC236}">
                <a16:creationId xmlns:a16="http://schemas.microsoft.com/office/drawing/2014/main" id="{E4A8A5FE-4166-11A9-1F21-AC0F39C764EB}"/>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6" name="Rectángulo 15">
            <a:extLst>
              <a:ext uri="{FF2B5EF4-FFF2-40B4-BE49-F238E27FC236}">
                <a16:creationId xmlns:a16="http://schemas.microsoft.com/office/drawing/2014/main" id="{B8417474-27B2-0AF2-ABCF-744D344AE2E7}"/>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6" name="Rectángulo 25">
            <a:extLst>
              <a:ext uri="{FF2B5EF4-FFF2-40B4-BE49-F238E27FC236}">
                <a16:creationId xmlns:a16="http://schemas.microsoft.com/office/drawing/2014/main" id="{67C0A862-B2CA-40A9-5F44-D4A91BAFD4F4}"/>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8" name="CuadroTexto 27">
            <a:extLst>
              <a:ext uri="{FF2B5EF4-FFF2-40B4-BE49-F238E27FC236}">
                <a16:creationId xmlns:a16="http://schemas.microsoft.com/office/drawing/2014/main" id="{9B3C2027-BE3B-CB58-936C-B0FF2C952E7D}"/>
              </a:ext>
            </a:extLst>
          </p:cNvPr>
          <p:cNvSpPr txBox="1"/>
          <p:nvPr/>
        </p:nvSpPr>
        <p:spPr>
          <a:xfrm>
            <a:off x="3290616" y="5585058"/>
            <a:ext cx="4879652" cy="830997"/>
          </a:xfrm>
          <a:prstGeom prst="rect">
            <a:avLst/>
          </a:prstGeom>
          <a:noFill/>
        </p:spPr>
        <p:txBody>
          <a:bodyPr wrap="square" rtlCol="0">
            <a:spAutoFit/>
          </a:bodyPr>
          <a:lstStyle/>
          <a:p>
            <a:pPr algn="just"/>
            <a:r>
              <a:rPr lang="es-MX" sz="1600" dirty="0"/>
              <a:t>La imagen representa el valor tradicional del campo laboral de la conservación y restauración de bienes patrimoniales. </a:t>
            </a:r>
            <a:endParaRPr lang="es-PE" sz="1600" dirty="0"/>
          </a:p>
        </p:txBody>
      </p:sp>
    </p:spTree>
    <p:extLst>
      <p:ext uri="{BB962C8B-B14F-4D97-AF65-F5344CB8AC3E}">
        <p14:creationId xmlns:p14="http://schemas.microsoft.com/office/powerpoint/2010/main" val="258631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6"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sp>
        <p:nvSpPr>
          <p:cNvPr id="10" name="Rectángulo 9">
            <a:extLst>
              <a:ext uri="{FF2B5EF4-FFF2-40B4-BE49-F238E27FC236}">
                <a16:creationId xmlns:a16="http://schemas.microsoft.com/office/drawing/2014/main" id="{0CBCA25A-C796-A396-11BC-1C26DAFCB928}"/>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1" name="Rectángulo 10">
            <a:extLst>
              <a:ext uri="{FF2B5EF4-FFF2-40B4-BE49-F238E27FC236}">
                <a16:creationId xmlns:a16="http://schemas.microsoft.com/office/drawing/2014/main" id="{DB61243A-02C5-1DDD-50FA-C8EA3175BDAE}"/>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 name="Rectángulo 1">
            <a:extLst>
              <a:ext uri="{FF2B5EF4-FFF2-40B4-BE49-F238E27FC236}">
                <a16:creationId xmlns:a16="http://schemas.microsoft.com/office/drawing/2014/main" id="{2B21EA43-DE50-3DA2-D8EB-6C62D26CC429}"/>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 name="Rectángulo 2">
            <a:extLst>
              <a:ext uri="{FF2B5EF4-FFF2-40B4-BE49-F238E27FC236}">
                <a16:creationId xmlns:a16="http://schemas.microsoft.com/office/drawing/2014/main" id="{4456F972-3C2A-A91F-DEB2-4EF0043010AE}"/>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8" name="Rectángulo 7">
            <a:extLst>
              <a:ext uri="{FF2B5EF4-FFF2-40B4-BE49-F238E27FC236}">
                <a16:creationId xmlns:a16="http://schemas.microsoft.com/office/drawing/2014/main" id="{67B1F75E-6B4F-B1F5-8323-9A8AD3790AB4}"/>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2" name="Rectángulo 11">
            <a:extLst>
              <a:ext uri="{FF2B5EF4-FFF2-40B4-BE49-F238E27FC236}">
                <a16:creationId xmlns:a16="http://schemas.microsoft.com/office/drawing/2014/main" id="{EFA36F17-3F03-3A12-C794-9ADF03A906B8}"/>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6" name="Rectángulo 15">
            <a:extLst>
              <a:ext uri="{FF2B5EF4-FFF2-40B4-BE49-F238E27FC236}">
                <a16:creationId xmlns:a16="http://schemas.microsoft.com/office/drawing/2014/main" id="{47358E14-FC7F-1FC8-FB7F-3D72B57D58DB}"/>
              </a:ext>
            </a:extLst>
          </p:cNvPr>
          <p:cNvSpPr/>
          <p:nvPr/>
        </p:nvSpPr>
        <p:spPr>
          <a:xfrm>
            <a:off x="4079463" y="2339495"/>
            <a:ext cx="3124060" cy="338554"/>
          </a:xfrm>
          <a:prstGeom prst="rect">
            <a:avLst/>
          </a:prstGeom>
          <a:noFill/>
        </p:spPr>
        <p:txBody>
          <a:bodyPr wrap="none" lIns="91440" tIns="45720" rIns="91440" bIns="45720">
            <a:spAutoFit/>
          </a:bodyPr>
          <a:lstStyle/>
          <a:p>
            <a:pPr algn="ctr"/>
            <a:r>
              <a:rPr lang="es-ES" sz="1600" b="0" cap="none" spc="0" dirty="0">
                <a:ln w="0"/>
                <a:solidFill>
                  <a:schemeClr val="tx1"/>
                </a:solidFill>
                <a:effectLst>
                  <a:outerShdw blurRad="38100" dist="19050" dir="2700000" algn="tl" rotWithShape="0">
                    <a:schemeClr val="dk1">
                      <a:alpha val="40000"/>
                    </a:schemeClr>
                  </a:outerShdw>
                </a:effectLst>
              </a:rPr>
              <a:t>ADMINISTRADORES DEL PROYECTO</a:t>
            </a:r>
          </a:p>
        </p:txBody>
      </p:sp>
      <p:pic>
        <p:nvPicPr>
          <p:cNvPr id="26" name="Picture 2">
            <a:extLst>
              <a:ext uri="{FF2B5EF4-FFF2-40B4-BE49-F238E27FC236}">
                <a16:creationId xmlns:a16="http://schemas.microsoft.com/office/drawing/2014/main" id="{7DD3F275-5ADB-3992-C65D-D2ECCC771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137" y="2852415"/>
            <a:ext cx="1447800" cy="1528789"/>
          </a:xfrm>
          <a:prstGeom prst="rect">
            <a:avLst/>
          </a:prstGeom>
          <a:noFill/>
          <a:extLst>
            <a:ext uri="{909E8E84-426E-40DD-AFC4-6F175D3DCCD1}">
              <a14:hiddenFill xmlns:a14="http://schemas.microsoft.com/office/drawing/2010/main">
                <a:solidFill>
                  <a:srgbClr val="FFFFFF"/>
                </a:solidFill>
              </a14:hiddenFill>
            </a:ext>
          </a:extLst>
        </p:spPr>
      </p:pic>
      <p:pic>
        <p:nvPicPr>
          <p:cNvPr id="28" name="Imagen 27">
            <a:extLst>
              <a:ext uri="{FF2B5EF4-FFF2-40B4-BE49-F238E27FC236}">
                <a16:creationId xmlns:a16="http://schemas.microsoft.com/office/drawing/2014/main" id="{B2035724-4499-0410-DBD6-07510E1C9154}"/>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214703" y="2792506"/>
            <a:ext cx="1291228" cy="1783552"/>
          </a:xfrm>
          <a:prstGeom prst="rect">
            <a:avLst/>
          </a:prstGeom>
          <a:noFill/>
          <a:ln>
            <a:noFill/>
          </a:ln>
        </p:spPr>
      </p:pic>
      <p:sp>
        <p:nvSpPr>
          <p:cNvPr id="37" name="Rectángulo 36">
            <a:extLst>
              <a:ext uri="{FF2B5EF4-FFF2-40B4-BE49-F238E27FC236}">
                <a16:creationId xmlns:a16="http://schemas.microsoft.com/office/drawing/2014/main" id="{D3C0A226-4893-FC01-F522-96335BFDA477}"/>
              </a:ext>
            </a:extLst>
          </p:cNvPr>
          <p:cNvSpPr/>
          <p:nvPr/>
        </p:nvSpPr>
        <p:spPr>
          <a:xfrm>
            <a:off x="6135043" y="4748040"/>
            <a:ext cx="2924282" cy="6344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8" name="Rectángulo 37">
            <a:extLst>
              <a:ext uri="{FF2B5EF4-FFF2-40B4-BE49-F238E27FC236}">
                <a16:creationId xmlns:a16="http://schemas.microsoft.com/office/drawing/2014/main" id="{1238B471-A797-F935-FE36-DD0562251E57}"/>
              </a:ext>
            </a:extLst>
          </p:cNvPr>
          <p:cNvSpPr/>
          <p:nvPr/>
        </p:nvSpPr>
        <p:spPr>
          <a:xfrm>
            <a:off x="2421377" y="4753360"/>
            <a:ext cx="2924282" cy="663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Rectángulo 40">
            <a:extLst>
              <a:ext uri="{FF2B5EF4-FFF2-40B4-BE49-F238E27FC236}">
                <a16:creationId xmlns:a16="http://schemas.microsoft.com/office/drawing/2014/main" id="{0AA65DC3-4BCF-3513-091A-FFAF20DC0FA2}"/>
              </a:ext>
            </a:extLst>
          </p:cNvPr>
          <p:cNvSpPr/>
          <p:nvPr/>
        </p:nvSpPr>
        <p:spPr>
          <a:xfrm>
            <a:off x="2679338" y="5689484"/>
            <a:ext cx="6607629" cy="1128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43" name="Rectángulo 42">
            <a:extLst>
              <a:ext uri="{FF2B5EF4-FFF2-40B4-BE49-F238E27FC236}">
                <a16:creationId xmlns:a16="http://schemas.microsoft.com/office/drawing/2014/main" id="{4C1640A6-DADE-7FAA-25DE-28B9CED6F7C2}"/>
              </a:ext>
            </a:extLst>
          </p:cNvPr>
          <p:cNvSpPr/>
          <p:nvPr/>
        </p:nvSpPr>
        <p:spPr>
          <a:xfrm>
            <a:off x="2679338" y="5705543"/>
            <a:ext cx="1449757" cy="400110"/>
          </a:xfrm>
          <a:prstGeom prst="rect">
            <a:avLst/>
          </a:prstGeom>
          <a:noFill/>
        </p:spPr>
        <p:txBody>
          <a:bodyPr wrap="none" lIns="91440" tIns="45720" rIns="91440" bIns="45720">
            <a:spAutoFit/>
          </a:bodyPr>
          <a:lstStyle/>
          <a:p>
            <a:pPr algn="ctr"/>
            <a:r>
              <a:rPr lang="es-ES" sz="2000" b="0" cap="none" spc="0" dirty="0">
                <a:ln w="0"/>
                <a:solidFill>
                  <a:schemeClr val="tx1"/>
                </a:solidFill>
                <a:effectLst>
                  <a:outerShdw blurRad="38100" dist="19050" dir="2700000" algn="tl" rotWithShape="0">
                    <a:schemeClr val="dk1">
                      <a:alpha val="40000"/>
                    </a:schemeClr>
                  </a:outerShdw>
                </a:effectLst>
              </a:rPr>
              <a:t>CONTACTOS</a:t>
            </a:r>
          </a:p>
        </p:txBody>
      </p:sp>
      <p:sp>
        <p:nvSpPr>
          <p:cNvPr id="46" name="CuadroTexto 45">
            <a:extLst>
              <a:ext uri="{FF2B5EF4-FFF2-40B4-BE49-F238E27FC236}">
                <a16:creationId xmlns:a16="http://schemas.microsoft.com/office/drawing/2014/main" id="{667EB73B-A2E2-321B-7883-34738E8CE383}"/>
              </a:ext>
            </a:extLst>
          </p:cNvPr>
          <p:cNvSpPr txBox="1"/>
          <p:nvPr/>
        </p:nvSpPr>
        <p:spPr>
          <a:xfrm>
            <a:off x="2414466" y="4879250"/>
            <a:ext cx="2924282" cy="369332"/>
          </a:xfrm>
          <a:prstGeom prst="rect">
            <a:avLst/>
          </a:prstGeom>
          <a:noFill/>
        </p:spPr>
        <p:txBody>
          <a:bodyPr wrap="square" rtlCol="0">
            <a:spAutoFit/>
          </a:bodyPr>
          <a:lstStyle/>
          <a:p>
            <a:pPr algn="ctr"/>
            <a:r>
              <a:rPr lang="es-MX" dirty="0"/>
              <a:t>Administrador de la página</a:t>
            </a:r>
            <a:endParaRPr lang="es-PE" dirty="0"/>
          </a:p>
        </p:txBody>
      </p:sp>
      <p:sp>
        <p:nvSpPr>
          <p:cNvPr id="47" name="CuadroTexto 46">
            <a:extLst>
              <a:ext uri="{FF2B5EF4-FFF2-40B4-BE49-F238E27FC236}">
                <a16:creationId xmlns:a16="http://schemas.microsoft.com/office/drawing/2014/main" id="{5DC393C8-6BBE-AEAF-945C-7B98814DB65B}"/>
              </a:ext>
            </a:extLst>
          </p:cNvPr>
          <p:cNvSpPr txBox="1"/>
          <p:nvPr/>
        </p:nvSpPr>
        <p:spPr>
          <a:xfrm>
            <a:off x="6022040" y="4860214"/>
            <a:ext cx="2924282" cy="369332"/>
          </a:xfrm>
          <a:prstGeom prst="rect">
            <a:avLst/>
          </a:prstGeom>
          <a:noFill/>
        </p:spPr>
        <p:txBody>
          <a:bodyPr wrap="square" rtlCol="0">
            <a:spAutoFit/>
          </a:bodyPr>
          <a:lstStyle/>
          <a:p>
            <a:pPr algn="ctr"/>
            <a:r>
              <a:rPr lang="es-MX" dirty="0"/>
              <a:t>Recursos Humanos</a:t>
            </a:r>
            <a:endParaRPr lang="es-PE" dirty="0"/>
          </a:p>
        </p:txBody>
      </p:sp>
    </p:spTree>
    <p:extLst>
      <p:ext uri="{BB962C8B-B14F-4D97-AF65-F5344CB8AC3E}">
        <p14:creationId xmlns:p14="http://schemas.microsoft.com/office/powerpoint/2010/main" val="148039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6"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sp>
        <p:nvSpPr>
          <p:cNvPr id="10" name="Rectángulo 9">
            <a:extLst>
              <a:ext uri="{FF2B5EF4-FFF2-40B4-BE49-F238E27FC236}">
                <a16:creationId xmlns:a16="http://schemas.microsoft.com/office/drawing/2014/main" id="{0CBCA25A-C796-A396-11BC-1C26DAFCB928}"/>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1" name="Rectángulo 10">
            <a:extLst>
              <a:ext uri="{FF2B5EF4-FFF2-40B4-BE49-F238E27FC236}">
                <a16:creationId xmlns:a16="http://schemas.microsoft.com/office/drawing/2014/main" id="{DB61243A-02C5-1DDD-50FA-C8EA3175BDAE}"/>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8B6A87CC-9A66-5BDC-8073-FCB97554BC79}"/>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3" name="Rectángulo 12">
            <a:extLst>
              <a:ext uri="{FF2B5EF4-FFF2-40B4-BE49-F238E27FC236}">
                <a16:creationId xmlns:a16="http://schemas.microsoft.com/office/drawing/2014/main" id="{E4A8A5FE-4166-11A9-1F21-AC0F39C764EB}"/>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6" name="Rectángulo 15">
            <a:extLst>
              <a:ext uri="{FF2B5EF4-FFF2-40B4-BE49-F238E27FC236}">
                <a16:creationId xmlns:a16="http://schemas.microsoft.com/office/drawing/2014/main" id="{B8417474-27B2-0AF2-ABCF-744D344AE2E7}"/>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6" name="Rectángulo 25">
            <a:extLst>
              <a:ext uri="{FF2B5EF4-FFF2-40B4-BE49-F238E27FC236}">
                <a16:creationId xmlns:a16="http://schemas.microsoft.com/office/drawing/2014/main" id="{67C0A862-B2CA-40A9-5F44-D4A91BAFD4F4}"/>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 name="Rectángulo 2">
            <a:extLst>
              <a:ext uri="{FF2B5EF4-FFF2-40B4-BE49-F238E27FC236}">
                <a16:creationId xmlns:a16="http://schemas.microsoft.com/office/drawing/2014/main" id="{EF90CAC5-0000-6373-9436-F226307F7683}"/>
              </a:ext>
            </a:extLst>
          </p:cNvPr>
          <p:cNvSpPr/>
          <p:nvPr/>
        </p:nvSpPr>
        <p:spPr>
          <a:xfrm>
            <a:off x="5133901" y="2631871"/>
            <a:ext cx="1320938" cy="338554"/>
          </a:xfrm>
          <a:prstGeom prst="rect">
            <a:avLst/>
          </a:prstGeom>
          <a:noFill/>
        </p:spPr>
        <p:txBody>
          <a:bodyPr wrap="none" lIns="91440" tIns="45720" rIns="91440" bIns="45720">
            <a:spAutoFit/>
          </a:bodyPr>
          <a:lstStyle/>
          <a:p>
            <a:pPr algn="ctr"/>
            <a:r>
              <a:rPr lang="es-ES" sz="1600" b="0" cap="none" spc="0" dirty="0">
                <a:ln w="0"/>
                <a:solidFill>
                  <a:schemeClr val="tx1"/>
                </a:solidFill>
                <a:effectLst>
                  <a:outerShdw blurRad="38100" dist="19050" dir="2700000" algn="tl" rotWithShape="0">
                    <a:schemeClr val="dk1">
                      <a:alpha val="40000"/>
                    </a:schemeClr>
                  </a:outerShdw>
                </a:effectLst>
              </a:rPr>
              <a:t>DONACIONES</a:t>
            </a:r>
          </a:p>
        </p:txBody>
      </p:sp>
      <p:pic>
        <p:nvPicPr>
          <p:cNvPr id="8" name="Imagen 7">
            <a:extLst>
              <a:ext uri="{FF2B5EF4-FFF2-40B4-BE49-F238E27FC236}">
                <a16:creationId xmlns:a16="http://schemas.microsoft.com/office/drawing/2014/main" id="{A301C60B-94EA-53A5-859A-3AA021500AF5}"/>
              </a:ext>
            </a:extLst>
          </p:cNvPr>
          <p:cNvPicPr>
            <a:picLocks noChangeAspect="1"/>
          </p:cNvPicPr>
          <p:nvPr/>
        </p:nvPicPr>
        <p:blipFill>
          <a:blip r:embed="rId3"/>
          <a:stretch>
            <a:fillRect/>
          </a:stretch>
        </p:blipFill>
        <p:spPr>
          <a:xfrm>
            <a:off x="5047386" y="3042786"/>
            <a:ext cx="1493968" cy="3135749"/>
          </a:xfrm>
          <a:prstGeom prst="rect">
            <a:avLst/>
          </a:prstGeom>
        </p:spPr>
      </p:pic>
    </p:spTree>
    <p:extLst>
      <p:ext uri="{BB962C8B-B14F-4D97-AF65-F5344CB8AC3E}">
        <p14:creationId xmlns:p14="http://schemas.microsoft.com/office/powerpoint/2010/main" val="319827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n 43">
            <a:extLst>
              <a:ext uri="{FF2B5EF4-FFF2-40B4-BE49-F238E27FC236}">
                <a16:creationId xmlns:a16="http://schemas.microsoft.com/office/drawing/2014/main" id="{97EFE688-6FD4-E8CE-B89A-9EE6AA9BA1DA}"/>
              </a:ext>
            </a:extLst>
          </p:cNvPr>
          <p:cNvPicPr>
            <a:picLocks noChangeAspect="1"/>
          </p:cNvPicPr>
          <p:nvPr/>
        </p:nvPicPr>
        <p:blipFill rotWithShape="1">
          <a:blip r:embed="rId2">
            <a:extLst>
              <a:ext uri="{28A0092B-C50C-407E-A947-70E740481C1C}">
                <a14:useLocalDpi xmlns:a14="http://schemas.microsoft.com/office/drawing/2010/main" val="0"/>
              </a:ext>
            </a:extLst>
          </a:blip>
          <a:srcRect b="7619"/>
          <a:stretch/>
        </p:blipFill>
        <p:spPr>
          <a:xfrm>
            <a:off x="9485" y="0"/>
            <a:ext cx="12191999" cy="6858000"/>
          </a:xfrm>
          <a:prstGeom prst="rect">
            <a:avLst/>
          </a:prstGeom>
        </p:spPr>
      </p:pic>
      <p:sp>
        <p:nvSpPr>
          <p:cNvPr id="22" name="Rectángulo 21">
            <a:extLst>
              <a:ext uri="{FF2B5EF4-FFF2-40B4-BE49-F238E27FC236}">
                <a16:creationId xmlns:a16="http://schemas.microsoft.com/office/drawing/2014/main" id="{FF2B654A-7A84-844E-D6BF-D71EDCDF35DB}"/>
              </a:ext>
            </a:extLst>
          </p:cNvPr>
          <p:cNvSpPr/>
          <p:nvPr/>
        </p:nvSpPr>
        <p:spPr>
          <a:xfrm>
            <a:off x="1672748" y="1641076"/>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 name="Rectángulo 3">
            <a:extLst>
              <a:ext uri="{FF2B5EF4-FFF2-40B4-BE49-F238E27FC236}">
                <a16:creationId xmlns:a16="http://schemas.microsoft.com/office/drawing/2014/main" id="{CDFF275D-1CFB-49A1-D666-0EC226DBB620}"/>
              </a:ext>
            </a:extLst>
          </p:cNvPr>
          <p:cNvSpPr/>
          <p:nvPr/>
        </p:nvSpPr>
        <p:spPr>
          <a:xfrm>
            <a:off x="0" y="190831"/>
            <a:ext cx="121920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4619A4E5-33CE-5798-2CBA-ADB762240D28}"/>
              </a:ext>
            </a:extLst>
          </p:cNvPr>
          <p:cNvSpPr/>
          <p:nvPr/>
        </p:nvSpPr>
        <p:spPr>
          <a:xfrm>
            <a:off x="-9486" y="912721"/>
            <a:ext cx="12192000" cy="356255"/>
          </a:xfrm>
          <a:prstGeom prst="rect">
            <a:avLst/>
          </a:prstGeom>
          <a:solidFill>
            <a:schemeClr val="bg1">
              <a:lumMod val="9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74E9E066-EB64-47F1-A3D0-8059BF4337EF}"/>
              </a:ext>
            </a:extLst>
          </p:cNvPr>
          <p:cNvSpPr/>
          <p:nvPr/>
        </p:nvSpPr>
        <p:spPr>
          <a:xfrm>
            <a:off x="1562679" y="977008"/>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Acta de constitución de proyectos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B0D181F5-B526-167A-E5A3-81D1B6DBF2AD}"/>
              </a:ext>
            </a:extLst>
          </p:cNvPr>
          <p:cNvSpPr/>
          <p:nvPr/>
        </p:nvSpPr>
        <p:spPr>
          <a:xfrm>
            <a:off x="127221" y="976985"/>
            <a:ext cx="1009816"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Manifiesto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ángulo 16">
            <a:extLst>
              <a:ext uri="{FF2B5EF4-FFF2-40B4-BE49-F238E27FC236}">
                <a16:creationId xmlns:a16="http://schemas.microsoft.com/office/drawing/2014/main" id="{A32BB8D3-7E63-3E17-4DC6-FC20CF566F75}"/>
              </a:ext>
            </a:extLst>
          </p:cNvPr>
          <p:cNvSpPr/>
          <p:nvPr/>
        </p:nvSpPr>
        <p:spPr>
          <a:xfrm>
            <a:off x="7021889"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Plan de difusión</a:t>
            </a:r>
          </a:p>
        </p:txBody>
      </p:sp>
      <p:sp>
        <p:nvSpPr>
          <p:cNvPr id="18" name="Rectángulo 17">
            <a:extLst>
              <a:ext uri="{FF2B5EF4-FFF2-40B4-BE49-F238E27FC236}">
                <a16:creationId xmlns:a16="http://schemas.microsoft.com/office/drawing/2014/main" id="{F4A331E9-278A-F461-62E1-41FB6BBFCBE2}"/>
              </a:ext>
            </a:extLst>
          </p:cNvPr>
          <p:cNvSpPr/>
          <p:nvPr/>
        </p:nvSpPr>
        <p:spPr>
          <a:xfrm>
            <a:off x="9048405" y="899969"/>
            <a:ext cx="1758138" cy="400110"/>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Indicadores de los resultados esperados</a:t>
            </a:r>
          </a:p>
        </p:txBody>
      </p:sp>
      <p:sp>
        <p:nvSpPr>
          <p:cNvPr id="19" name="Rectángulo 18">
            <a:extLst>
              <a:ext uri="{FF2B5EF4-FFF2-40B4-BE49-F238E27FC236}">
                <a16:creationId xmlns:a16="http://schemas.microsoft.com/office/drawing/2014/main" id="{008A9B78-16F0-6339-7DDE-1E4B0ACC3B6E}"/>
              </a:ext>
            </a:extLst>
          </p:cNvPr>
          <p:cNvSpPr/>
          <p:nvPr/>
        </p:nvSpPr>
        <p:spPr>
          <a:xfrm>
            <a:off x="1672748" y="1256721"/>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0" name="Rectángulo 19">
            <a:extLst>
              <a:ext uri="{FF2B5EF4-FFF2-40B4-BE49-F238E27FC236}">
                <a16:creationId xmlns:a16="http://schemas.microsoft.com/office/drawing/2014/main" id="{E32FC63E-A87F-A24D-4D8E-14FD62883701}"/>
              </a:ext>
            </a:extLst>
          </p:cNvPr>
          <p:cNvSpPr/>
          <p:nvPr/>
        </p:nvSpPr>
        <p:spPr>
          <a:xfrm>
            <a:off x="1682234" y="1244074"/>
            <a:ext cx="1999850"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Descripción del proyecto /Publico objetivo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1" name="Rectángulo 20">
            <a:extLst>
              <a:ext uri="{FF2B5EF4-FFF2-40B4-BE49-F238E27FC236}">
                <a16:creationId xmlns:a16="http://schemas.microsoft.com/office/drawing/2014/main" id="{9974728E-E4BB-B4D9-FD3A-7190B58ADDF0}"/>
              </a:ext>
            </a:extLst>
          </p:cNvPr>
          <p:cNvSpPr/>
          <p:nvPr/>
        </p:nvSpPr>
        <p:spPr>
          <a:xfrm>
            <a:off x="1672748" y="1654309"/>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Misión/ Visión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254F2034-48D0-3398-CEA5-0211E1E863AF}"/>
              </a:ext>
            </a:extLst>
          </p:cNvPr>
          <p:cNvSpPr/>
          <p:nvPr/>
        </p:nvSpPr>
        <p:spPr>
          <a:xfrm>
            <a:off x="1672748" y="1979748"/>
            <a:ext cx="1999850" cy="35625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24" name="Rectángulo 23">
            <a:extLst>
              <a:ext uri="{FF2B5EF4-FFF2-40B4-BE49-F238E27FC236}">
                <a16:creationId xmlns:a16="http://schemas.microsoft.com/office/drawing/2014/main" id="{DC67B818-39E0-60A0-6472-215BEE67706F}"/>
              </a:ext>
            </a:extLst>
          </p:cNvPr>
          <p:cNvSpPr/>
          <p:nvPr/>
        </p:nvSpPr>
        <p:spPr>
          <a:xfrm>
            <a:off x="1672748" y="1992981"/>
            <a:ext cx="1999850"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Valores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8F7875A6-FA8B-0C87-715A-2BF7A06507B4}"/>
              </a:ext>
            </a:extLst>
          </p:cNvPr>
          <p:cNvSpPr/>
          <p:nvPr/>
        </p:nvSpPr>
        <p:spPr>
          <a:xfrm>
            <a:off x="4079463" y="976798"/>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Imagen corporativa</a:t>
            </a:r>
          </a:p>
        </p:txBody>
      </p:sp>
      <p:sp>
        <p:nvSpPr>
          <p:cNvPr id="27" name="Rectángulo 26">
            <a:extLst>
              <a:ext uri="{FF2B5EF4-FFF2-40B4-BE49-F238E27FC236}">
                <a16:creationId xmlns:a16="http://schemas.microsoft.com/office/drawing/2014/main" id="{FA000530-A22B-9EE2-CE5E-183F92B8CAF1}"/>
              </a:ext>
            </a:extLst>
          </p:cNvPr>
          <p:cNvSpPr/>
          <p:nvPr/>
        </p:nvSpPr>
        <p:spPr>
          <a:xfrm>
            <a:off x="5531177" y="961125"/>
            <a:ext cx="1266196"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29" name="Rectángulo 28">
            <a:extLst>
              <a:ext uri="{FF2B5EF4-FFF2-40B4-BE49-F238E27FC236}">
                <a16:creationId xmlns:a16="http://schemas.microsoft.com/office/drawing/2014/main" id="{43AE6BEB-F987-644F-88B2-B5380F28E91C}"/>
              </a:ext>
            </a:extLst>
          </p:cNvPr>
          <p:cNvSpPr/>
          <p:nvPr/>
        </p:nvSpPr>
        <p:spPr>
          <a:xfrm>
            <a:off x="7223850" y="1215554"/>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0" name="Rectángulo 29">
            <a:extLst>
              <a:ext uri="{FF2B5EF4-FFF2-40B4-BE49-F238E27FC236}">
                <a16:creationId xmlns:a16="http://schemas.microsoft.com/office/drawing/2014/main" id="{0DB2DCDD-9BE0-862A-0A48-4920114FBB32}"/>
              </a:ext>
            </a:extLst>
          </p:cNvPr>
          <p:cNvSpPr/>
          <p:nvPr/>
        </p:nvSpPr>
        <p:spPr>
          <a:xfrm>
            <a:off x="7223850" y="1228788"/>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Medios de comunicación</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ángulo 30">
            <a:extLst>
              <a:ext uri="{FF2B5EF4-FFF2-40B4-BE49-F238E27FC236}">
                <a16:creationId xmlns:a16="http://schemas.microsoft.com/office/drawing/2014/main" id="{9641B022-0E3E-CD87-58F7-E7E6375552CD}"/>
              </a:ext>
            </a:extLst>
          </p:cNvPr>
          <p:cNvSpPr/>
          <p:nvPr/>
        </p:nvSpPr>
        <p:spPr>
          <a:xfrm>
            <a:off x="7214364" y="1608301"/>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2" name="Rectángulo 31">
            <a:extLst>
              <a:ext uri="{FF2B5EF4-FFF2-40B4-BE49-F238E27FC236}">
                <a16:creationId xmlns:a16="http://schemas.microsoft.com/office/drawing/2014/main" id="{761CAF97-A935-2580-1BF9-8535F85D1D0D}"/>
              </a:ext>
            </a:extLst>
          </p:cNvPr>
          <p:cNvSpPr/>
          <p:nvPr/>
        </p:nvSpPr>
        <p:spPr>
          <a:xfrm>
            <a:off x="7214364" y="1621535"/>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Espacio público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3" name="Rectángulo 32">
            <a:extLst>
              <a:ext uri="{FF2B5EF4-FFF2-40B4-BE49-F238E27FC236}">
                <a16:creationId xmlns:a16="http://schemas.microsoft.com/office/drawing/2014/main" id="{F5658EFA-A717-4791-87FC-D82840FC4358}"/>
              </a:ext>
            </a:extLst>
          </p:cNvPr>
          <p:cNvSpPr/>
          <p:nvPr/>
        </p:nvSpPr>
        <p:spPr>
          <a:xfrm>
            <a:off x="7214364" y="1990866"/>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4" name="Rectángulo 33">
            <a:extLst>
              <a:ext uri="{FF2B5EF4-FFF2-40B4-BE49-F238E27FC236}">
                <a16:creationId xmlns:a16="http://schemas.microsoft.com/office/drawing/2014/main" id="{3A1FFEEA-D1B2-7195-FE99-C5955F9A819E}"/>
              </a:ext>
            </a:extLst>
          </p:cNvPr>
          <p:cNvSpPr/>
          <p:nvPr/>
        </p:nvSpPr>
        <p:spPr>
          <a:xfrm>
            <a:off x="7214364" y="2004100"/>
            <a:ext cx="1620992" cy="255259"/>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Difusión en redes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5" name="Rectángulo 34">
            <a:extLst>
              <a:ext uri="{FF2B5EF4-FFF2-40B4-BE49-F238E27FC236}">
                <a16:creationId xmlns:a16="http://schemas.microsoft.com/office/drawing/2014/main" id="{AB3BE185-56AD-F4A9-62E2-D424A6E59BC2}"/>
              </a:ext>
            </a:extLst>
          </p:cNvPr>
          <p:cNvSpPr/>
          <p:nvPr/>
        </p:nvSpPr>
        <p:spPr>
          <a:xfrm>
            <a:off x="9185551" y="1282850"/>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36" name="Rectángulo 35">
            <a:extLst>
              <a:ext uri="{FF2B5EF4-FFF2-40B4-BE49-F238E27FC236}">
                <a16:creationId xmlns:a16="http://schemas.microsoft.com/office/drawing/2014/main" id="{9038BC52-AEE6-CF42-CADF-96A9E563BAE7}"/>
              </a:ext>
            </a:extLst>
          </p:cNvPr>
          <p:cNvSpPr/>
          <p:nvPr/>
        </p:nvSpPr>
        <p:spPr>
          <a:xfrm>
            <a:off x="9176065" y="1286599"/>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generales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39" name="Rectángulo 38">
            <a:extLst>
              <a:ext uri="{FF2B5EF4-FFF2-40B4-BE49-F238E27FC236}">
                <a16:creationId xmlns:a16="http://schemas.microsoft.com/office/drawing/2014/main" id="{7127F4A9-8940-BA35-6FDF-A1415A5D6E18}"/>
              </a:ext>
            </a:extLst>
          </p:cNvPr>
          <p:cNvSpPr/>
          <p:nvPr/>
        </p:nvSpPr>
        <p:spPr>
          <a:xfrm>
            <a:off x="9185551" y="160830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40" name="Rectángulo 39">
            <a:extLst>
              <a:ext uri="{FF2B5EF4-FFF2-40B4-BE49-F238E27FC236}">
                <a16:creationId xmlns:a16="http://schemas.microsoft.com/office/drawing/2014/main" id="{50D90B2B-CA49-E58B-73FC-5696E533C0D1}"/>
              </a:ext>
            </a:extLst>
          </p:cNvPr>
          <p:cNvSpPr/>
          <p:nvPr/>
        </p:nvSpPr>
        <p:spPr>
          <a:xfrm>
            <a:off x="9176065" y="1612050"/>
            <a:ext cx="1620992"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Objetivo</a:t>
            </a:r>
            <a:r>
              <a:rPr lang="es-ES" sz="1000" dirty="0">
                <a:ln w="0"/>
                <a:effectLst>
                  <a:outerShdw blurRad="38100" dist="19050" dir="2700000" algn="tl" rotWithShape="0">
                    <a:schemeClr val="dk1">
                      <a:alpha val="40000"/>
                    </a:schemeClr>
                  </a:outerShdw>
                </a:effectLst>
              </a:rPr>
              <a:t>s específicos</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42" name="Rectángulo 41">
            <a:extLst>
              <a:ext uri="{FF2B5EF4-FFF2-40B4-BE49-F238E27FC236}">
                <a16:creationId xmlns:a16="http://schemas.microsoft.com/office/drawing/2014/main" id="{7758654C-4214-C846-F499-C5754BC00A31}"/>
              </a:ext>
            </a:extLst>
          </p:cNvPr>
          <p:cNvSpPr/>
          <p:nvPr/>
        </p:nvSpPr>
        <p:spPr>
          <a:xfrm>
            <a:off x="11046265" y="915232"/>
            <a:ext cx="1119440" cy="246221"/>
          </a:xfrm>
          <a:prstGeom prst="rect">
            <a:avLst/>
          </a:prstGeom>
          <a:noFill/>
        </p:spPr>
        <p:txBody>
          <a:bodyPr wrap="square" lIns="91440" tIns="45720" rIns="91440" bIns="45720">
            <a:spAutoFit/>
          </a:bodyPr>
          <a:lstStyle/>
          <a:p>
            <a:pPr algn="ctr"/>
            <a:r>
              <a:rPr lang="es-ES" sz="1000" b="0" cap="none" spc="0" dirty="0">
                <a:ln w="0"/>
                <a:solidFill>
                  <a:schemeClr val="tx1"/>
                </a:solidFill>
                <a:effectLst>
                  <a:outerShdw blurRad="38100" dist="19050" dir="2700000" algn="tl" rotWithShape="0">
                    <a:schemeClr val="dk1">
                      <a:alpha val="40000"/>
                    </a:schemeClr>
                  </a:outerShdw>
                </a:effectLst>
              </a:rPr>
              <a:t>Actividades</a:t>
            </a:r>
          </a:p>
        </p:txBody>
      </p:sp>
      <p:pic>
        <p:nvPicPr>
          <p:cNvPr id="2" name="Imagen 1">
            <a:extLst>
              <a:ext uri="{FF2B5EF4-FFF2-40B4-BE49-F238E27FC236}">
                <a16:creationId xmlns:a16="http://schemas.microsoft.com/office/drawing/2014/main" id="{4F50B058-F471-C00A-D1E5-3D3686C96433}"/>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35781" t="14706" r="39752" b="24467"/>
          <a:stretch/>
        </p:blipFill>
        <p:spPr>
          <a:xfrm>
            <a:off x="598108" y="1853998"/>
            <a:ext cx="3991556" cy="5581816"/>
          </a:xfrm>
          <a:prstGeom prst="rect">
            <a:avLst/>
          </a:prstGeom>
        </p:spPr>
      </p:pic>
      <p:sp>
        <p:nvSpPr>
          <p:cNvPr id="3" name="Rectángulo 2">
            <a:extLst>
              <a:ext uri="{FF2B5EF4-FFF2-40B4-BE49-F238E27FC236}">
                <a16:creationId xmlns:a16="http://schemas.microsoft.com/office/drawing/2014/main" id="{A4A3DE58-680E-AED8-4A64-8587C7B6F2EE}"/>
              </a:ext>
            </a:extLst>
          </p:cNvPr>
          <p:cNvSpPr/>
          <p:nvPr/>
        </p:nvSpPr>
        <p:spPr>
          <a:xfrm>
            <a:off x="3402414" y="2413440"/>
            <a:ext cx="4271040" cy="4399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B1077E2B-4E64-B5D4-812A-65CAD0E54D63}"/>
              </a:ext>
            </a:extLst>
          </p:cNvPr>
          <p:cNvSpPr/>
          <p:nvPr/>
        </p:nvSpPr>
        <p:spPr>
          <a:xfrm>
            <a:off x="4425555" y="1951370"/>
            <a:ext cx="2055306" cy="400110"/>
          </a:xfrm>
          <a:prstGeom prst="rect">
            <a:avLst/>
          </a:prstGeom>
          <a:noFill/>
        </p:spPr>
        <p:txBody>
          <a:bodyPr wrap="none" lIns="91440" tIns="45720" rIns="91440" bIns="45720">
            <a:spAutoFit/>
          </a:bodyPr>
          <a:lstStyle/>
          <a:p>
            <a:pPr algn="ctr"/>
            <a:r>
              <a:rPr lang="es-ES" sz="2000" b="0" cap="none" spc="0" dirty="0">
                <a:ln w="0"/>
                <a:solidFill>
                  <a:schemeClr val="tx1"/>
                </a:solidFill>
                <a:effectLst>
                  <a:outerShdw blurRad="38100" dist="19050" dir="2700000" algn="tl" rotWithShape="0">
                    <a:schemeClr val="dk1">
                      <a:alpha val="40000"/>
                    </a:schemeClr>
                  </a:outerShdw>
                </a:effectLst>
              </a:rPr>
              <a:t>Documento visual</a:t>
            </a:r>
          </a:p>
        </p:txBody>
      </p:sp>
      <p:sp>
        <p:nvSpPr>
          <p:cNvPr id="6" name="Rectángulo 5">
            <a:extLst>
              <a:ext uri="{FF2B5EF4-FFF2-40B4-BE49-F238E27FC236}">
                <a16:creationId xmlns:a16="http://schemas.microsoft.com/office/drawing/2014/main" id="{054CFA58-E90F-283F-3E38-4304C3AC3191}"/>
              </a:ext>
            </a:extLst>
          </p:cNvPr>
          <p:cNvSpPr/>
          <p:nvPr/>
        </p:nvSpPr>
        <p:spPr>
          <a:xfrm>
            <a:off x="9195037" y="1968871"/>
            <a:ext cx="1620992" cy="351104"/>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7" name="Rectángulo 6">
            <a:extLst>
              <a:ext uri="{FF2B5EF4-FFF2-40B4-BE49-F238E27FC236}">
                <a16:creationId xmlns:a16="http://schemas.microsoft.com/office/drawing/2014/main" id="{C100C423-7F0A-99FF-AFE2-B31FE990A619}"/>
              </a:ext>
            </a:extLst>
          </p:cNvPr>
          <p:cNvSpPr/>
          <p:nvPr/>
        </p:nvSpPr>
        <p:spPr>
          <a:xfrm>
            <a:off x="9185551" y="1972620"/>
            <a:ext cx="1620992" cy="246221"/>
          </a:xfrm>
          <a:prstGeom prst="rect">
            <a:avLst/>
          </a:prstGeom>
          <a:noFill/>
        </p:spPr>
        <p:txBody>
          <a:bodyPr wrap="square" lIns="91440" tIns="45720" rIns="91440" bIns="45720">
            <a:spAutoFit/>
          </a:bodyPr>
          <a:lstStyle/>
          <a:p>
            <a:pPr algn="ctr"/>
            <a:r>
              <a:rPr lang="es-ES" sz="1000" b="0" cap="none" spc="0" dirty="0" err="1">
                <a:ln w="0"/>
                <a:solidFill>
                  <a:schemeClr val="tx1"/>
                </a:solidFill>
                <a:effectLst>
                  <a:outerShdw blurRad="38100" dist="19050" dir="2700000" algn="tl" rotWithShape="0">
                    <a:schemeClr val="dk1">
                      <a:alpha val="40000"/>
                    </a:schemeClr>
                  </a:outerShdw>
                </a:effectLst>
              </a:rPr>
              <a:t>Foda</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0" name="Rectángulo 9">
            <a:extLst>
              <a:ext uri="{FF2B5EF4-FFF2-40B4-BE49-F238E27FC236}">
                <a16:creationId xmlns:a16="http://schemas.microsoft.com/office/drawing/2014/main" id="{F4D3CC47-3B73-2115-B20C-F8971F179C55}"/>
              </a:ext>
            </a:extLst>
          </p:cNvPr>
          <p:cNvSpPr/>
          <p:nvPr/>
        </p:nvSpPr>
        <p:spPr>
          <a:xfrm>
            <a:off x="4167141" y="1271745"/>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1" name="Rectángulo 10">
            <a:extLst>
              <a:ext uri="{FF2B5EF4-FFF2-40B4-BE49-F238E27FC236}">
                <a16:creationId xmlns:a16="http://schemas.microsoft.com/office/drawing/2014/main" id="{7A535C08-341B-37A1-931A-2E6815F3CEAB}"/>
              </a:ext>
            </a:extLst>
          </p:cNvPr>
          <p:cNvSpPr/>
          <p:nvPr/>
        </p:nvSpPr>
        <p:spPr>
          <a:xfrm>
            <a:off x="4167141" y="1284979"/>
            <a:ext cx="1620992" cy="400110"/>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Administradores del proyecto</a:t>
            </a:r>
            <a:endParaRPr lang="es-ES" sz="1000" b="0" cap="none" spc="0" dirty="0">
              <a:ln w="0"/>
              <a:solidFill>
                <a:schemeClr val="tx1"/>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32E6A08E-CE43-3414-33D5-1A79FCA5D0EA}"/>
              </a:ext>
            </a:extLst>
          </p:cNvPr>
          <p:cNvSpPr/>
          <p:nvPr/>
        </p:nvSpPr>
        <p:spPr>
          <a:xfrm>
            <a:off x="4167141" y="1631479"/>
            <a:ext cx="1620992" cy="369331"/>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dirty="0">
              <a:solidFill>
                <a:schemeClr val="tx1"/>
              </a:solidFill>
            </a:endParaRPr>
          </a:p>
        </p:txBody>
      </p:sp>
      <p:sp>
        <p:nvSpPr>
          <p:cNvPr id="13" name="Rectángulo 12">
            <a:extLst>
              <a:ext uri="{FF2B5EF4-FFF2-40B4-BE49-F238E27FC236}">
                <a16:creationId xmlns:a16="http://schemas.microsoft.com/office/drawing/2014/main" id="{2AF4FAD1-7BE8-CEDA-3BF4-4E1C01620980}"/>
              </a:ext>
            </a:extLst>
          </p:cNvPr>
          <p:cNvSpPr/>
          <p:nvPr/>
        </p:nvSpPr>
        <p:spPr>
          <a:xfrm>
            <a:off x="4167141" y="1644713"/>
            <a:ext cx="1620992" cy="246221"/>
          </a:xfrm>
          <a:prstGeom prst="rect">
            <a:avLst/>
          </a:prstGeom>
          <a:noFill/>
        </p:spPr>
        <p:txBody>
          <a:bodyPr wrap="square" lIns="91440" tIns="45720" rIns="91440" bIns="45720">
            <a:spAutoFit/>
          </a:bodyPr>
          <a:lstStyle/>
          <a:p>
            <a:pPr algn="ctr"/>
            <a:r>
              <a:rPr lang="es-ES" sz="1000" dirty="0">
                <a:ln w="0"/>
                <a:effectLst>
                  <a:outerShdw blurRad="38100" dist="19050" dir="2700000" algn="tl" rotWithShape="0">
                    <a:schemeClr val="dk1">
                      <a:alpha val="40000"/>
                    </a:schemeClr>
                  </a:outerShdw>
                </a:effectLst>
              </a:rPr>
              <a:t>Donaciones</a:t>
            </a:r>
            <a:endParaRPr lang="es-E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700641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1668</Words>
  <Application>Microsoft Office PowerPoint</Application>
  <PresentationFormat>Widescreen</PresentationFormat>
  <Paragraphs>355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Roboto</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marcos levano bezada</dc:creator>
  <cp:lastModifiedBy>Eduardo Sebastian Lévano Bezada</cp:lastModifiedBy>
  <cp:revision>71</cp:revision>
  <dcterms:created xsi:type="dcterms:W3CDTF">2023-02-23T07:29:34Z</dcterms:created>
  <dcterms:modified xsi:type="dcterms:W3CDTF">2023-02-23T20:21:31Z</dcterms:modified>
</cp:coreProperties>
</file>