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8" r:id="rId7"/>
    <p:sldId id="257"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4" d="100"/>
          <a:sy n="74" d="100"/>
        </p:scale>
        <p:origin x="3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tair Sellar" userId="388bc33d-aba4-4717-b205-7fe414dcbcb4" providerId="ADAL" clId="{5EAC5E99-A66E-4BE3-BF4F-5FE234355DE2}"/>
    <pc:docChg chg="addSld modSld">
      <pc:chgData name="Alistair Sellar" userId="388bc33d-aba4-4717-b205-7fe414dcbcb4" providerId="ADAL" clId="{5EAC5E99-A66E-4BE3-BF4F-5FE234355DE2}" dt="2024-11-19T08:53:48.763" v="65" actId="20577"/>
      <pc:docMkLst>
        <pc:docMk/>
      </pc:docMkLst>
      <pc:sldChg chg="addSp delSp modSp new mod">
        <pc:chgData name="Alistair Sellar" userId="388bc33d-aba4-4717-b205-7fe414dcbcb4" providerId="ADAL" clId="{5EAC5E99-A66E-4BE3-BF4F-5FE234355DE2}" dt="2024-11-18T17:37:02.407" v="2" actId="14100"/>
        <pc:sldMkLst>
          <pc:docMk/>
          <pc:sldMk cId="3183533612" sldId="260"/>
        </pc:sldMkLst>
        <pc:spChg chg="del">
          <ac:chgData name="Alistair Sellar" userId="388bc33d-aba4-4717-b205-7fe414dcbcb4" providerId="ADAL" clId="{5EAC5E99-A66E-4BE3-BF4F-5FE234355DE2}" dt="2024-11-18T17:36:57.353" v="1" actId="22"/>
          <ac:spMkLst>
            <pc:docMk/>
            <pc:sldMk cId="3183533612" sldId="260"/>
            <ac:spMk id="3" creationId="{695205DE-C79F-C985-3CAB-6C5BDCAC5735}"/>
          </ac:spMkLst>
        </pc:spChg>
        <pc:picChg chg="add mod ord">
          <ac:chgData name="Alistair Sellar" userId="388bc33d-aba4-4717-b205-7fe414dcbcb4" providerId="ADAL" clId="{5EAC5E99-A66E-4BE3-BF4F-5FE234355DE2}" dt="2024-11-18T17:37:02.407" v="2" actId="14100"/>
          <ac:picMkLst>
            <pc:docMk/>
            <pc:sldMk cId="3183533612" sldId="260"/>
            <ac:picMk id="5" creationId="{4CAB6CE5-943E-57E9-ED22-894DCDACA42B}"/>
          </ac:picMkLst>
        </pc:picChg>
      </pc:sldChg>
      <pc:sldChg chg="modSp new mod">
        <pc:chgData name="Alistair Sellar" userId="388bc33d-aba4-4717-b205-7fe414dcbcb4" providerId="ADAL" clId="{5EAC5E99-A66E-4BE3-BF4F-5FE234355DE2}" dt="2024-11-19T08:53:48.763" v="65" actId="20577"/>
        <pc:sldMkLst>
          <pc:docMk/>
          <pc:sldMk cId="726903661" sldId="261"/>
        </pc:sldMkLst>
        <pc:spChg chg="mod">
          <ac:chgData name="Alistair Sellar" userId="388bc33d-aba4-4717-b205-7fe414dcbcb4" providerId="ADAL" clId="{5EAC5E99-A66E-4BE3-BF4F-5FE234355DE2}" dt="2024-11-19T08:53:34.626" v="54" actId="20577"/>
          <ac:spMkLst>
            <pc:docMk/>
            <pc:sldMk cId="726903661" sldId="261"/>
            <ac:spMk id="2" creationId="{165D0247-BD7F-E9E1-2300-49F0D838347B}"/>
          </ac:spMkLst>
        </pc:spChg>
        <pc:spChg chg="mod">
          <ac:chgData name="Alistair Sellar" userId="388bc33d-aba4-4717-b205-7fe414dcbcb4" providerId="ADAL" clId="{5EAC5E99-A66E-4BE3-BF4F-5FE234355DE2}" dt="2024-11-19T08:53:48.763" v="65" actId="20577"/>
          <ac:spMkLst>
            <pc:docMk/>
            <pc:sldMk cId="726903661" sldId="261"/>
            <ac:spMk id="3" creationId="{B389B3F5-5054-4D9D-93FE-81AE8F0E04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3153-169E-A444-4CA6-4D3568EE5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4CFD2B-337D-D284-9611-97BF342EAB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48E3B0C-9302-5828-D94C-95EA966190D6}"/>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5" name="Footer Placeholder 4">
            <a:extLst>
              <a:ext uri="{FF2B5EF4-FFF2-40B4-BE49-F238E27FC236}">
                <a16:creationId xmlns:a16="http://schemas.microsoft.com/office/drawing/2014/main" id="{87000572-08B0-857A-E1FD-84658C9AD3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D83AD6-E1A2-543D-39B4-17D9D2C137F2}"/>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424283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E26E-0712-910A-1D5C-546E20E2389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9A8F22-3466-944D-09C4-6D59DC41EF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D6FB4C-957A-772A-F72D-4858C284F53E}"/>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5" name="Footer Placeholder 4">
            <a:extLst>
              <a:ext uri="{FF2B5EF4-FFF2-40B4-BE49-F238E27FC236}">
                <a16:creationId xmlns:a16="http://schemas.microsoft.com/office/drawing/2014/main" id="{C1249727-0C24-1D55-976E-7A4830B7A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9C7C1C-EDA9-CE12-0376-6120F16D6941}"/>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397619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CEEDA-8C52-6BAE-8989-32C31AFE4F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E55067-26C4-A982-2732-6A05C0E7B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B989C1-212A-BAE9-7CE1-60FCACC08559}"/>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5" name="Footer Placeholder 4">
            <a:extLst>
              <a:ext uri="{FF2B5EF4-FFF2-40B4-BE49-F238E27FC236}">
                <a16:creationId xmlns:a16="http://schemas.microsoft.com/office/drawing/2014/main" id="{F8CC56BB-A944-3C7D-F139-6CD4FFDBD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52BC03-341F-6E1F-8191-87DCCA53BECA}"/>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120664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890C-1F92-047E-9022-356EA49F52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ECCA76-AD76-9C27-53AF-73D9C7693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CC1DBD-0D4E-ADA0-82B2-BCD8994061C1}"/>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5" name="Footer Placeholder 4">
            <a:extLst>
              <a:ext uri="{FF2B5EF4-FFF2-40B4-BE49-F238E27FC236}">
                <a16:creationId xmlns:a16="http://schemas.microsoft.com/office/drawing/2014/main" id="{DD15C291-2DC5-7256-5B0E-5A983A7E3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351C3B-D7B4-DD53-30EE-A81C5E5EAFFA}"/>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27981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9F2B-8F00-217C-E314-7DBF63B9B1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DE7657-A2F7-9BBE-F581-0555AE63A9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C2033-D7FA-4634-4C10-779887CB3480}"/>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5" name="Footer Placeholder 4">
            <a:extLst>
              <a:ext uri="{FF2B5EF4-FFF2-40B4-BE49-F238E27FC236}">
                <a16:creationId xmlns:a16="http://schemas.microsoft.com/office/drawing/2014/main" id="{37228E6B-DD44-2D9F-642B-02D56D7C05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86C06-2D61-6319-0635-EE1C7F8B7D18}"/>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213569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4AB-98C1-CF21-563F-B64D8D5E2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D209A2-BC1F-BC6B-EB2A-5DA276099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60538E-2AA8-B140-3ADF-7012F0972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65E39E-D531-C673-CA5B-ECB0EC422917}"/>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6" name="Footer Placeholder 5">
            <a:extLst>
              <a:ext uri="{FF2B5EF4-FFF2-40B4-BE49-F238E27FC236}">
                <a16:creationId xmlns:a16="http://schemas.microsoft.com/office/drawing/2014/main" id="{CBAC7E69-F448-0B2C-5E56-D6DF14F8D3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BC4969-B538-2559-D6A5-9787DBD8FEDE}"/>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366786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243A-BCAF-4066-5B7B-0F2578E997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AAD475-E09C-44AF-2713-8A949B321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FA3D2-8E80-3281-FBD9-3EE35860D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775ED8-9CAF-E542-4CC9-E21FB2AE2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FA9766-9FF7-95D7-4158-1FB6923C3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5D82D63-B051-B96C-9AB3-7C1A3264D481}"/>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8" name="Footer Placeholder 7">
            <a:extLst>
              <a:ext uri="{FF2B5EF4-FFF2-40B4-BE49-F238E27FC236}">
                <a16:creationId xmlns:a16="http://schemas.microsoft.com/office/drawing/2014/main" id="{5180997D-65B2-05BF-5A70-7834BC68D5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972613-F014-FD7F-36E2-014379ABE1E7}"/>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264591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64DB-B238-96FC-71E2-7B3A73264D9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142FC8F-509E-D2E2-2015-E1377D4DA97E}"/>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4" name="Footer Placeholder 3">
            <a:extLst>
              <a:ext uri="{FF2B5EF4-FFF2-40B4-BE49-F238E27FC236}">
                <a16:creationId xmlns:a16="http://schemas.microsoft.com/office/drawing/2014/main" id="{85047C62-DF50-9DB7-CB1D-C22DC4630B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6D215D-ECC5-28DC-D688-5A85010D7D39}"/>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199396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91E05C-EBF9-EBA7-BDA9-74AED6204BF1}"/>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3" name="Footer Placeholder 2">
            <a:extLst>
              <a:ext uri="{FF2B5EF4-FFF2-40B4-BE49-F238E27FC236}">
                <a16:creationId xmlns:a16="http://schemas.microsoft.com/office/drawing/2014/main" id="{EC85CD6B-F72D-3DFD-4BAB-4BCBF64836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3AE9C7-32DD-DFC9-B1C6-C58B36F01C26}"/>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1501577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53BB-BB4E-9E97-8A1B-B9D19C206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0B65C0-AF3A-6FF5-D61A-22DADC939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4AA348-8080-A13B-C58D-0887DB617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1BB12-2F30-6A88-6D19-7FB34EF4CDFF}"/>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6" name="Footer Placeholder 5">
            <a:extLst>
              <a:ext uri="{FF2B5EF4-FFF2-40B4-BE49-F238E27FC236}">
                <a16:creationId xmlns:a16="http://schemas.microsoft.com/office/drawing/2014/main" id="{3482E76B-50CA-8FBD-03CD-E21026D705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44723-AA14-F222-CB8B-958D25942EE8}"/>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379077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0AEA-C8D1-C01E-5EAC-0B30A61A9B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2A1E3E-B408-ECAD-E22D-B74CEB77D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3451C4D-5022-6255-5D95-92913B550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4DAF2-2168-5552-DE49-764387ADD575}"/>
              </a:ext>
            </a:extLst>
          </p:cNvPr>
          <p:cNvSpPr>
            <a:spLocks noGrp="1"/>
          </p:cNvSpPr>
          <p:nvPr>
            <p:ph type="dt" sz="half" idx="10"/>
          </p:nvPr>
        </p:nvSpPr>
        <p:spPr/>
        <p:txBody>
          <a:bodyPr/>
          <a:lstStyle/>
          <a:p>
            <a:fld id="{19347499-873D-41C5-B225-E118C13EA2C1}" type="datetimeFigureOut">
              <a:rPr lang="en-GB" smtClean="0"/>
              <a:t>18/11/2024</a:t>
            </a:fld>
            <a:endParaRPr lang="en-GB"/>
          </a:p>
        </p:txBody>
      </p:sp>
      <p:sp>
        <p:nvSpPr>
          <p:cNvPr id="6" name="Footer Placeholder 5">
            <a:extLst>
              <a:ext uri="{FF2B5EF4-FFF2-40B4-BE49-F238E27FC236}">
                <a16:creationId xmlns:a16="http://schemas.microsoft.com/office/drawing/2014/main" id="{71DF7EC9-2762-8283-F357-BCD5214FB7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DE3FDA-CE34-5C1A-29D8-751DBA44C044}"/>
              </a:ext>
            </a:extLst>
          </p:cNvPr>
          <p:cNvSpPr>
            <a:spLocks noGrp="1"/>
          </p:cNvSpPr>
          <p:nvPr>
            <p:ph type="sldNum" sz="quarter" idx="12"/>
          </p:nvPr>
        </p:nvSpPr>
        <p:spPr/>
        <p:txBody>
          <a:bodyPr/>
          <a:lstStyle/>
          <a:p>
            <a:fld id="{4BC4145E-16DD-4FE9-8612-C57B22CDA805}" type="slidenum">
              <a:rPr lang="en-GB" smtClean="0"/>
              <a:t>‹#›</a:t>
            </a:fld>
            <a:endParaRPr lang="en-GB"/>
          </a:p>
        </p:txBody>
      </p:sp>
    </p:spTree>
    <p:extLst>
      <p:ext uri="{BB962C8B-B14F-4D97-AF65-F5344CB8AC3E}">
        <p14:creationId xmlns:p14="http://schemas.microsoft.com/office/powerpoint/2010/main" val="212158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6C3B5-658B-1C1E-AD9C-0A5168476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C47883-617A-6CD0-EA9D-A43FBCD64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302A8E-A9D4-998D-509F-E9F346F08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347499-873D-41C5-B225-E118C13EA2C1}" type="datetimeFigureOut">
              <a:rPr lang="en-GB" smtClean="0"/>
              <a:t>18/11/2024</a:t>
            </a:fld>
            <a:endParaRPr lang="en-GB"/>
          </a:p>
        </p:txBody>
      </p:sp>
      <p:sp>
        <p:nvSpPr>
          <p:cNvPr id="5" name="Footer Placeholder 4">
            <a:extLst>
              <a:ext uri="{FF2B5EF4-FFF2-40B4-BE49-F238E27FC236}">
                <a16:creationId xmlns:a16="http://schemas.microsoft.com/office/drawing/2014/main" id="{FEEC15A4-ECFE-4BD5-D8EA-3FB205331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D1B40C5-6986-C084-5D87-0300974B0F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C4145E-16DD-4FE9-8612-C57B22CDA805}" type="slidenum">
              <a:rPr lang="en-GB" smtClean="0"/>
              <a:t>‹#›</a:t>
            </a:fld>
            <a:endParaRPr lang="en-GB"/>
          </a:p>
        </p:txBody>
      </p:sp>
    </p:spTree>
    <p:extLst>
      <p:ext uri="{BB962C8B-B14F-4D97-AF65-F5344CB8AC3E}">
        <p14:creationId xmlns:p14="http://schemas.microsoft.com/office/powerpoint/2010/main" val="3353904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ESMValGroup/Community/discussions/19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8436-4B6D-A286-B972-25C8FBE97647}"/>
              </a:ext>
            </a:extLst>
          </p:cNvPr>
          <p:cNvSpPr>
            <a:spLocks noGrp="1"/>
          </p:cNvSpPr>
          <p:nvPr>
            <p:ph type="ctrTitle"/>
          </p:nvPr>
        </p:nvSpPr>
        <p:spPr>
          <a:xfrm>
            <a:off x="1447800" y="2101056"/>
            <a:ext cx="9144000" cy="2387600"/>
          </a:xfrm>
        </p:spPr>
        <p:txBody>
          <a:bodyPr/>
          <a:lstStyle/>
          <a:p>
            <a:r>
              <a:rPr lang="en-GB" dirty="0"/>
              <a:t>ESMValTool community workshop November 19-21</a:t>
            </a:r>
          </a:p>
        </p:txBody>
      </p:sp>
      <p:sp>
        <p:nvSpPr>
          <p:cNvPr id="3" name="Subtitle 2">
            <a:extLst>
              <a:ext uri="{FF2B5EF4-FFF2-40B4-BE49-F238E27FC236}">
                <a16:creationId xmlns:a16="http://schemas.microsoft.com/office/drawing/2014/main" id="{970CD891-26C2-CB15-9EA6-484EF618145B}"/>
              </a:ext>
            </a:extLst>
          </p:cNvPr>
          <p:cNvSpPr>
            <a:spLocks noGrp="1"/>
          </p:cNvSpPr>
          <p:nvPr>
            <p:ph type="subTitle" idx="1"/>
          </p:nvPr>
        </p:nvSpPr>
        <p:spPr>
          <a:xfrm>
            <a:off x="1524000" y="4926013"/>
            <a:ext cx="9144000" cy="1655762"/>
          </a:xfrm>
        </p:spPr>
        <p:txBody>
          <a:bodyPr>
            <a:normAutofit/>
          </a:bodyPr>
          <a:lstStyle/>
          <a:p>
            <a:r>
              <a:rPr lang="en-GB" sz="4000" dirty="0"/>
              <a:t>Welcome!</a:t>
            </a:r>
          </a:p>
        </p:txBody>
      </p:sp>
      <p:pic>
        <p:nvPicPr>
          <p:cNvPr id="1026" name="Picture 2" descr="Welcome to ESMValTool's documentation! — ESMValTool  2.10.0.dev0+g35c4fcfdc.d20230706 documentation">
            <a:extLst>
              <a:ext uri="{FF2B5EF4-FFF2-40B4-BE49-F238E27FC236}">
                <a16:creationId xmlns:a16="http://schemas.microsoft.com/office/drawing/2014/main" id="{F88B4A95-62ED-02D7-4C90-3B8438BD1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158750"/>
            <a:ext cx="609600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9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9953-2F86-E9FE-F8DD-C3EEFEB9EF57}"/>
              </a:ext>
            </a:extLst>
          </p:cNvPr>
          <p:cNvSpPr>
            <a:spLocks noGrp="1"/>
          </p:cNvSpPr>
          <p:nvPr>
            <p:ph type="title"/>
          </p:nvPr>
        </p:nvSpPr>
        <p:spPr/>
        <p:txBody>
          <a:bodyPr/>
          <a:lstStyle/>
          <a:p>
            <a:r>
              <a:rPr lang="en-GB" dirty="0"/>
              <a:t>Housekeeping</a:t>
            </a:r>
          </a:p>
        </p:txBody>
      </p:sp>
      <p:sp>
        <p:nvSpPr>
          <p:cNvPr id="3" name="Content Placeholder 2">
            <a:extLst>
              <a:ext uri="{FF2B5EF4-FFF2-40B4-BE49-F238E27FC236}">
                <a16:creationId xmlns:a16="http://schemas.microsoft.com/office/drawing/2014/main" id="{7B2D6680-AF2A-7059-B683-C5B5E7830479}"/>
              </a:ext>
            </a:extLst>
          </p:cNvPr>
          <p:cNvSpPr>
            <a:spLocks noGrp="1"/>
          </p:cNvSpPr>
          <p:nvPr>
            <p:ph idx="1"/>
          </p:nvPr>
        </p:nvSpPr>
        <p:spPr/>
        <p:txBody>
          <a:bodyPr/>
          <a:lstStyle/>
          <a:p>
            <a:r>
              <a:rPr lang="en-GB" dirty="0"/>
              <a:t>Inclusive community, please respect the views of others</a:t>
            </a:r>
          </a:p>
          <a:p>
            <a:r>
              <a:rPr lang="en-GB" dirty="0"/>
              <a:t>Online format: use Teams hand to join discussion, use chat</a:t>
            </a:r>
          </a:p>
          <a:p>
            <a:r>
              <a:rPr lang="en-GB" dirty="0"/>
              <a:t>Agenda: </a:t>
            </a:r>
            <a:r>
              <a:rPr lang="en-GB" sz="2400" dirty="0">
                <a:hlinkClick r:id="rId2"/>
              </a:rPr>
              <a:t>https://github.com/ESMValGroup/Community/discussions/192</a:t>
            </a:r>
            <a:r>
              <a:rPr lang="en-GB" sz="2400" dirty="0"/>
              <a:t> </a:t>
            </a:r>
          </a:p>
          <a:p>
            <a:r>
              <a:rPr lang="en-GB" sz="2400" dirty="0"/>
              <a:t>Each item has a lead person, who will introduce and facilitate that discussion</a:t>
            </a:r>
          </a:p>
          <a:p>
            <a:r>
              <a:rPr lang="en-GB" sz="2400" dirty="0"/>
              <a:t>Overall chair for mornings are Alistair (Tue / Thurs) and Birgit (Wed): responsible for keeping us to time</a:t>
            </a:r>
            <a:endParaRPr lang="en-GB" dirty="0"/>
          </a:p>
        </p:txBody>
      </p:sp>
    </p:spTree>
    <p:extLst>
      <p:ext uri="{BB962C8B-B14F-4D97-AF65-F5344CB8AC3E}">
        <p14:creationId xmlns:p14="http://schemas.microsoft.com/office/powerpoint/2010/main" val="99678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FACA-3D63-81D2-070F-198F5D6836D3}"/>
              </a:ext>
            </a:extLst>
          </p:cNvPr>
          <p:cNvSpPr>
            <a:spLocks noGrp="1"/>
          </p:cNvSpPr>
          <p:nvPr>
            <p:ph type="title"/>
          </p:nvPr>
        </p:nvSpPr>
        <p:spPr/>
        <p:txBody>
          <a:bodyPr/>
          <a:lstStyle/>
          <a:p>
            <a:r>
              <a:rPr lang="en-GB" dirty="0"/>
              <a:t>ESMValTool experience levels</a:t>
            </a:r>
          </a:p>
        </p:txBody>
      </p:sp>
      <p:pic>
        <p:nvPicPr>
          <p:cNvPr id="6" name="Content Placeholder 4">
            <a:extLst>
              <a:ext uri="{FF2B5EF4-FFF2-40B4-BE49-F238E27FC236}">
                <a16:creationId xmlns:a16="http://schemas.microsoft.com/office/drawing/2014/main" id="{A5C5C2B5-8922-3B91-F6C5-DAB3CDE14753}"/>
              </a:ext>
            </a:extLst>
          </p:cNvPr>
          <p:cNvPicPr>
            <a:picLocks noChangeAspect="1"/>
          </p:cNvPicPr>
          <p:nvPr/>
        </p:nvPicPr>
        <p:blipFill>
          <a:blip r:embed="rId2"/>
          <a:srcRect r="62088"/>
          <a:stretch/>
        </p:blipFill>
        <p:spPr>
          <a:xfrm>
            <a:off x="1296652" y="1690688"/>
            <a:ext cx="5247024" cy="4169347"/>
          </a:xfrm>
          <a:prstGeom prst="rect">
            <a:avLst/>
          </a:prstGeom>
        </p:spPr>
      </p:pic>
      <p:pic>
        <p:nvPicPr>
          <p:cNvPr id="5" name="Content Placeholder 4">
            <a:extLst>
              <a:ext uri="{FF2B5EF4-FFF2-40B4-BE49-F238E27FC236}">
                <a16:creationId xmlns:a16="http://schemas.microsoft.com/office/drawing/2014/main" id="{D0EE8DD1-D3AF-9BF9-32A9-29924DE40FB2}"/>
              </a:ext>
            </a:extLst>
          </p:cNvPr>
          <p:cNvPicPr>
            <a:picLocks noGrp="1" noChangeAspect="1"/>
          </p:cNvPicPr>
          <p:nvPr>
            <p:ph idx="1"/>
          </p:nvPr>
        </p:nvPicPr>
        <p:blipFill>
          <a:blip r:embed="rId2"/>
          <a:srcRect l="68407"/>
          <a:stretch/>
        </p:blipFill>
        <p:spPr>
          <a:xfrm>
            <a:off x="6096000" y="1786598"/>
            <a:ext cx="4352925" cy="4150796"/>
          </a:xfrm>
        </p:spPr>
      </p:pic>
    </p:spTree>
    <p:extLst>
      <p:ext uri="{BB962C8B-B14F-4D97-AF65-F5344CB8AC3E}">
        <p14:creationId xmlns:p14="http://schemas.microsoft.com/office/powerpoint/2010/main" val="15628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D77D-A4E9-866D-BAD8-6728CC07448F}"/>
              </a:ext>
            </a:extLst>
          </p:cNvPr>
          <p:cNvSpPr>
            <a:spLocks noGrp="1"/>
          </p:cNvSpPr>
          <p:nvPr>
            <p:ph type="title"/>
          </p:nvPr>
        </p:nvSpPr>
        <p:spPr/>
        <p:txBody>
          <a:bodyPr/>
          <a:lstStyle/>
          <a:p>
            <a:r>
              <a:rPr lang="en-GB" dirty="0"/>
              <a:t>Participant time zones</a:t>
            </a:r>
          </a:p>
        </p:txBody>
      </p:sp>
      <p:pic>
        <p:nvPicPr>
          <p:cNvPr id="5" name="Content Placeholder 4">
            <a:extLst>
              <a:ext uri="{FF2B5EF4-FFF2-40B4-BE49-F238E27FC236}">
                <a16:creationId xmlns:a16="http://schemas.microsoft.com/office/drawing/2014/main" id="{7BC6FE4C-6CE4-A513-EE28-BE764A430A92}"/>
              </a:ext>
            </a:extLst>
          </p:cNvPr>
          <p:cNvPicPr>
            <a:picLocks noGrp="1" noChangeAspect="1"/>
          </p:cNvPicPr>
          <p:nvPr>
            <p:ph idx="1"/>
          </p:nvPr>
        </p:nvPicPr>
        <p:blipFill>
          <a:blip r:embed="rId2"/>
          <a:srcRect t="18172" r="68876"/>
          <a:stretch/>
        </p:blipFill>
        <p:spPr>
          <a:xfrm>
            <a:off x="1387157" y="1524000"/>
            <a:ext cx="4535727" cy="4257675"/>
          </a:xfrm>
        </p:spPr>
      </p:pic>
      <p:pic>
        <p:nvPicPr>
          <p:cNvPr id="6" name="Content Placeholder 4">
            <a:extLst>
              <a:ext uri="{FF2B5EF4-FFF2-40B4-BE49-F238E27FC236}">
                <a16:creationId xmlns:a16="http://schemas.microsoft.com/office/drawing/2014/main" id="{D13388C1-59FC-7504-6F42-EE7B196B280C}"/>
              </a:ext>
            </a:extLst>
          </p:cNvPr>
          <p:cNvPicPr>
            <a:picLocks noChangeAspect="1"/>
          </p:cNvPicPr>
          <p:nvPr/>
        </p:nvPicPr>
        <p:blipFill>
          <a:blip r:embed="rId2"/>
          <a:srcRect l="64909"/>
          <a:stretch/>
        </p:blipFill>
        <p:spPr>
          <a:xfrm>
            <a:off x="5922883" y="1021437"/>
            <a:ext cx="4678441" cy="4760238"/>
          </a:xfrm>
          <a:prstGeom prst="rect">
            <a:avLst/>
          </a:prstGeom>
        </p:spPr>
      </p:pic>
    </p:spTree>
    <p:extLst>
      <p:ext uri="{BB962C8B-B14F-4D97-AF65-F5344CB8AC3E}">
        <p14:creationId xmlns:p14="http://schemas.microsoft.com/office/powerpoint/2010/main" val="108045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786B-67D7-97E5-D27F-C992DCBBD7DD}"/>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CAB6CE5-943E-57E9-ED22-894DCDACA42B}"/>
              </a:ext>
            </a:extLst>
          </p:cNvPr>
          <p:cNvPicPr>
            <a:picLocks noGrp="1" noChangeAspect="1"/>
          </p:cNvPicPr>
          <p:nvPr>
            <p:ph idx="1"/>
          </p:nvPr>
        </p:nvPicPr>
        <p:blipFill>
          <a:blip r:embed="rId2"/>
          <a:stretch>
            <a:fillRect/>
          </a:stretch>
        </p:blipFill>
        <p:spPr>
          <a:xfrm>
            <a:off x="351089" y="2552700"/>
            <a:ext cx="11489822" cy="2897188"/>
          </a:xfrm>
        </p:spPr>
      </p:pic>
    </p:spTree>
    <p:extLst>
      <p:ext uri="{BB962C8B-B14F-4D97-AF65-F5344CB8AC3E}">
        <p14:creationId xmlns:p14="http://schemas.microsoft.com/office/powerpoint/2010/main" val="318353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0247-BD7F-E9E1-2300-49F0D838347B}"/>
              </a:ext>
            </a:extLst>
          </p:cNvPr>
          <p:cNvSpPr>
            <a:spLocks noGrp="1"/>
          </p:cNvSpPr>
          <p:nvPr>
            <p:ph type="title"/>
          </p:nvPr>
        </p:nvSpPr>
        <p:spPr/>
        <p:txBody>
          <a:bodyPr/>
          <a:lstStyle/>
          <a:p>
            <a:r>
              <a:rPr lang="en-GB" dirty="0"/>
              <a:t>Documentation review and split</a:t>
            </a:r>
          </a:p>
        </p:txBody>
      </p:sp>
      <p:sp>
        <p:nvSpPr>
          <p:cNvPr id="3" name="Content Placeholder 2">
            <a:extLst>
              <a:ext uri="{FF2B5EF4-FFF2-40B4-BE49-F238E27FC236}">
                <a16:creationId xmlns:a16="http://schemas.microsoft.com/office/drawing/2014/main" id="{B389B3F5-5054-4D9D-93FE-81AE8F0E0482}"/>
              </a:ext>
            </a:extLst>
          </p:cNvPr>
          <p:cNvSpPr>
            <a:spLocks noGrp="1"/>
          </p:cNvSpPr>
          <p:nvPr>
            <p:ph idx="1"/>
          </p:nvPr>
        </p:nvSpPr>
        <p:spPr/>
        <p:txBody>
          <a:bodyPr/>
          <a:lstStyle/>
          <a:p>
            <a:pPr marL="0" indent="0" algn="l">
              <a:buNone/>
            </a:pPr>
            <a:r>
              <a:rPr lang="en-GB" sz="2000" b="0" i="0">
                <a:solidFill>
                  <a:srgbClr val="1F2328"/>
                </a:solidFill>
                <a:effectLst/>
                <a:latin typeface="-apple-system"/>
              </a:rPr>
              <a:t>@rbeucher: The </a:t>
            </a:r>
            <a:r>
              <a:rPr lang="en-GB" sz="2000" b="0" i="0" dirty="0">
                <a:solidFill>
                  <a:srgbClr val="1F2328"/>
                </a:solidFill>
                <a:effectLst/>
                <a:latin typeface="-apple-system"/>
              </a:rPr>
              <a:t>current documentation is difficult to navigate and would benefit from a comprehensive review. I also see </a:t>
            </a:r>
            <a:r>
              <a:rPr lang="en-GB" sz="2000" b="0" i="1" dirty="0" err="1">
                <a:solidFill>
                  <a:srgbClr val="1F2328"/>
                </a:solidFill>
                <a:effectLst/>
                <a:latin typeface="-apple-system"/>
              </a:rPr>
              <a:t>ESMValCore</a:t>
            </a:r>
            <a:r>
              <a:rPr lang="en-GB" sz="2000" b="0" i="0" dirty="0">
                <a:solidFill>
                  <a:srgbClr val="1F2328"/>
                </a:solidFill>
                <a:effectLst/>
                <a:latin typeface="-apple-system"/>
              </a:rPr>
              <a:t> and </a:t>
            </a:r>
            <a:r>
              <a:rPr lang="en-GB" sz="2000" b="0" i="1" dirty="0">
                <a:solidFill>
                  <a:srgbClr val="1F2328"/>
                </a:solidFill>
                <a:effectLst/>
                <a:latin typeface="-apple-system"/>
              </a:rPr>
              <a:t>ESMValTool</a:t>
            </a:r>
            <a:r>
              <a:rPr lang="en-GB" sz="2000" b="0" i="0" dirty="0">
                <a:solidFill>
                  <a:srgbClr val="1F2328"/>
                </a:solidFill>
                <a:effectLst/>
                <a:latin typeface="-apple-system"/>
              </a:rPr>
              <a:t> as two distinct tools, each with unique roles and value:</a:t>
            </a:r>
          </a:p>
          <a:p>
            <a:pPr algn="l">
              <a:buFont typeface="Arial" panose="020B0604020202020204" pitchFamily="34" charset="0"/>
              <a:buChar char="•"/>
            </a:pPr>
            <a:r>
              <a:rPr lang="en-GB" sz="2000" b="1" i="0" dirty="0" err="1">
                <a:solidFill>
                  <a:srgbClr val="1F2328"/>
                </a:solidFill>
                <a:effectLst/>
                <a:latin typeface="-apple-system"/>
              </a:rPr>
              <a:t>ESMValCore</a:t>
            </a:r>
            <a:r>
              <a:rPr lang="en-GB" sz="2000" b="0" i="0" dirty="0">
                <a:solidFill>
                  <a:srgbClr val="1F2328"/>
                </a:solidFill>
                <a:effectLst/>
                <a:latin typeface="-apple-system"/>
              </a:rPr>
              <a:t> is maintained by the core developers and adheres more closely to development standards. It is optimised, curated, and highly useful for reducing boilerplate code in model evaluation scripts. We’ve even begun using its processors in other Python workflows, demonstrating its broader applicability.</a:t>
            </a:r>
          </a:p>
          <a:p>
            <a:pPr algn="l">
              <a:buFont typeface="Arial" panose="020B0604020202020204" pitchFamily="34" charset="0"/>
              <a:buChar char="•"/>
            </a:pPr>
            <a:r>
              <a:rPr lang="en-GB" sz="2000" b="1" i="0" dirty="0">
                <a:solidFill>
                  <a:srgbClr val="1F2328"/>
                </a:solidFill>
                <a:effectLst/>
                <a:latin typeface="-apple-system"/>
              </a:rPr>
              <a:t>ESMValTool</a:t>
            </a:r>
            <a:r>
              <a:rPr lang="en-GB" sz="2000" b="0" i="0" dirty="0">
                <a:solidFill>
                  <a:srgbClr val="1F2328"/>
                </a:solidFill>
                <a:effectLst/>
                <a:latin typeface="-apple-system"/>
              </a:rPr>
              <a:t>, on the other hand, evolves more organically through community contributions and serves a different purpose. A collection of diagnostics.</a:t>
            </a:r>
          </a:p>
          <a:p>
            <a:pPr marL="0" indent="0" algn="l">
              <a:buNone/>
            </a:pPr>
            <a:r>
              <a:rPr lang="en-GB" sz="2000" b="0" i="0" dirty="0">
                <a:solidFill>
                  <a:srgbClr val="1F2328"/>
                </a:solidFill>
                <a:effectLst/>
                <a:latin typeface="-apple-system"/>
              </a:rPr>
              <a:t>I understand that the initial decision to brand both under a single name (</a:t>
            </a:r>
            <a:r>
              <a:rPr lang="en-GB" sz="2000" b="0" i="1" dirty="0">
                <a:solidFill>
                  <a:srgbClr val="1F2328"/>
                </a:solidFill>
                <a:effectLst/>
                <a:latin typeface="-apple-system"/>
              </a:rPr>
              <a:t>ESMValTool</a:t>
            </a:r>
            <a:r>
              <a:rPr lang="en-GB" sz="2000" b="0" i="0" dirty="0">
                <a:solidFill>
                  <a:srgbClr val="1F2328"/>
                </a:solidFill>
                <a:effectLst/>
                <a:latin typeface="-apple-system"/>
              </a:rPr>
              <a:t>, encompassing both </a:t>
            </a:r>
            <a:r>
              <a:rPr lang="en-GB" sz="2000" b="0" i="0" dirty="0" err="1">
                <a:solidFill>
                  <a:srgbClr val="1F2328"/>
                </a:solidFill>
                <a:effectLst/>
                <a:latin typeface="-apple-system"/>
              </a:rPr>
              <a:t>ESMValCore</a:t>
            </a:r>
            <a:r>
              <a:rPr lang="en-GB" sz="2000" b="0" i="0" dirty="0">
                <a:solidFill>
                  <a:srgbClr val="1F2328"/>
                </a:solidFill>
                <a:effectLst/>
                <a:latin typeface="-apple-system"/>
              </a:rPr>
              <a:t> and ESMValTool) was intended to minimise user confusion. However, I now believe that a clearer distinction between them would actually improve clarity. By highlighting their individual roles, we can better showcase the strengths of each tool while maintaining coherence in documentation and communication.</a:t>
            </a:r>
            <a:endParaRPr lang="en-GB" b="0" i="0" dirty="0">
              <a:solidFill>
                <a:srgbClr val="1F2328"/>
              </a:solidFill>
              <a:effectLst/>
              <a:latin typeface="-apple-system"/>
            </a:endParaRPr>
          </a:p>
        </p:txBody>
      </p:sp>
    </p:spTree>
    <p:extLst>
      <p:ext uri="{BB962C8B-B14F-4D97-AF65-F5344CB8AC3E}">
        <p14:creationId xmlns:p14="http://schemas.microsoft.com/office/powerpoint/2010/main" val="726903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3B4C1187EA9468B5A231BD79B1F65" ma:contentTypeVersion="7" ma:contentTypeDescription="Create a new document." ma:contentTypeScope="" ma:versionID="a3316aa9f1833a7e1ce932a4d83e0712">
  <xsd:schema xmlns:xsd="http://www.w3.org/2001/XMLSchema" xmlns:xs="http://www.w3.org/2001/XMLSchema" xmlns:p="http://schemas.microsoft.com/office/2006/metadata/properties" xmlns:ns2="ead836b6-6af1-4f9a-b22c-e2ae954b27cc" targetNamespace="http://schemas.microsoft.com/office/2006/metadata/properties" ma:root="true" ma:fieldsID="b15202337125beaf3ff7af9886522818" ns2:_="">
    <xsd:import namespace="ead836b6-6af1-4f9a-b22c-e2ae954b27cc"/>
    <xsd:element name="properties">
      <xsd:complexType>
        <xsd:sequence>
          <xsd:element name="documentManagement">
            <xsd:complexType>
              <xsd:all>
                <xsd:element ref="ns2:MediaServiceObjectDetectorVersions" minOccurs="0"/>
                <xsd:element ref="ns2:MediaServiceSearchPropertie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836b6-6af1-4f9a-b22c-e2ae954b27cc" elementFormDefault="qualified">
    <xsd:import namespace="http://schemas.microsoft.com/office/2006/documentManagement/types"/>
    <xsd:import namespace="http://schemas.microsoft.com/office/infopath/2007/PartnerControls"/>
    <xsd:element name="MediaServiceObjectDetectorVersions" ma:index="8" nillable="true" ma:displayName="MediaServiceObjectDetectorVersions" ma:hidden="true" ma:indexed="true" ma:internalName="MediaServiceObjectDetectorVersions" ma:readOnly="true">
      <xsd:simpleType>
        <xsd:restriction base="dms:Text"/>
      </xsd:simpleType>
    </xsd:element>
    <xsd:element name="MediaServiceSearchProperties" ma:index="9" nillable="true" ma:displayName="MediaServiceSearchProperties" ma:hidden="true" ma:internalName="MediaServiceSearchProperties"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DDB30A-15D1-4DC3-9DA3-685D83D2E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836b6-6af1-4f9a-b22c-e2ae954b2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6BAE76-0ACB-458E-A9E5-DD66E3137759}">
  <ds:schemaRefs>
    <ds:schemaRef ds:uri="http://schemas.microsoft.com/sharepoint/v3/contenttype/forms"/>
  </ds:schemaRefs>
</ds:datastoreItem>
</file>

<file path=customXml/itemProps3.xml><?xml version="1.0" encoding="utf-8"?>
<ds:datastoreItem xmlns:ds="http://schemas.openxmlformats.org/officeDocument/2006/customXml" ds:itemID="{5F768DEA-7604-48EF-BA9D-0A97B930FDBF}">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ead836b6-6af1-4f9a-b22c-e2ae954b27cc"/>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17f18161-20d7-4746-87fd-50fe3e3b6619}" enabled="0" method="" siteId="{17f18161-20d7-4746-87fd-50fe3e3b6619}" removed="1"/>
</clbl:labelList>
</file>

<file path=docProps/app.xml><?xml version="1.0" encoding="utf-8"?>
<Properties xmlns="http://schemas.openxmlformats.org/officeDocument/2006/extended-properties" xmlns:vt="http://schemas.openxmlformats.org/officeDocument/2006/docPropsVTypes">
  <TotalTime>1212</TotalTime>
  <Words>267</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Aptos</vt:lpstr>
      <vt:lpstr>Aptos Display</vt:lpstr>
      <vt:lpstr>Arial</vt:lpstr>
      <vt:lpstr>Office Theme</vt:lpstr>
      <vt:lpstr>ESMValTool community workshop November 19-21</vt:lpstr>
      <vt:lpstr>Housekeeping</vt:lpstr>
      <vt:lpstr>ESMValTool experience levels</vt:lpstr>
      <vt:lpstr>Participant time zones</vt:lpstr>
      <vt:lpstr>PowerPoint Presentation</vt:lpstr>
      <vt:lpstr>Documentation review and split</vt:lpstr>
    </vt:vector>
  </TitlesOfParts>
  <Company>Met 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Alistair Sellar</dc:creator>
  <cp:lastModifiedBy>Alistair Sellar</cp:lastModifiedBy>
  <cp:revision>1</cp:revision>
  <dcterms:created xsi:type="dcterms:W3CDTF">2024-11-18T12:41:31Z</dcterms:created>
  <dcterms:modified xsi:type="dcterms:W3CDTF">2024-11-19T08:53:57Z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0x01010095B3B4C1187EA9468B5A231BD79B1F65</vt:lpwstr>
  </property>
</Properties>
</file>