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  <p:sldMasterId id="2147483687" r:id="rId5"/>
  </p:sldMasterIdLst>
  <p:notesMasterIdLst>
    <p:notesMasterId r:id="rId10"/>
  </p:notesMasterIdLst>
  <p:sldIdLst>
    <p:sldId id="286" r:id="rId6"/>
    <p:sldId id="503" r:id="rId7"/>
    <p:sldId id="505" r:id="rId8"/>
    <p:sldId id="504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AB86E-C6DC-DF2B-2BCA-88FCA57D74E5}" v="196" dt="2024-11-18T17:32:43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8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tair Sellar" userId="S::alistair.sellar@metoffice.gov.uk::388bc33d-aba4-4717-b205-7fe414dcbcb4" providerId="AD" clId="Web-{782AB86E-C6DC-DF2B-2BCA-88FCA57D74E5}"/>
    <pc:docChg chg="modSld">
      <pc:chgData name="Alistair Sellar" userId="S::alistair.sellar@metoffice.gov.uk::388bc33d-aba4-4717-b205-7fe414dcbcb4" providerId="AD" clId="Web-{782AB86E-C6DC-DF2B-2BCA-88FCA57D74E5}" dt="2024-11-18T17:32:43.357" v="193" actId="20577"/>
      <pc:docMkLst>
        <pc:docMk/>
      </pc:docMkLst>
      <pc:sldChg chg="modSp">
        <pc:chgData name="Alistair Sellar" userId="S::alistair.sellar@metoffice.gov.uk::388bc33d-aba4-4717-b205-7fe414dcbcb4" providerId="AD" clId="Web-{782AB86E-C6DC-DF2B-2BCA-88FCA57D74E5}" dt="2024-11-18T17:30:26.789" v="128" actId="20577"/>
        <pc:sldMkLst>
          <pc:docMk/>
          <pc:sldMk cId="268366412" sldId="503"/>
        </pc:sldMkLst>
        <pc:spChg chg="mod">
          <ac:chgData name="Alistair Sellar" userId="S::alistair.sellar@metoffice.gov.uk::388bc33d-aba4-4717-b205-7fe414dcbcb4" providerId="AD" clId="Web-{782AB86E-C6DC-DF2B-2BCA-88FCA57D74E5}" dt="2024-11-18T17:30:26.789" v="128" actId="20577"/>
          <ac:spMkLst>
            <pc:docMk/>
            <pc:sldMk cId="268366412" sldId="503"/>
            <ac:spMk id="7" creationId="{DA3957AA-36EB-4D78-8F5B-D831B433AF0E}"/>
          </ac:spMkLst>
        </pc:spChg>
      </pc:sldChg>
      <pc:sldChg chg="modSp">
        <pc:chgData name="Alistair Sellar" userId="S::alistair.sellar@metoffice.gov.uk::388bc33d-aba4-4717-b205-7fe414dcbcb4" providerId="AD" clId="Web-{782AB86E-C6DC-DF2B-2BCA-88FCA57D74E5}" dt="2024-11-18T17:32:43.357" v="193" actId="20577"/>
        <pc:sldMkLst>
          <pc:docMk/>
          <pc:sldMk cId="3003192922" sldId="504"/>
        </pc:sldMkLst>
        <pc:spChg chg="mod">
          <ac:chgData name="Alistair Sellar" userId="S::alistair.sellar@metoffice.gov.uk::388bc33d-aba4-4717-b205-7fe414dcbcb4" providerId="AD" clId="Web-{782AB86E-C6DC-DF2B-2BCA-88FCA57D74E5}" dt="2024-11-18T17:32:43.357" v="193" actId="20577"/>
          <ac:spMkLst>
            <pc:docMk/>
            <pc:sldMk cId="3003192922" sldId="504"/>
            <ac:spMk id="4" creationId="{D3EEE5B9-3B64-4C60-861C-A6C445D2F580}"/>
          </ac:spMkLst>
        </pc:spChg>
      </pc:sldChg>
      <pc:sldChg chg="addSp modSp">
        <pc:chgData name="Alistair Sellar" userId="S::alistair.sellar@metoffice.gov.uk::388bc33d-aba4-4717-b205-7fe414dcbcb4" providerId="AD" clId="Web-{782AB86E-C6DC-DF2B-2BCA-88FCA57D74E5}" dt="2024-11-18T17:30:55.244" v="151" actId="20577"/>
        <pc:sldMkLst>
          <pc:docMk/>
          <pc:sldMk cId="525637457" sldId="505"/>
        </pc:sldMkLst>
        <pc:spChg chg="mod">
          <ac:chgData name="Alistair Sellar" userId="S::alistair.sellar@metoffice.gov.uk::388bc33d-aba4-4717-b205-7fe414dcbcb4" providerId="AD" clId="Web-{782AB86E-C6DC-DF2B-2BCA-88FCA57D74E5}" dt="2024-11-18T17:28:07.065" v="19" actId="20577"/>
          <ac:spMkLst>
            <pc:docMk/>
            <pc:sldMk cId="525637457" sldId="505"/>
            <ac:spMk id="2" creationId="{265C9F15-F8BC-483F-9BB6-025E887A8243}"/>
          </ac:spMkLst>
        </pc:spChg>
        <pc:spChg chg="mod">
          <ac:chgData name="Alistair Sellar" userId="S::alistair.sellar@metoffice.gov.uk::388bc33d-aba4-4717-b205-7fe414dcbcb4" providerId="AD" clId="Web-{782AB86E-C6DC-DF2B-2BCA-88FCA57D74E5}" dt="2024-11-18T17:30:55.244" v="151" actId="20577"/>
          <ac:spMkLst>
            <pc:docMk/>
            <pc:sldMk cId="525637457" sldId="505"/>
            <ac:spMk id="3" creationId="{E0D4CE11-691F-41F7-A0C3-3A87B7011C78}"/>
          </ac:spMkLst>
        </pc:spChg>
        <pc:spChg chg="mod">
          <ac:chgData name="Alistair Sellar" userId="S::alistair.sellar@metoffice.gov.uk::388bc33d-aba4-4717-b205-7fe414dcbcb4" providerId="AD" clId="Web-{782AB86E-C6DC-DF2B-2BCA-88FCA57D74E5}" dt="2024-11-18T17:27:49.314" v="17" actId="20577"/>
          <ac:spMkLst>
            <pc:docMk/>
            <pc:sldMk cId="525637457" sldId="505"/>
            <ac:spMk id="4" creationId="{913E04ED-64FD-496A-9E67-FC1DA43B58FF}"/>
          </ac:spMkLst>
        </pc:spChg>
        <pc:spChg chg="add mod">
          <ac:chgData name="Alistair Sellar" userId="S::alistair.sellar@metoffice.gov.uk::388bc33d-aba4-4717-b205-7fe414dcbcb4" providerId="AD" clId="Web-{782AB86E-C6DC-DF2B-2BCA-88FCA57D74E5}" dt="2024-11-18T17:29:22.553" v="85" actId="1076"/>
          <ac:spMkLst>
            <pc:docMk/>
            <pc:sldMk cId="525637457" sldId="505"/>
            <ac:spMk id="6" creationId="{874AE90F-C41D-1565-F731-829DC746A73F}"/>
          </ac:spMkLst>
        </pc:spChg>
      </pc:sldChg>
    </pc:docChg>
  </pc:docChgLst>
  <pc:docChgLst>
    <pc:chgData name="Alistair Sellar" userId="388bc33d-aba4-4717-b205-7fe414dcbcb4" providerId="ADAL" clId="{DCE722D6-50A5-40AB-BAF4-E7467EC12E74}"/>
    <pc:docChg chg="delSld">
      <pc:chgData name="Alistair Sellar" userId="388bc33d-aba4-4717-b205-7fe414dcbcb4" providerId="ADAL" clId="{DCE722D6-50A5-40AB-BAF4-E7467EC12E74}" dt="2024-11-19T14:10:14.587" v="0" actId="47"/>
      <pc:docMkLst>
        <pc:docMk/>
      </pc:docMkLst>
      <pc:sldChg chg="del">
        <pc:chgData name="Alistair Sellar" userId="388bc33d-aba4-4717-b205-7fe414dcbcb4" providerId="ADAL" clId="{DCE722D6-50A5-40AB-BAF4-E7467EC12E74}" dt="2024-11-19T14:10:14.587" v="0" actId="47"/>
        <pc:sldMkLst>
          <pc:docMk/>
          <pc:sldMk cId="3948761661" sldId="496"/>
        </pc:sldMkLst>
      </pc:sldChg>
      <pc:sldChg chg="del">
        <pc:chgData name="Alistair Sellar" userId="388bc33d-aba4-4717-b205-7fe414dcbcb4" providerId="ADAL" clId="{DCE722D6-50A5-40AB-BAF4-E7467EC12E74}" dt="2024-11-19T14:10:14.587" v="0" actId="47"/>
        <pc:sldMkLst>
          <pc:docMk/>
          <pc:sldMk cId="96338238" sldId="5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B4C97-B0AB-415A-87C7-A72C5EB9248F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2B7FA-AB46-4993-BA79-F306F77A20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28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1294" cy="5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36347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567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48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9351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322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483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4087988" cy="57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62272" y="1"/>
            <a:ext cx="4572000" cy="47167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971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347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09468"/>
            <a:ext cx="9144000" cy="402238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2413" y="818866"/>
            <a:ext cx="8639175" cy="378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173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017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1038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39"/>
            <a:ext cx="8640000" cy="900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5480"/>
            <a:ext cx="8640000" cy="263252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874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3758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2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97281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1542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33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22593"/>
            <a:ext cx="9144000" cy="34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GB" sz="20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99739"/>
            <a:ext cx="8640000" cy="9004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82721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217158" y="482721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46704" y="2004607"/>
            <a:ext cx="864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BE" sz="1600"/>
              <a:t>For more information </a:t>
            </a:r>
            <a:r>
              <a:rPr lang="fr-BE" sz="1600" err="1"/>
              <a:t>please</a:t>
            </a:r>
            <a:r>
              <a:rPr lang="fr-BE" sz="1600"/>
              <a:t> contact</a:t>
            </a:r>
            <a:endParaRPr lang="en-GB" sz="16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86704" y="3994278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Insert phone number here</a:t>
            </a:r>
            <a:endParaRPr lang="en-GB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86704" y="3308732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Insert e-mail here</a:t>
            </a:r>
            <a:endParaRPr lang="en-GB"/>
          </a:p>
        </p:txBody>
      </p:sp>
      <p:pic>
        <p:nvPicPr>
          <p:cNvPr id="16" name="email-ic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161" y="3293168"/>
            <a:ext cx="357677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hone-ic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419" y="3969028"/>
            <a:ext cx="415161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web-ic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4000" y="2617307"/>
            <a:ext cx="467999" cy="3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F812764-35C6-4759-8316-7323965CEE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704" y="2627841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www.metoffice.gov.uk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2516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61294" cy="51532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912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B718E9-3F82-424E-ABA2-5A93833597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61294" cy="51532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5016036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4333648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895117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-backg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1"/>
            <a:ext cx="9161294" cy="51532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8640000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9301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3508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7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pic>
        <p:nvPicPr>
          <p:cNvPr id="9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207292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90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892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6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4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8829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1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6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4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90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892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pic>
        <p:nvPicPr>
          <p:cNvPr id="18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7449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ver-backg-2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61294" cy="515322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bg2"/>
                </a:solidFill>
              </a:rPr>
              <a:t>www.metoffice.gov.uk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bg2"/>
                </a:solidFill>
              </a:rPr>
              <a:t>© Crown Copyright</a:t>
            </a:r>
            <a:r>
              <a:rPr lang="fr-BE" sz="800" baseline="0">
                <a:solidFill>
                  <a:schemeClr val="bg2"/>
                </a:solidFill>
              </a:rPr>
              <a:t> 2020, Met Office</a:t>
            </a:r>
            <a:endParaRPr lang="en-GB" sz="800">
              <a:solidFill>
                <a:schemeClr val="bg2"/>
              </a:solidFill>
            </a:endParaRPr>
          </a:p>
        </p:txBody>
      </p:sp>
      <p:pic>
        <p:nvPicPr>
          <p:cNvPr id="10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450832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717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1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400" y="1548000"/>
            <a:ext cx="40896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747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44775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2 columns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567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592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09351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half" idx="10"/>
          </p:nvPr>
        </p:nvSpPr>
        <p:spPr>
          <a:xfrm>
            <a:off x="3222000" y="1548000"/>
            <a:ext cx="27000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6057352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926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1" y="699740"/>
            <a:ext cx="4087988" cy="57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1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562272" y="1"/>
            <a:ext cx="4572000" cy="471678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4022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72182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709469"/>
            <a:ext cx="9144000" cy="402238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2413" y="818867"/>
            <a:ext cx="8639175" cy="378964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7423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2985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-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897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4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5480"/>
            <a:ext cx="8640000" cy="2632520"/>
          </a:xfrm>
        </p:spPr>
        <p:txBody>
          <a:bodyPr/>
          <a:lstStyle>
            <a:lvl1pPr marL="0" indent="0">
              <a:buNone/>
              <a:defRPr baseline="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53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3621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529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2"/>
                </a:solidFill>
              </a:defRPr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0474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2483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vider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728000"/>
            <a:ext cx="9144000" cy="34155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900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2000" y="1976400"/>
            <a:ext cx="8640000" cy="2631600"/>
          </a:xfrm>
        </p:spPr>
        <p:txBody>
          <a:bodyPr/>
          <a:lstStyle>
            <a:lvl1pPr marL="0" indent="0">
              <a:buNone/>
              <a:defRPr baseline="0"/>
            </a:lvl1pPr>
            <a:lvl2pPr marL="342892" indent="0">
              <a:buNone/>
              <a:defRPr/>
            </a:lvl2pPr>
            <a:lvl3pPr marL="685783" indent="0">
              <a:buNone/>
              <a:defRPr/>
            </a:lvl3pPr>
            <a:lvl4pPr marL="1028675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3672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1822593"/>
            <a:ext cx="9144000" cy="3415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en-GB" sz="20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2000" y="699740"/>
            <a:ext cx="8640000" cy="9004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Questions?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827214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www.metoffice.gov.uk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4217158" y="4827214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39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46704" y="2004607"/>
            <a:ext cx="864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BE" sz="1600"/>
              <a:t>For more information </a:t>
            </a:r>
            <a:r>
              <a:rPr lang="fr-BE" sz="1600" err="1"/>
              <a:t>please</a:t>
            </a:r>
            <a:r>
              <a:rPr lang="fr-BE" sz="1600"/>
              <a:t> contact</a:t>
            </a:r>
            <a:endParaRPr lang="en-GB" sz="160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86704" y="3994278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/>
              <a:t>Insert phone number here</a:t>
            </a:r>
            <a:endParaRPr lang="en-GB"/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86704" y="3308732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Insert e-mail here</a:t>
            </a:r>
            <a:endParaRPr lang="en-GB"/>
          </a:p>
        </p:txBody>
      </p:sp>
      <p:pic>
        <p:nvPicPr>
          <p:cNvPr id="16" name="email-icon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162" y="3293168"/>
            <a:ext cx="357677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phone-ico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50420" y="3969028"/>
            <a:ext cx="415161" cy="396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web-icon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324001" y="2617307"/>
            <a:ext cx="467999" cy="39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DF812764-35C6-4759-8316-7323965CEE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6704" y="2627841"/>
            <a:ext cx="8100000" cy="360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www.metoffice.gov.uk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2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7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pic>
        <p:nvPicPr>
          <p:cNvPr id="9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8486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rgbClr val="2A2A2A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7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optio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48"/>
          <p:cNvSpPr/>
          <p:nvPr userDrawn="1"/>
        </p:nvSpPr>
        <p:spPr>
          <a:xfrm>
            <a:off x="-1" y="-6009"/>
            <a:ext cx="9144002" cy="687642"/>
          </a:xfrm>
          <a:prstGeom prst="rect">
            <a:avLst/>
          </a:prstGeom>
          <a:blipFill>
            <a:blip r:embed="rId2" cstate="print"/>
          </a:blip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 anchor="ctr"/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sym typeface="Helvetica Light"/>
              </a:rPr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000" y="698400"/>
            <a:ext cx="8640000" cy="1157696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2000" y="2129051"/>
            <a:ext cx="8640000" cy="18142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hape 64"/>
          <p:cNvSpPr/>
          <p:nvPr userDrawn="1"/>
        </p:nvSpPr>
        <p:spPr>
          <a:xfrm flipV="1">
            <a:off x="2141935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6" name="Shape 69"/>
          <p:cNvSpPr>
            <a:spLocks noGrp="1"/>
          </p:cNvSpPr>
          <p:nvPr>
            <p:ph type="pic" sz="quarter" idx="13"/>
          </p:nvPr>
        </p:nvSpPr>
        <p:spPr>
          <a:xfrm>
            <a:off x="2227171" y="204551"/>
            <a:ext cx="1176126" cy="270000"/>
          </a:xfrm>
          <a:prstGeom prst="rect">
            <a:avLst/>
          </a:prstGeom>
          <a:noFill/>
          <a:ln>
            <a:noFill/>
          </a:ln>
        </p:spPr>
        <p:txBody>
          <a:bodyPr wrap="square" lIns="68579" tIns="34289" rIns="68579" bIns="34289" anchor="t">
            <a:noAutofit/>
          </a:bodyPr>
          <a:lstStyle>
            <a:lvl1pPr marL="0" indent="0">
              <a:buNone/>
              <a:defRPr sz="800"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hape 70"/>
          <p:cNvSpPr>
            <a:spLocks noGrp="1"/>
          </p:cNvSpPr>
          <p:nvPr>
            <p:ph type="pic" sz="quarter" idx="14"/>
          </p:nvPr>
        </p:nvSpPr>
        <p:spPr>
          <a:xfrm>
            <a:off x="3577935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Shape 71"/>
          <p:cNvSpPr>
            <a:spLocks noGrp="1"/>
          </p:cNvSpPr>
          <p:nvPr>
            <p:ph type="pic" sz="quarter" idx="15"/>
          </p:nvPr>
        </p:nvSpPr>
        <p:spPr>
          <a:xfrm>
            <a:off x="4928103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9" name="Shape 64"/>
          <p:cNvSpPr/>
          <p:nvPr userDrawn="1"/>
        </p:nvSpPr>
        <p:spPr>
          <a:xfrm flipV="1">
            <a:off x="3490913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0" name="Shape 64"/>
          <p:cNvSpPr/>
          <p:nvPr userDrawn="1"/>
        </p:nvSpPr>
        <p:spPr>
          <a:xfrm flipV="1">
            <a:off x="4842272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1" name="Shape 64"/>
          <p:cNvSpPr/>
          <p:nvPr userDrawn="1"/>
        </p:nvSpPr>
        <p:spPr>
          <a:xfrm flipV="1">
            <a:off x="6192441" y="135000"/>
            <a:ext cx="0" cy="405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lIns="26789" tIns="26789" rIns="26789" bIns="26789" anchor="ctr"/>
          <a:lstStyle/>
          <a:p>
            <a:pPr marL="0" marR="0" lvl="0" indent="0" algn="ctr" defTabSz="21907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2A2A2A"/>
              </a:solidFill>
              <a:effectLst/>
              <a:uLnTx/>
              <a:uFillTx/>
              <a:latin typeface="Arial"/>
              <a:sym typeface="Helvetica Light"/>
            </a:endParaRPr>
          </a:p>
        </p:txBody>
      </p:sp>
      <p:sp>
        <p:nvSpPr>
          <p:cNvPr id="12" name="Shape 71"/>
          <p:cNvSpPr>
            <a:spLocks noGrp="1"/>
          </p:cNvSpPr>
          <p:nvPr>
            <p:ph type="pic" sz="quarter" idx="17"/>
          </p:nvPr>
        </p:nvSpPr>
        <p:spPr>
          <a:xfrm>
            <a:off x="6273702" y="204551"/>
            <a:ext cx="1176127" cy="270000"/>
          </a:xfrm>
          <a:prstGeom prst="rect">
            <a:avLst/>
          </a:prstGeom>
          <a:noFill/>
          <a:ln>
            <a:noFill/>
          </a:ln>
        </p:spPr>
        <p:txBody>
          <a:bodyPr lIns="68579" tIns="34289" rIns="68579" bIns="34289" anchor="t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3" name="Rectangle 12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www.metoffice.gov.uk</a:t>
            </a:r>
            <a:r>
              <a:rPr lang="fr-BE" sz="800">
                <a:solidFill>
                  <a:schemeClr val="bg2"/>
                </a:solidFill>
              </a:rPr>
              <a:t>	</a:t>
            </a:r>
            <a:endParaRPr lang="en-GB" sz="800">
              <a:solidFill>
                <a:schemeClr val="bg2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4217158" y="4735773"/>
            <a:ext cx="4926842" cy="4077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r" defTabSz="450850">
              <a:tabLst/>
            </a:pPr>
            <a:r>
              <a:rPr lang="fr-BE" sz="800">
                <a:solidFill>
                  <a:schemeClr val="tx1"/>
                </a:solidFill>
              </a:rPr>
              <a:t>© Crown Copyright</a:t>
            </a:r>
            <a:r>
              <a:rPr lang="fr-BE" sz="800" baseline="0">
                <a:solidFill>
                  <a:schemeClr val="tx1"/>
                </a:solidFill>
              </a:rPr>
              <a:t> 2020, Met Office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5" name="Shape 68"/>
          <p:cNvSpPr/>
          <p:nvPr userDrawn="1"/>
        </p:nvSpPr>
        <p:spPr>
          <a:xfrm>
            <a:off x="7531089" y="204551"/>
            <a:ext cx="1360911" cy="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26789" tIns="26789" rIns="26789" bIns="26789"/>
          <a:lstStyle/>
          <a:p>
            <a:pPr marL="0" marR="0" lvl="0" indent="0" algn="l" defTabSz="342900" rtl="0" eaLnBrk="1" fontAlgn="auto" latinLnBrk="0" hangingPunct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100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Working together </a:t>
            </a:r>
            <a:b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sz="8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(enter working relationship)</a:t>
            </a:r>
          </a:p>
        </p:txBody>
      </p:sp>
      <p:pic>
        <p:nvPicPr>
          <p:cNvPr id="18" name="MO_MASTER_for_dark_backg_RBG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83600" y="54000"/>
            <a:ext cx="1803780" cy="56565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4720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62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000" y="1548000"/>
            <a:ext cx="4087988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2400" y="1548000"/>
            <a:ext cx="4089600" cy="30600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67473" y="1548000"/>
            <a:ext cx="0" cy="30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5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57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1548000"/>
            <a:ext cx="8640000" cy="30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MO_MASTER_black_mono_for_light_backg_RBG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183946" y="54592"/>
            <a:ext cx="1802343" cy="56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/>
          <p:cNvSpPr/>
          <p:nvPr userDrawn="1"/>
        </p:nvSpPr>
        <p:spPr>
          <a:xfrm>
            <a:off x="0" y="4735773"/>
            <a:ext cx="9144000" cy="40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50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51910" y="4802317"/>
            <a:ext cx="143637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65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6" r:id="rId2"/>
    <p:sldLayoutId id="2147483659" r:id="rId3"/>
    <p:sldLayoutId id="2147483681" r:id="rId4"/>
    <p:sldLayoutId id="2147483684" r:id="rId5"/>
    <p:sldLayoutId id="2147483682" r:id="rId6"/>
    <p:sldLayoutId id="2147483685" r:id="rId7"/>
    <p:sldLayoutId id="2147483660" r:id="rId8"/>
    <p:sldLayoutId id="2147483662" r:id="rId9"/>
    <p:sldLayoutId id="2147483670" r:id="rId10"/>
    <p:sldLayoutId id="2147483669" r:id="rId11"/>
    <p:sldLayoutId id="2147483668" r:id="rId12"/>
    <p:sldLayoutId id="2147483664" r:id="rId13"/>
    <p:sldLayoutId id="2147483671" r:id="rId14"/>
    <p:sldLayoutId id="2147483665" r:id="rId15"/>
    <p:sldLayoutId id="2147483677" r:id="rId16"/>
    <p:sldLayoutId id="2147483672" r:id="rId17"/>
    <p:sldLayoutId id="2147483676" r:id="rId18"/>
    <p:sldLayoutId id="2147483674" r:id="rId19"/>
    <p:sldLayoutId id="2147483675" r:id="rId20"/>
    <p:sldLayoutId id="2147483673" r:id="rId21"/>
    <p:sldLayoutId id="2147483683" r:id="rId2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000" y="699740"/>
            <a:ext cx="8640000" cy="576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000" y="1548000"/>
            <a:ext cx="8640000" cy="30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MO_MASTER_black_mono_for_light_backg_RBG.png"/>
          <p:cNvPicPr>
            <a:picLocks noChangeAspect="1"/>
          </p:cNvPicPr>
          <p:nvPr userDrawn="1"/>
        </p:nvPicPr>
        <p:blipFill>
          <a:blip r:embed="rId24" cstate="print"/>
          <a:stretch>
            <a:fillRect/>
          </a:stretch>
        </p:blipFill>
        <p:spPr>
          <a:xfrm>
            <a:off x="183947" y="54592"/>
            <a:ext cx="1802343" cy="5652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Rectangle 8"/>
          <p:cNvSpPr/>
          <p:nvPr userDrawn="1"/>
        </p:nvSpPr>
        <p:spPr>
          <a:xfrm>
            <a:off x="0" y="4735774"/>
            <a:ext cx="9144000" cy="407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algn="l" defTabSz="450839">
              <a:tabLst/>
            </a:pPr>
            <a:r>
              <a:rPr lang="fr-BE" sz="800">
                <a:solidFill>
                  <a:schemeClr val="tx1"/>
                </a:solidFill>
              </a:rPr>
              <a:t>	</a:t>
            </a:r>
            <a:endParaRPr lang="en-GB" sz="80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3851910" y="4802318"/>
            <a:ext cx="143637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E5F9FE41-C8F9-47EF-94C3-C489748B47D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087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  <p:sldLayoutId id="2147483705" r:id="rId18"/>
    <p:sldLayoutId id="2147483706" r:id="rId19"/>
    <p:sldLayoutId id="2147483707" r:id="rId20"/>
    <p:sldLayoutId id="2147483708" r:id="rId21"/>
    <p:sldLayoutId id="2147483709" r:id="rId22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095D7-3DA2-4EEF-B2BF-9AD76502A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Update on ESMValTool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69916-B4CA-4671-B9CE-73853C90D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994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showing proposed ESMValTool governance structure. 3 teams report to a steering group.">
            <a:extLst>
              <a:ext uri="{FF2B5EF4-FFF2-40B4-BE49-F238E27FC236}">
                <a16:creationId xmlns:a16="http://schemas.microsoft.com/office/drawing/2014/main" id="{0E3D6113-1F9B-445A-9458-D65E136DE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6671" y="381228"/>
            <a:ext cx="7179593" cy="5384695"/>
          </a:xfrm>
          <a:prstGeom prst="rect">
            <a:avLst/>
          </a:prstGeom>
        </p:spPr>
      </p:pic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A3957AA-36EB-4D78-8F5B-D831B433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1534" y="251757"/>
            <a:ext cx="3742466" cy="3795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dirty="0"/>
              <a:t>Consortium members will:</a:t>
            </a:r>
          </a:p>
          <a:p>
            <a:pPr marL="170815" indent="-170815"/>
            <a:r>
              <a:rPr lang="en-GB" sz="1800" dirty="0"/>
              <a:t>contribute 1FTE to ESMValTool development</a:t>
            </a:r>
            <a:endParaRPr lang="en-GB" sz="1800" dirty="0">
              <a:cs typeface="Arial"/>
            </a:endParaRPr>
          </a:p>
          <a:p>
            <a:pPr marL="170815" indent="-170815"/>
            <a:r>
              <a:rPr lang="en-GB" sz="1800" dirty="0"/>
              <a:t>vote on steering group, to decide strategic direction of development</a:t>
            </a:r>
            <a:endParaRPr lang="en-GB" sz="1800" dirty="0">
              <a:cs typeface="Arial"/>
            </a:endParaRPr>
          </a:p>
          <a:p>
            <a:pPr marL="0" indent="0">
              <a:buNone/>
            </a:pPr>
            <a:r>
              <a:rPr lang="en-GB" sz="1800" dirty="0"/>
              <a:t>co-PIs: DLR &amp; Met Office</a:t>
            </a:r>
          </a:p>
          <a:p>
            <a:pPr marL="170815" indent="-170815"/>
            <a:r>
              <a:rPr lang="en-GB" sz="1800" dirty="0"/>
              <a:t>co-chair steering group, and deciding vote</a:t>
            </a:r>
            <a:endParaRPr lang="en-GB" sz="1800" dirty="0">
              <a:cs typeface="Arial"/>
            </a:endParaRPr>
          </a:p>
          <a:p>
            <a:pPr marL="170815" indent="-170815"/>
            <a:r>
              <a:rPr lang="en-GB" sz="1800" dirty="0"/>
              <a:t>visible leaders of the consortium</a:t>
            </a:r>
            <a:endParaRPr lang="en-GB" sz="1800" dirty="0">
              <a:cs typeface="Arial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281B37-2C40-45C6-BAE7-F0C2FB58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054" y="160541"/>
            <a:ext cx="4907900" cy="576000"/>
          </a:xfrm>
          <a:solidFill>
            <a:schemeClr val="bg2"/>
          </a:solidFill>
        </p:spPr>
        <p:txBody>
          <a:bodyPr/>
          <a:lstStyle/>
          <a:p>
            <a:r>
              <a:rPr lang="en-GB" dirty="0"/>
              <a:t>ESMValTool consortium</a:t>
            </a:r>
          </a:p>
        </p:txBody>
      </p:sp>
    </p:spTree>
    <p:extLst>
      <p:ext uri="{BB962C8B-B14F-4D97-AF65-F5344CB8AC3E}">
        <p14:creationId xmlns:p14="http://schemas.microsoft.com/office/powerpoint/2010/main" val="26836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C9F15-F8BC-483F-9BB6-025E887A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Consortium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CE11-691F-41F7-A0C3-3A87B7011C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A legal document to formalise the above arrangement</a:t>
            </a:r>
            <a:endParaRPr lang="en-US" dirty="0"/>
          </a:p>
          <a:p>
            <a:r>
              <a:rPr lang="en-GB" dirty="0">
                <a:cs typeface="Arial"/>
              </a:rPr>
              <a:t>Ensures that all parties working to a common understanding</a:t>
            </a:r>
          </a:p>
          <a:p>
            <a:r>
              <a:rPr lang="en-GB" dirty="0">
                <a:cs typeface="Arial"/>
              </a:rPr>
              <a:t>Agrees approach to take in the event of a dispute</a:t>
            </a:r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E04ED-64FD-496A-9E67-FC1DA43B58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  <a:p>
            <a:pPr marL="0" indent="0">
              <a:buNone/>
            </a:pPr>
            <a:endParaRPr lang="en-GB" dirty="0"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4AE90F-C41D-1565-F731-829DC746A73F}"/>
              </a:ext>
            </a:extLst>
          </p:cNvPr>
          <p:cNvSpPr txBox="1">
            <a:spLocks/>
          </p:cNvSpPr>
          <p:nvPr/>
        </p:nvSpPr>
        <p:spPr>
          <a:xfrm>
            <a:off x="4788743" y="1546863"/>
            <a:ext cx="4087988" cy="306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Legal agreement has undergone a few technical iterations to ensure it works for all</a:t>
            </a:r>
          </a:p>
          <a:p>
            <a:r>
              <a:rPr lang="en-GB" dirty="0">
                <a:cs typeface="Arial"/>
              </a:rPr>
              <a:t>Currently awaiting confirmation that latest changes are acceptable</a:t>
            </a:r>
          </a:p>
          <a:p>
            <a:r>
              <a:rPr lang="en-GB" dirty="0">
                <a:cs typeface="Arial"/>
              </a:rPr>
              <a:t>Expecting to sign in December 2024</a:t>
            </a:r>
          </a:p>
          <a:p>
            <a:endParaRPr lang="en-GB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563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64A4-4225-4154-B5CD-5140F9E61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Contributor License Agreement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878E4-C770-4017-AE45-E6894A200E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All contributors will need to sign the CLA before PR’s can be merged</a:t>
            </a:r>
          </a:p>
          <a:p>
            <a:r>
              <a:rPr lang="en-GB" dirty="0"/>
              <a:t>Why? Protect the consortium partners from:</a:t>
            </a:r>
          </a:p>
          <a:p>
            <a:pPr lvl="1"/>
            <a:r>
              <a:rPr lang="en-GB" dirty="0"/>
              <a:t>Action by a contributor for distributing their code without permission</a:t>
            </a:r>
          </a:p>
          <a:p>
            <a:pPr lvl="1"/>
            <a:r>
              <a:rPr lang="en-GB" dirty="0"/>
              <a:t>Action from a 3</a:t>
            </a:r>
            <a:r>
              <a:rPr lang="en-GB" baseline="30000" dirty="0"/>
              <a:t>rd</a:t>
            </a:r>
            <a:r>
              <a:rPr lang="en-GB" dirty="0"/>
              <a:t> party rights owner if contributor doesn’t own rights</a:t>
            </a:r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EE5B9-3B64-4C60-861C-A6C445D2F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Theo Geddes successfully tested implementation of "CLA assistant"</a:t>
            </a:r>
          </a:p>
          <a:p>
            <a:r>
              <a:rPr lang="en-GB" dirty="0">
                <a:cs typeface="Arial"/>
              </a:rPr>
              <a:t>This integrates smoothly with GitHub so that user just clicks a button on their first submission</a:t>
            </a:r>
          </a:p>
        </p:txBody>
      </p:sp>
    </p:spTree>
    <p:extLst>
      <p:ext uri="{BB962C8B-B14F-4D97-AF65-F5344CB8AC3E}">
        <p14:creationId xmlns:p14="http://schemas.microsoft.com/office/powerpoint/2010/main" val="300319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t Office">
      <a:dk1>
        <a:srgbClr val="2A2A2A"/>
      </a:dk1>
      <a:lt1>
        <a:srgbClr val="B9DC0C"/>
      </a:lt1>
      <a:dk2>
        <a:srgbClr val="2A2A2A"/>
      </a:dk2>
      <a:lt2>
        <a:srgbClr val="FFFFFF"/>
      </a:lt2>
      <a:accent1>
        <a:srgbClr val="50B9A4"/>
      </a:accent1>
      <a:accent2>
        <a:srgbClr val="007AA9"/>
      </a:accent2>
      <a:accent3>
        <a:srgbClr val="E47452"/>
      </a:accent3>
      <a:accent4>
        <a:srgbClr val="A1A0AA"/>
      </a:accent4>
      <a:accent5>
        <a:srgbClr val="FFFFFF"/>
      </a:accent5>
      <a:accent6>
        <a:srgbClr val="FFFFFF"/>
      </a:accent6>
      <a:hlink>
        <a:srgbClr val="0673F9"/>
      </a:hlink>
      <a:folHlink>
        <a:srgbClr val="6F2735"/>
      </a:folHlink>
    </a:clrScheme>
    <a:fontScheme name="Met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Met_Office_PowerPoint_Template" id="{087F1D55-BA79-4962-BA6D-E15AF8FC5BA3}" vid="{26193FBF-F427-4F77-AA54-31FE1D919D3D}"/>
    </a:ext>
  </a:extLst>
</a:theme>
</file>

<file path=ppt/theme/theme2.xml><?xml version="1.0" encoding="utf-8"?>
<a:theme xmlns:a="http://schemas.openxmlformats.org/drawingml/2006/main" name="1_Office Theme">
  <a:themeElements>
    <a:clrScheme name="Met Office">
      <a:dk1>
        <a:srgbClr val="2A2A2A"/>
      </a:dk1>
      <a:lt1>
        <a:srgbClr val="B9DC0C"/>
      </a:lt1>
      <a:dk2>
        <a:srgbClr val="2A2A2A"/>
      </a:dk2>
      <a:lt2>
        <a:srgbClr val="FFFFFF"/>
      </a:lt2>
      <a:accent1>
        <a:srgbClr val="50B9A4"/>
      </a:accent1>
      <a:accent2>
        <a:srgbClr val="007AA9"/>
      </a:accent2>
      <a:accent3>
        <a:srgbClr val="E47452"/>
      </a:accent3>
      <a:accent4>
        <a:srgbClr val="A1A0AA"/>
      </a:accent4>
      <a:accent5>
        <a:srgbClr val="FFFFFF"/>
      </a:accent5>
      <a:accent6>
        <a:srgbClr val="FFFFFF"/>
      </a:accent6>
      <a:hlink>
        <a:srgbClr val="0673F9"/>
      </a:hlink>
      <a:folHlink>
        <a:srgbClr val="6F2735"/>
      </a:folHlink>
    </a:clrScheme>
    <a:fontScheme name="Met 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.Met_Office_PowerPoint_Template" id="{087F1D55-BA79-4962-BA6D-E15AF8FC5BA3}" vid="{26193FBF-F427-4F77-AA54-31FE1D919D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3B4C1187EA9468B5A231BD79B1F65" ma:contentTypeVersion="7" ma:contentTypeDescription="Create a new document." ma:contentTypeScope="" ma:versionID="a3316aa9f1833a7e1ce932a4d83e0712">
  <xsd:schema xmlns:xsd="http://www.w3.org/2001/XMLSchema" xmlns:xs="http://www.w3.org/2001/XMLSchema" xmlns:p="http://schemas.microsoft.com/office/2006/metadata/properties" xmlns:ns2="ead836b6-6af1-4f9a-b22c-e2ae954b27cc" targetNamespace="http://schemas.microsoft.com/office/2006/metadata/properties" ma:root="true" ma:fieldsID="b15202337125beaf3ff7af9886522818" ns2:_="">
    <xsd:import namespace="ead836b6-6af1-4f9a-b22c-e2ae954b27cc"/>
    <xsd:element name="properties">
      <xsd:complexType>
        <xsd:sequence>
          <xsd:element name="documentManagement">
            <xsd:complexType>
              <xsd:all>
                <xsd:element ref="ns2:MediaServiceObjectDetectorVersion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836b6-6af1-4f9a-b22c-e2ae954b27cc" elementFormDefault="qualified">
    <xsd:import namespace="http://schemas.microsoft.com/office/2006/documentManagement/types"/>
    <xsd:import namespace="http://schemas.microsoft.com/office/infopath/2007/PartnerControls"/>
    <xsd:element name="MediaServiceObjectDetectorVersions" ma:index="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BD1F6-91C3-4A38-8FFC-56DD4FC2B3B7}">
  <ds:schemaRefs>
    <ds:schemaRef ds:uri="http://purl.org/dc/terms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ead836b6-6af1-4f9a-b22c-e2ae954b27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77CED5-2412-485C-827C-D64E2FE07F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C99C5-B32D-4C32-8B39-2E3BE264C4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ad836b6-6af1-4f9a-b22c-e2ae954b27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1.Met_Office_PowerPoint_Template</Template>
  <TotalTime>112</TotalTime>
  <Words>173</Words>
  <Application>Microsoft Office PowerPoint</Application>
  <PresentationFormat>On-screen Show (16:9)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Office Theme</vt:lpstr>
      <vt:lpstr>1_Office Theme</vt:lpstr>
      <vt:lpstr>Update on ESMValTool governance</vt:lpstr>
      <vt:lpstr>ESMValTool consortium</vt:lpstr>
      <vt:lpstr>Consortium Agreement</vt:lpstr>
      <vt:lpstr>Contributor License Agreement</vt:lpstr>
    </vt:vector>
  </TitlesOfParts>
  <Company>Met 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GC4 assessment update</dc:title>
  <dc:creator>Graham, Tim</dc:creator>
  <cp:lastModifiedBy>Alistair Sellar</cp:lastModifiedBy>
  <cp:revision>87</cp:revision>
  <dcterms:created xsi:type="dcterms:W3CDTF">2020-11-19T10:34:51Z</dcterms:created>
  <dcterms:modified xsi:type="dcterms:W3CDTF">2024-11-19T14:10:22Z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0x01010095B3B4C1187EA9468B5A231BD79B1F65</vt:lpwstr>
  </property>
</Properties>
</file>