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87" r:id="rId5"/>
  </p:sldMasterIdLst>
  <p:notesMasterIdLst>
    <p:notesMasterId r:id="rId12"/>
  </p:notesMasterIdLst>
  <p:sldIdLst>
    <p:sldId id="286" r:id="rId6"/>
    <p:sldId id="503" r:id="rId7"/>
    <p:sldId id="505" r:id="rId8"/>
    <p:sldId id="504" r:id="rId9"/>
    <p:sldId id="496" r:id="rId10"/>
    <p:sldId id="50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DFDB5-0DAB-AC5D-DFC3-9C9F679230BF}" v="237" dt="2023-06-27T16:53:48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B4C97-B0AB-415A-87C7-A72C5EB9248F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2B7FA-AB46-4993-BA79-F306F77A2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2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B718E9-3F82-424E-ABA2-5A9383359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1294" cy="5153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5016036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4333648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2020,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3634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567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57352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8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93513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3"/>
          <p:cNvSpPr>
            <a:spLocks noGrp="1"/>
          </p:cNvSpPr>
          <p:nvPr>
            <p:ph sz="half" idx="10"/>
          </p:nvPr>
        </p:nvSpPr>
        <p:spPr>
          <a:xfrm>
            <a:off x="322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57352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483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4087988" cy="57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4087988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62272" y="1"/>
            <a:ext cx="4572000" cy="47167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97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347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709468"/>
            <a:ext cx="9144000" cy="402238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2413" y="818866"/>
            <a:ext cx="8639175" cy="378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7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17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 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038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39"/>
            <a:ext cx="8640000" cy="900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5480"/>
            <a:ext cx="8640000" cy="263252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874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75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B718E9-3F82-424E-ABA2-5A93833597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1294" cy="5153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5016036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4333648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2020,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97281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54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333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822593"/>
            <a:ext cx="9144000" cy="3415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en-GB" sz="20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99739"/>
            <a:ext cx="8640000" cy="9004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Questions?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82721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217158" y="482721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46704" y="2004607"/>
            <a:ext cx="864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BE" sz="1600"/>
              <a:t>For more information </a:t>
            </a:r>
            <a:r>
              <a:rPr lang="fr-BE" sz="1600" err="1"/>
              <a:t>please</a:t>
            </a:r>
            <a:r>
              <a:rPr lang="fr-BE" sz="1600"/>
              <a:t> contact</a:t>
            </a:r>
            <a:endParaRPr lang="en-GB" sz="16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86704" y="3994278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/>
              <a:t>Insert phone number here</a:t>
            </a:r>
            <a:endParaRPr lang="en-GB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86704" y="3308732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Insert e-mail here</a:t>
            </a:r>
            <a:endParaRPr lang="en-GB"/>
          </a:p>
        </p:txBody>
      </p:sp>
      <p:pic>
        <p:nvPicPr>
          <p:cNvPr id="16" name="email-ic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161" y="3293168"/>
            <a:ext cx="357677" cy="3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hone-ico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419" y="3969028"/>
            <a:ext cx="415161" cy="3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web-icon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24000" y="2617307"/>
            <a:ext cx="467999" cy="3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F812764-35C6-4759-8316-7323965CEE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704" y="2627841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www.metoffice.gov.uk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1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B718E9-3F82-424E-ABA2-5A9383359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61294" cy="5153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1"/>
            <a:ext cx="5016036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4333648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4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39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2020,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3912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B718E9-3F82-424E-ABA2-5A93833597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9161294" cy="5153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1"/>
            <a:ext cx="5016036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4333648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4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39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2020,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89511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ver-backg-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9161294" cy="51532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1"/>
            <a:ext cx="8640000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4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39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2020,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9301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1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217158" y="4735774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39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50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1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217158" y="4735774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39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7" name="Shape 48"/>
          <p:cNvSpPr/>
          <p:nvPr userDrawn="1"/>
        </p:nvSpPr>
        <p:spPr>
          <a:xfrm>
            <a:off x="-1" y="-6009"/>
            <a:ext cx="9144002" cy="687642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sym typeface="Helvetica Light"/>
              </a:rPr>
              <a:t>  </a:t>
            </a:r>
          </a:p>
        </p:txBody>
      </p:sp>
      <p:pic>
        <p:nvPicPr>
          <p:cNvPr id="9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207292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1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hape 64"/>
          <p:cNvSpPr/>
          <p:nvPr userDrawn="1"/>
        </p:nvSpPr>
        <p:spPr>
          <a:xfrm flipV="1">
            <a:off x="2141935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5" name="Shape 68"/>
          <p:cNvSpPr/>
          <p:nvPr userDrawn="1"/>
        </p:nvSpPr>
        <p:spPr>
          <a:xfrm>
            <a:off x="7531090" y="204551"/>
            <a:ext cx="1360911" cy="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/>
          <a:lstStyle/>
          <a:p>
            <a:pPr marL="0" marR="0" lvl="0" indent="0" algn="l" defTabSz="342892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 together </a:t>
            </a:r>
            <a:b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(enter working relationship)</a:t>
            </a:r>
          </a:p>
        </p:txBody>
      </p:sp>
      <p:sp>
        <p:nvSpPr>
          <p:cNvPr id="6" name="Shape 69"/>
          <p:cNvSpPr>
            <a:spLocks noGrp="1"/>
          </p:cNvSpPr>
          <p:nvPr>
            <p:ph type="pic" sz="quarter" idx="13"/>
          </p:nvPr>
        </p:nvSpPr>
        <p:spPr>
          <a:xfrm>
            <a:off x="2227171" y="204551"/>
            <a:ext cx="1176126" cy="270000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anchor="t"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hape 70"/>
          <p:cNvSpPr>
            <a:spLocks noGrp="1"/>
          </p:cNvSpPr>
          <p:nvPr>
            <p:ph type="pic" sz="quarter" idx="14"/>
          </p:nvPr>
        </p:nvSpPr>
        <p:spPr>
          <a:xfrm>
            <a:off x="3577936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Shape 71"/>
          <p:cNvSpPr>
            <a:spLocks noGrp="1"/>
          </p:cNvSpPr>
          <p:nvPr>
            <p:ph type="pic" sz="quarter" idx="15"/>
          </p:nvPr>
        </p:nvSpPr>
        <p:spPr>
          <a:xfrm>
            <a:off x="4928104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Shape 64"/>
          <p:cNvSpPr/>
          <p:nvPr userDrawn="1"/>
        </p:nvSpPr>
        <p:spPr>
          <a:xfrm flipV="1">
            <a:off x="3490913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0" name="Shape 64"/>
          <p:cNvSpPr/>
          <p:nvPr userDrawn="1"/>
        </p:nvSpPr>
        <p:spPr>
          <a:xfrm flipV="1">
            <a:off x="4842272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1" name="Shape 64"/>
          <p:cNvSpPr/>
          <p:nvPr userDrawn="1"/>
        </p:nvSpPr>
        <p:spPr>
          <a:xfrm flipV="1">
            <a:off x="6192441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2" name="Shape 71"/>
          <p:cNvSpPr>
            <a:spLocks noGrp="1"/>
          </p:cNvSpPr>
          <p:nvPr>
            <p:ph type="pic" sz="quarter" idx="17"/>
          </p:nvPr>
        </p:nvSpPr>
        <p:spPr>
          <a:xfrm>
            <a:off x="6273703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217158" y="4735774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39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829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48"/>
          <p:cNvSpPr/>
          <p:nvPr userDrawn="1"/>
        </p:nvSpPr>
        <p:spPr>
          <a:xfrm>
            <a:off x="-1" y="-6009"/>
            <a:ext cx="9144002" cy="687642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sym typeface="Helvetica Light"/>
              </a:rPr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1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hape 64"/>
          <p:cNvSpPr/>
          <p:nvPr userDrawn="1"/>
        </p:nvSpPr>
        <p:spPr>
          <a:xfrm flipV="1">
            <a:off x="2141935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6" name="Shape 69"/>
          <p:cNvSpPr>
            <a:spLocks noGrp="1"/>
          </p:cNvSpPr>
          <p:nvPr>
            <p:ph type="pic" sz="quarter" idx="13"/>
          </p:nvPr>
        </p:nvSpPr>
        <p:spPr>
          <a:xfrm>
            <a:off x="2227171" y="204551"/>
            <a:ext cx="1176126" cy="270000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anchor="t"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hape 70"/>
          <p:cNvSpPr>
            <a:spLocks noGrp="1"/>
          </p:cNvSpPr>
          <p:nvPr>
            <p:ph type="pic" sz="quarter" idx="14"/>
          </p:nvPr>
        </p:nvSpPr>
        <p:spPr>
          <a:xfrm>
            <a:off x="3577936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Shape 71"/>
          <p:cNvSpPr>
            <a:spLocks noGrp="1"/>
          </p:cNvSpPr>
          <p:nvPr>
            <p:ph type="pic" sz="quarter" idx="15"/>
          </p:nvPr>
        </p:nvSpPr>
        <p:spPr>
          <a:xfrm>
            <a:off x="4928104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Shape 64"/>
          <p:cNvSpPr/>
          <p:nvPr userDrawn="1"/>
        </p:nvSpPr>
        <p:spPr>
          <a:xfrm flipV="1">
            <a:off x="3490913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0" name="Shape 64"/>
          <p:cNvSpPr/>
          <p:nvPr userDrawn="1"/>
        </p:nvSpPr>
        <p:spPr>
          <a:xfrm flipV="1">
            <a:off x="4842272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1" name="Shape 64"/>
          <p:cNvSpPr/>
          <p:nvPr userDrawn="1"/>
        </p:nvSpPr>
        <p:spPr>
          <a:xfrm flipV="1">
            <a:off x="6192441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2" name="Shape 71"/>
          <p:cNvSpPr>
            <a:spLocks noGrp="1"/>
          </p:cNvSpPr>
          <p:nvPr>
            <p:ph type="pic" sz="quarter" idx="17"/>
          </p:nvPr>
        </p:nvSpPr>
        <p:spPr>
          <a:xfrm>
            <a:off x="6273703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217158" y="4735774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39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5" name="Shape 68"/>
          <p:cNvSpPr/>
          <p:nvPr userDrawn="1"/>
        </p:nvSpPr>
        <p:spPr>
          <a:xfrm>
            <a:off x="7531090" y="204551"/>
            <a:ext cx="1360911" cy="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/>
          <a:lstStyle/>
          <a:p>
            <a:pPr marL="0" marR="0" lvl="0" indent="0" algn="l" defTabSz="342892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 together </a:t>
            </a:r>
            <a:b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(enter working relationship)</a:t>
            </a:r>
          </a:p>
        </p:txBody>
      </p:sp>
      <p:pic>
        <p:nvPicPr>
          <p:cNvPr id="18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7449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ver-backg-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1294" cy="51532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2020,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450832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1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1" y="1548000"/>
            <a:ext cx="4087988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400" y="1548000"/>
            <a:ext cx="40896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67473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4775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567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57352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592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93513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3"/>
          <p:cNvSpPr>
            <a:spLocks noGrp="1"/>
          </p:cNvSpPr>
          <p:nvPr>
            <p:ph sz="half" idx="10"/>
          </p:nvPr>
        </p:nvSpPr>
        <p:spPr>
          <a:xfrm>
            <a:off x="322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57352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926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1" y="699740"/>
            <a:ext cx="4087988" cy="57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1" y="1548000"/>
            <a:ext cx="4087988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62272" y="1"/>
            <a:ext cx="4572000" cy="47167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4022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182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709469"/>
            <a:ext cx="9144000" cy="402238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2413" y="818867"/>
            <a:ext cx="8639175" cy="378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7423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2985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 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2897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5480"/>
            <a:ext cx="8640000" cy="2632520"/>
          </a:xfrm>
        </p:spPr>
        <p:txBody>
          <a:bodyPr/>
          <a:lstStyle>
            <a:lvl1pPr marL="0" indent="0">
              <a:buNone/>
              <a:defRPr baseline="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53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621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529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2"/>
                </a:solidFill>
              </a:defRPr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474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2248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672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822593"/>
            <a:ext cx="9144000" cy="3415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en-GB" sz="20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99740"/>
            <a:ext cx="8640000" cy="9004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Questions?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82721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www.metoffice.gov.uk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217158" y="4827214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39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46704" y="2004607"/>
            <a:ext cx="864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BE" sz="1600"/>
              <a:t>For more information </a:t>
            </a:r>
            <a:r>
              <a:rPr lang="fr-BE" sz="1600" err="1"/>
              <a:t>please</a:t>
            </a:r>
            <a:r>
              <a:rPr lang="fr-BE" sz="1600"/>
              <a:t> contact</a:t>
            </a:r>
            <a:endParaRPr lang="en-GB" sz="16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86704" y="3994278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/>
              <a:t>Insert phone number here</a:t>
            </a:r>
            <a:endParaRPr lang="en-GB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86704" y="3308732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Insert e-mail here</a:t>
            </a:r>
            <a:endParaRPr lang="en-GB"/>
          </a:p>
        </p:txBody>
      </p:sp>
      <p:pic>
        <p:nvPicPr>
          <p:cNvPr id="16" name="email-ic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162" y="3293168"/>
            <a:ext cx="357677" cy="3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hone-ico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420" y="3969028"/>
            <a:ext cx="415161" cy="3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web-icon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24001" y="2617307"/>
            <a:ext cx="467999" cy="3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F812764-35C6-4759-8316-7323965CEE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704" y="2627841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www.metoffice.gov.uk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52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7" name="Shape 48"/>
          <p:cNvSpPr/>
          <p:nvPr userDrawn="1"/>
        </p:nvSpPr>
        <p:spPr>
          <a:xfrm>
            <a:off x="-1" y="-6009"/>
            <a:ext cx="9144002" cy="687642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sym typeface="Helvetica Light"/>
              </a:rPr>
              <a:t>  </a:t>
            </a:r>
          </a:p>
        </p:txBody>
      </p:sp>
      <p:pic>
        <p:nvPicPr>
          <p:cNvPr id="9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8486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hape 64"/>
          <p:cNvSpPr/>
          <p:nvPr userDrawn="1"/>
        </p:nvSpPr>
        <p:spPr>
          <a:xfrm flipV="1">
            <a:off x="2141935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5" name="Shape 68"/>
          <p:cNvSpPr/>
          <p:nvPr userDrawn="1"/>
        </p:nvSpPr>
        <p:spPr>
          <a:xfrm>
            <a:off x="7531089" y="204551"/>
            <a:ext cx="1360911" cy="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/>
          <a:lstStyle/>
          <a:p>
            <a:pPr marL="0" marR="0" lvl="0" indent="0" algn="l" defTabSz="3429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 together </a:t>
            </a:r>
            <a:b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(enter working relationship)</a:t>
            </a:r>
          </a:p>
        </p:txBody>
      </p:sp>
      <p:sp>
        <p:nvSpPr>
          <p:cNvPr id="6" name="Shape 69"/>
          <p:cNvSpPr>
            <a:spLocks noGrp="1"/>
          </p:cNvSpPr>
          <p:nvPr>
            <p:ph type="pic" sz="quarter" idx="13"/>
          </p:nvPr>
        </p:nvSpPr>
        <p:spPr>
          <a:xfrm>
            <a:off x="2227171" y="204551"/>
            <a:ext cx="1176126" cy="270000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anchor="t"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hape 70"/>
          <p:cNvSpPr>
            <a:spLocks noGrp="1"/>
          </p:cNvSpPr>
          <p:nvPr>
            <p:ph type="pic" sz="quarter" idx="14"/>
          </p:nvPr>
        </p:nvSpPr>
        <p:spPr>
          <a:xfrm>
            <a:off x="3577935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Shape 71"/>
          <p:cNvSpPr>
            <a:spLocks noGrp="1"/>
          </p:cNvSpPr>
          <p:nvPr>
            <p:ph type="pic" sz="quarter" idx="15"/>
          </p:nvPr>
        </p:nvSpPr>
        <p:spPr>
          <a:xfrm>
            <a:off x="4928103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Shape 64"/>
          <p:cNvSpPr/>
          <p:nvPr userDrawn="1"/>
        </p:nvSpPr>
        <p:spPr>
          <a:xfrm flipV="1">
            <a:off x="3490913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0" name="Shape 64"/>
          <p:cNvSpPr/>
          <p:nvPr userDrawn="1"/>
        </p:nvSpPr>
        <p:spPr>
          <a:xfrm flipV="1">
            <a:off x="4842272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1" name="Shape 64"/>
          <p:cNvSpPr/>
          <p:nvPr userDrawn="1"/>
        </p:nvSpPr>
        <p:spPr>
          <a:xfrm flipV="1">
            <a:off x="6192441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2" name="Shape 71"/>
          <p:cNvSpPr>
            <a:spLocks noGrp="1"/>
          </p:cNvSpPr>
          <p:nvPr>
            <p:ph type="pic" sz="quarter" idx="17"/>
          </p:nvPr>
        </p:nvSpPr>
        <p:spPr>
          <a:xfrm>
            <a:off x="6273702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7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48"/>
          <p:cNvSpPr/>
          <p:nvPr userDrawn="1"/>
        </p:nvSpPr>
        <p:spPr>
          <a:xfrm>
            <a:off x="-1" y="-6009"/>
            <a:ext cx="9144002" cy="687642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sym typeface="Helvetica Light"/>
              </a:rPr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hape 64"/>
          <p:cNvSpPr/>
          <p:nvPr userDrawn="1"/>
        </p:nvSpPr>
        <p:spPr>
          <a:xfrm flipV="1">
            <a:off x="2141935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6" name="Shape 69"/>
          <p:cNvSpPr>
            <a:spLocks noGrp="1"/>
          </p:cNvSpPr>
          <p:nvPr>
            <p:ph type="pic" sz="quarter" idx="13"/>
          </p:nvPr>
        </p:nvSpPr>
        <p:spPr>
          <a:xfrm>
            <a:off x="2227171" y="204551"/>
            <a:ext cx="1176126" cy="270000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anchor="t"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hape 70"/>
          <p:cNvSpPr>
            <a:spLocks noGrp="1"/>
          </p:cNvSpPr>
          <p:nvPr>
            <p:ph type="pic" sz="quarter" idx="14"/>
          </p:nvPr>
        </p:nvSpPr>
        <p:spPr>
          <a:xfrm>
            <a:off x="3577935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Shape 71"/>
          <p:cNvSpPr>
            <a:spLocks noGrp="1"/>
          </p:cNvSpPr>
          <p:nvPr>
            <p:ph type="pic" sz="quarter" idx="15"/>
          </p:nvPr>
        </p:nvSpPr>
        <p:spPr>
          <a:xfrm>
            <a:off x="4928103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Shape 64"/>
          <p:cNvSpPr/>
          <p:nvPr userDrawn="1"/>
        </p:nvSpPr>
        <p:spPr>
          <a:xfrm flipV="1">
            <a:off x="3490913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0" name="Shape 64"/>
          <p:cNvSpPr/>
          <p:nvPr userDrawn="1"/>
        </p:nvSpPr>
        <p:spPr>
          <a:xfrm flipV="1">
            <a:off x="4842272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1" name="Shape 64"/>
          <p:cNvSpPr/>
          <p:nvPr userDrawn="1"/>
        </p:nvSpPr>
        <p:spPr>
          <a:xfrm flipV="1">
            <a:off x="6192441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2" name="Shape 71"/>
          <p:cNvSpPr>
            <a:spLocks noGrp="1"/>
          </p:cNvSpPr>
          <p:nvPr>
            <p:ph type="pic" sz="quarter" idx="17"/>
          </p:nvPr>
        </p:nvSpPr>
        <p:spPr>
          <a:xfrm>
            <a:off x="6273702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5" name="Shape 68"/>
          <p:cNvSpPr/>
          <p:nvPr userDrawn="1"/>
        </p:nvSpPr>
        <p:spPr>
          <a:xfrm>
            <a:off x="7531089" y="204551"/>
            <a:ext cx="1360911" cy="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/>
          <a:lstStyle/>
          <a:p>
            <a:pPr marL="0" marR="0" lvl="0" indent="0" algn="l" defTabSz="3429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 together </a:t>
            </a:r>
            <a:b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(enter working relationship)</a:t>
            </a:r>
          </a:p>
        </p:txBody>
      </p:sp>
      <p:pic>
        <p:nvPicPr>
          <p:cNvPr id="18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4720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2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4087988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400" y="1548000"/>
            <a:ext cx="40896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67473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59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57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0" y="1548000"/>
            <a:ext cx="8640000" cy="30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MO_MASTER_black_mono_for_light_backg_RBG.png"/>
          <p:cNvPicPr>
            <a:picLocks noChangeAspect="1"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183946" y="54592"/>
            <a:ext cx="1802343" cy="5652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8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51910" y="4802317"/>
            <a:ext cx="143637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5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6" r:id="rId2"/>
    <p:sldLayoutId id="2147483659" r:id="rId3"/>
    <p:sldLayoutId id="2147483681" r:id="rId4"/>
    <p:sldLayoutId id="2147483684" r:id="rId5"/>
    <p:sldLayoutId id="2147483682" r:id="rId6"/>
    <p:sldLayoutId id="2147483685" r:id="rId7"/>
    <p:sldLayoutId id="2147483660" r:id="rId8"/>
    <p:sldLayoutId id="2147483662" r:id="rId9"/>
    <p:sldLayoutId id="2147483670" r:id="rId10"/>
    <p:sldLayoutId id="2147483669" r:id="rId11"/>
    <p:sldLayoutId id="2147483668" r:id="rId12"/>
    <p:sldLayoutId id="2147483664" r:id="rId13"/>
    <p:sldLayoutId id="2147483671" r:id="rId14"/>
    <p:sldLayoutId id="2147483665" r:id="rId15"/>
    <p:sldLayoutId id="2147483677" r:id="rId16"/>
    <p:sldLayoutId id="2147483672" r:id="rId17"/>
    <p:sldLayoutId id="2147483676" r:id="rId18"/>
    <p:sldLayoutId id="2147483674" r:id="rId19"/>
    <p:sldLayoutId id="2147483675" r:id="rId20"/>
    <p:sldLayoutId id="2147483673" r:id="rId21"/>
    <p:sldLayoutId id="2147483683" r:id="rId2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57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0" y="1548000"/>
            <a:ext cx="8640000" cy="30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MO_MASTER_black_mono_for_light_backg_RBG.png"/>
          <p:cNvPicPr>
            <a:picLocks noChangeAspect="1"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183947" y="54592"/>
            <a:ext cx="1802343" cy="5652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8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51910" y="4802318"/>
            <a:ext cx="143637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87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5D7-3DA2-4EEF-B2BF-9AD76502A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Update on ESMValTool governance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69916-B4CA-4671-B9CE-73853C90D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94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 showing proposed ESMValTool governance structure. 3 teams report to a steering group.">
            <a:extLst>
              <a:ext uri="{FF2B5EF4-FFF2-40B4-BE49-F238E27FC236}">
                <a16:creationId xmlns:a16="http://schemas.microsoft.com/office/drawing/2014/main" id="{0E3D6113-1F9B-445A-9458-D65E136D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6671" y="381228"/>
            <a:ext cx="7179593" cy="5384695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A3957AA-36EB-4D78-8F5B-D831B433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534" y="251757"/>
            <a:ext cx="3742466" cy="37952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dirty="0"/>
              <a:t>Consortium members will:</a:t>
            </a:r>
          </a:p>
          <a:p>
            <a:pPr marL="170815" indent="-170815"/>
            <a:r>
              <a:rPr lang="en-GB" sz="1800" dirty="0"/>
              <a:t>contribute 1FTE to ESMValTool development</a:t>
            </a:r>
            <a:endParaRPr lang="en-GB" sz="1800" dirty="0">
              <a:cs typeface="Arial"/>
            </a:endParaRPr>
          </a:p>
          <a:p>
            <a:pPr marL="170815" indent="-170815"/>
            <a:r>
              <a:rPr lang="en-GB" sz="1800" dirty="0"/>
              <a:t>vote on steering group, to decide strategic direction of development</a:t>
            </a:r>
            <a:endParaRPr lang="en-GB" sz="1800" dirty="0">
              <a:cs typeface="Arial"/>
            </a:endParaRPr>
          </a:p>
          <a:p>
            <a:pPr marL="0" indent="0">
              <a:buNone/>
            </a:pPr>
            <a:r>
              <a:rPr lang="en-GB" sz="1800" dirty="0"/>
              <a:t>co-PIs: DLR &amp; Met Office</a:t>
            </a:r>
          </a:p>
          <a:p>
            <a:pPr marL="170815" indent="-170815"/>
            <a:r>
              <a:rPr lang="en-GB" sz="1800" dirty="0"/>
              <a:t>co-chair steering group, and deciding vote</a:t>
            </a:r>
            <a:endParaRPr lang="en-GB" sz="1800" dirty="0">
              <a:cs typeface="Arial"/>
            </a:endParaRPr>
          </a:p>
          <a:p>
            <a:pPr marL="170815" indent="-170815"/>
            <a:r>
              <a:rPr lang="en-GB" sz="1800" dirty="0"/>
              <a:t>visible leaders of the consortium</a:t>
            </a:r>
            <a:endParaRPr lang="en-GB" sz="1800" dirty="0">
              <a:cs typeface="Arial"/>
            </a:endParaRPr>
          </a:p>
          <a:p>
            <a:pPr marL="170815" indent="-170815"/>
            <a:endParaRPr lang="en-GB" sz="1800" dirty="0">
              <a:cs typeface="Arial"/>
            </a:endParaRPr>
          </a:p>
          <a:p>
            <a:pPr marL="0" indent="0">
              <a:buNone/>
            </a:pPr>
            <a:r>
              <a:rPr lang="en-GB" sz="1800" dirty="0"/>
              <a:t>Status:</a:t>
            </a:r>
          </a:p>
          <a:p>
            <a:pPr marL="170815" indent="-170815"/>
            <a:r>
              <a:rPr lang="en-GB" sz="1800" dirty="0"/>
              <a:t>iterating consortium agreement with members (DLR, </a:t>
            </a:r>
            <a:r>
              <a:rPr lang="en-GB" sz="1800" dirty="0" err="1"/>
              <a:t>MetO</a:t>
            </a:r>
            <a:r>
              <a:rPr lang="en-GB" sz="1800" dirty="0"/>
              <a:t>, NERC, BCS, SMHI, NLeSC)</a:t>
            </a:r>
            <a:endParaRPr lang="en-GB" sz="1800" dirty="0"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281B37-2C40-45C6-BAE7-F0C2FB58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54" y="160541"/>
            <a:ext cx="4907900" cy="576000"/>
          </a:xfrm>
          <a:solidFill>
            <a:schemeClr val="bg2"/>
          </a:solidFill>
        </p:spPr>
        <p:txBody>
          <a:bodyPr/>
          <a:lstStyle/>
          <a:p>
            <a:r>
              <a:rPr lang="en-GB" dirty="0"/>
              <a:t>ESMValTool consortium</a:t>
            </a:r>
          </a:p>
        </p:txBody>
      </p:sp>
    </p:spTree>
    <p:extLst>
      <p:ext uri="{BB962C8B-B14F-4D97-AF65-F5344CB8AC3E}">
        <p14:creationId xmlns:p14="http://schemas.microsoft.com/office/powerpoint/2010/main" val="26836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9F15-F8BC-483F-9BB6-025E887A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of Consortium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CE11-691F-41F7-A0C3-3A87B7011C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May 2022: Consortium Agreement with partners for review</a:t>
            </a:r>
          </a:p>
          <a:p>
            <a:r>
              <a:rPr lang="en-GB" dirty="0"/>
              <a:t>Oct 2022: 3 partners ready to sign; 3 under review</a:t>
            </a:r>
            <a:endParaRPr lang="en-GB" dirty="0">
              <a:cs typeface="Arial"/>
            </a:endParaRPr>
          </a:p>
          <a:p>
            <a:r>
              <a:rPr lang="en-GB" dirty="0">
                <a:cs typeface="Arial"/>
              </a:rPr>
              <a:t>June 2023: 4 partners ready to sign*, 2 under review</a:t>
            </a:r>
            <a:endParaRPr lang="en-GB" dirty="0"/>
          </a:p>
          <a:p>
            <a:r>
              <a:rPr lang="en-GB" dirty="0"/>
              <a:t>Technical legal changes are being negotiated, which will need to be reviewed by all parties</a:t>
            </a:r>
            <a:endParaRPr lang="en-GB" dirty="0"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E04ED-64FD-496A-9E67-FC1DA43B58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GB" dirty="0">
              <a:cs typeface="Arial"/>
            </a:endParaRPr>
          </a:p>
          <a:p>
            <a:pPr marL="0" indent="0">
              <a:buNone/>
            </a:pPr>
            <a:endParaRPr lang="en-GB" dirty="0">
              <a:cs typeface="Arial"/>
            </a:endParaRPr>
          </a:p>
          <a:p>
            <a:pPr marL="0" indent="0">
              <a:buNone/>
            </a:pPr>
            <a:endParaRPr lang="en-GB" dirty="0">
              <a:cs typeface="Arial"/>
            </a:endParaRPr>
          </a:p>
          <a:p>
            <a:pPr marL="0" indent="0">
              <a:buNone/>
            </a:pPr>
            <a:endParaRPr lang="en-GB" dirty="0">
              <a:cs typeface="Arial"/>
            </a:endParaRPr>
          </a:p>
          <a:p>
            <a:pPr marL="0" indent="0">
              <a:buNone/>
            </a:pPr>
            <a:r>
              <a:rPr lang="en-GB" sz="1800" dirty="0">
                <a:cs typeface="Arial"/>
              </a:rPr>
              <a:t>(*) Subject to re-assessment of funding prospects at time of signing</a:t>
            </a:r>
          </a:p>
          <a:p>
            <a:pPr marL="0" indent="0">
              <a:buNone/>
            </a:pPr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63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64A4-4225-4154-B5CD-5140F9E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Contributor License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78E4-C770-4017-AE45-E6894A200E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All contributors will need to sign the CLA before PR’s can be merged</a:t>
            </a:r>
          </a:p>
          <a:p>
            <a:r>
              <a:rPr lang="en-GB" dirty="0"/>
              <a:t>Why? Protect the consortium partners from:</a:t>
            </a:r>
          </a:p>
          <a:p>
            <a:pPr lvl="1"/>
            <a:r>
              <a:rPr lang="en-GB" dirty="0"/>
              <a:t>Action by a contributor for distributing their code without permission</a:t>
            </a:r>
          </a:p>
          <a:p>
            <a:pPr lvl="1"/>
            <a:r>
              <a:rPr lang="en-GB" dirty="0"/>
              <a:t>Action from a 3</a:t>
            </a:r>
            <a:r>
              <a:rPr lang="en-GB" baseline="30000" dirty="0"/>
              <a:t>rd</a:t>
            </a:r>
            <a:r>
              <a:rPr lang="en-GB" dirty="0"/>
              <a:t> party rights owner if contributor doesn’t own rights</a:t>
            </a:r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EE5B9-3B64-4C60-861C-A6C445D2F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Theo has successfully tested implementation of CLA assistant</a:t>
            </a:r>
          </a:p>
          <a:p>
            <a:r>
              <a:rPr lang="en-GB" dirty="0"/>
              <a:t>Ask Theo if you’d like to see a demo of the setup (dashboard)</a:t>
            </a:r>
          </a:p>
          <a:p>
            <a:r>
              <a:rPr lang="en-GB" dirty="0"/>
              <a:t>Constraint – can only be managed by one GitHub user</a:t>
            </a:r>
          </a:p>
          <a:p>
            <a:pPr lvl="1"/>
            <a:r>
              <a:rPr lang="en-GB" dirty="0"/>
              <a:t>Solution: create a new user just for CLA management</a:t>
            </a:r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319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4BDDB-E698-4C3F-871D-187D1881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ENES-RI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B12F76-D706-4E1B-8DCF-CA764F405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6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B91CDA-767D-4BE6-A561-2A202355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Proposal on ENES-RI – ESMValTool relationship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B85E02-EC62-4C96-9F2E-B36359E2A8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Treat ESMValTool as a “service” in ENES-RI</a:t>
            </a:r>
          </a:p>
          <a:p>
            <a:r>
              <a:rPr lang="en-GB" dirty="0"/>
              <a:t>Aim to align ESMValTool strategy / workplan with the wider ENES-RI strategy</a:t>
            </a:r>
          </a:p>
          <a:p>
            <a:pPr lvl="1"/>
            <a:r>
              <a:rPr lang="en-GB" dirty="0"/>
              <a:t>Ensuring that components of the Research Infrastructure “play nice” with each other</a:t>
            </a:r>
          </a:p>
          <a:p>
            <a:pPr lvl="1"/>
            <a:r>
              <a:rPr lang="en-GB" dirty="0"/>
              <a:t>Establish advisory / observer links between governance structures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CB38D-FF11-45E4-AC59-2B09BFE1A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Consortium members treat their 1FTE as an in-kind contribution to ENES-RI (if they become members of both)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3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t Office">
      <a:dk1>
        <a:srgbClr val="2A2A2A"/>
      </a:dk1>
      <a:lt1>
        <a:srgbClr val="B9DC0C"/>
      </a:lt1>
      <a:dk2>
        <a:srgbClr val="2A2A2A"/>
      </a:dk2>
      <a:lt2>
        <a:srgbClr val="FFFFFF"/>
      </a:lt2>
      <a:accent1>
        <a:srgbClr val="50B9A4"/>
      </a:accent1>
      <a:accent2>
        <a:srgbClr val="007AA9"/>
      </a:accent2>
      <a:accent3>
        <a:srgbClr val="E47452"/>
      </a:accent3>
      <a:accent4>
        <a:srgbClr val="A1A0AA"/>
      </a:accent4>
      <a:accent5>
        <a:srgbClr val="FFFFFF"/>
      </a:accent5>
      <a:accent6>
        <a:srgbClr val="FFFFFF"/>
      </a:accent6>
      <a:hlink>
        <a:srgbClr val="0673F9"/>
      </a:hlink>
      <a:folHlink>
        <a:srgbClr val="6F2735"/>
      </a:folHlink>
    </a:clrScheme>
    <a:fontScheme name="Met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Met_Office_PowerPoint_Template" id="{087F1D55-BA79-4962-BA6D-E15AF8FC5BA3}" vid="{26193FBF-F427-4F77-AA54-31FE1D919D3D}"/>
    </a:ext>
  </a:extLst>
</a:theme>
</file>

<file path=ppt/theme/theme2.xml><?xml version="1.0" encoding="utf-8"?>
<a:theme xmlns:a="http://schemas.openxmlformats.org/drawingml/2006/main" name="1_Office Theme">
  <a:themeElements>
    <a:clrScheme name="Met Office">
      <a:dk1>
        <a:srgbClr val="2A2A2A"/>
      </a:dk1>
      <a:lt1>
        <a:srgbClr val="B9DC0C"/>
      </a:lt1>
      <a:dk2>
        <a:srgbClr val="2A2A2A"/>
      </a:dk2>
      <a:lt2>
        <a:srgbClr val="FFFFFF"/>
      </a:lt2>
      <a:accent1>
        <a:srgbClr val="50B9A4"/>
      </a:accent1>
      <a:accent2>
        <a:srgbClr val="007AA9"/>
      </a:accent2>
      <a:accent3>
        <a:srgbClr val="E47452"/>
      </a:accent3>
      <a:accent4>
        <a:srgbClr val="A1A0AA"/>
      </a:accent4>
      <a:accent5>
        <a:srgbClr val="FFFFFF"/>
      </a:accent5>
      <a:accent6>
        <a:srgbClr val="FFFFFF"/>
      </a:accent6>
      <a:hlink>
        <a:srgbClr val="0673F9"/>
      </a:hlink>
      <a:folHlink>
        <a:srgbClr val="6F2735"/>
      </a:folHlink>
    </a:clrScheme>
    <a:fontScheme name="Met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Met_Office_PowerPoint_Template" id="{087F1D55-BA79-4962-BA6D-E15AF8FC5BA3}" vid="{26193FBF-F427-4F77-AA54-31FE1D919D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lder" ma:contentTypeID="0x0120006E7919E4D59A6540AA01A20A5535577F" ma:contentTypeVersion="0" ma:contentTypeDescription="Create a new folder." ma:contentTypeScope="" ma:versionID="a8b7ccb13c0e7df093a284675f7db25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16c1f134535a5987f8506c273f35564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temChildCount" minOccurs="0"/>
                <xsd:element ref="ns1:FolderChild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temChildCount" ma:index="3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4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ListForm</Display>
  <Edit>ListForm</Edit>
  <New>ListForm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CD52A6-D8C6-4ADB-B331-395096F04B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E9A6F7-EC1C-4E3B-8AE4-0F4C1A52DE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BD1F6-91C3-4A38-8FFC-56DD4FC2B3B7}">
  <ds:schemaRefs>
    <ds:schemaRef ds:uri="http://purl.org/dc/terms/"/>
    <ds:schemaRef ds:uri="d5f456a8-998e-4615-8aa7-08c9413f4944"/>
    <ds:schemaRef ds:uri="http://schemas.microsoft.com/office/2006/documentManagement/types"/>
    <ds:schemaRef ds:uri="39e328b5-fd55-4aa2-9335-b42da031234f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1.Met_Office_PowerPoint_Template</Template>
  <TotalTime>112</TotalTime>
  <Words>266</Words>
  <Application>Microsoft Office PowerPoint</Application>
  <PresentationFormat>On-screen Show (16:9)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1_Office Theme</vt:lpstr>
      <vt:lpstr>Update on ESMValTool governance</vt:lpstr>
      <vt:lpstr>ESMValTool consortium</vt:lpstr>
      <vt:lpstr>Status of Consortium Agreement</vt:lpstr>
      <vt:lpstr>Contributor License Agreement</vt:lpstr>
      <vt:lpstr>ENES-RI</vt:lpstr>
      <vt:lpstr>Proposal on ENES-RI – ESMValTool relationship</vt:lpstr>
    </vt:vector>
  </TitlesOfParts>
  <Company>Met 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GC4 assessment update</dc:title>
  <dc:creator>Graham, Tim</dc:creator>
  <cp:lastModifiedBy>Sellar, Alistair</cp:lastModifiedBy>
  <cp:revision>46</cp:revision>
  <dcterms:created xsi:type="dcterms:W3CDTF">2020-11-19T10:34:51Z</dcterms:created>
  <dcterms:modified xsi:type="dcterms:W3CDTF">2023-06-27T16:55:04Z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0x0120006E7919E4D59A6540AA01A20A5535577F</vt:lpwstr>
  </property>
</Properties>
</file>