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87" r:id="rId5"/>
    <p:sldMasterId id="2147483711" r:id="rId6"/>
  </p:sldMasterIdLst>
  <p:notesMasterIdLst>
    <p:notesMasterId r:id="rId22"/>
  </p:notesMasterIdLst>
  <p:sldIdLst>
    <p:sldId id="287" r:id="rId7"/>
    <p:sldId id="292" r:id="rId8"/>
    <p:sldId id="291" r:id="rId9"/>
    <p:sldId id="288" r:id="rId10"/>
    <p:sldId id="290" r:id="rId11"/>
    <p:sldId id="289" r:id="rId12"/>
    <p:sldId id="293" r:id="rId13"/>
    <p:sldId id="294" r:id="rId14"/>
    <p:sldId id="295" r:id="rId15"/>
    <p:sldId id="297" r:id="rId16"/>
    <p:sldId id="296" r:id="rId17"/>
    <p:sldId id="300" r:id="rId18"/>
    <p:sldId id="298" r:id="rId19"/>
    <p:sldId id="299" r:id="rId20"/>
    <p:sldId id="30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BC0"/>
    <a:srgbClr val="E47452"/>
    <a:srgbClr val="55C6B4"/>
    <a:srgbClr val="CF4922"/>
    <a:srgbClr val="0F79BE"/>
    <a:srgbClr val="BBBDBF"/>
    <a:srgbClr val="C4E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F1F05-E0B7-CAD6-6FC3-1212F2C3EAFD}" v="90" dt="2023-06-27T08:07:04.410"/>
    <p1510:client id="{FA14AE04-7D54-51C3-B5C4-8D1B74D8C3F7}" v="165" dt="2023-06-27T07:33:22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4C97-B0AB-415A-87C7-A72C5EB9248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B7FA-AB46-4993-BA79-F306F77A2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2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Explain the concept of 'sites' - a configurable file that enables running of CMEW/RTW on MO Hardware, Jasmin or any other environment. </a:t>
            </a:r>
            <a:r>
              <a:rPr lang="en-US" err="1">
                <a:ea typeface="Calibri"/>
                <a:cs typeface="Calibri"/>
              </a:rPr>
              <a:t>Install_env_files</a:t>
            </a:r>
            <a:r>
              <a:rPr lang="en-US">
                <a:ea typeface="Calibri"/>
                <a:cs typeface="Calibri"/>
              </a:rPr>
              <a:t> sets up this site specific run information.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CDDS </a:t>
            </a:r>
            <a:r>
              <a:rPr lang="en-US" err="1">
                <a:ea typeface="Calibri"/>
                <a:cs typeface="Calibri"/>
              </a:rPr>
              <a:t>standardises</a:t>
            </a:r>
            <a:r>
              <a:rPr lang="en-US">
                <a:ea typeface="Calibri"/>
                <a:cs typeface="Calibri"/>
              </a:rPr>
              <a:t> model output by interpreting and combining our stash codes into CMIP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8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1294" cy="5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2023,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63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567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9351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322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8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4087988" cy="57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62272" y="1"/>
            <a:ext cx="4572000" cy="47167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7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4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09468"/>
            <a:ext cx="9144000" cy="402238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2413" y="818866"/>
            <a:ext cx="8639175" cy="378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7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1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38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C4E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39"/>
            <a:ext cx="8640000" cy="900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5480"/>
            <a:ext cx="8640000" cy="263252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74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BBBDB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75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359B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2023,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728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E4745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54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55C6B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3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22593"/>
            <a:ext cx="9144000" cy="3415500"/>
          </a:xfrm>
          <a:prstGeom prst="rect">
            <a:avLst/>
          </a:prstGeom>
          <a:solidFill>
            <a:srgbClr val="C4E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99739"/>
            <a:ext cx="8640000" cy="9004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2721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217158" y="482721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2023,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6704" y="2004607"/>
            <a:ext cx="864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BE" sz="1600"/>
              <a:t>For more information </a:t>
            </a:r>
            <a:r>
              <a:rPr lang="fr-BE" sz="1600" err="1"/>
              <a:t>please</a:t>
            </a:r>
            <a:r>
              <a:rPr lang="fr-BE" sz="1600"/>
              <a:t> contact</a:t>
            </a:r>
            <a:endParaRPr lang="en-GB" sz="16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86704" y="3994278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Insert phone number here</a:t>
            </a:r>
            <a:endParaRPr lang="en-GB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86704" y="3308732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Insert e-mail here</a:t>
            </a:r>
            <a:endParaRPr lang="en-GB"/>
          </a:p>
        </p:txBody>
      </p:sp>
      <p:pic>
        <p:nvPicPr>
          <p:cNvPr id="16" name="email-ic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161" y="3293168"/>
            <a:ext cx="357677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hone-ic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419" y="3969028"/>
            <a:ext cx="415161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web-ic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4000" y="2617307"/>
            <a:ext cx="467999" cy="3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F812764-35C6-4759-8316-7323965CEE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704" y="2627841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www.metoffice.gov.uk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1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1294" cy="5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2022,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6347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2022,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7281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-backg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2022,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5083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2022,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2022,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7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pic>
        <p:nvPicPr>
          <p:cNvPr id="9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4869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2022, Met Office</a:t>
            </a:r>
            <a:endParaRPr lang="en-GB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79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2022,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pic>
        <p:nvPicPr>
          <p:cNvPr id="18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720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-backg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2023,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5083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400" y="1548000"/>
            <a:ext cx="40896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747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92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567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1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9351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322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83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4087988" cy="57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62272" y="1"/>
            <a:ext cx="4572000" cy="47167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719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475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09468"/>
            <a:ext cx="9144000" cy="402238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2413" y="818866"/>
            <a:ext cx="8639175" cy="378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73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17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382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C4E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39"/>
            <a:ext cx="8640000" cy="900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5480"/>
            <a:ext cx="8640000" cy="263252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7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2023,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BBBDB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758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359B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1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E4745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542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55C6B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33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22593"/>
            <a:ext cx="9144000" cy="3415500"/>
          </a:xfrm>
          <a:prstGeom prst="rect">
            <a:avLst/>
          </a:prstGeom>
          <a:solidFill>
            <a:srgbClr val="C4E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99739"/>
            <a:ext cx="8640000" cy="9004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2721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217158" y="482721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2022,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6704" y="2004607"/>
            <a:ext cx="864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BE" sz="1600"/>
              <a:t>For more information </a:t>
            </a:r>
            <a:r>
              <a:rPr lang="fr-BE" sz="1600" err="1"/>
              <a:t>please</a:t>
            </a:r>
            <a:r>
              <a:rPr lang="fr-BE" sz="1600"/>
              <a:t> contact</a:t>
            </a:r>
            <a:endParaRPr lang="en-GB" sz="16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86704" y="3521016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Insert phone number here</a:t>
            </a:r>
            <a:endParaRPr lang="en-GB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86704" y="3075837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Insert e-mail here</a:t>
            </a:r>
            <a:endParaRPr lang="en-GB"/>
          </a:p>
        </p:txBody>
      </p:sp>
      <p:pic>
        <p:nvPicPr>
          <p:cNvPr id="18" name="web-ico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99" y="2617307"/>
            <a:ext cx="396000" cy="3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F812764-35C6-4759-8316-7323965CEE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704" y="2627841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www.metoffice.gov.uk</a:t>
            </a:r>
            <a:endParaRPr lang="en-GB"/>
          </a:p>
        </p:txBody>
      </p:sp>
      <p:pic>
        <p:nvPicPr>
          <p:cNvPr id="13" name="web-icon.png">
            <a:extLst>
              <a:ext uri="{FF2B5EF4-FFF2-40B4-BE49-F238E27FC236}">
                <a16:creationId xmlns:a16="http://schemas.microsoft.com/office/drawing/2014/main" id="{B472CB18-3C04-46E9-A4DC-7923E8BEB0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99" y="3055686"/>
            <a:ext cx="396000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web-icon.png">
            <a:extLst>
              <a:ext uri="{FF2B5EF4-FFF2-40B4-BE49-F238E27FC236}">
                <a16:creationId xmlns:a16="http://schemas.microsoft.com/office/drawing/2014/main" id="{33E1C480-D76C-4A08-A27B-EFA5CDC40AF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99" y="3501642"/>
            <a:ext cx="396000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web-icon.png">
            <a:extLst>
              <a:ext uri="{FF2B5EF4-FFF2-40B4-BE49-F238E27FC236}">
                <a16:creationId xmlns:a16="http://schemas.microsoft.com/office/drawing/2014/main" id="{D4C35C27-B01B-47C2-AAF1-3D38290F18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99" y="3940021"/>
            <a:ext cx="396000" cy="3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68136C3-37A7-4311-9705-49E0C1351C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704" y="3963995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Insert social media handle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16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1294" cy="5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63472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72813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-backg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50832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1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7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pic>
        <p:nvPicPr>
          <p:cNvPr id="9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486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2023,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7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pic>
        <p:nvPicPr>
          <p:cNvPr id="9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48699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797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pic>
        <p:nvPicPr>
          <p:cNvPr id="18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72086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6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400" y="1548000"/>
            <a:ext cx="40896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747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928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567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11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9351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322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839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4087988" cy="57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62272" y="1"/>
            <a:ext cx="4572000" cy="47167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719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475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09468"/>
            <a:ext cx="9144000" cy="402238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2413" y="818866"/>
            <a:ext cx="8639175" cy="378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732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2023, Met Office</a:t>
            </a:r>
            <a:endParaRPr lang="en-GB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797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382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39"/>
            <a:ext cx="8640000" cy="900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5480"/>
            <a:ext cx="8640000" cy="263252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747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75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1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542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338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22593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99739"/>
            <a:ext cx="8640000" cy="9004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2721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217158" y="482721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6704" y="2004607"/>
            <a:ext cx="864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BE" sz="1600"/>
              <a:t>For more information </a:t>
            </a:r>
            <a:r>
              <a:rPr lang="fr-BE" sz="1600" err="1"/>
              <a:t>please</a:t>
            </a:r>
            <a:r>
              <a:rPr lang="fr-BE" sz="1600"/>
              <a:t> contact</a:t>
            </a:r>
            <a:endParaRPr lang="en-GB" sz="16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86704" y="3994278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Insert phone number here</a:t>
            </a:r>
            <a:endParaRPr lang="en-GB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86704" y="3308732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Insert e-mail here</a:t>
            </a:r>
            <a:endParaRPr lang="en-GB"/>
          </a:p>
        </p:txBody>
      </p:sp>
      <p:pic>
        <p:nvPicPr>
          <p:cNvPr id="16" name="email-ic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161" y="3293168"/>
            <a:ext cx="357677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hone-ic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419" y="3969028"/>
            <a:ext cx="415161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web-ic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4000" y="2617307"/>
            <a:ext cx="467999" cy="3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F812764-35C6-4759-8316-7323965CEE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704" y="2627841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www.metoffice.gov.uk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2023,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pic>
        <p:nvPicPr>
          <p:cNvPr id="18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720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400" y="1548000"/>
            <a:ext cx="40896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747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57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1548000"/>
            <a:ext cx="8640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MO_MASTER_black_mono_for_light_backg_RBG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183946" y="54592"/>
            <a:ext cx="1802343" cy="56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rgbClr val="C4E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51910" y="4802317"/>
            <a:ext cx="143637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6" r:id="rId2"/>
    <p:sldLayoutId id="2147483659" r:id="rId3"/>
    <p:sldLayoutId id="2147483681" r:id="rId4"/>
    <p:sldLayoutId id="2147483684" r:id="rId5"/>
    <p:sldLayoutId id="2147483682" r:id="rId6"/>
    <p:sldLayoutId id="2147483685" r:id="rId7"/>
    <p:sldLayoutId id="2147483660" r:id="rId8"/>
    <p:sldLayoutId id="2147483662" r:id="rId9"/>
    <p:sldLayoutId id="2147483670" r:id="rId10"/>
    <p:sldLayoutId id="2147483669" r:id="rId11"/>
    <p:sldLayoutId id="2147483668" r:id="rId12"/>
    <p:sldLayoutId id="2147483664" r:id="rId13"/>
    <p:sldLayoutId id="2147483671" r:id="rId14"/>
    <p:sldLayoutId id="2147483665" r:id="rId15"/>
    <p:sldLayoutId id="2147483677" r:id="rId16"/>
    <p:sldLayoutId id="2147483672" r:id="rId17"/>
    <p:sldLayoutId id="2147483676" r:id="rId18"/>
    <p:sldLayoutId id="2147483674" r:id="rId19"/>
    <p:sldLayoutId id="2147483675" r:id="rId20"/>
    <p:sldLayoutId id="2147483673" r:id="rId21"/>
    <p:sldLayoutId id="2147483683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57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1548000"/>
            <a:ext cx="8640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MO_MASTER_black_mono_for_light_backg_RBG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183946" y="54592"/>
            <a:ext cx="1802343" cy="56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rgbClr val="C4E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51910" y="4802317"/>
            <a:ext cx="143637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57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1548000"/>
            <a:ext cx="8640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MO_MASTER_black_mono_for_light_backg_RBG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183946" y="54592"/>
            <a:ext cx="1802343" cy="56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51910" y="4802317"/>
            <a:ext cx="143637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MValGroup/ESMValTool/discussions/3247" TargetMode="Externa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MValGroup/ESMValTool/discussions/3248" TargetMode="Externa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MValGroup/ESMValTool/discussions/3249" TargetMode="Externa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mvaltool.org/en/latest/quickstart/installation.html#pre-installed-versions-on-hpc-clusters-other-servers" TargetMode="External"/><Relationship Id="rId2" Type="http://schemas.openxmlformats.org/officeDocument/2006/relationships/hyperlink" Target="https://github.com/MetOffice/CMEW" TargetMode="Externa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1E6D4B-47D8-49C0-9204-70D4C19F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038943"/>
          </a:xfrm>
        </p:spPr>
        <p:txBody>
          <a:bodyPr/>
          <a:lstStyle/>
          <a:p>
            <a:r>
              <a:rPr lang="en-GB">
                <a:cs typeface="Arial"/>
              </a:rPr>
              <a:t>Met Office </a:t>
            </a:r>
            <a:r>
              <a:rPr lang="en-GB" err="1">
                <a:cs typeface="Arial"/>
              </a:rPr>
              <a:t>ESMValTool</a:t>
            </a:r>
            <a:r>
              <a:rPr lang="en-GB">
                <a:cs typeface="Arial"/>
              </a:rPr>
              <a:t> Update</a:t>
            </a:r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A0585E-1C6C-4744-ADDD-352E6868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3828947" cy="18142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Progress on the Climate Model Evaluation Workflow (CMEW) and the Recipe Test Workflow (RTW)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AA5D8D-4706-4A5D-AC6D-BD778D96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43" y="965719"/>
            <a:ext cx="5041397" cy="367238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672ACD-1A9A-47AF-A51A-573B0BB0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RTW: 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18209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A315BE-D76C-2E93-E5D6-4D50E121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RTW: Current status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A9E4915-BF2D-3978-B75F-12FBA42E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69" y="1280806"/>
            <a:ext cx="7153992" cy="3327194"/>
          </a:xfrm>
        </p:spPr>
      </p:pic>
    </p:spTree>
    <p:extLst>
      <p:ext uri="{BB962C8B-B14F-4D97-AF65-F5344CB8AC3E}">
        <p14:creationId xmlns:p14="http://schemas.microsoft.com/office/powerpoint/2010/main" val="334279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AE632-E569-B57D-506C-B399AF9F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cs typeface="Arial"/>
              </a:rPr>
              <a:t>Items to complete before community review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E4AED27-8C8B-5E97-8F2C-51DF7FC4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61" y="1276682"/>
            <a:ext cx="4524497" cy="3362031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D2DC3A0F-EC41-DC4E-9ADB-A05751BF3D1E}"/>
              </a:ext>
            </a:extLst>
          </p:cNvPr>
          <p:cNvSpPr/>
          <p:nvPr/>
        </p:nvSpPr>
        <p:spPr>
          <a:xfrm rot="-1260000">
            <a:off x="4312226" y="3696195"/>
            <a:ext cx="2048493" cy="660564"/>
          </a:xfrm>
          <a:prstGeom prst="leftArrow">
            <a:avLst/>
          </a:prstGeom>
          <a:solidFill>
            <a:srgbClr val="359BC0"/>
          </a:solidFill>
          <a:ln>
            <a:solidFill>
              <a:srgbClr val="359B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1D585-5992-5250-638D-4342AFCE11BC}"/>
              </a:ext>
            </a:extLst>
          </p:cNvPr>
          <p:cNvSpPr txBox="1"/>
          <p:nvPr/>
        </p:nvSpPr>
        <p:spPr>
          <a:xfrm>
            <a:off x="5870865" y="3963389"/>
            <a:ext cx="2575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Arial"/>
              </a:rPr>
              <a:t>Can someone help us with this, please? :)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4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14A79A-ACDC-2291-404B-B687D5E0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Known Good Outputs:</a:t>
            </a:r>
          </a:p>
          <a:p>
            <a:pPr lvl="1"/>
            <a:r>
              <a:rPr lang="en-GB">
                <a:cs typeface="Arial"/>
              </a:rPr>
              <a:t>How do we manage them?</a:t>
            </a:r>
          </a:p>
          <a:p>
            <a:pPr lvl="1"/>
            <a:r>
              <a:rPr lang="en-GB">
                <a:cs typeface="Arial"/>
              </a:rPr>
              <a:t>Where do we store them?</a:t>
            </a:r>
          </a:p>
          <a:p>
            <a:pPr lvl="1"/>
            <a:r>
              <a:rPr lang="en-GB">
                <a:cs typeface="Arial"/>
              </a:rPr>
              <a:t>KGOs may differ from site to site, do we need a tolerance check?</a:t>
            </a:r>
          </a:p>
          <a:p>
            <a:pPr lvl="1"/>
            <a:endParaRPr lang="en-GB">
              <a:cs typeface="Arial"/>
            </a:endParaRPr>
          </a:p>
          <a:p>
            <a:pPr marL="0" indent="0">
              <a:buNone/>
            </a:pPr>
            <a:r>
              <a:rPr lang="en-GB">
                <a:cs typeface="Arial"/>
              </a:rPr>
              <a:t>We need your input! See </a:t>
            </a:r>
            <a:r>
              <a:rPr lang="en-GB">
                <a:ea typeface="+mn-lt"/>
                <a:cs typeface="+mn-lt"/>
                <a:hlinkClick r:id="rId2"/>
              </a:rPr>
              <a:t>ESMValTool: Discussion: #3247</a:t>
            </a:r>
          </a:p>
          <a:p>
            <a:pPr marL="0" indent="0">
              <a:buNone/>
            </a:pPr>
            <a:endParaRPr lang="en-GB">
              <a:cs typeface="Arial"/>
            </a:endParaRPr>
          </a:p>
          <a:p>
            <a:pPr marL="0" indent="0">
              <a:buNone/>
            </a:pPr>
            <a:endParaRPr lang="en-GB">
              <a:cs typeface="Arial"/>
            </a:endParaRPr>
          </a:p>
          <a:p>
            <a:pPr lvl="1"/>
            <a:endParaRPr lang="en-GB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73FAE9-FFA9-72CD-408E-796741CA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cs typeface="Arial"/>
              </a:rPr>
              <a:t>Prompt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78470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BEADF9-E7EC-D334-60E3-06B7A39C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Some recipes aren't reproducible </a:t>
            </a:r>
          </a:p>
          <a:p>
            <a:pPr lvl="1"/>
            <a:r>
              <a:rPr lang="en-GB">
                <a:cs typeface="Arial"/>
              </a:rPr>
              <a:t>If we want to use them in the RTW, this will need resolving. </a:t>
            </a:r>
          </a:p>
          <a:p>
            <a:pPr lvl="1"/>
            <a:r>
              <a:rPr lang="en-GB">
                <a:cs typeface="Arial"/>
              </a:rPr>
              <a:t>Is making them reproducible worth saving the effort of checking them manually at release time?</a:t>
            </a:r>
          </a:p>
          <a:p>
            <a:pPr marL="342900" lvl="1" indent="0">
              <a:buNone/>
            </a:pPr>
            <a:endParaRPr lang="en-GB">
              <a:cs typeface="Arial"/>
            </a:endParaRPr>
          </a:p>
          <a:p>
            <a:pPr marL="0" indent="0">
              <a:buNone/>
            </a:pPr>
            <a:r>
              <a:rPr lang="en-GB">
                <a:cs typeface="Arial"/>
              </a:rPr>
              <a:t>We need your input! See </a:t>
            </a:r>
            <a:r>
              <a:rPr lang="en-GB">
                <a:ea typeface="+mn-lt"/>
                <a:cs typeface="+mn-lt"/>
                <a:hlinkClick r:id="rId2"/>
              </a:rPr>
              <a:t>ESMValTool: Discussion: #3248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GB">
              <a:cs typeface="Arial"/>
            </a:endParaRPr>
          </a:p>
          <a:p>
            <a:pPr marL="0" indent="0">
              <a:buNone/>
            </a:pPr>
            <a:endParaRPr lang="en-GB">
              <a:cs typeface="Arial"/>
            </a:endParaRPr>
          </a:p>
          <a:p>
            <a:pPr marL="0" indent="0">
              <a:buNone/>
            </a:pPr>
            <a:endParaRPr lang="en-GB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02A17-FDA3-1051-9D64-BB940BCF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Ideas for improvement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82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913BB-7093-E9EC-98F3-C4B0FDDD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Automatically open a GitHub issue (with the RTW label) when something breaks</a:t>
            </a:r>
            <a:endParaRPr lang="en-GB"/>
          </a:p>
          <a:p>
            <a:r>
              <a:rPr lang="en-GB">
                <a:cs typeface="Arial"/>
              </a:rPr>
              <a:t>Any more ideas?</a:t>
            </a:r>
          </a:p>
          <a:p>
            <a:pPr marL="0" indent="0">
              <a:buNone/>
            </a:pPr>
            <a:endParaRPr lang="en-GB">
              <a:cs typeface="Arial"/>
            </a:endParaRPr>
          </a:p>
          <a:p>
            <a:pPr marL="0" indent="0">
              <a:buNone/>
            </a:pPr>
            <a:r>
              <a:rPr lang="en-GB">
                <a:cs typeface="Arial"/>
              </a:rPr>
              <a:t>We need your input! See </a:t>
            </a:r>
            <a:r>
              <a:rPr lang="en-GB">
                <a:ea typeface="+mn-lt"/>
                <a:cs typeface="+mn-lt"/>
                <a:hlinkClick r:id="rId2"/>
              </a:rPr>
              <a:t>ESMValTool: Discussion: #3249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2E4C2-C4FF-C9F2-78BE-915CEF90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Post-prototype feature requests / discussion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4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D5514-D40F-4048-814A-03B84032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The Climate Model Evaluation Workflow (CMEW; </a:t>
            </a:r>
            <a:r>
              <a:rPr lang="en">
                <a:ea typeface="+mn-lt"/>
                <a:cs typeface="+mn-lt"/>
              </a:rPr>
              <a:t>sounds like emu</a:t>
            </a:r>
            <a:r>
              <a:rPr lang="en-GB">
                <a:ea typeface="+mn-lt"/>
                <a:cs typeface="+mn-lt"/>
              </a:rPr>
              <a:t>) is the name given to the workflow that will replace the bespoke, internal tools currently used to perform climate model evaluation at the Met Office</a:t>
            </a:r>
          </a:p>
          <a:p>
            <a:r>
              <a:rPr lang="en-GB">
                <a:ea typeface="+mn-lt"/>
                <a:cs typeface="+mn-lt"/>
              </a:rPr>
              <a:t>CMEW aims to consolidate climate model evaluation of all ESM components (atmosphere, ocean, sea ice, land, …) by using </a:t>
            </a:r>
            <a:r>
              <a:rPr lang="en-GB" err="1">
                <a:ea typeface="+mn-lt"/>
                <a:cs typeface="+mn-lt"/>
              </a:rPr>
              <a:t>ESMValTool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CMEW will:</a:t>
            </a:r>
          </a:p>
          <a:p>
            <a:pPr lvl="1"/>
            <a:r>
              <a:rPr lang="en-GB" sz="2000">
                <a:ea typeface="+mn-lt"/>
                <a:cs typeface="+mn-lt"/>
              </a:rPr>
              <a:t>minimise complexity</a:t>
            </a:r>
          </a:p>
          <a:p>
            <a:pPr lvl="1"/>
            <a:r>
              <a:rPr lang="en-GB" sz="2000">
                <a:ea typeface="+mn-lt"/>
                <a:cs typeface="+mn-lt"/>
              </a:rPr>
              <a:t>simplify future porting work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672ACD-1A9A-47AF-A51A-573B0BB0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Climate Model Evaluation Workflow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4C59D-1F90-490E-3E7D-C6849563CEFA}"/>
              </a:ext>
            </a:extLst>
          </p:cNvPr>
          <p:cNvSpPr txBox="1"/>
          <p:nvPr/>
        </p:nvSpPr>
        <p:spPr>
          <a:xfrm rot="19860000">
            <a:off x="8300495" y="348358"/>
            <a:ext cx="717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>
                <a:solidFill>
                  <a:schemeClr val="bg2"/>
                </a:solidFill>
              </a:rPr>
              <a:t>CAW</a:t>
            </a:r>
            <a:endParaRPr lang="en-US" sz="1400">
              <a:solidFill>
                <a:schemeClr val="bg2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84EC8-8503-1164-4BE5-F914CAAF4B33}"/>
              </a:ext>
            </a:extLst>
          </p:cNvPr>
          <p:cNvSpPr txBox="1"/>
          <p:nvPr/>
        </p:nvSpPr>
        <p:spPr>
          <a:xfrm>
            <a:off x="3325092" y="4742707"/>
            <a:ext cx="58189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>
                <a:cs typeface="Arial"/>
              </a:rPr>
              <a:t>[Credit</a:t>
            </a:r>
            <a:r>
              <a:rPr lang="en" sz="2000">
                <a:cs typeface="Arial"/>
              </a:rPr>
              <a:t> for the name CMEW goes to Ed Blockley!]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8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D5514-D40F-4048-814A-03B84032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CMEW: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is stored in </a:t>
            </a:r>
            <a:r>
              <a:rPr lang="en-GB" sz="2000">
                <a:ea typeface="+mn-lt"/>
                <a:cs typeface="+mn-lt"/>
                <a:hlinkClick r:id="rId2"/>
              </a:rPr>
              <a:t>MetOffice/CMEW</a:t>
            </a:r>
            <a:r>
              <a:rPr lang="en-GB" sz="2000">
                <a:ea typeface="+mn-lt"/>
                <a:cs typeface="+mn-lt"/>
              </a:rPr>
              <a:t> (private for now) on GitHub</a:t>
            </a:r>
          </a:p>
          <a:p>
            <a:pPr lvl="1"/>
            <a:r>
              <a:rPr lang="en-GB" sz="2000">
                <a:ea typeface="+mn-lt"/>
                <a:cs typeface="+mn-lt"/>
              </a:rPr>
              <a:t>uses Rose 2 and </a:t>
            </a:r>
            <a:r>
              <a:rPr lang="en-GB" sz="2000" err="1">
                <a:ea typeface="+mn-lt"/>
                <a:cs typeface="+mn-lt"/>
              </a:rPr>
              <a:t>Cylc</a:t>
            </a:r>
            <a:r>
              <a:rPr lang="en-GB" sz="2000">
                <a:ea typeface="+mn-lt"/>
                <a:cs typeface="+mn-lt"/>
              </a:rPr>
              <a:t> 8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uses </a:t>
            </a:r>
            <a:r>
              <a:rPr lang="en-GB" sz="2000" err="1">
                <a:ea typeface="+mn-lt"/>
                <a:cs typeface="+mn-lt"/>
              </a:rPr>
              <a:t>ESMValTool</a:t>
            </a:r>
            <a:r>
              <a:rPr lang="en-GB" sz="2000">
                <a:ea typeface="+mn-lt"/>
                <a:cs typeface="+mn-lt"/>
              </a:rPr>
              <a:t> experimental config API </a:t>
            </a:r>
          </a:p>
          <a:p>
            <a:pPr lvl="1"/>
            <a:r>
              <a:rPr lang="en-GB" sz="2000">
                <a:ea typeface="+mn-lt"/>
                <a:cs typeface="+mn-lt"/>
              </a:rPr>
              <a:t>has been developed to ensure a portable workflow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uses our centrally managed </a:t>
            </a:r>
            <a:r>
              <a:rPr lang="en-GB" sz="2000">
                <a:ea typeface="+mn-lt"/>
                <a:cs typeface="+mn-lt"/>
                <a:hlinkClick r:id="rId3"/>
              </a:rPr>
              <a:t>ESMValTool environments</a:t>
            </a:r>
          </a:p>
          <a:p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672ACD-1A9A-47AF-A51A-573B0BB0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CMEW technical information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4C59D-1F90-490E-3E7D-C6849563CEFA}"/>
              </a:ext>
            </a:extLst>
          </p:cNvPr>
          <p:cNvSpPr txBox="1"/>
          <p:nvPr/>
        </p:nvSpPr>
        <p:spPr>
          <a:xfrm rot="19860000">
            <a:off x="8300495" y="348358"/>
            <a:ext cx="717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>
                <a:solidFill>
                  <a:schemeClr val="bg2"/>
                </a:solidFill>
              </a:rPr>
              <a:t>CAW</a:t>
            </a:r>
            <a:endParaRPr lang="en-US" sz="1400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85F0225-12CA-96D6-3743-55A45DF51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289" y="1258649"/>
            <a:ext cx="4579665" cy="34533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B01173-BE3D-E0EF-722D-0984C3DE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Structure of CMEW?</a:t>
            </a:r>
          </a:p>
        </p:txBody>
      </p:sp>
    </p:spTree>
    <p:extLst>
      <p:ext uri="{BB962C8B-B14F-4D97-AF65-F5344CB8AC3E}">
        <p14:creationId xmlns:p14="http://schemas.microsoft.com/office/powerpoint/2010/main" val="306024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D5514-D40F-4048-814A-03B84032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Create a prototype to demonstrate how an ESMValTool metric and an AutoAssess metric can be run from a single workflow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Add all un-converted AutoAssess metrics to CMEW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Retire the AutoAssess Rose suite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672ACD-1A9A-47AF-A51A-573B0BB0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plan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4C59D-1F90-490E-3E7D-C6849563CEFA}"/>
              </a:ext>
            </a:extLst>
          </p:cNvPr>
          <p:cNvSpPr txBox="1"/>
          <p:nvPr/>
        </p:nvSpPr>
        <p:spPr>
          <a:xfrm rot="19860000">
            <a:off x="8300495" y="348358"/>
            <a:ext cx="717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>
                <a:solidFill>
                  <a:schemeClr val="bg2"/>
                </a:solidFill>
              </a:rPr>
              <a:t>CAW</a:t>
            </a:r>
            <a:endParaRPr lang="en-US" sz="1400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4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8EC20-69E2-2DD3-B1C1-81965BDB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Expect activity from MO scientists in February! We'll be working with scientists to convert </a:t>
            </a:r>
            <a:r>
              <a:rPr lang="en-GB" err="1">
                <a:cs typeface="Arial"/>
              </a:rPr>
              <a:t>AutoAssess</a:t>
            </a:r>
            <a:r>
              <a:rPr lang="en-GB">
                <a:cs typeface="Arial"/>
              </a:rPr>
              <a:t> metrics to </a:t>
            </a:r>
            <a:r>
              <a:rPr lang="en-GB" err="1">
                <a:cs typeface="Arial"/>
              </a:rPr>
              <a:t>ESMValTool</a:t>
            </a:r>
            <a:r>
              <a:rPr lang="en-GB">
                <a:cs typeface="Arial"/>
              </a:rPr>
              <a:t>.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018BA-126C-D568-2455-2001FDB0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Future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1A9B61-4B2B-54A2-18C9-5D2456AE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Using the ESMValTool (ex-experimental) config API</a:t>
            </a:r>
          </a:p>
          <a:p>
            <a:r>
              <a:rPr lang="en-GB">
                <a:cs typeface="Arial"/>
              </a:rPr>
              <a:t>Developing a prototype</a:t>
            </a:r>
          </a:p>
          <a:p>
            <a:r>
              <a:rPr lang="en-GB">
                <a:cs typeface="Arial"/>
              </a:rPr>
              <a:t>Activity from MO Scientists starting February 2024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8C3898-8136-C3D1-6C77-ED364844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CMEW Summary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37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9D9065-D0EF-719C-F7B3-7068127C5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Recipe Test Workflow</a:t>
            </a:r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013218-35F5-D17B-5D42-653E9ABF5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7C533-17C2-64EE-B044-901C0E10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cs typeface="Arial"/>
              </a:rPr>
              <a:t>Cylc</a:t>
            </a:r>
            <a:r>
              <a:rPr lang="en-GB">
                <a:cs typeface="Arial"/>
              </a:rPr>
              <a:t> 8 workflow</a:t>
            </a:r>
          </a:p>
          <a:p>
            <a:r>
              <a:rPr lang="en-GB">
                <a:cs typeface="Arial"/>
              </a:rPr>
              <a:t>Also uses 'sites' to enable running on Jasmin/DKRZ/MO Linux Estate</a:t>
            </a:r>
          </a:p>
          <a:p>
            <a:r>
              <a:rPr lang="en-GB">
                <a:cs typeface="Arial"/>
              </a:rPr>
              <a:t>Used to run recipes regularly</a:t>
            </a:r>
          </a:p>
          <a:p>
            <a:pPr lvl="1"/>
            <a:r>
              <a:rPr lang="en-GB">
                <a:cs typeface="Arial"/>
              </a:rPr>
              <a:t>Frequency with which recipes are run is based on how computationally expensive they are, or how long they take to run.</a:t>
            </a:r>
          </a:p>
          <a:p>
            <a:pPr lvl="1"/>
            <a:r>
              <a:rPr lang="en-GB">
                <a:cs typeface="Arial"/>
              </a:rPr>
              <a:t>Recipes only request the resources that they need.</a:t>
            </a:r>
          </a:p>
          <a:p>
            <a:r>
              <a:rPr lang="en-GB">
                <a:cs typeface="Arial"/>
              </a:rPr>
              <a:t>Will help discover breaking changes before the rush to release.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9A21E-B0C5-F927-9CBE-637D3B2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What is the Recipe Test Workflow (RTW)?</a:t>
            </a:r>
          </a:p>
        </p:txBody>
      </p:sp>
    </p:spTree>
    <p:extLst>
      <p:ext uri="{BB962C8B-B14F-4D97-AF65-F5344CB8AC3E}">
        <p14:creationId xmlns:p14="http://schemas.microsoft.com/office/powerpoint/2010/main" val="373927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Met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7475344-7014-5948-8903-C9D448815512}" vid="{DBF776B3-6A43-D342-96C4-E3E3CC2631AE}"/>
    </a:ext>
  </a:extLst>
</a:theme>
</file>

<file path=ppt/theme/theme2.xml><?xml version="1.0" encoding="utf-8"?>
<a:theme xmlns:a="http://schemas.openxmlformats.org/drawingml/2006/main" name="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Met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D14F082-2462-470F-AD03-C4C8B5397AB1}" vid="{E24BC3AF-8F2F-4D36-BBA7-A7888A2965A2}"/>
    </a:ext>
  </a:extLst>
</a:theme>
</file>

<file path=ppt/theme/theme3.xml><?xml version="1.0" encoding="utf-8"?>
<a:theme xmlns:a="http://schemas.openxmlformats.org/drawingml/2006/main" name="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Met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ipe_Test_Workflow_Demo_Workshop_Oct_2022" id="{D476CAE7-16F9-48BF-A976-746D415C2772}" vid="{7FEE4BC5-B919-416B-937A-7CD051815AC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3B4C1187EA9468B5A231BD79B1F65" ma:contentTypeVersion="1" ma:contentTypeDescription="Create a new document." ma:contentTypeScope="" ma:versionID="ddfed25a4dbd442edb7032feb2cbcb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cb7e22fa031090839a22c5d33aa4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13C659-B24A-4862-A73C-7DD7137B25B3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5CBD1F6-91C3-4A38-8FFC-56DD4FC2B3B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690AE4-501D-418D-86F6-1F400CFB25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1.Met_Office_PowerPoint_Template(5)</Template>
  <Application>Microsoft Office PowerPoint</Application>
  <PresentationFormat>On-screen Show (16:9)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Met Office ESMValTool Update</vt:lpstr>
      <vt:lpstr>The Climate Model Evaluation Workflow</vt:lpstr>
      <vt:lpstr>CMEW technical information</vt:lpstr>
      <vt:lpstr>Structure of CMEW?</vt:lpstr>
      <vt:lpstr>The plan</vt:lpstr>
      <vt:lpstr>Future</vt:lpstr>
      <vt:lpstr>CMEW Summary</vt:lpstr>
      <vt:lpstr>Recipe Test Workflow</vt:lpstr>
      <vt:lpstr>What is the Recipe Test Workflow (RTW)?</vt:lpstr>
      <vt:lpstr>RTW: Context Diagram</vt:lpstr>
      <vt:lpstr>RTW: Current status</vt:lpstr>
      <vt:lpstr>Items to complete before community review</vt:lpstr>
      <vt:lpstr>Prompt for discussion</vt:lpstr>
      <vt:lpstr>Ideas for improvement</vt:lpstr>
      <vt:lpstr>Post-prototype feature requests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Hogan</dc:creator>
  <cp:revision>2</cp:revision>
  <dcterms:created xsi:type="dcterms:W3CDTF">2023-06-21T09:04:48Z</dcterms:created>
  <dcterms:modified xsi:type="dcterms:W3CDTF">2023-06-27T08:57:03Z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0x01010095B3B4C1187EA9468B5A231BD79B1F65</vt:lpwstr>
  </property>
  <property fmtid="{D5CDD505-2E9C-101B-9397-08002B2CF9AE}" pid="3" name="Order">
    <vt:r8>4814700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