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2" r:id="rId5"/>
    <p:sldId id="267" r:id="rId6"/>
    <p:sldId id="259" r:id="rId7"/>
    <p:sldId id="261" r:id="rId8"/>
    <p:sldId id="263" r:id="rId9"/>
    <p:sldId id="265" r:id="rId10"/>
    <p:sldId id="268" r:id="rId11"/>
    <p:sldId id="269" r:id="rId12"/>
    <p:sldId id="260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7448" y="1412776"/>
            <a:ext cx="10657184" cy="1470025"/>
          </a:xfrm>
        </p:spPr>
        <p:txBody>
          <a:bodyPr/>
          <a:lstStyle>
            <a:lvl1pPr algn="l"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221" y="2883049"/>
            <a:ext cx="6041899" cy="27781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384" y="6356351"/>
            <a:ext cx="2844800" cy="365125"/>
          </a:xfrm>
        </p:spPr>
        <p:txBody>
          <a:bodyPr/>
          <a:lstStyle/>
          <a:p>
            <a:fld id="{97B307AF-2FD3-4CD2-B0A8-F5F92EEF3900}" type="datetime1">
              <a:rPr lang="en-CA" smtClean="0"/>
              <a:t>2024-05-27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22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93EB-2389-49EA-B67F-3728376B1A37}" type="datetime1">
              <a:rPr lang="en-CA" smtClean="0"/>
              <a:t>2024-05-27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709C-4199-48A6-85D5-50B4EFA2C899}" type="datetime1">
              <a:rPr lang="en-CA" smtClean="0"/>
              <a:t>2024-05-27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59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B50-FAE9-5FA6-D8EB-576F8E6DC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3D5FF-67BA-86D1-4F7D-FCFA4A1A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7D8-845F-94CF-0CCA-5555AAB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7A1A-6EC6-5749-FFBB-9D1B7040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A5F0-EE37-88BE-1A47-E0432367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B485-CE46-3967-67F8-646B2A22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8979-9998-B81E-422E-6D0E2DE4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172A-DBF0-374F-2AB3-ED8A5C8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5648-B652-1486-8E67-A8B76404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14CD-C0E6-C552-B888-C5327471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D29-D815-D2CF-77DE-A347DFC6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1CDD-EC65-1080-ACAB-75883B0D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192B-D88B-1FDF-A06B-74AC33A2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6571-A5AD-5113-CE64-8F77AEF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FC50-7658-45AF-DFD6-490179AB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4D81-B6B5-A227-913E-2C6C4457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828F-7826-9893-9E27-8672D1078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5027-3CF1-1396-F007-43A5AD6B4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4FAE-DB27-0669-EADE-32DF8464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AC0C-1088-26E6-F86A-90B5B062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92F5-4726-685A-03BA-27628D0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DFC2-65A5-9173-BC9E-DEE3AAD4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8CCA-E87C-650E-06B4-C0E30FE6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CB3F0-A44B-82A4-DBF3-3B05477AF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6F23E-5829-C4F2-BBC4-294AB2FEB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EA5CD-F143-540C-DCF5-A63D7154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F64F-8547-AEC6-E8C4-2A1A54E5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FC2A3-D2B1-74C3-995B-4988753B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835F8-8DBC-0A24-401A-9D7BB46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1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7C3F-BCB5-940A-DE2A-556EAFA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3279B-5C85-91DA-5525-5EF6833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7EFE-8EB0-5F51-AFEE-23E31D89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21F3-2C73-759D-26CF-B2A6884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2A39-0F8E-7929-789C-17DA2FCD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E3199-2F2F-732E-9EEB-131564AC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AACA-FFCD-B818-8C33-58400BB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1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4E99-9B48-73C3-136E-F64DD8AF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5100-32DE-6105-7182-D01D45DC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15F57-999F-DAB3-871F-D31B37E0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043B-3065-39EB-B8A5-998CE80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CF77-4E19-955E-E6DC-1EBE7F9F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42C9D-B2C7-5098-98BC-C484264A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6FB-6DA9-4FDE-A1F9-D8AE63F3A921}" type="datetime1">
              <a:rPr lang="en-CA" smtClean="0"/>
              <a:t>2024-05-27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05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F4E-32D0-5913-54F0-42903A30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BADCB-234D-5E03-94F2-CD5180989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AA074-F8B4-C0D9-E523-446F471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2CBA-7139-CC3F-C8F1-C4800B8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399C-774C-7A63-8B53-3902B317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DA19-450D-8413-5DA1-DA84862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0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160D-6D9A-1E6E-E4BA-E4E8E613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8722-4C51-C39A-FA0A-C3007217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3A8C-4159-99D1-6EC5-E0EC5B8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4369-65D6-9B53-97A5-824725A3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3A498-A279-9A1D-F83D-E2B2586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E8A64-3AD3-113D-73F2-CCC4D48B4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BAEE-5DC6-8664-A857-0104A675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07E2-F6B7-BEBA-96EC-A3EB7D49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7922-9BEF-7243-9D39-1D4EEE4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37D3-D5B6-6277-4347-23976AC9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715-6CF6-47ED-8E28-B5302941FFE9}" type="datetime1">
              <a:rPr lang="en-CA" smtClean="0"/>
              <a:t>2024-05-27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4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1B75-4A78-42E5-950C-DBD3279B22BB}" type="datetime1">
              <a:rPr lang="en-CA" smtClean="0"/>
              <a:t>2024-05-27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3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DA4-896E-481A-A92E-5A4987242465}" type="datetime1">
              <a:rPr lang="en-CA" smtClean="0"/>
              <a:t>2024-05-27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4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79D-AED8-457F-921E-037FECC6E0C6}" type="datetime1">
              <a:rPr lang="en-CA" smtClean="0"/>
              <a:t>2024-05-27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B72D-8538-495A-A1FF-9954CCD830D4}" type="datetime1">
              <a:rPr lang="en-CA" smtClean="0"/>
              <a:t>2024-05-27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6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BC18-D851-4FB9-98EE-C4F7DD8E085F}" type="datetime1">
              <a:rPr lang="en-CA" smtClean="0"/>
              <a:t>2024-05-27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A6BB-C2B0-4D93-A084-7ECDA2559871}" type="datetime1">
              <a:rPr lang="en-CA" smtClean="0"/>
              <a:t>2024-05-27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33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1864-E490-4938-B0E1-9FFF8D34A6AB}" type="datetime1">
              <a:rPr lang="en-CA" smtClean="0"/>
              <a:t>2024-05-27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4447-AAF8-42DB-8E6F-55730AE5EF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3CB79-5CAA-FD11-5B04-82BC8017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18C3-7E8D-D21C-8B0B-955298ED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B82C-4A85-714C-AC74-99BB79B2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01104-391F-463D-95CC-193F2437D78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B49E-1946-4F35-1FE3-C8789B16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F66D-C10D-6085-CEA6-2128759F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82AD7-2C45-459B-BC1E-9323FB41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tranbc/with/5168536892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781781"/>
            <a:ext cx="10657184" cy="2852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ECCC operationalizes </a:t>
            </a:r>
            <a:r>
              <a:rPr lang="en-US" dirty="0" err="1">
                <a:solidFill>
                  <a:schemeClr val="tx1"/>
                </a:solidFill>
              </a:rPr>
              <a:t>ESMValTool</a:t>
            </a:r>
            <a:r>
              <a:rPr lang="en-US" dirty="0">
                <a:solidFill>
                  <a:schemeClr val="tx1"/>
                </a:solidFill>
              </a:rPr>
              <a:t> for extreme event attribution</a:t>
            </a:r>
            <a:endParaRPr lang="en-CA" sz="3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550" y="3634740"/>
            <a:ext cx="6948710" cy="2276941"/>
          </a:xfrm>
        </p:spPr>
        <p:txBody>
          <a:bodyPr>
            <a:normAutofit lnSpcReduction="10000"/>
          </a:bodyPr>
          <a:lstStyle/>
          <a:p>
            <a:r>
              <a:rPr lang="en-CA" sz="3000" dirty="0"/>
              <a:t>Elizaveta </a:t>
            </a:r>
            <a:r>
              <a:rPr lang="en-CA" sz="3000" dirty="0" err="1"/>
              <a:t>Malinina</a:t>
            </a:r>
            <a:r>
              <a:rPr lang="en-CA" sz="3000" dirty="0"/>
              <a:t> (GitHub @malininae)</a:t>
            </a:r>
          </a:p>
          <a:p>
            <a:r>
              <a:rPr lang="en-CA" sz="2200" dirty="0"/>
              <a:t>with contributions of: </a:t>
            </a:r>
            <a:r>
              <a:rPr lang="en-CA" sz="2600" dirty="0"/>
              <a:t>Karen Garcia Perdomo</a:t>
            </a:r>
          </a:p>
          <a:p>
            <a:r>
              <a:rPr lang="en-CA" sz="2600" dirty="0"/>
              <a:t>		         Megan </a:t>
            </a:r>
            <a:r>
              <a:rPr lang="en-CA" sz="2600" dirty="0" err="1"/>
              <a:t>Kirchmeier</a:t>
            </a:r>
            <a:r>
              <a:rPr lang="en-CA" sz="2600" dirty="0"/>
              <a:t>-Young </a:t>
            </a:r>
          </a:p>
          <a:p>
            <a:r>
              <a:rPr lang="en-CA" sz="2600" dirty="0"/>
              <a:t>		         Nathan Gillett </a:t>
            </a:r>
          </a:p>
          <a:p>
            <a:r>
              <a:rPr lang="en-CA" sz="2600" dirty="0"/>
              <a:t>		         Konstantinos </a:t>
            </a:r>
            <a:r>
              <a:rPr lang="en-CA" sz="2600" dirty="0" err="1"/>
              <a:t>Minelaou</a:t>
            </a:r>
            <a:endParaRPr lang="en-CA" sz="2600" dirty="0"/>
          </a:p>
          <a:p>
            <a:endParaRPr lang="en-CA" sz="2600" dirty="0"/>
          </a:p>
          <a:p>
            <a:endParaRPr lang="en-CA" sz="3000" dirty="0"/>
          </a:p>
        </p:txBody>
      </p:sp>
      <p:sp>
        <p:nvSpPr>
          <p:cNvPr id="4" name="Rectangle 3"/>
          <p:cNvSpPr/>
          <p:nvPr/>
        </p:nvSpPr>
        <p:spPr>
          <a:xfrm>
            <a:off x="903700" y="5911681"/>
            <a:ext cx="418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ESMValTool</a:t>
            </a:r>
            <a:r>
              <a:rPr lang="en-CA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workshop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talk 05/28/2024 </a:t>
            </a:r>
          </a:p>
        </p:txBody>
      </p:sp>
    </p:spTree>
    <p:extLst>
      <p:ext uri="{BB962C8B-B14F-4D97-AF65-F5344CB8AC3E}">
        <p14:creationId xmlns:p14="http://schemas.microsoft.com/office/powerpoint/2010/main" val="23110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C862-9F36-E90F-660F-47E19514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71A86-511B-7477-88CE-C0DC782D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10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5C8D5-4B22-EA0A-EDDA-720CD1F7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3050"/>
            <a:ext cx="5807408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CA300-EEE1-FFF8-6899-15228963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59" y="3299048"/>
            <a:ext cx="5909310" cy="1866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168C2-754F-162C-5853-669454A66408}"/>
              </a:ext>
            </a:extLst>
          </p:cNvPr>
          <p:cNvSpPr txBox="1"/>
          <p:nvPr/>
        </p:nvSpPr>
        <p:spPr>
          <a:xfrm>
            <a:off x="6905656" y="1428256"/>
            <a:ext cx="436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ERA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CMORization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preparation </a:t>
            </a:r>
            <a:endParaRPr lang="en-CA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14B00-759E-8C53-A3B1-1916B3E3DC40}"/>
              </a:ext>
            </a:extLst>
          </p:cNvPr>
          <p:cNvSpPr txBox="1"/>
          <p:nvPr/>
        </p:nvSpPr>
        <p:spPr>
          <a:xfrm>
            <a:off x="5966462" y="2240280"/>
            <a:ext cx="5807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ESMValTool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from the python script</a:t>
            </a:r>
            <a:endParaRPr lang="en-CA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C1371B-EB02-3369-E674-62B9159A694F}"/>
              </a:ext>
            </a:extLst>
          </p:cNvPr>
          <p:cNvSpPr/>
          <p:nvPr/>
        </p:nvSpPr>
        <p:spPr>
          <a:xfrm flipH="1">
            <a:off x="5864558" y="1528011"/>
            <a:ext cx="924861" cy="255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9C5757-EC66-9687-3EB5-67D4B0B6F62B}"/>
              </a:ext>
            </a:extLst>
          </p:cNvPr>
          <p:cNvSpPr/>
          <p:nvPr/>
        </p:nvSpPr>
        <p:spPr>
          <a:xfrm rot="16200000" flipH="1">
            <a:off x="8575566" y="2874131"/>
            <a:ext cx="487296" cy="297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45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42F9-A4E2-557B-0CBC-2064146C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issues (Why not yet in Main?)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57EB-F674-A7C0-15D5-3BB9A1E9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Environment (!!!):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Additions: era5cli, </a:t>
            </a:r>
            <a:r>
              <a:rPr lang="en-US" dirty="0" err="1"/>
              <a:t>SQLAlchemy</a:t>
            </a:r>
            <a:r>
              <a:rPr lang="en-US" dirty="0"/>
              <a:t>, </a:t>
            </a:r>
            <a:r>
              <a:rPr lang="en-US" dirty="0" err="1"/>
              <a:t>climextremes</a:t>
            </a:r>
            <a:r>
              <a:rPr lang="en-US" dirty="0"/>
              <a:t> (Python wrapper and R package) </a:t>
            </a:r>
          </a:p>
          <a:p>
            <a:r>
              <a:rPr lang="en-US" dirty="0"/>
              <a:t>Need to re-write the code: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Move to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Ideally, separate the OBS and CMIP6 analysis and just pass dates and return periods</a:t>
            </a:r>
          </a:p>
          <a:p>
            <a:r>
              <a:rPr lang="en-US" dirty="0"/>
              <a:t>Different diagnostics need different </a:t>
            </a:r>
            <a:r>
              <a:rPr lang="en-US" dirty="0" err="1"/>
              <a:t>dask</a:t>
            </a:r>
            <a:r>
              <a:rPr lang="en-US" dirty="0"/>
              <a:t> settings, can be used now</a:t>
            </a:r>
          </a:p>
          <a:p>
            <a:r>
              <a:rPr lang="en-US" dirty="0"/>
              <a:t>Re-use pre-processed parts when recipe changed</a:t>
            </a:r>
          </a:p>
          <a:p>
            <a:r>
              <a:rPr lang="en-US" dirty="0"/>
              <a:t>Clunky way to re-write recipes by machine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B212-41DE-B092-C72F-67B0714D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45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AADF-346C-70D7-E706-1F0C7AB3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851819"/>
            <a:ext cx="10972800" cy="2857341"/>
          </a:xfrm>
        </p:spPr>
        <p:txBody>
          <a:bodyPr>
            <a:normAutofit/>
          </a:bodyPr>
          <a:lstStyle/>
          <a:p>
            <a:r>
              <a:rPr lang="en-US" dirty="0"/>
              <a:t>Questions/suggestions or Code review are highly appreciated!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DDF22-E749-2D72-EC92-2F2CE4BE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4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87364-A12D-6E51-5AD6-663A70E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38" y="857250"/>
            <a:ext cx="10122143" cy="60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F9931-7E65-872F-30AA-E283F360A892}"/>
              </a:ext>
            </a:extLst>
          </p:cNvPr>
          <p:cNvSpPr txBox="1"/>
          <p:nvPr/>
        </p:nvSpPr>
        <p:spPr>
          <a:xfrm>
            <a:off x="79992" y="134608"/>
            <a:ext cx="9744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Python wrapper of ESMValTool to write/run recipes, and organize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4D253-91C6-159C-5610-5CAC1466745D}"/>
              </a:ext>
            </a:extLst>
          </p:cNvPr>
          <p:cNvSpPr txBox="1"/>
          <p:nvPr/>
        </p:nvSpPr>
        <p:spPr>
          <a:xfrm>
            <a:off x="8557248" y="4081768"/>
            <a:ext cx="332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slide from Kristi Webb</a:t>
            </a:r>
          </a:p>
        </p:txBody>
      </p:sp>
    </p:spTree>
    <p:extLst>
      <p:ext uri="{BB962C8B-B14F-4D97-AF65-F5344CB8AC3E}">
        <p14:creationId xmlns:p14="http://schemas.microsoft.com/office/powerpoint/2010/main" val="286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C94F-97AC-C509-6682-BD87123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4839-1110-6EF4-695E-1DC4BBB4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929374" cy="44119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Event attribution is a rapidly emerging area of climate science </a:t>
            </a:r>
          </a:p>
          <a:p>
            <a:endParaRPr lang="en-US" dirty="0"/>
          </a:p>
          <a:p>
            <a:r>
              <a:rPr lang="en-US" dirty="0"/>
              <a:t>In particular, rapid event attribution is important right after  the event, so the risk information could be use in case infrastructure has been damaged</a:t>
            </a:r>
          </a:p>
          <a:p>
            <a:endParaRPr lang="en-US" dirty="0"/>
          </a:p>
          <a:p>
            <a:r>
              <a:rPr lang="en-US" dirty="0"/>
              <a:t>Under the National Adaptation Strategy ECCC has been tasked to create an extreme event attribution system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F28A-3512-5307-FDBC-464FB574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9A559-E1E4-2C2C-1533-80E361C8D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13"/>
          <a:stretch/>
        </p:blipFill>
        <p:spPr>
          <a:xfrm>
            <a:off x="9142757" y="149082"/>
            <a:ext cx="2832073" cy="2902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9D075-98A1-9352-3576-39812B6B7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74" y="3051319"/>
            <a:ext cx="4653026" cy="3101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DCFFD-D8ED-D5E0-C08B-5DF7BA3CD472}"/>
              </a:ext>
            </a:extLst>
          </p:cNvPr>
          <p:cNvSpPr txBox="1"/>
          <p:nvPr/>
        </p:nvSpPr>
        <p:spPr>
          <a:xfrm>
            <a:off x="9156134" y="149082"/>
            <a:ext cx="201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Highway 1 - Abbotsford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D62A8-2387-D242-8D17-542C8007AF19}"/>
              </a:ext>
            </a:extLst>
          </p:cNvPr>
          <p:cNvSpPr txBox="1"/>
          <p:nvPr/>
        </p:nvSpPr>
        <p:spPr>
          <a:xfrm>
            <a:off x="7538974" y="3051319"/>
            <a:ext cx="19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Highway 1 near Lytton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B71B-6E47-F1D9-EAF5-E7BB85AFDCCD}"/>
              </a:ext>
            </a:extLst>
          </p:cNvPr>
          <p:cNvSpPr txBox="1"/>
          <p:nvPr/>
        </p:nvSpPr>
        <p:spPr>
          <a:xfrm>
            <a:off x="9457914" y="5629359"/>
            <a:ext cx="323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B.C. Ministry of Transportation </a:t>
            </a:r>
          </a:p>
          <a:p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Infrastructure | Flickr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3A82-D852-59A3-68CF-87A24986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4619-CC7B-861D-6D7F-FEEE9E68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35152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ECCC has done already published two types of CMIP6 analysis: the 2021 BC heatwave (</a:t>
            </a:r>
            <a:r>
              <a:rPr lang="en-US" b="1" i="1" dirty="0" err="1"/>
              <a:t>tasmax</a:t>
            </a:r>
            <a:r>
              <a:rPr lang="en-US" dirty="0"/>
              <a:t>) and the November 2021 BC floods (</a:t>
            </a:r>
            <a:r>
              <a:rPr lang="en-US" b="1" i="1" dirty="0"/>
              <a:t>pr</a:t>
            </a:r>
            <a:r>
              <a:rPr lang="en-US" dirty="0"/>
              <a:t>), the 2022  storm Fiona (</a:t>
            </a:r>
            <a:r>
              <a:rPr lang="en-US" b="1" i="1" dirty="0" err="1"/>
              <a:t>sfcWindmax</a:t>
            </a:r>
            <a:r>
              <a:rPr lang="en-US" dirty="0"/>
              <a:t>) to be submitted this summer</a:t>
            </a:r>
          </a:p>
          <a:p>
            <a:endParaRPr lang="en-US" dirty="0"/>
          </a:p>
          <a:p>
            <a:r>
              <a:rPr lang="en-US" dirty="0"/>
              <a:t>Used the same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annual maximum timeseries from OBS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Fit GEV distribution, get OBS return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 three climates in CMIP6 multi model ensemble and calculate return periods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Calculate attributable risk due to climate change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F7696-8F68-2034-EFF0-BB5D2C0B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4C866-BF9E-D293-E06D-444F31E9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118812"/>
            <a:ext cx="3042319" cy="3007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85919-E07E-2396-6DA8-7B22214E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36524"/>
            <a:ext cx="3048000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C125-1EB6-68B9-94E5-5A2B3CD8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output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1B718-27C9-6314-C1F7-D4FBF87D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4</a:t>
            </a:fld>
            <a:endParaRPr lang="en-CA"/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B9D806F-6702-850E-06AA-F2FFFC56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1" y="2308860"/>
            <a:ext cx="5760000" cy="3840000"/>
          </a:xfrm>
          <a:prstGeom prst="rect">
            <a:avLst/>
          </a:prstGeom>
        </p:spPr>
      </p:pic>
      <p:pic>
        <p:nvPicPr>
          <p:cNvPr id="8" name="Picture 7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B0BFC4D0-7732-4659-131D-F794736A7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1120140"/>
            <a:ext cx="5760000" cy="38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EC3A9-8040-C8BA-C875-9EA6D6F4DC38}"/>
              </a:ext>
            </a:extLst>
          </p:cNvPr>
          <p:cNvSpPr txBox="1"/>
          <p:nvPr/>
        </p:nvSpPr>
        <p:spPr>
          <a:xfrm>
            <a:off x="518160" y="5737860"/>
            <a:ext cx="270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Malinina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Gillett (2024)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D8A1-69F1-9905-E037-F040ADF1850A}"/>
              </a:ext>
            </a:extLst>
          </p:cNvPr>
          <p:cNvSpPr txBox="1"/>
          <p:nvPr/>
        </p:nvSpPr>
        <p:spPr>
          <a:xfrm>
            <a:off x="6658885" y="1354093"/>
            <a:ext cx="217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ERA5 analysis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DF812-E2F7-E986-C036-7159646F6B36}"/>
              </a:ext>
            </a:extLst>
          </p:cNvPr>
          <p:cNvSpPr txBox="1"/>
          <p:nvPr/>
        </p:nvSpPr>
        <p:spPr>
          <a:xfrm>
            <a:off x="9746975" y="1290551"/>
            <a:ext cx="230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CMIP6 analysis</a:t>
            </a:r>
            <a:endParaRPr lang="en-CA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88BF51-2818-E74F-775E-3230EE266097}"/>
              </a:ext>
            </a:extLst>
          </p:cNvPr>
          <p:cNvSpPr/>
          <p:nvPr/>
        </p:nvSpPr>
        <p:spPr>
          <a:xfrm flipH="1">
            <a:off x="6147995" y="1469510"/>
            <a:ext cx="430529" cy="2308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3E3B72-5521-5135-C072-714217D8662D}"/>
              </a:ext>
            </a:extLst>
          </p:cNvPr>
          <p:cNvSpPr/>
          <p:nvPr/>
        </p:nvSpPr>
        <p:spPr>
          <a:xfrm rot="16200000" flipH="1">
            <a:off x="10686278" y="1858865"/>
            <a:ext cx="430529" cy="2308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6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84513F-4529-1655-5D4A-39F5A604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4" t="1046" r="8371" b="1335"/>
          <a:stretch/>
        </p:blipFill>
        <p:spPr>
          <a:xfrm>
            <a:off x="8877283" y="3343454"/>
            <a:ext cx="3299892" cy="2782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5DFCA-6133-9EDB-2BF4-A47111A4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A001-DAA3-003E-2125-5BA3DCD5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397240" cy="44027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analysis works relatively well with the annual maxima</a:t>
            </a:r>
          </a:p>
          <a:p>
            <a:r>
              <a:rPr lang="en-US" dirty="0"/>
              <a:t>Last year, </a:t>
            </a:r>
            <a:r>
              <a:rPr lang="en-US" dirty="0" err="1"/>
              <a:t>CCCma</a:t>
            </a:r>
            <a:r>
              <a:rPr lang="en-US" dirty="0"/>
              <a:t> got request to analyze the heatwave in early spring 2023 in Alberta </a:t>
            </a:r>
          </a:p>
          <a:p>
            <a:r>
              <a:rPr lang="en-US" dirty="0"/>
              <a:t>Diagnostic had to be adjusted to allow for the selection of the parts of the month</a:t>
            </a:r>
          </a:p>
          <a:p>
            <a:r>
              <a:rPr lang="en-US" dirty="0"/>
              <a:t>First prototype: to automate current recipe/diagnostic combo for the first prototype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BBFB-9FD3-4B55-0036-86551EDD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5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EDCE6-56FB-E81B-2285-CE29063B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28" y="187503"/>
            <a:ext cx="3265872" cy="30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8BE9C-F92E-F591-6B6B-55C2814F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6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389E25-1ABB-F1C0-A51C-A6462668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CA" dirty="0"/>
              <a:t>Algorithm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5D75140-1ABB-3932-C11E-29BE276103FE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6A4447-AAF8-42DB-8E6F-55730AE5EF60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3225F-4398-AA1E-4874-CBB0F020E848}"/>
              </a:ext>
            </a:extLst>
          </p:cNvPr>
          <p:cNvSpPr txBox="1"/>
          <p:nvPr/>
        </p:nvSpPr>
        <p:spPr>
          <a:xfrm>
            <a:off x="448153" y="1352101"/>
            <a:ext cx="1355177" cy="1200329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1am UTC (every day) load ERA5 data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87490B-A617-62C4-F640-9DB1F7B4D1C8}"/>
                  </a:ext>
                </a:extLst>
              </p:cNvPr>
              <p:cNvSpPr txBox="1"/>
              <p:nvPr/>
            </p:nvSpPr>
            <p:spPr>
              <a:xfrm>
                <a:off x="2183227" y="1520794"/>
                <a:ext cx="1497723" cy="923330"/>
              </a:xfrm>
              <a:prstGeom prst="rect">
                <a:avLst/>
              </a:prstGeom>
              <a:noFill/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CMORize ERA5 data to daily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87490B-A617-62C4-F640-9DB1F7B4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227" y="1520794"/>
                <a:ext cx="1497723" cy="923330"/>
              </a:xfrm>
              <a:prstGeom prst="rect">
                <a:avLst/>
              </a:prstGeom>
              <a:blipFill>
                <a:blip r:embed="rId2"/>
                <a:stretch>
                  <a:fillRect l="-1569" t="-621" b="-5590"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BE37A-0D94-C7FB-FE70-B392C336B5F4}"/>
                  </a:ext>
                </a:extLst>
              </p:cNvPr>
              <p:cNvSpPr txBox="1"/>
              <p:nvPr/>
            </p:nvSpPr>
            <p:spPr>
              <a:xfrm>
                <a:off x="6061454" y="1504168"/>
                <a:ext cx="1872000" cy="721564"/>
              </a:xfrm>
              <a:prstGeom prst="rect">
                <a:avLst/>
              </a:prstGeom>
              <a:noFill/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CA" dirty="0"/>
                  <a:t> &gt; 90 percentile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BE37A-0D94-C7FB-FE70-B392C336B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54" y="1504168"/>
                <a:ext cx="1872000" cy="721564"/>
              </a:xfrm>
              <a:prstGeom prst="rect">
                <a:avLst/>
              </a:prstGeom>
              <a:blipFill>
                <a:blip r:embed="rId3"/>
                <a:stretch>
                  <a:fillRect l="-1266" b="-6299"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8E584-C2E0-F1B2-8E70-17375FD5CF69}"/>
                  </a:ext>
                </a:extLst>
              </p:cNvPr>
              <p:cNvSpPr txBox="1"/>
              <p:nvPr/>
            </p:nvSpPr>
            <p:spPr>
              <a:xfrm>
                <a:off x="4076546" y="1489955"/>
                <a:ext cx="1566146" cy="973023"/>
              </a:xfrm>
              <a:prstGeom prst="rect">
                <a:avLst/>
              </a:prstGeom>
              <a:noFill/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CA" dirty="0"/>
                  <a:t> for each region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8E584-C2E0-F1B2-8E70-17375FD5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46" y="1489955"/>
                <a:ext cx="1566146" cy="973023"/>
              </a:xfrm>
              <a:prstGeom prst="rect">
                <a:avLst/>
              </a:prstGeom>
              <a:blipFill>
                <a:blip r:embed="rId4"/>
                <a:stretch>
                  <a:fillRect l="-1880" b="-5917"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0440E7-7C4A-530B-9104-EE7336DD5ED7}"/>
              </a:ext>
            </a:extLst>
          </p:cNvPr>
          <p:cNvSpPr txBox="1"/>
          <p:nvPr/>
        </p:nvSpPr>
        <p:spPr>
          <a:xfrm>
            <a:off x="9966520" y="2331334"/>
            <a:ext cx="1351892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State a warm day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C9CF8-8089-0416-DBF5-E0B834E57ADA}"/>
              </a:ext>
            </a:extLst>
          </p:cNvPr>
          <p:cNvSpPr txBox="1"/>
          <p:nvPr/>
        </p:nvSpPr>
        <p:spPr>
          <a:xfrm>
            <a:off x="9840889" y="3519609"/>
            <a:ext cx="1877350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HW duration (L)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4365C-CC96-D15E-ACAB-29E0AD4DE20E}"/>
              </a:ext>
            </a:extLst>
          </p:cNvPr>
          <p:cNvSpPr txBox="1"/>
          <p:nvPr/>
        </p:nvSpPr>
        <p:spPr>
          <a:xfrm>
            <a:off x="8396805" y="4628749"/>
            <a:ext cx="2192405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the output paths to a database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E8C46-0C68-EB72-37FD-855BEA1F6E5B}"/>
              </a:ext>
            </a:extLst>
          </p:cNvPr>
          <p:cNvSpPr txBox="1"/>
          <p:nvPr/>
        </p:nvSpPr>
        <p:spPr>
          <a:xfrm>
            <a:off x="6246404" y="4611476"/>
            <a:ext cx="1708260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TXx</a:t>
            </a:r>
            <a:r>
              <a:rPr lang="en-US" dirty="0"/>
              <a:t> (TX3x) recipes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53DBE-0814-EDB9-E0B5-01C1A2E20AE5}"/>
              </a:ext>
            </a:extLst>
          </p:cNvPr>
          <p:cNvSpPr txBox="1"/>
          <p:nvPr/>
        </p:nvSpPr>
        <p:spPr>
          <a:xfrm>
            <a:off x="4984559" y="3492714"/>
            <a:ext cx="2281292" cy="64800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Do the runs for </a:t>
            </a:r>
            <a:r>
              <a:rPr lang="en-US" dirty="0" err="1"/>
              <a:t>TXx</a:t>
            </a:r>
            <a:r>
              <a:rPr lang="en-US" dirty="0"/>
              <a:t> (TX3x) exist? 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FB73B-CB37-E4B3-4812-431774F9016F}"/>
              </a:ext>
            </a:extLst>
          </p:cNvPr>
          <p:cNvSpPr txBox="1"/>
          <p:nvPr/>
        </p:nvSpPr>
        <p:spPr>
          <a:xfrm>
            <a:off x="7745971" y="3514294"/>
            <a:ext cx="1608603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days of </a:t>
            </a:r>
            <a:r>
              <a:rPr lang="en-US" dirty="0" err="1"/>
              <a:t>TXx</a:t>
            </a:r>
            <a:r>
              <a:rPr lang="en-US" dirty="0"/>
              <a:t>, TX3x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727D8-B894-C88D-37A4-385E8B9FAC10}"/>
              </a:ext>
            </a:extLst>
          </p:cNvPr>
          <p:cNvSpPr txBox="1"/>
          <p:nvPr/>
        </p:nvSpPr>
        <p:spPr>
          <a:xfrm>
            <a:off x="2814731" y="4139941"/>
            <a:ext cx="1351893" cy="92333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Combine the output to a html</a:t>
            </a:r>
            <a:endParaRPr lang="en-CA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8E7E46-69F5-ED4D-DCA2-07EF79156B85}"/>
              </a:ext>
            </a:extLst>
          </p:cNvPr>
          <p:cNvSpPr/>
          <p:nvPr/>
        </p:nvSpPr>
        <p:spPr>
          <a:xfrm>
            <a:off x="1830808" y="1843960"/>
            <a:ext cx="353143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3C348D-5EF9-B4AD-0D5C-9B3AD734AF6C}"/>
              </a:ext>
            </a:extLst>
          </p:cNvPr>
          <p:cNvSpPr/>
          <p:nvPr/>
        </p:nvSpPr>
        <p:spPr>
          <a:xfrm>
            <a:off x="3705177" y="1843960"/>
            <a:ext cx="353143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158C43-CF2F-09AC-4C41-CC21BC366B79}"/>
              </a:ext>
            </a:extLst>
          </p:cNvPr>
          <p:cNvSpPr/>
          <p:nvPr/>
        </p:nvSpPr>
        <p:spPr>
          <a:xfrm>
            <a:off x="5678002" y="1849663"/>
            <a:ext cx="353143" cy="18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892493-0942-351D-5D7E-EFF010BD0B88}"/>
              </a:ext>
            </a:extLst>
          </p:cNvPr>
          <p:cNvSpPr/>
          <p:nvPr/>
        </p:nvSpPr>
        <p:spPr>
          <a:xfrm rot="19500000" flipV="1">
            <a:off x="7966288" y="1640434"/>
            <a:ext cx="353143" cy="18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40E26F-0E5E-75BC-565A-61BCC13BDCE4}"/>
              </a:ext>
            </a:extLst>
          </p:cNvPr>
          <p:cNvSpPr/>
          <p:nvPr/>
        </p:nvSpPr>
        <p:spPr>
          <a:xfrm rot="5400000">
            <a:off x="10502639" y="3146004"/>
            <a:ext cx="353143" cy="18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90D335E-8F27-C5CC-C9F9-73368648B595}"/>
              </a:ext>
            </a:extLst>
          </p:cNvPr>
          <p:cNvSpPr/>
          <p:nvPr/>
        </p:nvSpPr>
        <p:spPr>
          <a:xfrm flipH="1">
            <a:off x="9421160" y="3737910"/>
            <a:ext cx="353143" cy="18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2A0A936-E63C-4A8B-46C4-7812AF818923}"/>
              </a:ext>
            </a:extLst>
          </p:cNvPr>
          <p:cNvSpPr/>
          <p:nvPr/>
        </p:nvSpPr>
        <p:spPr>
          <a:xfrm flipH="1">
            <a:off x="7307375" y="3708414"/>
            <a:ext cx="353143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36BCF6F-B445-73CF-CB70-7C6E7B864C17}"/>
              </a:ext>
            </a:extLst>
          </p:cNvPr>
          <p:cNvSpPr/>
          <p:nvPr/>
        </p:nvSpPr>
        <p:spPr>
          <a:xfrm rot="18300000" flipH="1">
            <a:off x="5821995" y="4291576"/>
            <a:ext cx="353143" cy="18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D3F65-D910-0C51-10D5-A9E4B2972C2F}"/>
              </a:ext>
            </a:extLst>
          </p:cNvPr>
          <p:cNvSpPr txBox="1"/>
          <p:nvPr/>
        </p:nvSpPr>
        <p:spPr>
          <a:xfrm>
            <a:off x="8339121" y="1234720"/>
            <a:ext cx="83342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No?</a:t>
            </a:r>
          </a:p>
          <a:p>
            <a:r>
              <a:rPr lang="en-US" dirty="0"/>
              <a:t>END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5F4DA-F27F-1FBE-9064-8237BB39B3A9}"/>
              </a:ext>
            </a:extLst>
          </p:cNvPr>
          <p:cNvSpPr txBox="1"/>
          <p:nvPr/>
        </p:nvSpPr>
        <p:spPr>
          <a:xfrm>
            <a:off x="4660959" y="4618792"/>
            <a:ext cx="1494453" cy="64633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Pull from the database</a:t>
            </a:r>
            <a:endParaRPr lang="en-CA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884797-706E-3D03-2DF7-85F15BDA15BF}"/>
              </a:ext>
            </a:extLst>
          </p:cNvPr>
          <p:cNvSpPr/>
          <p:nvPr/>
        </p:nvSpPr>
        <p:spPr>
          <a:xfrm rot="3300000">
            <a:off x="6279695" y="4300569"/>
            <a:ext cx="353143" cy="18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9B991BD-F446-F840-B44F-FFDE790636C7}"/>
              </a:ext>
            </a:extLst>
          </p:cNvPr>
          <p:cNvSpPr/>
          <p:nvPr/>
        </p:nvSpPr>
        <p:spPr>
          <a:xfrm>
            <a:off x="7999163" y="4860398"/>
            <a:ext cx="353143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8228ABA-AA2D-403B-1AE3-2A2CA30B7A8D}"/>
              </a:ext>
            </a:extLst>
          </p:cNvPr>
          <p:cNvSpPr/>
          <p:nvPr/>
        </p:nvSpPr>
        <p:spPr>
          <a:xfrm flipH="1">
            <a:off x="3427756" y="5075274"/>
            <a:ext cx="1980000" cy="468000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8EE788-85E2-A3DB-38D8-D8E36A809CB1}"/>
              </a:ext>
            </a:extLst>
          </p:cNvPr>
          <p:cNvSpPr/>
          <p:nvPr/>
        </p:nvSpPr>
        <p:spPr>
          <a:xfrm>
            <a:off x="5367834" y="5429192"/>
            <a:ext cx="4068000" cy="10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1A83C-AACA-344C-ABEE-13B388BC5DF8}"/>
              </a:ext>
            </a:extLst>
          </p:cNvPr>
          <p:cNvSpPr/>
          <p:nvPr/>
        </p:nvSpPr>
        <p:spPr>
          <a:xfrm>
            <a:off x="9386729" y="5254893"/>
            <a:ext cx="72000" cy="2689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FE1E1-55C8-63F5-89F7-DB2149DC4C58}"/>
              </a:ext>
            </a:extLst>
          </p:cNvPr>
          <p:cNvSpPr/>
          <p:nvPr/>
        </p:nvSpPr>
        <p:spPr>
          <a:xfrm>
            <a:off x="5394294" y="5268731"/>
            <a:ext cx="72000" cy="184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D75FE-6066-5696-8F2E-9F25465C576E}"/>
              </a:ext>
            </a:extLst>
          </p:cNvPr>
          <p:cNvSpPr txBox="1"/>
          <p:nvPr/>
        </p:nvSpPr>
        <p:spPr>
          <a:xfrm>
            <a:off x="388943" y="2654499"/>
            <a:ext cx="15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load_era.py</a:t>
            </a:r>
            <a:endParaRPr lang="en-CA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31A817-CE37-B6C7-605F-0E8553116FD9}"/>
              </a:ext>
            </a:extLst>
          </p:cNvPr>
          <p:cNvSpPr txBox="1"/>
          <p:nvPr/>
        </p:nvSpPr>
        <p:spPr>
          <a:xfrm>
            <a:off x="2056984" y="2515675"/>
            <a:ext cx="186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cmorize_era.py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095C3-3627-80C7-05D6-A4A25AFC3D3D}"/>
              </a:ext>
            </a:extLst>
          </p:cNvPr>
          <p:cNvSpPr txBox="1"/>
          <p:nvPr/>
        </p:nvSpPr>
        <p:spPr>
          <a:xfrm>
            <a:off x="5542193" y="2641689"/>
            <a:ext cx="491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ESMValTool</a:t>
            </a:r>
            <a:r>
              <a:rPr lang="en-US" i="1" dirty="0"/>
              <a:t> recipe: </a:t>
            </a:r>
            <a:r>
              <a:rPr lang="en-US" i="1" dirty="0" err="1"/>
              <a:t>recipe_observational_analysis_heatwave.yml</a:t>
            </a:r>
            <a:endParaRPr lang="en-CA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2FACD-2B38-FD2D-C965-A66FFB9A668F}"/>
              </a:ext>
            </a:extLst>
          </p:cNvPr>
          <p:cNvSpPr txBox="1"/>
          <p:nvPr/>
        </p:nvSpPr>
        <p:spPr>
          <a:xfrm>
            <a:off x="7523088" y="5260743"/>
            <a:ext cx="447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/>
              <a:t>ESMValTool</a:t>
            </a:r>
            <a:r>
              <a:rPr lang="en-US" i="1" dirty="0"/>
              <a:t> recipe: recipe_{region}_extremes_{variable}_.</a:t>
            </a:r>
            <a:r>
              <a:rPr lang="en-US" i="1" dirty="0" err="1"/>
              <a:t>yml</a:t>
            </a:r>
            <a:endParaRPr lang="en-CA" i="1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146EDB0-2DA5-40ED-BB18-22BF8ECFB7C0}"/>
              </a:ext>
            </a:extLst>
          </p:cNvPr>
          <p:cNvSpPr/>
          <p:nvPr/>
        </p:nvSpPr>
        <p:spPr>
          <a:xfrm rot="660000">
            <a:off x="7967225" y="2119361"/>
            <a:ext cx="1980000" cy="18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05DA0-6C62-883F-5463-1CFAAA0E7203}"/>
              </a:ext>
            </a:extLst>
          </p:cNvPr>
          <p:cNvSpPr txBox="1"/>
          <p:nvPr/>
        </p:nvSpPr>
        <p:spPr>
          <a:xfrm rot="16200000">
            <a:off x="10281611" y="2457286"/>
            <a:ext cx="315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create_attribution_recipes.py</a:t>
            </a:r>
            <a:endParaRPr lang="en-CA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51250-94E0-BEEB-DCAD-6CB20F395BE0}"/>
              </a:ext>
            </a:extLst>
          </p:cNvPr>
          <p:cNvSpPr txBox="1"/>
          <p:nvPr/>
        </p:nvSpPr>
        <p:spPr>
          <a:xfrm>
            <a:off x="6590621" y="5828082"/>
            <a:ext cx="40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temporary_attribution_recipes_run.py</a:t>
            </a:r>
            <a:endParaRPr lang="en-CA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A3A1A-2DB3-DF51-D1E4-9E67A0FF14C8}"/>
              </a:ext>
            </a:extLst>
          </p:cNvPr>
          <p:cNvSpPr txBox="1"/>
          <p:nvPr/>
        </p:nvSpPr>
        <p:spPr>
          <a:xfrm>
            <a:off x="2663213" y="5752739"/>
            <a:ext cx="24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combine_outputs.py</a:t>
            </a:r>
            <a:endParaRPr lang="en-CA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4A738-96DA-4E15-B5F2-15918C9AD83A}"/>
              </a:ext>
            </a:extLst>
          </p:cNvPr>
          <p:cNvSpPr txBox="1"/>
          <p:nvPr/>
        </p:nvSpPr>
        <p:spPr>
          <a:xfrm>
            <a:off x="724815" y="4177018"/>
            <a:ext cx="16560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team, e.g., by email though GitLab</a:t>
            </a:r>
            <a:endParaRPr lang="en-CA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A9DD0C9-4D83-838B-44A6-2014327CED45}"/>
              </a:ext>
            </a:extLst>
          </p:cNvPr>
          <p:cNvSpPr/>
          <p:nvPr/>
        </p:nvSpPr>
        <p:spPr>
          <a:xfrm flipH="1">
            <a:off x="2407739" y="4548683"/>
            <a:ext cx="353143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447FF-F87C-DC6D-9A13-A13C4265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0FF90-9C4C-C931-4958-F89FA0DE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44800"/>
          </a:xfrm>
        </p:spPr>
        <p:txBody>
          <a:bodyPr/>
          <a:lstStyle/>
          <a:p>
            <a:r>
              <a:rPr lang="en-US" b="1" dirty="0"/>
              <a:t>Steps</a:t>
            </a:r>
            <a:endParaRPr lang="en-CA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4138D13-3837-11D5-CBDE-CFE37F595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01702"/>
              </p:ext>
            </p:extLst>
          </p:nvPr>
        </p:nvGraphicFramePr>
        <p:xfrm>
          <a:off x="838200" y="1597025"/>
          <a:ext cx="10515600" cy="3845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9847">
                  <a:extLst>
                    <a:ext uri="{9D8B030D-6E8A-4147-A177-3AD203B41FA5}">
                      <a16:colId xmlns:a16="http://schemas.microsoft.com/office/drawing/2014/main" val="517789665"/>
                    </a:ext>
                  </a:extLst>
                </a:gridCol>
                <a:gridCol w="3264195">
                  <a:extLst>
                    <a:ext uri="{9D8B030D-6E8A-4147-A177-3AD203B41FA5}">
                      <a16:colId xmlns:a16="http://schemas.microsoft.com/office/drawing/2014/main" val="1905637696"/>
                    </a:ext>
                  </a:extLst>
                </a:gridCol>
                <a:gridCol w="3615070">
                  <a:extLst>
                    <a:ext uri="{9D8B030D-6E8A-4147-A177-3AD203B41FA5}">
                      <a16:colId xmlns:a16="http://schemas.microsoft.com/office/drawing/2014/main" val="22404372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533203822"/>
                    </a:ext>
                  </a:extLst>
                </a:gridCol>
                <a:gridCol w="1603744">
                  <a:extLst>
                    <a:ext uri="{9D8B030D-6E8A-4147-A177-3AD203B41FA5}">
                      <a16:colId xmlns:a16="http://schemas.microsoft.com/office/drawing/2014/main" val="2278095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hcron</a:t>
                      </a:r>
                      <a:r>
                        <a:rPr lang="en-US" dirty="0"/>
                        <a:t> job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script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load_era</a:t>
                      </a:r>
                      <a:r>
                        <a:rPr lang="en-US" dirty="0"/>
                        <a:t>  (0:0 UTC)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load_era.py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10 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dev_daemon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6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cmorize_era</a:t>
                      </a:r>
                      <a:r>
                        <a:rPr lang="en-US" dirty="0"/>
                        <a:t>  (10:01 UTC)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cmorize_era.py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cpu</a:t>
                      </a:r>
                      <a:r>
                        <a:rPr lang="en-US" dirty="0"/>
                        <a:t>, 50Gb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2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create_attr_recipes</a:t>
                      </a:r>
                      <a:r>
                        <a:rPr lang="en-US" dirty="0"/>
                        <a:t> (10:20 UTC)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create_attribution_recipes.py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en-US" dirty="0" err="1"/>
                        <a:t>cpu</a:t>
                      </a:r>
                      <a:r>
                        <a:rPr lang="en-US" dirty="0"/>
                        <a:t>, 20Gb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run_attribution</a:t>
                      </a:r>
                      <a:r>
                        <a:rPr lang="en-CA" dirty="0"/>
                        <a:t> (10:35 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temporary_attribution_recipes_run.py (initiates </a:t>
                      </a:r>
                      <a:r>
                        <a:rPr lang="en-US" dirty="0" err="1"/>
                        <a:t>esmvaltool</a:t>
                      </a:r>
                      <a:r>
                        <a:rPr lang="en-US" dirty="0"/>
                        <a:t> run for each region)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4:40 h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each 27 </a:t>
                      </a:r>
                      <a:r>
                        <a:rPr lang="en-CA" dirty="0" err="1"/>
                        <a:t>cpus</a:t>
                      </a:r>
                      <a:r>
                        <a:rPr lang="en-CA" dirty="0"/>
                        <a:t>, 185Gb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create_html</a:t>
                      </a:r>
                      <a:r>
                        <a:rPr lang="en-US" dirty="0"/>
                        <a:t> (16:00 UTC)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combine_outputs.py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1 </a:t>
                      </a:r>
                      <a:r>
                        <a:rPr lang="en-CA" dirty="0" err="1"/>
                        <a:t>cpu</a:t>
                      </a:r>
                      <a:r>
                        <a:rPr lang="en-CA" dirty="0"/>
                        <a:t>, 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5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6EED85-195C-9295-8EDF-D5829DE991EE}"/>
              </a:ext>
            </a:extLst>
          </p:cNvPr>
          <p:cNvSpPr txBox="1"/>
          <p:nvPr/>
        </p:nvSpPr>
        <p:spPr>
          <a:xfrm>
            <a:off x="754380" y="5666846"/>
            <a:ext cx="10599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u="sng" dirty="0"/>
              <a:t>So far running like </a:t>
            </a:r>
            <a:r>
              <a:rPr lang="en-US" sz="2100" u="sng" dirty="0" err="1"/>
              <a:t>cron</a:t>
            </a:r>
            <a:r>
              <a:rPr lang="en-US" sz="2100" u="sng" dirty="0"/>
              <a:t> jobs, will be put onto the </a:t>
            </a:r>
            <a:r>
              <a:rPr lang="en-US" sz="2100" u="sng" dirty="0" err="1"/>
              <a:t>cylc</a:t>
            </a:r>
            <a:r>
              <a:rPr lang="en-US" sz="2100" u="sng" dirty="0"/>
              <a:t> workflow in the next few months</a:t>
            </a:r>
            <a:endParaRPr lang="en-CA" sz="2100" u="sng" dirty="0"/>
          </a:p>
        </p:txBody>
      </p:sp>
    </p:spTree>
    <p:extLst>
      <p:ext uri="{BB962C8B-B14F-4D97-AF65-F5344CB8AC3E}">
        <p14:creationId xmlns:p14="http://schemas.microsoft.com/office/powerpoint/2010/main" val="54504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662F-94BD-CB5F-F402-4B1736FF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A8F5-3B7A-1B71-4867-07453E77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805A6-73A9-D57F-E4DC-08D78B85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6050419" cy="3991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CB7541-7E7A-37DC-E703-448BA5F3B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4" r="7157"/>
          <a:stretch/>
        </p:blipFill>
        <p:spPr>
          <a:xfrm>
            <a:off x="8327472" y="1356646"/>
            <a:ext cx="2448000" cy="2407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903EC-D164-C2AE-677E-8B4D9A435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8" t="3809" r="4243"/>
          <a:stretch/>
        </p:blipFill>
        <p:spPr>
          <a:xfrm>
            <a:off x="8242920" y="3764630"/>
            <a:ext cx="3365428" cy="242771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8DF4F6-091E-E96C-2D77-BFF9D6FE7B4A}"/>
              </a:ext>
            </a:extLst>
          </p:cNvPr>
          <p:cNvSpPr/>
          <p:nvPr/>
        </p:nvSpPr>
        <p:spPr>
          <a:xfrm>
            <a:off x="6960870" y="3429000"/>
            <a:ext cx="1040130" cy="33563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2E6D6-D66C-BDEC-C0AF-3A0207AB7055}"/>
              </a:ext>
            </a:extLst>
          </p:cNvPr>
          <p:cNvSpPr txBox="1"/>
          <p:nvPr/>
        </p:nvSpPr>
        <p:spPr>
          <a:xfrm>
            <a:off x="6829982" y="3013246"/>
            <a:ext cx="1381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 change </a:t>
            </a:r>
            <a:endParaRPr lang="en-CA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D0E9D-18B0-EF3D-4A93-8D5EC9C0E3AA}"/>
              </a:ext>
            </a:extLst>
          </p:cNvPr>
          <p:cNvSpPr/>
          <p:nvPr/>
        </p:nvSpPr>
        <p:spPr>
          <a:xfrm>
            <a:off x="8503920" y="2651760"/>
            <a:ext cx="1306059" cy="62865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3ADB29-4041-B5E6-3F46-A05F48D8C420}"/>
              </a:ext>
            </a:extLst>
          </p:cNvPr>
          <p:cNvSpPr/>
          <p:nvPr/>
        </p:nvSpPr>
        <p:spPr>
          <a:xfrm>
            <a:off x="8450580" y="5909309"/>
            <a:ext cx="2076450" cy="252731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5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662F-94BD-CB5F-F402-4B1736FF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A8F5-3B7A-1B71-4867-07453E77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4447-AAF8-42DB-8E6F-55730AE5EF60}" type="slidenum">
              <a:rPr lang="en-CA" smtClean="0"/>
              <a:t>9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8FEE7-7F2E-4A4D-ADBF-55882378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2" y="1600200"/>
            <a:ext cx="11793691" cy="42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3581"/>
      </p:ext>
    </p:extLst>
  </p:cSld>
  <p:clrMapOvr>
    <a:masterClrMapping/>
  </p:clrMapOvr>
</p:sld>
</file>

<file path=ppt/theme/theme1.xml><?xml version="1.0" encoding="utf-8"?>
<a:theme xmlns:a="http://schemas.openxmlformats.org/drawingml/2006/main" name="ECCC - Generic Deck_16;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_ECCC_Branding_PPT_Template_EN.potx" id="{426B9ED9-5650-45E1-A7BD-0FBD54976D4D}" vid="{84679E34-27DB-4398-8304-F4999F5C37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689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Wingdings</vt:lpstr>
      <vt:lpstr>ECCC - Generic Deck_16;9</vt:lpstr>
      <vt:lpstr>Office Theme</vt:lpstr>
      <vt:lpstr>how ECCC operationalizes ESMValTool for extreme event attribution</vt:lpstr>
      <vt:lpstr>Background</vt:lpstr>
      <vt:lpstr>Background </vt:lpstr>
      <vt:lpstr>Example of output</vt:lpstr>
      <vt:lpstr>Current Code</vt:lpstr>
      <vt:lpstr>Algorithm</vt:lpstr>
      <vt:lpstr>Steps</vt:lpstr>
      <vt:lpstr>Code Snippets</vt:lpstr>
      <vt:lpstr>Code Snippets</vt:lpstr>
      <vt:lpstr>CODE SNIPPETS</vt:lpstr>
      <vt:lpstr>Current issues (Why not yet in Main?)</vt:lpstr>
      <vt:lpstr>Questions/suggestions or Code review are highly appreciated!</vt:lpstr>
      <vt:lpstr>PowerPoint Presentation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ECCC operationalizes ESMValTool for extreme event attribution</dc:title>
  <dc:creator>Malinina-Rieger,Elizaveta (elle | she, her) (ECCC)</dc:creator>
  <cp:lastModifiedBy>Malinina-Rieger,Elizaveta (elle, la | she, her) (ECCC)</cp:lastModifiedBy>
  <cp:revision>12</cp:revision>
  <dcterms:created xsi:type="dcterms:W3CDTF">2024-05-24T12:23:25Z</dcterms:created>
  <dcterms:modified xsi:type="dcterms:W3CDTF">2024-05-27T21:09:38Z</dcterms:modified>
</cp:coreProperties>
</file>