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  <p:sldMasterId id="2147483719" r:id="rId2"/>
  </p:sldMasterIdLst>
  <p:notesMasterIdLst>
    <p:notesMasterId r:id="rId5"/>
  </p:notesMasterIdLst>
  <p:sldIdLst>
    <p:sldId id="380" r:id="rId3"/>
    <p:sldId id="40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2060"/>
    <a:srgbClr val="D06E81"/>
    <a:srgbClr val="BA3C54"/>
    <a:srgbClr val="7199D5"/>
    <a:srgbClr val="8C5744"/>
    <a:srgbClr val="824E81"/>
    <a:srgbClr val="E1A3AF"/>
    <a:srgbClr val="C00000"/>
    <a:srgbClr val="963A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6" autoAdjust="0"/>
    <p:restoredTop sz="94660"/>
  </p:normalViewPr>
  <p:slideViewPr>
    <p:cSldViewPr snapToGrid="0">
      <p:cViewPr varScale="1">
        <p:scale>
          <a:sx n="86" d="100"/>
          <a:sy n="86" d="100"/>
        </p:scale>
        <p:origin x="2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4FE7D-3FFE-48FA-903C-392FA0015290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5889F-3B9F-41F5-8979-95041E455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951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1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0" y="1952625"/>
            <a:ext cx="5087937" cy="49053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pic>
        <p:nvPicPr>
          <p:cNvPr id="8" name="Grafik 7" descr="Universität Bremen Logo">
            <a:extLst>
              <a:ext uri="{FF2B5EF4-FFF2-40B4-BE49-F238E27FC236}">
                <a16:creationId xmlns:a16="http://schemas.microsoft.com/office/drawing/2014/main" id="{0A356983-F90E-4A48-860D-1EC103066500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2728" y="427632"/>
            <a:ext cx="2029010" cy="730343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2960688"/>
            <a:ext cx="4043364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3933825"/>
            <a:ext cx="4043364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905375"/>
            <a:ext cx="4043364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5884655"/>
            <a:ext cx="4043364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FE24309-D8CF-496E-AA1D-B664B90D3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5087938" y="1952625"/>
            <a:ext cx="7104062" cy="4905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3DA0664-74DA-496A-A215-87EE34D6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6096000" y="2960688"/>
            <a:ext cx="1008063" cy="38973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FB1D8DA-EE61-4B45-A0BE-6F822FC03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8155553" y="2960688"/>
            <a:ext cx="1008063" cy="38973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4141D52-3618-414B-A563-6A32A782B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0164763" y="2960688"/>
            <a:ext cx="1008063" cy="38973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F05146F-2425-441D-850A-4FDD7390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937" y="385178"/>
            <a:ext cx="6084887" cy="595897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89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0" y="1952625"/>
            <a:ext cx="6096000" cy="4905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FE24309-D8CF-496E-AA1D-B664B90D3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6096000" y="1952625"/>
            <a:ext cx="6096000" cy="49053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4141D52-3618-414B-A563-6A32A782B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9156700" y="2960688"/>
            <a:ext cx="3035299" cy="3897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D1FFECA-CE3D-4183-B2EB-77B82BE43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0" y="2960688"/>
            <a:ext cx="1019177" cy="38973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1408DBDF-1F31-4F92-BD2B-2F4676144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2027239" y="2960688"/>
            <a:ext cx="1008062" cy="38973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68C62CA-75E6-4BD3-8CBF-B10BF2634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4043363" y="2960688"/>
            <a:ext cx="1044575" cy="38973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pic>
        <p:nvPicPr>
          <p:cNvPr id="16" name="Grafik 15" descr="Universität Bremen Logo">
            <a:extLst>
              <a:ext uri="{FF2B5EF4-FFF2-40B4-BE49-F238E27FC236}">
                <a16:creationId xmlns:a16="http://schemas.microsoft.com/office/drawing/2014/main" id="{14F7CFB9-B1D6-45F2-87B8-D65E8F4CF15B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2728" y="427632"/>
            <a:ext cx="2029010" cy="73034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3659076-59FB-48F2-BC43-83D489BEF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937" y="385178"/>
            <a:ext cx="6096000" cy="590478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1409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5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Universität Bremen Logo">
            <a:extLst>
              <a:ext uri="{FF2B5EF4-FFF2-40B4-BE49-F238E27FC236}">
                <a16:creationId xmlns:a16="http://schemas.microsoft.com/office/drawing/2014/main" id="{72B2DB94-68FD-436F-85E5-527459CBD954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2728" y="427632"/>
            <a:ext cx="2029010" cy="73034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2DC036-EE79-462A-B345-B4AB0DF3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937" y="385178"/>
            <a:ext cx="6084888" cy="590478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FE24309-D8CF-496E-AA1D-B664B90D3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1952625"/>
            <a:ext cx="12192002" cy="4905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3DA0664-74DA-496A-A215-87EE34D6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4043363" y="2960688"/>
            <a:ext cx="1044575" cy="38973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" y="1952625"/>
            <a:ext cx="3028384" cy="49053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2960688"/>
            <a:ext cx="2027239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3933825"/>
            <a:ext cx="2027239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905375"/>
            <a:ext cx="2027239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5876925"/>
            <a:ext cx="2027239" cy="5117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18" name="Bildplatzhalter 5" descr="Bild / Grafik / Tabelle: Hier müsste der Alternativtext ergänzt werden.">
            <a:extLst>
              <a:ext uri="{FF2B5EF4-FFF2-40B4-BE49-F238E27FC236}">
                <a16:creationId xmlns:a16="http://schemas.microsoft.com/office/drawing/2014/main" id="{CFDE88C3-06B4-440E-95D0-050925E5DC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5097461" y="1952625"/>
            <a:ext cx="7094538" cy="490537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8778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5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Universität Bremen Logo">
            <a:extLst>
              <a:ext uri="{FF2B5EF4-FFF2-40B4-BE49-F238E27FC236}">
                <a16:creationId xmlns:a16="http://schemas.microsoft.com/office/drawing/2014/main" id="{72B2DB94-68FD-436F-85E5-527459CBD954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2728" y="427632"/>
            <a:ext cx="2029010" cy="73034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A359A5A-BB0A-407F-B5A8-E33AA8E5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937" y="385178"/>
            <a:ext cx="6084888" cy="590478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FE24309-D8CF-496E-AA1D-B664B90D3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1952625"/>
            <a:ext cx="12192002" cy="49053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" y="1952625"/>
            <a:ext cx="3028384" cy="49053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2960688"/>
            <a:ext cx="2027239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3933825"/>
            <a:ext cx="2027239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905375"/>
            <a:ext cx="2027239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5876925"/>
            <a:ext cx="2027239" cy="5117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18" name="Bildplatzhalter 5" descr="Bild / Grafik / Tabelle: Hier müsste der Alternativtext ergänzt werden.">
            <a:extLst>
              <a:ext uri="{FF2B5EF4-FFF2-40B4-BE49-F238E27FC236}">
                <a16:creationId xmlns:a16="http://schemas.microsoft.com/office/drawing/2014/main" id="{CFDE88C3-06B4-440E-95D0-050925E5DC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5097461" y="1952625"/>
            <a:ext cx="7094538" cy="490537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698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5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Universität Bremen Logo">
            <a:extLst>
              <a:ext uri="{FF2B5EF4-FFF2-40B4-BE49-F238E27FC236}">
                <a16:creationId xmlns:a16="http://schemas.microsoft.com/office/drawing/2014/main" id="{72B2DB94-68FD-436F-85E5-527459CBD954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2728" y="427632"/>
            <a:ext cx="2029010" cy="73034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30BAA30-B477-41FA-8A80-40163AF5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937" y="385178"/>
            <a:ext cx="6084888" cy="590478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FE24309-D8CF-496E-AA1D-B664B90D3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1952625"/>
            <a:ext cx="12192002" cy="49053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" y="1952625"/>
            <a:ext cx="3028384" cy="4905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2960688"/>
            <a:ext cx="2027239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3933825"/>
            <a:ext cx="2027239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905375"/>
            <a:ext cx="2027239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5876925"/>
            <a:ext cx="2027239" cy="511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18" name="Bildplatzhalter 5" descr="Bild / Grafik / Tabelle: Hier müsste der Alternativtext ergänzt werden.">
            <a:extLst>
              <a:ext uri="{FF2B5EF4-FFF2-40B4-BE49-F238E27FC236}">
                <a16:creationId xmlns:a16="http://schemas.microsoft.com/office/drawing/2014/main" id="{CFDE88C3-06B4-440E-95D0-050925E5DC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5097461" y="1952625"/>
            <a:ext cx="7094538" cy="490537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211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6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Universität Bremen Logo">
            <a:extLst>
              <a:ext uri="{FF2B5EF4-FFF2-40B4-BE49-F238E27FC236}">
                <a16:creationId xmlns:a16="http://schemas.microsoft.com/office/drawing/2014/main" id="{530156D1-77E1-4E7E-B7CE-7BA842FD8DE2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2728" y="427632"/>
            <a:ext cx="2029010" cy="73034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299FA8-EC53-473B-AD77-F12A14D6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937" y="385178"/>
            <a:ext cx="6084888" cy="590478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0" y="1952625"/>
            <a:ext cx="12191999" cy="49053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2960688"/>
            <a:ext cx="2027239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3933825"/>
            <a:ext cx="2027239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905375"/>
            <a:ext cx="2027239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5876925"/>
            <a:ext cx="2027239" cy="49819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18" name="Bildplatzhalter 5" descr="Bild / Grafik / Tabelle: Hier müsste der Alternativtext ergänzt werden.">
            <a:extLst>
              <a:ext uri="{FF2B5EF4-FFF2-40B4-BE49-F238E27FC236}">
                <a16:creationId xmlns:a16="http://schemas.microsoft.com/office/drawing/2014/main" id="{CFDE88C3-06B4-440E-95D0-050925E5DC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3035299" y="1952625"/>
            <a:ext cx="9156699" cy="490537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0FA568C-805B-407C-9EE5-FB8CBB39E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6375123"/>
            <a:ext cx="2027239" cy="4828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A078990-72C4-435D-8DE4-33CD5E1B6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2027238" y="6375123"/>
            <a:ext cx="1001147" cy="482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</p:spTree>
    <p:extLst>
      <p:ext uri="{BB962C8B-B14F-4D97-AF65-F5344CB8AC3E}">
        <p14:creationId xmlns:p14="http://schemas.microsoft.com/office/powerpoint/2010/main" val="2274697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6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Universität Bremen Logo">
            <a:extLst>
              <a:ext uri="{FF2B5EF4-FFF2-40B4-BE49-F238E27FC236}">
                <a16:creationId xmlns:a16="http://schemas.microsoft.com/office/drawing/2014/main" id="{530156D1-77E1-4E7E-B7CE-7BA842FD8DE2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2728" y="427632"/>
            <a:ext cx="2029010" cy="73034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C381E07-B583-4152-B73A-EDA546918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937" y="385178"/>
            <a:ext cx="6084888" cy="590478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0" y="1952625"/>
            <a:ext cx="12191999" cy="49053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2960688"/>
            <a:ext cx="2027239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3933825"/>
            <a:ext cx="2027239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905375"/>
            <a:ext cx="2027239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5876925"/>
            <a:ext cx="2027239" cy="5117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18" name="Bildplatzhalter 5" descr="Bild / Grafik / Tabelle: Hier müsste der Alternativtext ergänzt werden.">
            <a:extLst>
              <a:ext uri="{FF2B5EF4-FFF2-40B4-BE49-F238E27FC236}">
                <a16:creationId xmlns:a16="http://schemas.microsoft.com/office/drawing/2014/main" id="{CFDE88C3-06B4-440E-95D0-050925E5DC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3035299" y="1952625"/>
            <a:ext cx="9156699" cy="490537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6073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6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Universität Bremen Logo">
            <a:extLst>
              <a:ext uri="{FF2B5EF4-FFF2-40B4-BE49-F238E27FC236}">
                <a16:creationId xmlns:a16="http://schemas.microsoft.com/office/drawing/2014/main" id="{530156D1-77E1-4E7E-B7CE-7BA842FD8DE2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2728" y="427632"/>
            <a:ext cx="2029010" cy="73034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B45980E-85C8-416B-B2B6-18D60CB1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937" y="385178"/>
            <a:ext cx="6084888" cy="590478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0" y="1952625"/>
            <a:ext cx="12191999" cy="4905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2960688"/>
            <a:ext cx="2027239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3933825"/>
            <a:ext cx="2027239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905375"/>
            <a:ext cx="2027239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5876925"/>
            <a:ext cx="2027239" cy="5117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18" name="Bildplatzhalter 5" descr="Bild / Grafik / Tabelle: Hier müsste der Alternativtext ergänzt werden.">
            <a:extLst>
              <a:ext uri="{FF2B5EF4-FFF2-40B4-BE49-F238E27FC236}">
                <a16:creationId xmlns:a16="http://schemas.microsoft.com/office/drawing/2014/main" id="{CFDE88C3-06B4-440E-95D0-050925E5DC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3035299" y="1952625"/>
            <a:ext cx="9156699" cy="490537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1976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" y="2456892"/>
            <a:ext cx="1523492" cy="44011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pic>
        <p:nvPicPr>
          <p:cNvPr id="22" name="Grafik 21" descr="Universität Bremen Logo">
            <a:extLst>
              <a:ext uri="{FF2B5EF4-FFF2-40B4-BE49-F238E27FC236}">
                <a16:creationId xmlns:a16="http://schemas.microsoft.com/office/drawing/2014/main" id="{74606240-60D4-4B3E-82C2-370D55879F63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2728" y="427632"/>
            <a:ext cx="2029010" cy="730343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DBA84A-1C09-4417-8A28-693A4789E3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44423" y="413303"/>
            <a:ext cx="2313978" cy="819453"/>
          </a:xfrm>
        </p:spPr>
        <p:txBody>
          <a:bodyPr/>
          <a:lstStyle>
            <a:lvl1pPr marL="0" indent="0">
              <a:lnSpc>
                <a:spcPts val="1700"/>
              </a:lnSpc>
              <a:buNone/>
              <a:defRPr sz="1700"/>
            </a:lvl1pPr>
          </a:lstStyle>
          <a:p>
            <a:pPr lvl="0"/>
            <a:r>
              <a:rPr lang="de-DE" dirty="0"/>
              <a:t>Universität Bremen</a:t>
            </a:r>
            <a:br>
              <a:rPr lang="de-DE" dirty="0"/>
            </a:br>
            <a:r>
              <a:rPr lang="de-DE" dirty="0"/>
              <a:t>Institut </a:t>
            </a:r>
            <a:br>
              <a:rPr lang="de-DE" dirty="0"/>
            </a:br>
            <a:r>
              <a:rPr lang="de-DE" dirty="0"/>
              <a:t>für </a:t>
            </a:r>
            <a:r>
              <a:rPr lang="de-DE" dirty="0" err="1"/>
              <a:t>Umweltpysik</a:t>
            </a:r>
            <a:endParaRPr lang="de-DE" dirty="0"/>
          </a:p>
        </p:txBody>
      </p:sp>
      <p:sp>
        <p:nvSpPr>
          <p:cNvPr id="31" name="Textplatzhalter 4">
            <a:extLst>
              <a:ext uri="{FF2B5EF4-FFF2-40B4-BE49-F238E27FC236}">
                <a16:creationId xmlns:a16="http://schemas.microsoft.com/office/drawing/2014/main" id="{944D7B0C-537D-4632-89BB-5134317D7F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44423" y="1317273"/>
            <a:ext cx="2313978" cy="699951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1000"/>
            </a:lvl1pPr>
          </a:lstStyle>
          <a:p>
            <a:pPr lvl="0"/>
            <a:r>
              <a:rPr lang="de-DE" dirty="0"/>
              <a:t>Fachbereich 01</a:t>
            </a:r>
            <a:br>
              <a:rPr lang="de-DE" dirty="0"/>
            </a:br>
            <a:r>
              <a:rPr lang="de-DE" dirty="0"/>
              <a:t>Physik / Elektrotechnik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5FD6B9-D8D0-444F-B0F1-22A35C6DE97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2027237" y="2365928"/>
            <a:ext cx="9143999" cy="1351104"/>
          </a:xfrm>
        </p:spPr>
        <p:txBody>
          <a:bodyPr anchor="t"/>
          <a:lstStyle>
            <a:lvl1pPr algn="l">
              <a:defRPr sz="4800" spc="14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0788EE-D25E-475C-AA59-F30663DF7F6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2027237" y="3849712"/>
            <a:ext cx="9145587" cy="1055663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41D381FE-4517-4C56-A7DE-19E7CE311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2027238" y="5355020"/>
            <a:ext cx="5076825" cy="1055663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/>
            </a:lvl1pPr>
            <a:lvl2pPr>
              <a:lnSpc>
                <a:spcPct val="100000"/>
              </a:lnSpc>
              <a:defRPr sz="1700"/>
            </a:lvl2pPr>
            <a:lvl3pPr>
              <a:lnSpc>
                <a:spcPct val="100000"/>
              </a:lnSpc>
              <a:defRPr sz="1700"/>
            </a:lvl3pPr>
            <a:lvl4pPr>
              <a:lnSpc>
                <a:spcPct val="100000"/>
              </a:lnSpc>
              <a:defRPr sz="1700"/>
            </a:lvl4pPr>
            <a:lvl5pPr>
              <a:lnSpc>
                <a:spcPct val="100000"/>
              </a:lnSpc>
              <a:defRPr sz="17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54E2EAC-AEE9-4D5D-A0D0-82841FC4D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084996" y="5896561"/>
            <a:ext cx="716416" cy="72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9DCF0DD-EDCE-4C31-822C-61A9D1088CE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084799" y="5896561"/>
            <a:ext cx="873602" cy="720000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2960688"/>
            <a:ext cx="1019175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3933825"/>
            <a:ext cx="1019175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905375"/>
            <a:ext cx="1019175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5876925"/>
            <a:ext cx="1019175" cy="5117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E21CB02-D9C6-4FAF-A21F-7A8AE11A4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6375123"/>
            <a:ext cx="1019175" cy="4828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807AC72-7C0F-482B-A3FD-7609DF861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019174" y="6375123"/>
            <a:ext cx="503745" cy="482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9" name="Eckige Klammer rechts 28">
            <a:extLst>
              <a:ext uri="{FF2B5EF4-FFF2-40B4-BE49-F238E27FC236}">
                <a16:creationId xmlns:a16="http://schemas.microsoft.com/office/drawing/2014/main" id="{7B79195D-A05E-4DEC-9BC6-6B4C8E00C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 rot="5400000">
            <a:off x="9674565" y="4876403"/>
            <a:ext cx="189310" cy="4390863"/>
          </a:xfrm>
          <a:prstGeom prst="rightBracket">
            <a:avLst>
              <a:gd name="adj" fmla="val 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BF008EA-A215-4D23-A3F1-26DE0C8E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7572164" y="6957392"/>
            <a:ext cx="4390863" cy="189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ts val="1200"/>
              </a:lnSpc>
            </a:pPr>
            <a:r>
              <a:rPr lang="de-DE" sz="900" b="0" spc="20" baseline="0" dirty="0">
                <a:solidFill>
                  <a:schemeClr val="bg1">
                    <a:lumMod val="50000"/>
                  </a:schemeClr>
                </a:solidFill>
              </a:rPr>
              <a:t>Eingabe im Titelmaster (Ansicht &gt; Folienmaster)</a:t>
            </a:r>
          </a:p>
        </p:txBody>
      </p:sp>
    </p:spTree>
    <p:extLst>
      <p:ext uri="{BB962C8B-B14F-4D97-AF65-F5344CB8AC3E}">
        <p14:creationId xmlns:p14="http://schemas.microsoft.com/office/powerpoint/2010/main" val="1725295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" y="2456892"/>
            <a:ext cx="1523492" cy="44011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pic>
        <p:nvPicPr>
          <p:cNvPr id="22" name="Grafik 21" descr="Universität Bremen Logo">
            <a:extLst>
              <a:ext uri="{FF2B5EF4-FFF2-40B4-BE49-F238E27FC236}">
                <a16:creationId xmlns:a16="http://schemas.microsoft.com/office/drawing/2014/main" id="{74606240-60D4-4B3E-82C2-370D55879F63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2728" y="427632"/>
            <a:ext cx="2029010" cy="730343"/>
          </a:xfrm>
          <a:prstGeom prst="rect">
            <a:avLst/>
          </a:prstGeom>
        </p:spPr>
      </p:pic>
      <p:sp>
        <p:nvSpPr>
          <p:cNvPr id="27" name="Textplatzhalter 4">
            <a:extLst>
              <a:ext uri="{FF2B5EF4-FFF2-40B4-BE49-F238E27FC236}">
                <a16:creationId xmlns:a16="http://schemas.microsoft.com/office/drawing/2014/main" id="{51BE191D-BA69-45CE-B3CA-2D7E2DAA0A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44423" y="413303"/>
            <a:ext cx="2313978" cy="819453"/>
          </a:xfrm>
        </p:spPr>
        <p:txBody>
          <a:bodyPr/>
          <a:lstStyle>
            <a:lvl1pPr marL="0" indent="0">
              <a:lnSpc>
                <a:spcPts val="1700"/>
              </a:lnSpc>
              <a:buNone/>
              <a:defRPr sz="1700"/>
            </a:lvl1pPr>
          </a:lstStyle>
          <a:p>
            <a:pPr lvl="0"/>
            <a:r>
              <a:rPr lang="de-DE" dirty="0"/>
              <a:t>Universität Bremen</a:t>
            </a:r>
            <a:br>
              <a:rPr lang="de-DE" dirty="0"/>
            </a:br>
            <a:r>
              <a:rPr lang="de-DE" dirty="0"/>
              <a:t>Institut </a:t>
            </a:r>
            <a:br>
              <a:rPr lang="de-DE" dirty="0"/>
            </a:br>
            <a:r>
              <a:rPr lang="de-DE" dirty="0"/>
              <a:t>Name des Instituts</a:t>
            </a:r>
          </a:p>
        </p:txBody>
      </p:sp>
      <p:sp>
        <p:nvSpPr>
          <p:cNvPr id="28" name="Textplatzhalter 4">
            <a:extLst>
              <a:ext uri="{FF2B5EF4-FFF2-40B4-BE49-F238E27FC236}">
                <a16:creationId xmlns:a16="http://schemas.microsoft.com/office/drawing/2014/main" id="{AE7493CB-B34A-4D25-8DA7-01E33962A4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44423" y="1317273"/>
            <a:ext cx="2313978" cy="699951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1000"/>
            </a:lvl1pPr>
          </a:lstStyle>
          <a:p>
            <a:pPr lvl="0"/>
            <a:r>
              <a:rPr lang="de-DE" dirty="0"/>
              <a:t>Fachbereich 00</a:t>
            </a:r>
            <a:br>
              <a:rPr lang="de-DE" dirty="0"/>
            </a:br>
            <a:r>
              <a:rPr lang="de-DE" dirty="0"/>
              <a:t>Name des Fachbereichs</a:t>
            </a:r>
            <a:br>
              <a:rPr lang="de-DE" dirty="0"/>
            </a:br>
            <a:r>
              <a:rPr lang="de-DE" dirty="0"/>
              <a:t>auch zweizeilig möglich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5FD6B9-D8D0-444F-B0F1-22A35C6DE97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2027237" y="2365928"/>
            <a:ext cx="9143999" cy="1351104"/>
          </a:xfrm>
        </p:spPr>
        <p:txBody>
          <a:bodyPr anchor="t"/>
          <a:lstStyle>
            <a:lvl1pPr algn="l">
              <a:defRPr sz="4800" spc="14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0788EE-D25E-475C-AA59-F30663DF7F6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2027237" y="3849712"/>
            <a:ext cx="9145587" cy="1055663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41D381FE-4517-4C56-A7DE-19E7CE311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2027238" y="5355020"/>
            <a:ext cx="5076825" cy="1055663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/>
            </a:lvl1pPr>
            <a:lvl2pPr>
              <a:lnSpc>
                <a:spcPct val="100000"/>
              </a:lnSpc>
              <a:defRPr sz="1700"/>
            </a:lvl2pPr>
            <a:lvl3pPr>
              <a:lnSpc>
                <a:spcPct val="100000"/>
              </a:lnSpc>
              <a:defRPr sz="1700"/>
            </a:lvl3pPr>
            <a:lvl4pPr>
              <a:lnSpc>
                <a:spcPct val="100000"/>
              </a:lnSpc>
              <a:defRPr sz="1700"/>
            </a:lvl4pPr>
            <a:lvl5pPr>
              <a:lnSpc>
                <a:spcPct val="100000"/>
              </a:lnSpc>
              <a:defRPr sz="17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10" name="Grafik 9" descr="Kooperation: Hier müsste der Alternativtext ergänzt werden.">
            <a:extLst>
              <a:ext uri="{FF2B5EF4-FFF2-40B4-BE49-F238E27FC236}">
                <a16:creationId xmlns:a16="http://schemas.microsoft.com/office/drawing/2014/main" id="{254E2EAC-AEE9-4D5D-A0D0-82841FC4D7C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896200" y="5962998"/>
            <a:ext cx="1267417" cy="404041"/>
          </a:xfrm>
          <a:prstGeom prst="rect">
            <a:avLst/>
          </a:prstGeom>
        </p:spPr>
      </p:pic>
      <p:pic>
        <p:nvPicPr>
          <p:cNvPr id="11" name="Grafik 10" descr="Kooperation: Hier müsste der Alternativtext ergänzt werden.">
            <a:extLst>
              <a:ext uri="{FF2B5EF4-FFF2-40B4-BE49-F238E27FC236}">
                <a16:creationId xmlns:a16="http://schemas.microsoft.com/office/drawing/2014/main" id="{89DCF0DD-EDCE-4C31-822C-61A9D1088CE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644423" y="5962998"/>
            <a:ext cx="1267417" cy="404041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2960688"/>
            <a:ext cx="1019175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3933825"/>
            <a:ext cx="1019175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905375"/>
            <a:ext cx="1019175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5876925"/>
            <a:ext cx="1019175" cy="5117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9" name="Eckige Klammer rechts 28">
            <a:extLst>
              <a:ext uri="{FF2B5EF4-FFF2-40B4-BE49-F238E27FC236}">
                <a16:creationId xmlns:a16="http://schemas.microsoft.com/office/drawing/2014/main" id="{7B79195D-A05E-4DEC-9BC6-6B4C8E00C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 rot="5400000">
            <a:off x="9674565" y="4876403"/>
            <a:ext cx="189310" cy="4390863"/>
          </a:xfrm>
          <a:prstGeom prst="rightBracket">
            <a:avLst>
              <a:gd name="adj" fmla="val 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BF008EA-A215-4D23-A3F1-26DE0C8E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7572164" y="6957392"/>
            <a:ext cx="4390863" cy="189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ts val="1200"/>
              </a:lnSpc>
            </a:pPr>
            <a:r>
              <a:rPr lang="de-DE" sz="900" b="0" spc="20" baseline="0" dirty="0">
                <a:solidFill>
                  <a:schemeClr val="bg1">
                    <a:lumMod val="50000"/>
                  </a:schemeClr>
                </a:solidFill>
              </a:rPr>
              <a:t>Eingabe im Titelmaster (Ansicht &gt; Folienmaster)</a:t>
            </a:r>
          </a:p>
        </p:txBody>
      </p:sp>
    </p:spTree>
    <p:extLst>
      <p:ext uri="{BB962C8B-B14F-4D97-AF65-F5344CB8AC3E}">
        <p14:creationId xmlns:p14="http://schemas.microsoft.com/office/powerpoint/2010/main" val="8143781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 1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" y="2456892"/>
            <a:ext cx="1523492" cy="44011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5FD6B9-D8D0-444F-B0F1-22A35C6DE97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2027237" y="2373548"/>
            <a:ext cx="9143999" cy="1055663"/>
          </a:xfrm>
        </p:spPr>
        <p:txBody>
          <a:bodyPr anchor="t"/>
          <a:lstStyle>
            <a:lvl1pPr algn="l">
              <a:defRPr sz="3600" spc="11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0788EE-D25E-475C-AA59-F30663DF7F6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2027237" y="3652644"/>
            <a:ext cx="9145587" cy="1055663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2960688"/>
            <a:ext cx="1019175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3933825"/>
            <a:ext cx="1019175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905375"/>
            <a:ext cx="1019175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5876925"/>
            <a:ext cx="1019175" cy="511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</p:spTree>
    <p:extLst>
      <p:ext uri="{BB962C8B-B14F-4D97-AF65-F5344CB8AC3E}">
        <p14:creationId xmlns:p14="http://schemas.microsoft.com/office/powerpoint/2010/main" val="427304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1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0" y="1952625"/>
            <a:ext cx="5087937" cy="49053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pic>
        <p:nvPicPr>
          <p:cNvPr id="8" name="Grafik 7" descr="Universität Bremen Logo">
            <a:extLst>
              <a:ext uri="{FF2B5EF4-FFF2-40B4-BE49-F238E27FC236}">
                <a16:creationId xmlns:a16="http://schemas.microsoft.com/office/drawing/2014/main" id="{0A356983-F90E-4A48-860D-1EC103066500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2728" y="427632"/>
            <a:ext cx="2029010" cy="730343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2960688"/>
            <a:ext cx="4043364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3933825"/>
            <a:ext cx="4043364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905375"/>
            <a:ext cx="4043364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5884655"/>
            <a:ext cx="4043364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FE24309-D8CF-496E-AA1D-B664B90D3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5087938" y="1952625"/>
            <a:ext cx="7104062" cy="49053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3DA0664-74DA-496A-A215-87EE34D6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6096000" y="2960688"/>
            <a:ext cx="1008063" cy="38973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FB1D8DA-EE61-4B45-A0BE-6F822FC03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8155553" y="2960688"/>
            <a:ext cx="1008063" cy="38973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4141D52-3618-414B-A563-6A32A782B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0164763" y="2960688"/>
            <a:ext cx="1008063" cy="38973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D7F9D9-8D3D-4A09-8A9A-B835470B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937" y="385178"/>
            <a:ext cx="6084889" cy="590478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23245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 1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0668508" y="2456892"/>
            <a:ext cx="1523492" cy="4401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5FD6B9-D8D0-444F-B0F1-22A35C6DE97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1023418" y="2373548"/>
            <a:ext cx="9143999" cy="1055663"/>
          </a:xfrm>
        </p:spPr>
        <p:txBody>
          <a:bodyPr anchor="t"/>
          <a:lstStyle>
            <a:lvl1pPr algn="l">
              <a:defRPr sz="3600" spc="11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0788EE-D25E-475C-AA59-F30663DF7F6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1023418" y="3652644"/>
            <a:ext cx="9145587" cy="1055663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172825" y="2960688"/>
            <a:ext cx="1019175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172825" y="3933825"/>
            <a:ext cx="1019175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172825" y="4905375"/>
            <a:ext cx="1019175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172825" y="5876925"/>
            <a:ext cx="1019175" cy="5117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</p:spTree>
    <p:extLst>
      <p:ext uri="{BB962C8B-B14F-4D97-AF65-F5344CB8AC3E}">
        <p14:creationId xmlns:p14="http://schemas.microsoft.com/office/powerpoint/2010/main" val="20096476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" y="2456892"/>
            <a:ext cx="1523492" cy="44011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5FD6B9-D8D0-444F-B0F1-22A35C6DE97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2027237" y="2373548"/>
            <a:ext cx="9143999" cy="1055663"/>
          </a:xfrm>
        </p:spPr>
        <p:txBody>
          <a:bodyPr anchor="t"/>
          <a:lstStyle>
            <a:lvl1pPr algn="l">
              <a:defRPr sz="3600" spc="11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0788EE-D25E-475C-AA59-F30663DF7F6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2027237" y="3652644"/>
            <a:ext cx="9145587" cy="1055663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2960688"/>
            <a:ext cx="1019175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3933825"/>
            <a:ext cx="1019175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905375"/>
            <a:ext cx="1019175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5876925"/>
            <a:ext cx="1019175" cy="5117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E21CB02-D9C6-4FAF-A21F-7A8AE11A4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6375123"/>
            <a:ext cx="1019175" cy="4828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807AC72-7C0F-482B-A3FD-7609DF861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019174" y="6375123"/>
            <a:ext cx="503745" cy="482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DE9572-8E5E-4AD2-A045-DE4EF26645BB}"/>
              </a:ext>
            </a:extLst>
          </p:cNvPr>
          <p:cNvSpPr/>
          <p:nvPr/>
        </p:nvSpPr>
        <p:spPr bwMode="gray">
          <a:xfrm>
            <a:off x="5353878" y="280777"/>
            <a:ext cx="4335864" cy="447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ts val="1200"/>
              </a:lnSpc>
            </a:pPr>
            <a:r>
              <a:rPr lang="en-US" sz="900" b="1" dirty="0" err="1">
                <a:solidFill>
                  <a:schemeClr val="tx1"/>
                </a:solidFill>
              </a:rPr>
              <a:t>ESMValTool</a:t>
            </a:r>
            <a:r>
              <a:rPr lang="en-US" sz="900" b="1" dirty="0">
                <a:solidFill>
                  <a:schemeClr val="tx1"/>
                </a:solidFill>
              </a:rPr>
              <a:t> – analysis and evaluation of Earth system models in CMIP with focus on extreme events</a:t>
            </a:r>
            <a:endParaRPr lang="de-DE" sz="900" b="1" spc="20" baseline="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8D53BEF-CD74-4AC4-86FD-B47180013FFA}"/>
              </a:ext>
            </a:extLst>
          </p:cNvPr>
          <p:cNvSpPr/>
          <p:nvPr/>
        </p:nvSpPr>
        <p:spPr bwMode="gray">
          <a:xfrm>
            <a:off x="9888710" y="280777"/>
            <a:ext cx="1853160" cy="447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lnSpc>
                <a:spcPts val="1200"/>
              </a:lnSpc>
            </a:pPr>
            <a:r>
              <a:rPr lang="de-DE" sz="900" b="0" spc="20" baseline="0" dirty="0">
                <a:solidFill>
                  <a:schemeClr val="tx1"/>
                </a:solidFill>
              </a:rPr>
              <a:t>Katja Weigel</a:t>
            </a:r>
          </a:p>
          <a:p>
            <a:pPr algn="l">
              <a:lnSpc>
                <a:spcPts val="1200"/>
              </a:lnSpc>
            </a:pPr>
            <a:r>
              <a:rPr lang="de-DE" sz="900" b="0" spc="20" baseline="0" dirty="0">
                <a:solidFill>
                  <a:schemeClr val="tx1"/>
                </a:solidFill>
              </a:rPr>
              <a:t>weigel@iup.physik.uni-bremen.de</a:t>
            </a:r>
          </a:p>
        </p:txBody>
      </p:sp>
      <p:pic>
        <p:nvPicPr>
          <p:cNvPr id="13" name="Grafik 12" descr="Universität Bremen Logo">
            <a:extLst>
              <a:ext uri="{FF2B5EF4-FFF2-40B4-BE49-F238E27FC236}">
                <a16:creationId xmlns:a16="http://schemas.microsoft.com/office/drawing/2014/main" id="{5E281277-D79B-4279-8BB1-3B4FA19DD0A0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2728" y="289509"/>
            <a:ext cx="1324159" cy="476631"/>
          </a:xfrm>
          <a:prstGeom prst="rect">
            <a:avLst/>
          </a:prstGeom>
        </p:spPr>
      </p:pic>
      <p:sp>
        <p:nvSpPr>
          <p:cNvPr id="14" name="Eckige Klammer rechts 13">
            <a:extLst>
              <a:ext uri="{FF2B5EF4-FFF2-40B4-BE49-F238E27FC236}">
                <a16:creationId xmlns:a16="http://schemas.microsoft.com/office/drawing/2014/main" id="{BAB5BA0A-E485-4346-B973-2FD5FD95047E}"/>
              </a:ext>
            </a:extLst>
          </p:cNvPr>
          <p:cNvSpPr/>
          <p:nvPr/>
        </p:nvSpPr>
        <p:spPr bwMode="gray">
          <a:xfrm rot="16200000">
            <a:off x="9962802" y="-2091952"/>
            <a:ext cx="189310" cy="3814390"/>
          </a:xfrm>
          <a:prstGeom prst="rightBracket">
            <a:avLst>
              <a:gd name="adj" fmla="val 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59F012B-F492-42B7-AF35-6F2768EF629D}"/>
              </a:ext>
            </a:extLst>
          </p:cNvPr>
          <p:cNvSpPr/>
          <p:nvPr/>
        </p:nvSpPr>
        <p:spPr bwMode="gray">
          <a:xfrm>
            <a:off x="8148638" y="-216694"/>
            <a:ext cx="3814390" cy="189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ts val="1200"/>
              </a:lnSpc>
            </a:pPr>
            <a:r>
              <a:rPr lang="de-DE" sz="900" b="0" spc="20" baseline="0" dirty="0">
                <a:solidFill>
                  <a:schemeClr val="bg1">
                    <a:lumMod val="50000"/>
                  </a:schemeClr>
                </a:solidFill>
              </a:rPr>
              <a:t>Eingabe im Folienmaster (Ansicht &gt; Folienmaster)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891E83-1558-42C6-A62D-22A6A9EB05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998" y="289509"/>
            <a:ext cx="474260" cy="4766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4331778-3FE8-46F8-AA73-40B696791D6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954" y="287315"/>
            <a:ext cx="579767" cy="47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684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 mit Bil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" y="2456892"/>
            <a:ext cx="1523492" cy="44011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5FD6B9-D8D0-444F-B0F1-22A35C6DE97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7644172" y="2373548"/>
            <a:ext cx="3527064" cy="2171576"/>
          </a:xfrm>
        </p:spPr>
        <p:txBody>
          <a:bodyPr anchor="t"/>
          <a:lstStyle>
            <a:lvl1pPr algn="l">
              <a:defRPr sz="3600" spc="11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0788EE-D25E-475C-AA59-F30663DF7F6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7645147" y="4615774"/>
            <a:ext cx="3527677" cy="1268881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2960688"/>
            <a:ext cx="1019175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3933825"/>
            <a:ext cx="1019175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905375"/>
            <a:ext cx="1019175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5876925"/>
            <a:ext cx="1019175" cy="5117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E21CB02-D9C6-4FAF-A21F-7A8AE11A4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6375123"/>
            <a:ext cx="1019175" cy="4828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807AC72-7C0F-482B-A3FD-7609DF861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019174" y="6375123"/>
            <a:ext cx="503745" cy="482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12" name="Bildplatzhalter 5" descr="Bild / Grafik / Tabelle: Hier müsste der Alternativtext ergänzt werden.">
            <a:extLst>
              <a:ext uri="{FF2B5EF4-FFF2-40B4-BE49-F238E27FC236}">
                <a16:creationId xmlns:a16="http://schemas.microsoft.com/office/drawing/2014/main" id="{A615BE17-964A-477F-9A04-70EE1C2C258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1522919" y="2456892"/>
            <a:ext cx="5581144" cy="440110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4383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 mit Bild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0669081" y="2456892"/>
            <a:ext cx="1523492" cy="44011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5FD6B9-D8D0-444F-B0F1-22A35C6DE97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1019175" y="2378900"/>
            <a:ext cx="3527064" cy="2171576"/>
          </a:xfrm>
        </p:spPr>
        <p:txBody>
          <a:bodyPr anchor="t"/>
          <a:lstStyle>
            <a:lvl1pPr algn="l">
              <a:defRPr sz="3600" spc="11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0788EE-D25E-475C-AA59-F30663DF7F6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1020150" y="4621126"/>
            <a:ext cx="3527677" cy="1268881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173398" y="2960688"/>
            <a:ext cx="1019175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173398" y="3933825"/>
            <a:ext cx="1019175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173398" y="4905375"/>
            <a:ext cx="1019175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173398" y="5876925"/>
            <a:ext cx="1019175" cy="5117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E21CB02-D9C6-4FAF-A21F-7A8AE11A4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173398" y="6375123"/>
            <a:ext cx="1019175" cy="4828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807AC72-7C0F-482B-A3FD-7609DF861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0669081" y="6375123"/>
            <a:ext cx="503745" cy="482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12" name="Bildplatzhalter 5" descr="Bild / Grafik / Tabelle: Hier müsste der Alternativtext ergänzt werden.">
            <a:extLst>
              <a:ext uri="{FF2B5EF4-FFF2-40B4-BE49-F238E27FC236}">
                <a16:creationId xmlns:a16="http://schemas.microsoft.com/office/drawing/2014/main" id="{A615BE17-964A-477F-9A04-70EE1C2C258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5087937" y="2456892"/>
            <a:ext cx="5578982" cy="440110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59753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 mit Bild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" y="2456892"/>
            <a:ext cx="1523492" cy="44011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5FD6B9-D8D0-444F-B0F1-22A35C6DE97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7644172" y="2373548"/>
            <a:ext cx="3527064" cy="2171576"/>
          </a:xfrm>
        </p:spPr>
        <p:txBody>
          <a:bodyPr anchor="t"/>
          <a:lstStyle>
            <a:lvl1pPr algn="l">
              <a:defRPr sz="3600" spc="11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0788EE-D25E-475C-AA59-F30663DF7F6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7645147" y="4615774"/>
            <a:ext cx="3527677" cy="1268881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2960688"/>
            <a:ext cx="1019175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3933825"/>
            <a:ext cx="1019175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905375"/>
            <a:ext cx="1019175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5876925"/>
            <a:ext cx="1019175" cy="51173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12" name="Bildplatzhalter 5" descr="Bild / Grafik / Tabelle: Hier müsste der Alternativtext ergänzt werden.">
            <a:extLst>
              <a:ext uri="{FF2B5EF4-FFF2-40B4-BE49-F238E27FC236}">
                <a16:creationId xmlns:a16="http://schemas.microsoft.com/office/drawing/2014/main" id="{A615BE17-964A-477F-9A04-70EE1C2C258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1522919" y="2456892"/>
            <a:ext cx="5581144" cy="440110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19047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 mit Bild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0669081" y="2456892"/>
            <a:ext cx="1523492" cy="44011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5FD6B9-D8D0-444F-B0F1-22A35C6DE97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1019175" y="2378900"/>
            <a:ext cx="3527064" cy="2171576"/>
          </a:xfrm>
        </p:spPr>
        <p:txBody>
          <a:bodyPr anchor="t"/>
          <a:lstStyle>
            <a:lvl1pPr algn="l">
              <a:defRPr sz="3600" spc="11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0788EE-D25E-475C-AA59-F30663DF7F6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1020150" y="4621126"/>
            <a:ext cx="3527677" cy="1268881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173398" y="2960688"/>
            <a:ext cx="1019175" cy="5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173398" y="3933825"/>
            <a:ext cx="1019175" cy="5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173398" y="4905375"/>
            <a:ext cx="1019175" cy="5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173398" y="5876925"/>
            <a:ext cx="1019175" cy="5117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12" name="Bildplatzhalter 5" descr="Bild / Grafik / Tabelle: Hier müsste der Alternativtext ergänzt werden.">
            <a:extLst>
              <a:ext uri="{FF2B5EF4-FFF2-40B4-BE49-F238E27FC236}">
                <a16:creationId xmlns:a16="http://schemas.microsoft.com/office/drawing/2014/main" id="{A615BE17-964A-477F-9A04-70EE1C2C258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5087937" y="2456892"/>
            <a:ext cx="5578982" cy="440110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62632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 mit Bild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" y="2456892"/>
            <a:ext cx="1523492" cy="44011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5FD6B9-D8D0-444F-B0F1-22A35C6DE97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7644172" y="2373548"/>
            <a:ext cx="3527064" cy="2171576"/>
          </a:xfrm>
        </p:spPr>
        <p:txBody>
          <a:bodyPr anchor="t"/>
          <a:lstStyle>
            <a:lvl1pPr algn="l">
              <a:defRPr sz="3600" spc="11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0788EE-D25E-475C-AA59-F30663DF7F6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7645147" y="4615774"/>
            <a:ext cx="3527677" cy="1268881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2960688"/>
            <a:ext cx="1019175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3933825"/>
            <a:ext cx="1019175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905375"/>
            <a:ext cx="1019175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5876925"/>
            <a:ext cx="1019175" cy="511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12" name="Bildplatzhalter 5" descr="Bild / Grafik / Tabelle: Hier müsste der Alternativtext ergänzt werden.">
            <a:extLst>
              <a:ext uri="{FF2B5EF4-FFF2-40B4-BE49-F238E27FC236}">
                <a16:creationId xmlns:a16="http://schemas.microsoft.com/office/drawing/2014/main" id="{A615BE17-964A-477F-9A04-70EE1C2C258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1522919" y="2456892"/>
            <a:ext cx="5581144" cy="440110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39651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 mit Bild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0669081" y="2456892"/>
            <a:ext cx="1523492" cy="4401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5FD6B9-D8D0-444F-B0F1-22A35C6DE97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1019175" y="2378900"/>
            <a:ext cx="3527064" cy="2171576"/>
          </a:xfrm>
        </p:spPr>
        <p:txBody>
          <a:bodyPr anchor="t"/>
          <a:lstStyle>
            <a:lvl1pPr algn="l">
              <a:defRPr sz="3600" spc="11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0788EE-D25E-475C-AA59-F30663DF7F6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1020150" y="4621126"/>
            <a:ext cx="3527677" cy="1268881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173398" y="2960688"/>
            <a:ext cx="1019175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173398" y="3933825"/>
            <a:ext cx="1019175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173398" y="4905375"/>
            <a:ext cx="1019175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173398" y="5876925"/>
            <a:ext cx="1019175" cy="5117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12" name="Bildplatzhalter 5" descr="Bild / Grafik / Tabelle: Hier müsste der Alternativtext ergänzt werden.">
            <a:extLst>
              <a:ext uri="{FF2B5EF4-FFF2-40B4-BE49-F238E27FC236}">
                <a16:creationId xmlns:a16="http://schemas.microsoft.com/office/drawing/2014/main" id="{A615BE17-964A-477F-9A04-70EE1C2C258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5087937" y="2456892"/>
            <a:ext cx="5578982" cy="440110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3598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47078D-DB01-4ECB-8353-499E4EFB1B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B882475-F824-43AF-B19C-3578C663B6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34525" y="2263728"/>
            <a:ext cx="9138299" cy="49256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 spc="40" baseline="0"/>
            </a:lvl1pPr>
          </a:lstStyle>
          <a:p>
            <a:pPr lvl="0"/>
            <a:r>
              <a:rPr lang="de-DE" dirty="0"/>
              <a:t>Unterüberschrift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06C738-4815-43AC-96CD-8F8802538EAB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2027238" y="2913286"/>
            <a:ext cx="9145587" cy="296364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090D37F-409F-490E-B090-1C6D62CEE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172824" y="6381946"/>
            <a:ext cx="611808" cy="287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>
              <a:lnSpc>
                <a:spcPts val="1200"/>
              </a:lnSpc>
            </a:pPr>
            <a:fld id="{AA1AFE9F-4FFA-40F3-946C-5B485D02F4ED}" type="slidenum">
              <a:rPr lang="de-DE" sz="1200" b="0" spc="20" baseline="0" smtClean="0">
                <a:solidFill>
                  <a:schemeClr val="tx1"/>
                </a:solidFill>
              </a:rPr>
              <a:pPr algn="r">
                <a:lnSpc>
                  <a:spcPts val="1200"/>
                </a:lnSpc>
              </a:pPr>
              <a:t>‹Nr.›</a:t>
            </a:fld>
            <a:endParaRPr lang="de-DE" sz="1200" b="0" spc="2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2018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Inhalt und Bild (rech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47078D-DB01-4ECB-8353-499E4EFB1B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19175" y="1695285"/>
            <a:ext cx="5620500" cy="59047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B882475-F824-43AF-B19C-3578C663B6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027265" y="2263728"/>
            <a:ext cx="5612410" cy="49256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 spc="40" baseline="0"/>
            </a:lvl1pPr>
          </a:lstStyle>
          <a:p>
            <a:pPr lvl="0"/>
            <a:r>
              <a:rPr lang="de-DE" dirty="0"/>
              <a:t>Unterüberschrift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06C738-4815-43AC-96CD-8F8802538EAB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1019175" y="2913286"/>
            <a:ext cx="5616886" cy="296364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Bildplatzhalter 5" descr="Bild / Grafik / Tabelle: Hier müsste der Alternativtext ergänzt werden.">
            <a:extLst>
              <a:ext uri="{FF2B5EF4-FFF2-40B4-BE49-F238E27FC236}">
                <a16:creationId xmlns:a16="http://schemas.microsoft.com/office/drawing/2014/main" id="{F8D408A5-45DB-43F7-A63B-AEF19C2970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7104064" y="1773312"/>
            <a:ext cx="5087936" cy="4103614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E063D1E-F908-4B57-AC16-E0DAAFD46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341260" y="6481720"/>
            <a:ext cx="443372" cy="18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>
              <a:lnSpc>
                <a:spcPts val="1200"/>
              </a:lnSpc>
            </a:pPr>
            <a:fld id="{AA1AFE9F-4FFA-40F3-946C-5B485D02F4ED}" type="slidenum">
              <a:rPr lang="de-DE" sz="900" b="0" spc="20" baseline="0" smtClean="0">
                <a:solidFill>
                  <a:schemeClr val="tx1"/>
                </a:solidFill>
              </a:rPr>
              <a:pPr algn="r">
                <a:lnSpc>
                  <a:spcPts val="1200"/>
                </a:lnSpc>
              </a:pPr>
              <a:t>‹Nr.›</a:t>
            </a:fld>
            <a:endParaRPr lang="de-DE" sz="900" b="0" spc="2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47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1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0" y="1952625"/>
            <a:ext cx="5087937" cy="49053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pic>
        <p:nvPicPr>
          <p:cNvPr id="8" name="Grafik 7" descr="Universität Bremen Logo">
            <a:extLst>
              <a:ext uri="{FF2B5EF4-FFF2-40B4-BE49-F238E27FC236}">
                <a16:creationId xmlns:a16="http://schemas.microsoft.com/office/drawing/2014/main" id="{0A356983-F90E-4A48-860D-1EC103066500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2728" y="427632"/>
            <a:ext cx="2029010" cy="730343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2960688"/>
            <a:ext cx="4043364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3933825"/>
            <a:ext cx="4043364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905375"/>
            <a:ext cx="4043364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5884655"/>
            <a:ext cx="4043364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FE24309-D8CF-496E-AA1D-B664B90D3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5087938" y="1952625"/>
            <a:ext cx="7104062" cy="4905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3DA0664-74DA-496A-A215-87EE34D6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6096000" y="2960688"/>
            <a:ext cx="1008063" cy="38973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FB1D8DA-EE61-4B45-A0BE-6F822FC03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8155553" y="2960688"/>
            <a:ext cx="1008063" cy="38973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4141D52-3618-414B-A563-6A32A782B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0164763" y="2960688"/>
            <a:ext cx="1008063" cy="38973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875C00-55A8-42EF-BE92-EB66ADCB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937" y="385178"/>
            <a:ext cx="6084888" cy="590478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36116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Inhalt und Bild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47078D-DB01-4ECB-8353-499E4EFB1B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591944" y="1695285"/>
            <a:ext cx="5584523" cy="59047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B882475-F824-43AF-B19C-3578C663B6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600034" y="2263728"/>
            <a:ext cx="5576434" cy="49256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 spc="40" baseline="0"/>
            </a:lvl1pPr>
          </a:lstStyle>
          <a:p>
            <a:pPr lvl="0"/>
            <a:r>
              <a:rPr lang="de-DE" dirty="0"/>
              <a:t>Unterüberschrift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06C738-4815-43AC-96CD-8F8802538EAB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5591944" y="2913286"/>
            <a:ext cx="5580881" cy="296364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0962739-88FB-4C0F-A094-042A31EE8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341260" y="6481720"/>
            <a:ext cx="443372" cy="18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>
              <a:lnSpc>
                <a:spcPts val="1200"/>
              </a:lnSpc>
            </a:pPr>
            <a:fld id="{AA1AFE9F-4FFA-40F3-946C-5B485D02F4ED}" type="slidenum">
              <a:rPr lang="de-DE" sz="900" b="0" spc="20" baseline="0" smtClean="0">
                <a:solidFill>
                  <a:schemeClr val="tx1"/>
                </a:solidFill>
              </a:rPr>
              <a:pPr algn="r">
                <a:lnSpc>
                  <a:spcPts val="1200"/>
                </a:lnSpc>
              </a:pPr>
              <a:t>‹Nr.›</a:t>
            </a:fld>
            <a:endParaRPr lang="de-DE" sz="900" b="0" spc="20" baseline="0" dirty="0">
              <a:solidFill>
                <a:schemeClr val="tx1"/>
              </a:solidFill>
            </a:endParaRPr>
          </a:p>
        </p:txBody>
      </p:sp>
      <p:sp>
        <p:nvSpPr>
          <p:cNvPr id="6" name="Bildplatzhalter 5" descr="Bild / Grafik / Tabelle: Hier müsste der Alternativtext ergänzt werden.">
            <a:extLst>
              <a:ext uri="{FF2B5EF4-FFF2-40B4-BE49-F238E27FC236}">
                <a16:creationId xmlns:a16="http://schemas.microsoft.com/office/drawing/2014/main" id="{F8D408A5-45DB-43F7-A63B-AEF19C2970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0" y="1773312"/>
            <a:ext cx="5087938" cy="4103614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80259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600F8-8932-4173-99E6-EF778A2145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Überschrift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C03325-A8A9-49C7-A8EE-88E6668CB3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2027238" y="2384883"/>
            <a:ext cx="9145587" cy="3492041"/>
          </a:xfrm>
        </p:spPr>
        <p:txBody>
          <a:bodyPr/>
          <a:lstStyle>
            <a:lvl1pPr marL="358775" indent="-358775">
              <a:spcAft>
                <a:spcPts val="600"/>
              </a:spcAft>
              <a:defRPr sz="2400" b="1">
                <a:solidFill>
                  <a:schemeClr val="accent2"/>
                </a:solidFill>
              </a:defRPr>
            </a:lvl1pPr>
            <a:lvl2pPr marL="269875" indent="-269875">
              <a:spcAft>
                <a:spcPts val="600"/>
              </a:spcAft>
              <a:buFont typeface="Wingdings 3" panose="05040102010807070707" pitchFamily="18" charset="2"/>
              <a:buChar char="Ò"/>
              <a:defRPr/>
            </a:lvl2pPr>
            <a:lvl3pPr marL="804863" indent="-271463">
              <a:spcAft>
                <a:spcPts val="600"/>
              </a:spcAft>
              <a:defRPr/>
            </a:lvl3pPr>
            <a:lvl4pPr marL="1346200" indent="-268288">
              <a:spcAft>
                <a:spcPts val="600"/>
              </a:spcAft>
              <a:defRPr/>
            </a:lvl4pPr>
            <a:lvl5pPr marL="1879600" indent="-266700">
              <a:spcAft>
                <a:spcPts val="60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C6FB52F-9308-41D2-9BCC-1505F02FA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341260" y="6481720"/>
            <a:ext cx="443372" cy="18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>
              <a:lnSpc>
                <a:spcPts val="1200"/>
              </a:lnSpc>
            </a:pPr>
            <a:fld id="{AA1AFE9F-4FFA-40F3-946C-5B485D02F4ED}" type="slidenum">
              <a:rPr lang="de-DE" sz="900" b="0" spc="20" baseline="0" smtClean="0">
                <a:solidFill>
                  <a:schemeClr val="tx1"/>
                </a:solidFill>
              </a:rPr>
              <a:pPr algn="r">
                <a:lnSpc>
                  <a:spcPts val="1200"/>
                </a:lnSpc>
              </a:pPr>
              <a:t>‹Nr.›</a:t>
            </a:fld>
            <a:endParaRPr lang="de-DE" sz="900" b="0" spc="2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4964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600F8-8932-4173-99E6-EF778A2145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Überschrift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64C841B-1949-4702-96AE-740240434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341260" y="6481720"/>
            <a:ext cx="443372" cy="18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>
              <a:lnSpc>
                <a:spcPts val="1200"/>
              </a:lnSpc>
            </a:pPr>
            <a:fld id="{AA1AFE9F-4FFA-40F3-946C-5B485D02F4ED}" type="slidenum">
              <a:rPr lang="de-DE" sz="900" b="0" spc="20" baseline="0" smtClean="0">
                <a:solidFill>
                  <a:schemeClr val="tx1"/>
                </a:solidFill>
              </a:rPr>
              <a:pPr algn="r">
                <a:lnSpc>
                  <a:spcPts val="1200"/>
                </a:lnSpc>
              </a:pPr>
              <a:t>‹Nr.›</a:t>
            </a:fld>
            <a:endParaRPr lang="de-DE" sz="900" b="0" spc="2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0983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6519215-6F82-42BF-B5FD-D1CBD9A3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472421" y="6495070"/>
            <a:ext cx="312211" cy="249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>
              <a:lnSpc>
                <a:spcPts val="1200"/>
              </a:lnSpc>
            </a:pPr>
            <a:fld id="{AA1AFE9F-4FFA-40F3-946C-5B485D02F4ED}" type="slidenum">
              <a:rPr lang="de-DE" sz="1200" b="0" spc="20" baseline="0" smtClean="0">
                <a:solidFill>
                  <a:schemeClr val="tx1"/>
                </a:solidFill>
              </a:rPr>
              <a:pPr algn="r">
                <a:lnSpc>
                  <a:spcPts val="1200"/>
                </a:lnSpc>
              </a:pPr>
              <a:t>‹Nr.›</a:t>
            </a:fld>
            <a:endParaRPr lang="de-DE" sz="1200" b="0" spc="2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5823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5873" y="1590832"/>
            <a:ext cx="11218279" cy="4336996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&gt; Lecture &gt; Author  •  Document &gt; Date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7AAE933-B336-4DB8-AFDE-407DD359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11480800" y="6468533"/>
            <a:ext cx="303832" cy="2008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>
              <a:lnSpc>
                <a:spcPts val="1200"/>
              </a:lnSpc>
            </a:pPr>
            <a:fld id="{AA1AFE9F-4FFA-40F3-946C-5B485D02F4ED}" type="slidenum">
              <a:rPr lang="de-DE" sz="900" b="0" spc="20" baseline="0" smtClean="0">
                <a:solidFill>
                  <a:schemeClr val="tx1"/>
                </a:solidFill>
              </a:rPr>
              <a:pPr algn="r">
                <a:lnSpc>
                  <a:spcPts val="1200"/>
                </a:lnSpc>
              </a:pPr>
              <a:t>‹Nr.›</a:t>
            </a:fld>
            <a:endParaRPr lang="de-DE" sz="900" b="0" spc="2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1673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600F8-8932-4173-99E6-EF778A2145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Überschrift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64C841B-1949-4702-96AE-740240434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11341260" y="6481720"/>
            <a:ext cx="443372" cy="18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>
              <a:lnSpc>
                <a:spcPts val="1200"/>
              </a:lnSpc>
            </a:pPr>
            <a:fld id="{AA1AFE9F-4FFA-40F3-946C-5B485D02F4ED}" type="slidenum">
              <a:rPr lang="de-DE" sz="900" b="0" spc="20" baseline="0" smtClean="0">
                <a:solidFill>
                  <a:schemeClr val="tx1"/>
                </a:solidFill>
              </a:rPr>
              <a:pPr algn="r">
                <a:lnSpc>
                  <a:spcPts val="1200"/>
                </a:lnSpc>
              </a:pPr>
              <a:t>‹Nr.›</a:t>
            </a:fld>
            <a:endParaRPr lang="de-DE" sz="900" b="0" spc="2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62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1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0" y="1952625"/>
            <a:ext cx="5087937" cy="49053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pic>
        <p:nvPicPr>
          <p:cNvPr id="8" name="Grafik 7" descr="Universität Bremen Logo">
            <a:extLst>
              <a:ext uri="{FF2B5EF4-FFF2-40B4-BE49-F238E27FC236}">
                <a16:creationId xmlns:a16="http://schemas.microsoft.com/office/drawing/2014/main" id="{0A356983-F90E-4A48-860D-1EC103066500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2728" y="427632"/>
            <a:ext cx="2029010" cy="730343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2960688"/>
            <a:ext cx="4043364" cy="5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3933825"/>
            <a:ext cx="4043364" cy="5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905375"/>
            <a:ext cx="4043364" cy="5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5884655"/>
            <a:ext cx="4043364" cy="5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FE24309-D8CF-496E-AA1D-B664B90D3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5087938" y="1952625"/>
            <a:ext cx="7104062" cy="49053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3DA0664-74DA-496A-A215-87EE34D6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6096000" y="2960688"/>
            <a:ext cx="1008063" cy="38973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FB1D8DA-EE61-4B45-A0BE-6F822FC03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8155553" y="2960688"/>
            <a:ext cx="1008063" cy="38973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4141D52-3618-414B-A563-6A32A782B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0164763" y="2960688"/>
            <a:ext cx="1008063" cy="38973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038C72-B6B9-4DFA-9E8A-3DB5A4B3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937" y="385178"/>
            <a:ext cx="6084888" cy="590478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913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0" y="1952625"/>
            <a:ext cx="12192000" cy="4905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pic>
        <p:nvPicPr>
          <p:cNvPr id="8" name="Grafik 7" descr="Universität Bremen Logo">
            <a:extLst>
              <a:ext uri="{FF2B5EF4-FFF2-40B4-BE49-F238E27FC236}">
                <a16:creationId xmlns:a16="http://schemas.microsoft.com/office/drawing/2014/main" id="{0A356983-F90E-4A48-860D-1EC103066500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2728" y="427632"/>
            <a:ext cx="2029010" cy="730343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437826"/>
            <a:ext cx="4043364" cy="2420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FE24309-D8CF-496E-AA1D-B664B90D3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2" y="1952626"/>
            <a:ext cx="12192002" cy="2485200"/>
          </a:xfrm>
          <a:prstGeom prst="rect">
            <a:avLst/>
          </a:prstGeom>
          <a:solidFill>
            <a:srgbClr val="FE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05B476D-C268-4FF4-8A7C-99879001B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4043363" y="2465072"/>
            <a:ext cx="8148637" cy="504000"/>
          </a:xfrm>
          <a:prstGeom prst="rect">
            <a:avLst/>
          </a:prstGeom>
          <a:solidFill>
            <a:srgbClr val="F8A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94024E5-3454-4B0A-8EB0-03BDC83D5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4043363" y="3438209"/>
            <a:ext cx="8148637" cy="504000"/>
          </a:xfrm>
          <a:prstGeom prst="rect">
            <a:avLst/>
          </a:prstGeom>
          <a:solidFill>
            <a:srgbClr val="F8A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70A20AF-112F-4FB0-8A8F-78A9C6EE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937" y="385178"/>
            <a:ext cx="6084888" cy="590478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0348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2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0" y="1952625"/>
            <a:ext cx="12192000" cy="4905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pic>
        <p:nvPicPr>
          <p:cNvPr id="8" name="Grafik 7" descr="Universität Bremen Logo">
            <a:extLst>
              <a:ext uri="{FF2B5EF4-FFF2-40B4-BE49-F238E27FC236}">
                <a16:creationId xmlns:a16="http://schemas.microsoft.com/office/drawing/2014/main" id="{0A356983-F90E-4A48-860D-1EC103066500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2728" y="427632"/>
            <a:ext cx="2029010" cy="730343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437826"/>
            <a:ext cx="4043364" cy="2420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FE24309-D8CF-496E-AA1D-B664B90D3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2" y="1952626"/>
            <a:ext cx="12192002" cy="248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05B476D-C268-4FF4-8A7C-99879001B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4043363" y="2465072"/>
            <a:ext cx="8148637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94024E5-3454-4B0A-8EB0-03BDC83D5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4043363" y="3438209"/>
            <a:ext cx="8148637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7B146C-35BA-4768-B22F-45F86C389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937" y="385178"/>
            <a:ext cx="6084888" cy="590478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9159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2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0" y="1952625"/>
            <a:ext cx="12192000" cy="49053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pic>
        <p:nvPicPr>
          <p:cNvPr id="8" name="Grafik 7" descr="Universität Bremen Logo">
            <a:extLst>
              <a:ext uri="{FF2B5EF4-FFF2-40B4-BE49-F238E27FC236}">
                <a16:creationId xmlns:a16="http://schemas.microsoft.com/office/drawing/2014/main" id="{0A356983-F90E-4A48-860D-1EC103066500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2728" y="427632"/>
            <a:ext cx="2029010" cy="730343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437826"/>
            <a:ext cx="4043364" cy="24201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FE24309-D8CF-496E-AA1D-B664B90D3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2" y="1952626"/>
            <a:ext cx="12192002" cy="248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2EBB09-B8A8-4CC6-8B13-2F6BC4B70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937" y="385178"/>
            <a:ext cx="6084888" cy="590478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197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2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0" y="1952625"/>
            <a:ext cx="12192000" cy="49053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pic>
        <p:nvPicPr>
          <p:cNvPr id="8" name="Grafik 7" descr="Universität Bremen Logo">
            <a:extLst>
              <a:ext uri="{FF2B5EF4-FFF2-40B4-BE49-F238E27FC236}">
                <a16:creationId xmlns:a16="http://schemas.microsoft.com/office/drawing/2014/main" id="{0A356983-F90E-4A48-860D-1EC103066500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2728" y="427632"/>
            <a:ext cx="2029010" cy="730343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437826"/>
            <a:ext cx="4043364" cy="2420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FE24309-D8CF-496E-AA1D-B664B90D3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2" y="1952626"/>
            <a:ext cx="12192002" cy="248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2D6FCB-1930-4160-8C8E-F1281EEA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937" y="385178"/>
            <a:ext cx="6084888" cy="590478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8957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0" y="1952625"/>
            <a:ext cx="5087938" cy="4905375"/>
          </a:xfrm>
          <a:prstGeom prst="rect">
            <a:avLst/>
          </a:prstGeom>
          <a:solidFill>
            <a:srgbClr val="D45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pic>
        <p:nvPicPr>
          <p:cNvPr id="8" name="Grafik 7" descr="Universität Bremen Logo">
            <a:extLst>
              <a:ext uri="{FF2B5EF4-FFF2-40B4-BE49-F238E27FC236}">
                <a16:creationId xmlns:a16="http://schemas.microsoft.com/office/drawing/2014/main" id="{0A356983-F90E-4A48-860D-1EC103066500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2728" y="427632"/>
            <a:ext cx="2029010" cy="730343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2456688"/>
            <a:ext cx="4043364" cy="504000"/>
          </a:xfrm>
          <a:prstGeom prst="rect">
            <a:avLst/>
          </a:prstGeom>
          <a:solidFill>
            <a:srgbClr val="F49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3429825"/>
            <a:ext cx="4043364" cy="504000"/>
          </a:xfrm>
          <a:prstGeom prst="rect">
            <a:avLst/>
          </a:prstGeom>
          <a:solidFill>
            <a:srgbClr val="F49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401375"/>
            <a:ext cx="4043364" cy="504000"/>
          </a:xfrm>
          <a:prstGeom prst="rect">
            <a:avLst/>
          </a:prstGeom>
          <a:solidFill>
            <a:srgbClr val="F49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5380655"/>
            <a:ext cx="4043364" cy="504000"/>
          </a:xfrm>
          <a:prstGeom prst="rect">
            <a:avLst/>
          </a:prstGeom>
          <a:solidFill>
            <a:srgbClr val="F49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FE24309-D8CF-496E-AA1D-B664B90D3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5087937" y="1952625"/>
            <a:ext cx="7104063" cy="4905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3DA0664-74DA-496A-A215-87EE34D6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6096000" y="4401374"/>
            <a:ext cx="6096000" cy="2456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07B5AA0-D076-495C-A212-0D431A03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6359935"/>
            <a:ext cx="4043364" cy="504000"/>
          </a:xfrm>
          <a:prstGeom prst="rect">
            <a:avLst/>
          </a:prstGeom>
          <a:solidFill>
            <a:srgbClr val="F49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1E39EE-3676-4AFC-8E01-AA965335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937" y="385178"/>
            <a:ext cx="6084888" cy="590478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8340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C1E6E23-75A2-4A9C-970C-041E4AE5523A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027239" y="1695285"/>
            <a:ext cx="9145586" cy="5904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Überschrift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B5931B-A958-4B9A-9AE3-B1EF91278B16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2027238" y="2913286"/>
            <a:ext cx="9145587" cy="29636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63DA0C9-86BB-4A65-BB61-BD40DB4E571B}"/>
              </a:ext>
            </a:extLst>
          </p:cNvPr>
          <p:cNvSpPr/>
          <p:nvPr/>
        </p:nvSpPr>
        <p:spPr bwMode="gray">
          <a:xfrm>
            <a:off x="6607125" y="280777"/>
            <a:ext cx="1541513" cy="447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lnSpc>
                <a:spcPts val="1200"/>
              </a:lnSpc>
            </a:pPr>
            <a:endParaRPr lang="de-DE" sz="900" b="1" spc="20" baseline="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14FB7B2-AF36-43C6-AAEC-A3F41A7EE3A6}"/>
              </a:ext>
            </a:extLst>
          </p:cNvPr>
          <p:cNvSpPr/>
          <p:nvPr/>
        </p:nvSpPr>
        <p:spPr bwMode="gray">
          <a:xfrm>
            <a:off x="10170406" y="151870"/>
            <a:ext cx="1853160" cy="352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lnSpc>
                <a:spcPts val="1200"/>
              </a:lnSpc>
            </a:pPr>
            <a:r>
              <a:rPr lang="de-DE" sz="900" b="0" spc="20" baseline="0" dirty="0">
                <a:solidFill>
                  <a:schemeClr val="tx1"/>
                </a:solidFill>
              </a:rPr>
              <a:t>Katja Weigel</a:t>
            </a:r>
            <a:br>
              <a:rPr lang="de-DE" sz="900" b="0" spc="20" baseline="0" dirty="0">
                <a:solidFill>
                  <a:schemeClr val="tx1"/>
                </a:solidFill>
              </a:rPr>
            </a:br>
            <a:r>
              <a:rPr lang="de-DE" sz="900" b="0" spc="20" baseline="0" dirty="0">
                <a:solidFill>
                  <a:schemeClr val="tx1"/>
                </a:solidFill>
              </a:rPr>
              <a:t>weigel@iup.physik.uni-bremen.de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DA519DE-AED2-4D69-81A5-9C0F4CFEC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07124" y="-279412"/>
            <a:ext cx="5357528" cy="252028"/>
            <a:chOff x="6607124" y="-279412"/>
            <a:chExt cx="5357528" cy="252028"/>
          </a:xfrm>
        </p:grpSpPr>
        <p:sp>
          <p:nvSpPr>
            <p:cNvPr id="15" name="Eckige Klammer rechts 14">
              <a:extLst>
                <a:ext uri="{FF2B5EF4-FFF2-40B4-BE49-F238E27FC236}">
                  <a16:creationId xmlns:a16="http://schemas.microsoft.com/office/drawing/2014/main" id="{89ADBADE-F589-410F-AB02-1685B9054F34}"/>
                </a:ext>
              </a:extLst>
            </p:cNvPr>
            <p:cNvSpPr/>
            <p:nvPr userDrawn="1"/>
          </p:nvSpPr>
          <p:spPr bwMode="gray">
            <a:xfrm rot="16200000">
              <a:off x="9192045" y="-2862709"/>
              <a:ext cx="189310" cy="5355904"/>
            </a:xfrm>
            <a:prstGeom prst="rightBracket">
              <a:avLst>
                <a:gd name="adj" fmla="val 0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584FAE8-BA03-4EAB-BCAF-73D709879034}"/>
                </a:ext>
              </a:extLst>
            </p:cNvPr>
            <p:cNvSpPr/>
            <p:nvPr userDrawn="1"/>
          </p:nvSpPr>
          <p:spPr bwMode="gray">
            <a:xfrm>
              <a:off x="6607124" y="-216694"/>
              <a:ext cx="5355904" cy="1893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>
                <a:lnSpc>
                  <a:spcPts val="1200"/>
                </a:lnSpc>
              </a:pPr>
              <a:r>
                <a:rPr lang="de-DE" sz="900" b="0" spc="20" baseline="0" dirty="0">
                  <a:solidFill>
                    <a:schemeClr val="bg1">
                      <a:lumMod val="50000"/>
                    </a:schemeClr>
                  </a:solidFill>
                </a:rPr>
                <a:t>Eingabe im Folienmaster (Ansicht &gt; Folienmaster)</a:t>
              </a:r>
            </a:p>
          </p:txBody>
        </p:sp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id="{E3EF6AEE-3C8B-496D-8668-32A9F28B5ABA}"/>
              </a:ext>
            </a:extLst>
          </p:cNvPr>
          <p:cNvPicPr/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159344" y="247273"/>
            <a:ext cx="351111" cy="35286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2B9E7F9-F4C4-49AF-A7F4-62E95FDA777F}"/>
              </a:ext>
            </a:extLst>
          </p:cNvPr>
          <p:cNvPicPr/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902913" y="247273"/>
            <a:ext cx="427255" cy="352867"/>
          </a:xfrm>
          <a:prstGeom prst="rect">
            <a:avLst/>
          </a:prstGeom>
        </p:spPr>
      </p:pic>
      <p:pic>
        <p:nvPicPr>
          <p:cNvPr id="18" name="Grafik 17" descr="Universität Bremen Logo">
            <a:extLst>
              <a:ext uri="{FF2B5EF4-FFF2-40B4-BE49-F238E27FC236}">
                <a16:creationId xmlns:a16="http://schemas.microsoft.com/office/drawing/2014/main" id="{906DDA9E-2782-45F0-BC36-C40076982A08}"/>
              </a:ext>
            </a:extLst>
          </p:cNvPr>
          <p:cNvPicPr/>
          <p:nvPr/>
        </p:nvPicPr>
        <p:blipFill>
          <a:blip r:embed="rId3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2728" y="289509"/>
            <a:ext cx="1324159" cy="47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3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715" r:id="rId30"/>
    <p:sldLayoutId id="2147483716" r:id="rId31"/>
    <p:sldLayoutId id="2147483717" r:id="rId32"/>
    <p:sldLayoutId id="2147483718" r:id="rId33"/>
    <p:sldLayoutId id="2147483727" r:id="rId3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4000"/>
        </a:lnSpc>
        <a:spcBef>
          <a:spcPts val="0"/>
        </a:spcBef>
        <a:buFont typeface="Wingdings 3" panose="05040102010807070707" pitchFamily="18" charset="2"/>
        <a:buChar char="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808038" indent="-268288" algn="l" defTabSz="914400" rtl="0" eaLnBrk="1" latinLnBrk="0" hangingPunct="1">
        <a:lnSpc>
          <a:spcPct val="114000"/>
        </a:lnSpc>
        <a:spcBef>
          <a:spcPts val="0"/>
        </a:spcBef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341438" indent="-266700" algn="l" defTabSz="914400" rtl="0" eaLnBrk="1" latinLnBrk="0" hangingPunct="1">
        <a:lnSpc>
          <a:spcPct val="114000"/>
        </a:lnSpc>
        <a:spcBef>
          <a:spcPts val="0"/>
        </a:spcBef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882775" indent="-268288" algn="l" defTabSz="914400" rtl="0" eaLnBrk="1" latinLnBrk="0" hangingPunct="1">
        <a:lnSpc>
          <a:spcPct val="114000"/>
        </a:lnSpc>
        <a:spcBef>
          <a:spcPts val="0"/>
        </a:spcBef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422525" indent="-266700" algn="l" defTabSz="914400" rtl="0" eaLnBrk="1" latinLnBrk="0" hangingPunct="1">
        <a:lnSpc>
          <a:spcPct val="114000"/>
        </a:lnSpc>
        <a:spcBef>
          <a:spcPts val="0"/>
        </a:spcBef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18">
          <p15:clr>
            <a:srgbClr val="F26B43"/>
          </p15:clr>
        </p15:guide>
        <p15:guide id="2" pos="3840">
          <p15:clr>
            <a:srgbClr val="F26B43"/>
          </p15:clr>
        </p15:guide>
        <p15:guide id="3" pos="4475">
          <p15:clr>
            <a:srgbClr val="F26B43"/>
          </p15:clr>
        </p15:guide>
        <p15:guide id="4" pos="3205">
          <p15:clr>
            <a:srgbClr val="F26B43"/>
          </p15:clr>
        </p15:guide>
        <p15:guide id="5" pos="2547">
          <p15:clr>
            <a:srgbClr val="F26B43"/>
          </p15:clr>
        </p15:guide>
        <p15:guide id="6" pos="5133">
          <p15:clr>
            <a:srgbClr val="F26B43"/>
          </p15:clr>
        </p15:guide>
        <p15:guide id="7" pos="5768">
          <p15:clr>
            <a:srgbClr val="F26B43"/>
          </p15:clr>
        </p15:guide>
        <p15:guide id="8" pos="1912">
          <p15:clr>
            <a:srgbClr val="F26B43"/>
          </p15:clr>
        </p15:guide>
        <p15:guide id="9" pos="1277">
          <p15:clr>
            <a:srgbClr val="F26B43"/>
          </p15:clr>
        </p15:guide>
        <p15:guide id="10" pos="6403">
          <p15:clr>
            <a:srgbClr val="F26B43"/>
          </p15:clr>
        </p15:guide>
        <p15:guide id="11" pos="7038">
          <p15:clr>
            <a:srgbClr val="F26B43"/>
          </p15:clr>
        </p15:guide>
        <p15:guide id="12" pos="642">
          <p15:clr>
            <a:srgbClr val="F26B43"/>
          </p15:clr>
        </p15:guide>
        <p15:guide id="13" orient="horz" pos="1230">
          <p15:clr>
            <a:srgbClr val="F26B43"/>
          </p15:clr>
        </p15:guide>
        <p15:guide id="14" orient="horz" pos="1865">
          <p15:clr>
            <a:srgbClr val="F26B43"/>
          </p15:clr>
        </p15:guide>
        <p15:guide id="15" orient="horz" pos="2478">
          <p15:clr>
            <a:srgbClr val="F26B43"/>
          </p15:clr>
        </p15:guide>
        <p15:guide id="16" orient="horz" pos="3090">
          <p15:clr>
            <a:srgbClr val="F26B43"/>
          </p15:clr>
        </p15:guide>
        <p15:guide id="17" orient="horz" pos="370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C1E6E23-75A2-4A9C-970C-041E4AE5523A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027239" y="1695285"/>
            <a:ext cx="9145586" cy="5904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Überschrift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B5931B-A958-4B9A-9AE3-B1EF91278B16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2027238" y="2913286"/>
            <a:ext cx="9145587" cy="29636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DA519DE-AED2-4D69-81A5-9C0F4CFEC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07124" y="-279412"/>
            <a:ext cx="5357528" cy="252028"/>
            <a:chOff x="6607124" y="-279412"/>
            <a:chExt cx="5357528" cy="252028"/>
          </a:xfrm>
        </p:grpSpPr>
        <p:sp>
          <p:nvSpPr>
            <p:cNvPr id="15" name="Eckige Klammer rechts 14">
              <a:extLst>
                <a:ext uri="{FF2B5EF4-FFF2-40B4-BE49-F238E27FC236}">
                  <a16:creationId xmlns:a16="http://schemas.microsoft.com/office/drawing/2014/main" id="{89ADBADE-F589-410F-AB02-1685B9054F34}"/>
                </a:ext>
              </a:extLst>
            </p:cNvPr>
            <p:cNvSpPr/>
            <p:nvPr userDrawn="1"/>
          </p:nvSpPr>
          <p:spPr bwMode="gray">
            <a:xfrm rot="16200000">
              <a:off x="9192045" y="-2862709"/>
              <a:ext cx="189310" cy="5355904"/>
            </a:xfrm>
            <a:prstGeom prst="rightBracket">
              <a:avLst>
                <a:gd name="adj" fmla="val 0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584FAE8-BA03-4EAB-BCAF-73D709879034}"/>
                </a:ext>
              </a:extLst>
            </p:cNvPr>
            <p:cNvSpPr/>
            <p:nvPr userDrawn="1"/>
          </p:nvSpPr>
          <p:spPr bwMode="gray">
            <a:xfrm>
              <a:off x="6607124" y="-216694"/>
              <a:ext cx="5355904" cy="1893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>
                <a:lnSpc>
                  <a:spcPts val="1200"/>
                </a:lnSpc>
              </a:pPr>
              <a:r>
                <a:rPr lang="de-DE" sz="900" b="0" spc="20" baseline="0" dirty="0">
                  <a:solidFill>
                    <a:schemeClr val="bg1">
                      <a:lumMod val="50000"/>
                    </a:schemeClr>
                  </a:solidFill>
                </a:rPr>
                <a:t>Eingabe im Folienmaster (Ansicht &gt; Folienmaster)</a:t>
              </a:r>
            </a:p>
          </p:txBody>
        </p:sp>
      </p:grpSp>
      <p:pic>
        <p:nvPicPr>
          <p:cNvPr id="18" name="Grafik 17" descr="Universität Bremen Logo">
            <a:extLst>
              <a:ext uri="{FF2B5EF4-FFF2-40B4-BE49-F238E27FC236}">
                <a16:creationId xmlns:a16="http://schemas.microsoft.com/office/drawing/2014/main" id="{906DDA9E-2782-45F0-BC36-C40076982A08}"/>
              </a:ext>
            </a:extLst>
          </p:cNvPr>
          <p:cNvPicPr/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2728" y="289509"/>
            <a:ext cx="1324159" cy="47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5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4000"/>
        </a:lnSpc>
        <a:spcBef>
          <a:spcPts val="0"/>
        </a:spcBef>
        <a:buFont typeface="Wingdings 3" panose="05040102010807070707" pitchFamily="18" charset="2"/>
        <a:buChar char="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808038" indent="-268288" algn="l" defTabSz="914400" rtl="0" eaLnBrk="1" latinLnBrk="0" hangingPunct="1">
        <a:lnSpc>
          <a:spcPct val="114000"/>
        </a:lnSpc>
        <a:spcBef>
          <a:spcPts val="0"/>
        </a:spcBef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341438" indent="-266700" algn="l" defTabSz="914400" rtl="0" eaLnBrk="1" latinLnBrk="0" hangingPunct="1">
        <a:lnSpc>
          <a:spcPct val="114000"/>
        </a:lnSpc>
        <a:spcBef>
          <a:spcPts val="0"/>
        </a:spcBef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882775" indent="-268288" algn="l" defTabSz="914400" rtl="0" eaLnBrk="1" latinLnBrk="0" hangingPunct="1">
        <a:lnSpc>
          <a:spcPct val="114000"/>
        </a:lnSpc>
        <a:spcBef>
          <a:spcPts val="0"/>
        </a:spcBef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422525" indent="-266700" algn="l" defTabSz="914400" rtl="0" eaLnBrk="1" latinLnBrk="0" hangingPunct="1">
        <a:lnSpc>
          <a:spcPct val="114000"/>
        </a:lnSpc>
        <a:spcBef>
          <a:spcPts val="0"/>
        </a:spcBef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18">
          <p15:clr>
            <a:srgbClr val="F26B43"/>
          </p15:clr>
        </p15:guide>
        <p15:guide id="2" pos="3840">
          <p15:clr>
            <a:srgbClr val="F26B43"/>
          </p15:clr>
        </p15:guide>
        <p15:guide id="3" pos="4475">
          <p15:clr>
            <a:srgbClr val="F26B43"/>
          </p15:clr>
        </p15:guide>
        <p15:guide id="4" pos="3205">
          <p15:clr>
            <a:srgbClr val="F26B43"/>
          </p15:clr>
        </p15:guide>
        <p15:guide id="5" pos="2547">
          <p15:clr>
            <a:srgbClr val="F26B43"/>
          </p15:clr>
        </p15:guide>
        <p15:guide id="6" pos="5133">
          <p15:clr>
            <a:srgbClr val="F26B43"/>
          </p15:clr>
        </p15:guide>
        <p15:guide id="7" pos="5768">
          <p15:clr>
            <a:srgbClr val="F26B43"/>
          </p15:clr>
        </p15:guide>
        <p15:guide id="8" pos="1912">
          <p15:clr>
            <a:srgbClr val="F26B43"/>
          </p15:clr>
        </p15:guide>
        <p15:guide id="9" pos="1277">
          <p15:clr>
            <a:srgbClr val="F26B43"/>
          </p15:clr>
        </p15:guide>
        <p15:guide id="10" pos="6403">
          <p15:clr>
            <a:srgbClr val="F26B43"/>
          </p15:clr>
        </p15:guide>
        <p15:guide id="11" pos="7038">
          <p15:clr>
            <a:srgbClr val="F26B43"/>
          </p15:clr>
        </p15:guide>
        <p15:guide id="12" pos="642">
          <p15:clr>
            <a:srgbClr val="F26B43"/>
          </p15:clr>
        </p15:guide>
        <p15:guide id="13" orient="horz" pos="1230">
          <p15:clr>
            <a:srgbClr val="F26B43"/>
          </p15:clr>
        </p15:guide>
        <p15:guide id="14" orient="horz" pos="1865">
          <p15:clr>
            <a:srgbClr val="F26B43"/>
          </p15:clr>
        </p15:guide>
        <p15:guide id="15" orient="horz" pos="2478">
          <p15:clr>
            <a:srgbClr val="F26B43"/>
          </p15:clr>
        </p15:guide>
        <p15:guide id="16" orient="horz" pos="3090">
          <p15:clr>
            <a:srgbClr val="F26B43"/>
          </p15:clr>
        </p15:guide>
        <p15:guide id="17" orient="horz" pos="370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MValGroup/Community/discussions/162#discussioncomment-9518960" TargetMode="External"/><Relationship Id="rId2" Type="http://schemas.openxmlformats.org/officeDocument/2006/relationships/hyperlink" Target="https://github.com/ESMValGroup/ESMValCore/issues/2129" TargetMode="Externa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6C25AF8-04DB-44BC-80E3-C1143CCBB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33DC6DE-5553-427F-A7EE-5BA130943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3717" y="1427870"/>
            <a:ext cx="10354684" cy="2631837"/>
          </a:xfrm>
        </p:spPr>
        <p:txBody>
          <a:bodyPr/>
          <a:lstStyle/>
          <a:p>
            <a:pPr algn="ctr"/>
            <a:r>
              <a:rPr lang="en-US" b="1" dirty="0"/>
              <a:t>(Where) Does it make sense to use x-array?</a:t>
            </a:r>
            <a:endParaRPr lang="de-DE" b="1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959355CE-549A-401F-BEF6-0551841A6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7237" y="3700982"/>
            <a:ext cx="9145587" cy="1193747"/>
          </a:xfrm>
        </p:spPr>
        <p:txBody>
          <a:bodyPr/>
          <a:lstStyle/>
          <a:p>
            <a:pPr algn="ctr"/>
            <a:r>
              <a:rPr lang="de-DE" dirty="0" err="1"/>
              <a:t>ESMValTool</a:t>
            </a:r>
            <a:r>
              <a:rPr lang="de-DE" dirty="0"/>
              <a:t> </a:t>
            </a:r>
            <a:r>
              <a:rPr lang="de-DE" dirty="0" err="1"/>
              <a:t>workshop</a:t>
            </a:r>
            <a:r>
              <a:rPr lang="de-DE" dirty="0"/>
              <a:t>, 27.-29.05.2024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458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el 7">
            <a:extLst>
              <a:ext uri="{FF2B5EF4-FFF2-40B4-BE49-F238E27FC236}">
                <a16:creationId xmlns:a16="http://schemas.microsoft.com/office/drawing/2014/main" id="{B6EF9ED7-4B73-4C18-AD10-D613C9BEA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33" y="461082"/>
            <a:ext cx="11446291" cy="600502"/>
          </a:xfrm>
        </p:spPr>
        <p:txBody>
          <a:bodyPr/>
          <a:lstStyle/>
          <a:p>
            <a:pPr algn="ctr">
              <a:spcAft>
                <a:spcPts val="1200"/>
              </a:spcAft>
            </a:pPr>
            <a:r>
              <a:rPr lang="de-DE" b="1" dirty="0">
                <a:solidFill>
                  <a:srgbClr val="003399"/>
                </a:solidFill>
                <a:cs typeface="Arial" pitchFamily="34" charset="0"/>
              </a:rPr>
              <a:t>x</a:t>
            </a:r>
            <a:r>
              <a:rPr lang="en-US" b="1" dirty="0">
                <a:solidFill>
                  <a:srgbClr val="003399"/>
                </a:solidFill>
                <a:cs typeface="Arial" pitchFamily="34" charset="0"/>
              </a:rPr>
              <a:t>array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A020944-52D6-49EB-A88D-7127E2F62E6E}"/>
              </a:ext>
            </a:extLst>
          </p:cNvPr>
          <p:cNvSpPr txBox="1"/>
          <p:nvPr/>
        </p:nvSpPr>
        <p:spPr>
          <a:xfrm>
            <a:off x="468935" y="960293"/>
            <a:ext cx="11254115" cy="16158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u="sng" dirty="0" err="1">
                <a:solidFill>
                  <a:srgbClr val="003399"/>
                </a:solidFill>
              </a:rPr>
              <a:t>xarray</a:t>
            </a:r>
            <a:r>
              <a:rPr lang="en-US" b="1" u="sng" dirty="0">
                <a:solidFill>
                  <a:srgbClr val="003399"/>
                </a:solidFill>
              </a:rPr>
              <a:t>: </a:t>
            </a:r>
            <a:r>
              <a:rPr lang="en-US" dirty="0"/>
              <a:t>Python library for labelled multi-dimensional arrays (based on pandas)</a:t>
            </a:r>
            <a:endParaRPr lang="en-US" b="1" u="sng" dirty="0">
              <a:solidFill>
                <a:schemeClr val="accent5"/>
              </a:solidFill>
            </a:endParaRPr>
          </a:p>
          <a:p>
            <a:pPr>
              <a:spcAft>
                <a:spcPts val="600"/>
              </a:spcAft>
            </a:pPr>
            <a:r>
              <a:rPr lang="en-US" b="1" u="sng" dirty="0">
                <a:solidFill>
                  <a:srgbClr val="003399"/>
                </a:solidFill>
              </a:rPr>
              <a:t>Is </a:t>
            </a:r>
            <a:r>
              <a:rPr lang="en-US" b="1" u="sng" dirty="0" err="1">
                <a:solidFill>
                  <a:srgbClr val="003399"/>
                </a:solidFill>
              </a:rPr>
              <a:t>xarray</a:t>
            </a:r>
            <a:r>
              <a:rPr lang="en-US" b="1" u="sng" dirty="0">
                <a:solidFill>
                  <a:srgbClr val="003399"/>
                </a:solidFill>
              </a:rPr>
              <a:t> used in </a:t>
            </a:r>
            <a:r>
              <a:rPr lang="en-US" b="1" u="sng" dirty="0" err="1">
                <a:solidFill>
                  <a:srgbClr val="003399"/>
                </a:solidFill>
              </a:rPr>
              <a:t>ESMValTool</a:t>
            </a:r>
            <a:r>
              <a:rPr lang="en-US" b="1" u="sng" dirty="0">
                <a:solidFill>
                  <a:srgbClr val="003399"/>
                </a:solidFill>
              </a:rPr>
              <a:t>/</a:t>
            </a:r>
            <a:r>
              <a:rPr lang="en-US" b="1" u="sng" dirty="0" err="1">
                <a:solidFill>
                  <a:srgbClr val="003399"/>
                </a:solidFill>
              </a:rPr>
              <a:t>ESMValCore</a:t>
            </a:r>
            <a:r>
              <a:rPr lang="en-US" b="1" u="sng" dirty="0">
                <a:solidFill>
                  <a:srgbClr val="003399"/>
                </a:solidFill>
              </a:rPr>
              <a:t>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3399"/>
                </a:solidFill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3399"/>
                </a:solidFill>
                <a:cs typeface="Arial" pitchFamily="34" charset="0"/>
              </a:rPr>
              <a:t>ESMValCore</a:t>
            </a:r>
            <a:r>
              <a:rPr lang="en-US" dirty="0">
                <a:solidFill>
                  <a:srgbClr val="003399"/>
                </a:solidFill>
                <a:cs typeface="Arial" pitchFamily="34" charset="0"/>
              </a:rPr>
              <a:t>: </a:t>
            </a:r>
            <a:r>
              <a:rPr lang="en-US" dirty="0">
                <a:cs typeface="Arial" pitchFamily="34" charset="0"/>
              </a:rPr>
              <a:t>No, only experimental use in: </a:t>
            </a:r>
            <a:r>
              <a:rPr lang="pt-BR" i="1" dirty="0">
                <a:cs typeface="Arial" pitchFamily="34" charset="0"/>
              </a:rPr>
              <a:t>esmvalcore/experimental/recipe_output.py </a:t>
            </a:r>
            <a:r>
              <a:rPr lang="en-US" dirty="0">
                <a:cs typeface="Arial" pitchFamily="34" charset="0"/>
              </a:rPr>
              <a:t>so far</a:t>
            </a:r>
            <a:endParaRPr lang="en-US" b="1" u="sng" dirty="0">
              <a:solidFill>
                <a:srgbClr val="003399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3399"/>
                </a:solidFill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3399"/>
                </a:solidFill>
                <a:cs typeface="Arial" pitchFamily="34" charset="0"/>
              </a:rPr>
              <a:t>ESMValTool</a:t>
            </a:r>
            <a:r>
              <a:rPr lang="en-US" dirty="0">
                <a:solidFill>
                  <a:srgbClr val="003399"/>
                </a:solidFill>
                <a:cs typeface="Arial" pitchFamily="34" charset="0"/>
              </a:rPr>
              <a:t>: </a:t>
            </a:r>
            <a:r>
              <a:rPr lang="en-US" dirty="0">
                <a:cs typeface="Arial" pitchFamily="34" charset="0"/>
              </a:rPr>
              <a:t>Yes, </a:t>
            </a:r>
            <a:r>
              <a:rPr lang="en-US" dirty="0" err="1">
                <a:cs typeface="Arial" pitchFamily="34" charset="0"/>
              </a:rPr>
              <a:t>xarray</a:t>
            </a:r>
            <a:r>
              <a:rPr lang="en-US" dirty="0">
                <a:cs typeface="Arial" pitchFamily="34" charset="0"/>
              </a:rPr>
              <a:t>&gt;=0.12.0 required in environment, used e.g. in diagnostics from:</a:t>
            </a:r>
            <a:br>
              <a:rPr lang="en-US" dirty="0">
                <a:cs typeface="Arial" pitchFamily="34" charset="0"/>
              </a:rPr>
            </a:br>
            <a:r>
              <a:rPr lang="en-US" i="1" dirty="0" err="1">
                <a:cs typeface="Arial" pitchFamily="34" charset="0"/>
              </a:rPr>
              <a:t>recipe_kcs.yml</a:t>
            </a:r>
            <a:r>
              <a:rPr lang="en-US" i="1" dirty="0">
                <a:cs typeface="Arial" pitchFamily="34" charset="0"/>
              </a:rPr>
              <a:t>, </a:t>
            </a:r>
            <a:r>
              <a:rPr lang="en-US" i="1" dirty="0" err="1">
                <a:cs typeface="Arial" pitchFamily="34" charset="0"/>
              </a:rPr>
              <a:t>recipe_impact.yml</a:t>
            </a:r>
            <a:r>
              <a:rPr lang="en-US" i="1" dirty="0">
                <a:cs typeface="Arial" pitchFamily="34" charset="0"/>
              </a:rPr>
              <a:t>, hydrology/</a:t>
            </a:r>
            <a:r>
              <a:rPr lang="en-US" i="1" dirty="0" err="1">
                <a:cs typeface="Arial" pitchFamily="34" charset="0"/>
              </a:rPr>
              <a:t>recipe_lisflood.yml</a:t>
            </a:r>
            <a:r>
              <a:rPr lang="en-US" i="1" dirty="0">
                <a:cs typeface="Arial" pitchFamily="34" charset="0"/>
              </a:rPr>
              <a:t>, </a:t>
            </a:r>
            <a:r>
              <a:rPr lang="en-US" i="1" dirty="0" err="1">
                <a:cs typeface="Arial" pitchFamily="34" charset="0"/>
              </a:rPr>
              <a:t>recipe_climwip</a:t>
            </a:r>
            <a:r>
              <a:rPr lang="en-US" i="1" dirty="0">
                <a:cs typeface="Arial" pitchFamily="34" charset="0"/>
              </a:rPr>
              <a:t>_*.</a:t>
            </a:r>
            <a:r>
              <a:rPr lang="en-US" i="1" dirty="0" err="1">
                <a:cs typeface="Arial" pitchFamily="34" charset="0"/>
              </a:rPr>
              <a:t>yml</a:t>
            </a:r>
            <a:endParaRPr lang="en-US" b="1" u="sng" dirty="0">
              <a:solidFill>
                <a:schemeClr val="accent5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32B0CEE-98AB-4A1A-9036-90FC30282798}"/>
              </a:ext>
            </a:extLst>
          </p:cNvPr>
          <p:cNvSpPr txBox="1"/>
          <p:nvPr/>
        </p:nvSpPr>
        <p:spPr>
          <a:xfrm>
            <a:off x="372861" y="2576120"/>
            <a:ext cx="8487360" cy="31700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u="sng" dirty="0">
                <a:solidFill>
                  <a:srgbClr val="003399"/>
                </a:solidFill>
              </a:rPr>
              <a:t>Reasons to use </a:t>
            </a:r>
            <a:r>
              <a:rPr lang="en-US" b="1" u="sng" dirty="0" err="1">
                <a:solidFill>
                  <a:srgbClr val="003399"/>
                </a:solidFill>
              </a:rPr>
              <a:t>xarray</a:t>
            </a:r>
            <a:endParaRPr lang="en-US" b="1" u="sng" dirty="0">
              <a:solidFill>
                <a:srgbClr val="003399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More flexible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iris</a:t>
            </a:r>
            <a:r>
              <a:rPr lang="de-DE" dirty="0"/>
              <a:t>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Larger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community</a:t>
            </a:r>
            <a:r>
              <a:rPr lang="de-DE" dirty="0"/>
              <a:t>/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Helpful to fix problems that can’t be fixed with iris </a:t>
            </a:r>
            <a:br>
              <a:rPr lang="en-US" dirty="0"/>
            </a:br>
            <a:r>
              <a:rPr lang="en-US" dirty="0"/>
              <a:t>(e.g. reading </a:t>
            </a:r>
            <a:r>
              <a:rPr lang="en-US" dirty="0" err="1"/>
              <a:t>zarr</a:t>
            </a:r>
            <a:r>
              <a:rPr lang="en-US" dirty="0"/>
              <a:t> (more later); </a:t>
            </a:r>
            <a:br>
              <a:rPr lang="en-US" dirty="0"/>
            </a:br>
            <a:r>
              <a:rPr lang="en-US" dirty="0" err="1"/>
              <a:t>fx_file</a:t>
            </a:r>
            <a:r>
              <a:rPr lang="en-US" dirty="0"/>
              <a:t> issues: </a:t>
            </a:r>
            <a:r>
              <a:rPr lang="en-US" sz="1400" dirty="0">
                <a:hlinkClick r:id="rId2"/>
              </a:rPr>
              <a:t>https://github.com/ESMValGroup/ESMValCore/issues/2129</a:t>
            </a:r>
            <a:r>
              <a:rPr lang="en-US" sz="1400" dirty="0"/>
              <a:t>; </a:t>
            </a:r>
            <a:br>
              <a:rPr lang="en-US" sz="1400" dirty="0"/>
            </a:br>
            <a:r>
              <a:rPr lang="en-US" dirty="0" err="1"/>
              <a:t>xESMF</a:t>
            </a:r>
            <a:r>
              <a:rPr lang="en-US" dirty="0"/>
              <a:t> </a:t>
            </a:r>
            <a:r>
              <a:rPr lang="en-US" dirty="0" err="1"/>
              <a:t>regridder</a:t>
            </a:r>
            <a:r>
              <a:rPr lang="en-US" dirty="0"/>
              <a:t>: </a:t>
            </a:r>
            <a:r>
              <a:rPr lang="en-US" sz="1400" dirty="0"/>
              <a:t>https://github.com/ESMValGroup/ESMValCore/pull/2433</a:t>
            </a:r>
            <a:r>
              <a:rPr lang="en-US" dirty="0"/>
              <a:t>)</a:t>
            </a: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 diagnostics </a:t>
            </a:r>
            <a:r>
              <a:rPr lang="en-US" dirty="0" err="1"/>
              <a:t>xarray</a:t>
            </a:r>
            <a:r>
              <a:rPr lang="en-US" dirty="0"/>
              <a:t> is already 100% </a:t>
            </a:r>
            <a:r>
              <a:rPr lang="en-US" dirty="0" err="1"/>
              <a:t>supportedThere</a:t>
            </a:r>
            <a:r>
              <a:rPr lang="en-US" dirty="0"/>
              <a:t> seems to be an interest in the support of </a:t>
            </a:r>
            <a:r>
              <a:rPr lang="en-US" dirty="0" err="1"/>
              <a:t>xarray</a:t>
            </a:r>
            <a:r>
              <a:rPr lang="en-US" dirty="0"/>
              <a:t> in our python API (see </a:t>
            </a:r>
            <a:r>
              <a:rPr lang="en-US" sz="1400" u="sng" dirty="0">
                <a:hlinkClick r:id="rId3"/>
              </a:rPr>
              <a:t>https://github.com/ESMValGroup/Community/discussions/162#discussioncomment-9518960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144F435-EF41-4E29-881E-1FAEF7BA2356}"/>
              </a:ext>
            </a:extLst>
          </p:cNvPr>
          <p:cNvSpPr txBox="1"/>
          <p:nvPr/>
        </p:nvSpPr>
        <p:spPr>
          <a:xfrm>
            <a:off x="236466" y="5605193"/>
            <a:ext cx="11582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1" dirty="0" err="1">
                <a:solidFill>
                  <a:srgbClr val="003399"/>
                </a:solidFill>
              </a:rPr>
              <a:t>Could</a:t>
            </a:r>
            <a:r>
              <a:rPr lang="de-DE" b="1" dirty="0">
                <a:solidFill>
                  <a:srgbClr val="003399"/>
                </a:solidFill>
              </a:rPr>
              <a:t> </a:t>
            </a:r>
            <a:r>
              <a:rPr lang="de-DE" b="1" dirty="0" err="1">
                <a:solidFill>
                  <a:srgbClr val="003399"/>
                </a:solidFill>
              </a:rPr>
              <a:t>we</a:t>
            </a:r>
            <a:r>
              <a:rPr lang="de-DE" b="1" dirty="0">
                <a:solidFill>
                  <a:srgbClr val="003399"/>
                </a:solidFill>
              </a:rPr>
              <a:t> </a:t>
            </a:r>
            <a:r>
              <a:rPr lang="de-DE" b="1" dirty="0" err="1">
                <a:solidFill>
                  <a:srgbClr val="003399"/>
                </a:solidFill>
              </a:rPr>
              <a:t>use</a:t>
            </a:r>
            <a:r>
              <a:rPr lang="de-DE" b="1" dirty="0">
                <a:solidFill>
                  <a:srgbClr val="003399"/>
                </a:solidFill>
              </a:rPr>
              <a:t> </a:t>
            </a:r>
            <a:r>
              <a:rPr lang="de-DE" b="1" dirty="0" err="1">
                <a:solidFill>
                  <a:srgbClr val="003399"/>
                </a:solidFill>
              </a:rPr>
              <a:t>it</a:t>
            </a:r>
            <a:r>
              <a:rPr lang="de-DE" b="1" dirty="0">
                <a:solidFill>
                  <a:srgbClr val="003399"/>
                </a:solidFill>
              </a:rPr>
              <a:t> </a:t>
            </a:r>
            <a:r>
              <a:rPr lang="de-DE" b="1" dirty="0" err="1">
                <a:solidFill>
                  <a:srgbClr val="003399"/>
                </a:solidFill>
              </a:rPr>
              <a:t>to</a:t>
            </a:r>
            <a:r>
              <a:rPr lang="de-DE" b="1" dirty="0">
                <a:solidFill>
                  <a:srgbClr val="003399"/>
                </a:solidFill>
              </a:rPr>
              <a:t> </a:t>
            </a:r>
            <a:r>
              <a:rPr lang="de-DE" b="1" dirty="0" err="1">
                <a:solidFill>
                  <a:srgbClr val="003399"/>
                </a:solidFill>
              </a:rPr>
              <a:t>read</a:t>
            </a:r>
            <a:r>
              <a:rPr lang="de-DE" b="1" dirty="0">
                <a:solidFill>
                  <a:srgbClr val="003399"/>
                </a:solidFill>
              </a:rPr>
              <a:t> </a:t>
            </a:r>
            <a:r>
              <a:rPr lang="de-DE" b="1" dirty="0" err="1">
                <a:solidFill>
                  <a:srgbClr val="003399"/>
                </a:solidFill>
              </a:rPr>
              <a:t>some</a:t>
            </a:r>
            <a:r>
              <a:rPr lang="de-DE" b="1" dirty="0">
                <a:solidFill>
                  <a:srgbClr val="003399"/>
                </a:solidFill>
              </a:rPr>
              <a:t> </a:t>
            </a:r>
            <a:r>
              <a:rPr lang="de-DE" b="1" dirty="0" err="1">
                <a:solidFill>
                  <a:srgbClr val="003399"/>
                </a:solidFill>
              </a:rPr>
              <a:t>input</a:t>
            </a:r>
            <a:r>
              <a:rPr lang="de-DE" b="1" dirty="0">
                <a:solidFill>
                  <a:srgbClr val="003399"/>
                </a:solidFill>
              </a:rPr>
              <a:t> </a:t>
            </a:r>
            <a:r>
              <a:rPr lang="de-DE" b="1" dirty="0" err="1">
                <a:solidFill>
                  <a:srgbClr val="003399"/>
                </a:solidFill>
              </a:rPr>
              <a:t>data</a:t>
            </a:r>
            <a:r>
              <a:rPr lang="de-DE" b="1" dirty="0">
                <a:solidFill>
                  <a:srgbClr val="003399"/>
                </a:solidFill>
              </a:rPr>
              <a:t> (</a:t>
            </a:r>
            <a:r>
              <a:rPr lang="de-DE" b="1" dirty="0" err="1">
                <a:solidFill>
                  <a:srgbClr val="003399"/>
                </a:solidFill>
              </a:rPr>
              <a:t>zarr</a:t>
            </a:r>
            <a:r>
              <a:rPr lang="de-DE" b="1" dirty="0">
                <a:solidFill>
                  <a:srgbClr val="003399"/>
                </a:solidFill>
              </a:rPr>
              <a:t>, native </a:t>
            </a:r>
            <a:r>
              <a:rPr lang="de-DE" b="1" dirty="0" err="1">
                <a:solidFill>
                  <a:srgbClr val="003399"/>
                </a:solidFill>
              </a:rPr>
              <a:t>model</a:t>
            </a:r>
            <a:r>
              <a:rPr lang="de-DE" b="1" dirty="0">
                <a:solidFill>
                  <a:srgbClr val="003399"/>
                </a:solidFill>
              </a:rPr>
              <a:t> </a:t>
            </a:r>
            <a:r>
              <a:rPr lang="de-DE" b="1" dirty="0" err="1">
                <a:solidFill>
                  <a:srgbClr val="003399"/>
                </a:solidFill>
              </a:rPr>
              <a:t>data</a:t>
            </a:r>
            <a:r>
              <a:rPr lang="de-DE" b="1" dirty="0">
                <a:solidFill>
                  <a:srgbClr val="003399"/>
                </a:solidFill>
              </a:rPr>
              <a:t>, </a:t>
            </a:r>
            <a:r>
              <a:rPr lang="de-DE" b="1" dirty="0" err="1">
                <a:solidFill>
                  <a:srgbClr val="003399"/>
                </a:solidFill>
              </a:rPr>
              <a:t>grids</a:t>
            </a:r>
            <a:r>
              <a:rPr lang="de-DE" b="1" dirty="0">
                <a:solidFill>
                  <a:srgbClr val="003399"/>
                </a:solidFill>
              </a:rPr>
              <a:t>) but </a:t>
            </a:r>
            <a:r>
              <a:rPr lang="de-DE" b="1" dirty="0" err="1">
                <a:solidFill>
                  <a:srgbClr val="003399"/>
                </a:solidFill>
              </a:rPr>
              <a:t>writing</a:t>
            </a:r>
            <a:r>
              <a:rPr lang="de-DE" b="1" dirty="0">
                <a:solidFill>
                  <a:srgbClr val="003399"/>
                </a:solidFill>
              </a:rPr>
              <a:t> </a:t>
            </a:r>
            <a:r>
              <a:rPr lang="de-DE" b="1" dirty="0" err="1">
                <a:solidFill>
                  <a:srgbClr val="003399"/>
                </a:solidFill>
              </a:rPr>
              <a:t>output</a:t>
            </a:r>
            <a:r>
              <a:rPr lang="de-DE" b="1" dirty="0">
                <a:solidFill>
                  <a:srgbClr val="003399"/>
                </a:solidFill>
              </a:rPr>
              <a:t> </a:t>
            </a:r>
            <a:r>
              <a:rPr lang="de-DE" b="1" dirty="0" err="1">
                <a:solidFill>
                  <a:srgbClr val="003399"/>
                </a:solidFill>
              </a:rPr>
              <a:t>with</a:t>
            </a:r>
            <a:r>
              <a:rPr lang="de-DE" b="1" dirty="0">
                <a:solidFill>
                  <a:srgbClr val="003399"/>
                </a:solidFill>
              </a:rPr>
              <a:t> </a:t>
            </a:r>
            <a:r>
              <a:rPr lang="de-DE" b="1" dirty="0" err="1">
                <a:solidFill>
                  <a:srgbClr val="003399"/>
                </a:solidFill>
              </a:rPr>
              <a:t>iris</a:t>
            </a:r>
            <a:r>
              <a:rPr lang="de-DE" b="1" dirty="0">
                <a:solidFill>
                  <a:srgbClr val="003399"/>
                </a:solidFill>
              </a:rPr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Using</a:t>
            </a:r>
            <a:r>
              <a:rPr lang="de-DE" b="1" dirty="0"/>
              <a:t> </a:t>
            </a:r>
            <a:r>
              <a:rPr lang="en-US" b="1" dirty="0" err="1">
                <a:solidFill>
                  <a:srgbClr val="003399"/>
                </a:solidFill>
              </a:rPr>
              <a:t>xarray.DataArray.to_iris</a:t>
            </a:r>
            <a:r>
              <a:rPr lang="de-DE" b="1" dirty="0">
                <a:solidFill>
                  <a:srgbClr val="003399"/>
                </a:solidFill>
              </a:rPr>
              <a:t> </a:t>
            </a:r>
            <a:r>
              <a:rPr lang="de-DE" dirty="0" err="1"/>
              <a:t>or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3399"/>
                </a:solidFill>
              </a:rPr>
              <a:t>ncdata</a:t>
            </a:r>
            <a:r>
              <a:rPr lang="en-US" dirty="0"/>
              <a:t>, a python package to “exchange data between </a:t>
            </a:r>
            <a:r>
              <a:rPr lang="en-US" dirty="0" err="1"/>
              <a:t>Xarray</a:t>
            </a:r>
            <a:r>
              <a:rPr lang="en-US" dirty="0"/>
              <a:t> and Iris as efficiently as possible”, see https://ncdata.readthedocs.io/en/latest/index.html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CF69448-6CE1-4539-87E9-ACDAA19277C1}"/>
              </a:ext>
            </a:extLst>
          </p:cNvPr>
          <p:cNvSpPr txBox="1"/>
          <p:nvPr/>
        </p:nvSpPr>
        <p:spPr>
          <a:xfrm>
            <a:off x="7034721" y="2582461"/>
            <a:ext cx="4784403" cy="143116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u="sng" dirty="0" err="1">
                <a:solidFill>
                  <a:srgbClr val="003399"/>
                </a:solidFill>
              </a:rPr>
              <a:t>Reasons</a:t>
            </a:r>
            <a:r>
              <a:rPr lang="de-DE" b="1" u="sng" dirty="0">
                <a:solidFill>
                  <a:srgbClr val="003399"/>
                </a:solidFill>
              </a:rPr>
              <a:t> not </a:t>
            </a:r>
            <a:r>
              <a:rPr lang="de-DE" b="1" u="sng" dirty="0" err="1">
                <a:solidFill>
                  <a:srgbClr val="003399"/>
                </a:solidFill>
              </a:rPr>
              <a:t>to</a:t>
            </a:r>
            <a:r>
              <a:rPr lang="de-DE" b="1" u="sng" dirty="0">
                <a:solidFill>
                  <a:srgbClr val="003399"/>
                </a:solidFill>
              </a:rPr>
              <a:t> </a:t>
            </a:r>
            <a:r>
              <a:rPr lang="de-DE" b="1" u="sng" dirty="0" err="1">
                <a:solidFill>
                  <a:srgbClr val="003399"/>
                </a:solidFill>
              </a:rPr>
              <a:t>use</a:t>
            </a:r>
            <a:r>
              <a:rPr lang="de-DE" b="1" u="sng" dirty="0">
                <a:solidFill>
                  <a:srgbClr val="003399"/>
                </a:solidFill>
              </a:rPr>
              <a:t> </a:t>
            </a:r>
            <a:r>
              <a:rPr lang="de-DE" b="1" u="sng" dirty="0" err="1">
                <a:solidFill>
                  <a:srgbClr val="003399"/>
                </a:solidFill>
              </a:rPr>
              <a:t>xarray</a:t>
            </a:r>
            <a:r>
              <a:rPr lang="de-DE" b="1" u="sng" dirty="0">
                <a:solidFill>
                  <a:srgbClr val="003399"/>
                </a:solidFill>
              </a:rPr>
              <a:t> in </a:t>
            </a:r>
            <a:r>
              <a:rPr lang="de-DE" b="1" u="sng" dirty="0" err="1">
                <a:solidFill>
                  <a:srgbClr val="003399"/>
                </a:solidFill>
              </a:rPr>
              <a:t>ESMValCore</a:t>
            </a:r>
            <a:endParaRPr lang="de-DE" b="1" u="sng" dirty="0">
              <a:solidFill>
                <a:srgbClr val="003399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CF </a:t>
            </a:r>
            <a:r>
              <a:rPr lang="de-DE" dirty="0" err="1"/>
              <a:t>convention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Different </a:t>
            </a:r>
            <a:r>
              <a:rPr lang="de-DE" dirty="0" err="1"/>
              <a:t>meta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handling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iris</a:t>
            </a: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Single I/O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maintain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7520732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ät Bremen">
  <a:themeElements>
    <a:clrScheme name="Benutzerdefiniert 105">
      <a:dk1>
        <a:sysClr val="windowText" lastClr="000000"/>
      </a:dk1>
      <a:lt1>
        <a:sysClr val="window" lastClr="FFFFFF"/>
      </a:lt1>
      <a:dk2>
        <a:srgbClr val="7F7F7F"/>
      </a:dk2>
      <a:lt2>
        <a:srgbClr val="D8D8D8"/>
      </a:lt2>
      <a:accent1>
        <a:srgbClr val="872746"/>
      </a:accent1>
      <a:accent2>
        <a:srgbClr val="D51130"/>
      </a:accent2>
      <a:accent3>
        <a:srgbClr val="DE9BA7"/>
      </a:accent3>
      <a:accent4>
        <a:srgbClr val="1C356B"/>
      </a:accent4>
      <a:accent5>
        <a:srgbClr val="0D68B0"/>
      </a:accent5>
      <a:accent6>
        <a:srgbClr val="95B3DF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HB_PowerPoint_2021-10-27.potx" id="{B167F9AD-0BE8-45FA-8670-8FAE54EF80FB}" vid="{255A810B-9D1F-467F-AE8B-7A64A0ED90A6}"/>
    </a:ext>
  </a:extLst>
</a:theme>
</file>

<file path=ppt/theme/theme2.xml><?xml version="1.0" encoding="utf-8"?>
<a:theme xmlns:a="http://schemas.openxmlformats.org/drawingml/2006/main" name="1_Universität Bremen">
  <a:themeElements>
    <a:clrScheme name="Benutzerdefiniert 105">
      <a:dk1>
        <a:sysClr val="windowText" lastClr="000000"/>
      </a:dk1>
      <a:lt1>
        <a:sysClr val="window" lastClr="FFFFFF"/>
      </a:lt1>
      <a:dk2>
        <a:srgbClr val="7F7F7F"/>
      </a:dk2>
      <a:lt2>
        <a:srgbClr val="D8D8D8"/>
      </a:lt2>
      <a:accent1>
        <a:srgbClr val="872746"/>
      </a:accent1>
      <a:accent2>
        <a:srgbClr val="D51130"/>
      </a:accent2>
      <a:accent3>
        <a:srgbClr val="DE9BA7"/>
      </a:accent3>
      <a:accent4>
        <a:srgbClr val="1C356B"/>
      </a:accent4>
      <a:accent5>
        <a:srgbClr val="0D68B0"/>
      </a:accent5>
      <a:accent6>
        <a:srgbClr val="95B3DF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HB_PowerPoint_2021-10-27.potx" id="{B167F9AD-0BE8-45FA-8670-8FAE54EF80FB}" vid="{255A810B-9D1F-467F-AE8B-7A64A0ED90A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Breitbild</PresentationFormat>
  <Paragraphs>19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Wingdings</vt:lpstr>
      <vt:lpstr>Wingdings 3</vt:lpstr>
      <vt:lpstr>Universität Bremen</vt:lpstr>
      <vt:lpstr>1_Universität Bremen</vt:lpstr>
      <vt:lpstr>(Where) Does it make sense to use x-array?</vt:lpstr>
      <vt:lpstr>xarray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Weigel, Katja</dc:creator>
  <cp:lastModifiedBy>Weigel, Katja</cp:lastModifiedBy>
  <cp:revision>311</cp:revision>
  <dcterms:created xsi:type="dcterms:W3CDTF">2022-05-02T07:33:30Z</dcterms:created>
  <dcterms:modified xsi:type="dcterms:W3CDTF">2024-05-28T06:58:10Z</dcterms:modified>
</cp:coreProperties>
</file>