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719" r:id="rId2"/>
  </p:sldMasterIdLst>
  <p:notesMasterIdLst>
    <p:notesMasterId r:id="rId10"/>
  </p:notesMasterIdLst>
  <p:sldIdLst>
    <p:sldId id="411" r:id="rId3"/>
    <p:sldId id="391" r:id="rId4"/>
    <p:sldId id="415" r:id="rId5"/>
    <p:sldId id="412" r:id="rId6"/>
    <p:sldId id="414" r:id="rId7"/>
    <p:sldId id="413" r:id="rId8"/>
    <p:sldId id="3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2060"/>
    <a:srgbClr val="D06E81"/>
    <a:srgbClr val="BA3C54"/>
    <a:srgbClr val="7199D5"/>
    <a:srgbClr val="8C5744"/>
    <a:srgbClr val="824E81"/>
    <a:srgbClr val="E1A3AF"/>
    <a:srgbClr val="C00000"/>
    <a:srgbClr val="963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4FE7D-3FFE-48FA-903C-392FA0015290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889F-3B9F-41F5-8979-95041E455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95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F05146F-2425-441D-850A-4FDD7390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7" cy="595897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6096000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1952625"/>
            <a:ext cx="6096000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9156700" y="2960688"/>
            <a:ext cx="3035299" cy="3897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D1FFECA-CE3D-4183-B2EB-77B82BE43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2960688"/>
            <a:ext cx="1019177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408DBDF-1F31-4F92-BD2B-2F4676144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027239" y="2960688"/>
            <a:ext cx="1008062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68C62CA-75E6-4BD3-8CBF-B10BF2634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960688"/>
            <a:ext cx="1044575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14F7CFB9-B1D6-45F2-87B8-D65E8F4CF15B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3659076-59FB-48F2-BC43-83D489BE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96000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140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5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72B2DB94-68FD-436F-85E5-527459CBD954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DC036-EE79-462A-B345-B4AB0DF3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1952625"/>
            <a:ext cx="12192002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960688"/>
            <a:ext cx="1044575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1952625"/>
            <a:ext cx="3028384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97461" y="1952625"/>
            <a:ext cx="7094538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877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5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72B2DB94-68FD-436F-85E5-527459CBD954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359A5A-BB0A-407F-B5A8-E33AA8E5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1952625"/>
            <a:ext cx="12192002" cy="4905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1952625"/>
            <a:ext cx="3028384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97461" y="1952625"/>
            <a:ext cx="7094538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9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5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72B2DB94-68FD-436F-85E5-527459CBD954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30BAA30-B477-41FA-8A80-40163AF5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1952625"/>
            <a:ext cx="12192002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1952625"/>
            <a:ext cx="3028384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97461" y="1952625"/>
            <a:ext cx="7094538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11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6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530156D1-77E1-4E7E-B7CE-7BA842FD8DE2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99FA8-EC53-473B-AD77-F12A14D6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1999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498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5299" y="1952625"/>
            <a:ext cx="9156699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0FA568C-805B-407C-9EE5-FB8CBB39E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2027239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A078990-72C4-435D-8DE4-33CD5E1B6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027238" y="6375123"/>
            <a:ext cx="1001147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227469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6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530156D1-77E1-4E7E-B7CE-7BA842FD8DE2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C381E07-B583-4152-B73A-EDA54691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1999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5299" y="1952625"/>
            <a:ext cx="9156699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073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6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Universität Bremen Logo">
            <a:extLst>
              <a:ext uri="{FF2B5EF4-FFF2-40B4-BE49-F238E27FC236}">
                <a16:creationId xmlns:a16="http://schemas.microsoft.com/office/drawing/2014/main" id="{530156D1-77E1-4E7E-B7CE-7BA842FD8DE2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B45980E-85C8-416B-B2B6-18D60CB1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1999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2027239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2027239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2027239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2027239" cy="511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8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CFDE88C3-06B4-440E-95D0-050925E5D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3035299" y="1952625"/>
            <a:ext cx="9156699" cy="4905375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97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22" name="Grafik 21" descr="Universität Bremen Logo">
            <a:extLst>
              <a:ext uri="{FF2B5EF4-FFF2-40B4-BE49-F238E27FC236}">
                <a16:creationId xmlns:a16="http://schemas.microsoft.com/office/drawing/2014/main" id="{74606240-60D4-4B3E-82C2-370D55879F63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DBA84A-1C09-4417-8A28-693A4789E3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44423" y="413303"/>
            <a:ext cx="2313978" cy="819453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700"/>
            </a:lvl1pPr>
          </a:lstStyle>
          <a:p>
            <a:pPr lvl="0"/>
            <a:r>
              <a:rPr lang="de-DE" dirty="0"/>
              <a:t>Universität Bremen</a:t>
            </a:r>
            <a:br>
              <a:rPr lang="de-DE" dirty="0"/>
            </a:br>
            <a:r>
              <a:rPr lang="de-DE" dirty="0"/>
              <a:t>Institut </a:t>
            </a:r>
            <a:br>
              <a:rPr lang="de-DE" dirty="0"/>
            </a:br>
            <a:r>
              <a:rPr lang="de-DE" dirty="0"/>
              <a:t>für </a:t>
            </a:r>
            <a:r>
              <a:rPr lang="de-DE" dirty="0" err="1"/>
              <a:t>Umweltpysik</a:t>
            </a:r>
            <a:endParaRPr lang="de-DE" dirty="0"/>
          </a:p>
        </p:txBody>
      </p:sp>
      <p:sp>
        <p:nvSpPr>
          <p:cNvPr id="31" name="Textplatzhalter 4">
            <a:extLst>
              <a:ext uri="{FF2B5EF4-FFF2-40B4-BE49-F238E27FC236}">
                <a16:creationId xmlns:a16="http://schemas.microsoft.com/office/drawing/2014/main" id="{944D7B0C-537D-4632-89BB-5134317D7F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44423" y="1317273"/>
            <a:ext cx="2313978" cy="699951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1000"/>
            </a:lvl1pPr>
          </a:lstStyle>
          <a:p>
            <a:pPr lvl="0"/>
            <a:r>
              <a:rPr lang="de-DE" dirty="0"/>
              <a:t>Fachbereich 01</a:t>
            </a:r>
            <a:br>
              <a:rPr lang="de-DE" dirty="0"/>
            </a:br>
            <a:r>
              <a:rPr lang="de-DE" dirty="0"/>
              <a:t>Physik / Elektrotechnik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65928"/>
            <a:ext cx="9143999" cy="1351104"/>
          </a:xfrm>
        </p:spPr>
        <p:txBody>
          <a:bodyPr anchor="t"/>
          <a:lstStyle>
            <a:lvl1pPr algn="l">
              <a:defRPr sz="4800" spc="14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849712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1D381FE-4517-4C56-A7DE-19E7CE31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027238" y="5355020"/>
            <a:ext cx="5076825" cy="10556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/>
            </a:lvl1pPr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700"/>
            </a:lvl4pPr>
            <a:lvl5pPr>
              <a:lnSpc>
                <a:spcPct val="100000"/>
              </a:lnSpc>
              <a:defRPr sz="17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54E2EAC-AEE9-4D5D-A0D0-82841FC4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0084996" y="5896561"/>
            <a:ext cx="716416" cy="72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9DCF0DD-EDCE-4C31-822C-61A9D1088CE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84799" y="5896561"/>
            <a:ext cx="873602" cy="720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9174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9" name="Eckige Klammer rechts 28">
            <a:extLst>
              <a:ext uri="{FF2B5EF4-FFF2-40B4-BE49-F238E27FC236}">
                <a16:creationId xmlns:a16="http://schemas.microsoft.com/office/drawing/2014/main" id="{7B79195D-A05E-4DEC-9BC6-6B4C8E00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 rot="5400000">
            <a:off x="9674565" y="4876403"/>
            <a:ext cx="189310" cy="4390863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F008EA-A215-4D23-A3F1-26DE0C8E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7572164" y="6957392"/>
            <a:ext cx="4390863" cy="18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de-DE" sz="900" b="0" spc="20" baseline="0" dirty="0">
                <a:solidFill>
                  <a:schemeClr val="bg1">
                    <a:lumMod val="50000"/>
                  </a:schemeClr>
                </a:solidFill>
              </a:rPr>
              <a:t>Eingabe im Titelmaster (Ansicht &gt; Folienmaster)</a:t>
            </a:r>
          </a:p>
        </p:txBody>
      </p:sp>
    </p:spTree>
    <p:extLst>
      <p:ext uri="{BB962C8B-B14F-4D97-AF65-F5344CB8AC3E}">
        <p14:creationId xmlns:p14="http://schemas.microsoft.com/office/powerpoint/2010/main" val="1725295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22" name="Grafik 21" descr="Universität Bremen Logo">
            <a:extLst>
              <a:ext uri="{FF2B5EF4-FFF2-40B4-BE49-F238E27FC236}">
                <a16:creationId xmlns:a16="http://schemas.microsoft.com/office/drawing/2014/main" id="{74606240-60D4-4B3E-82C2-370D55879F63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7" name="Textplatzhalter 4">
            <a:extLst>
              <a:ext uri="{FF2B5EF4-FFF2-40B4-BE49-F238E27FC236}">
                <a16:creationId xmlns:a16="http://schemas.microsoft.com/office/drawing/2014/main" id="{51BE191D-BA69-45CE-B3CA-2D7E2DAA0A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44423" y="413303"/>
            <a:ext cx="2313978" cy="819453"/>
          </a:xfrm>
        </p:spPr>
        <p:txBody>
          <a:bodyPr/>
          <a:lstStyle>
            <a:lvl1pPr marL="0" indent="0">
              <a:lnSpc>
                <a:spcPts val="1700"/>
              </a:lnSpc>
              <a:buNone/>
              <a:defRPr sz="1700"/>
            </a:lvl1pPr>
          </a:lstStyle>
          <a:p>
            <a:pPr lvl="0"/>
            <a:r>
              <a:rPr lang="de-DE" dirty="0"/>
              <a:t>Universität Bremen</a:t>
            </a:r>
            <a:br>
              <a:rPr lang="de-DE" dirty="0"/>
            </a:br>
            <a:r>
              <a:rPr lang="de-DE" dirty="0"/>
              <a:t>Institut </a:t>
            </a:r>
            <a:br>
              <a:rPr lang="de-DE" dirty="0"/>
            </a:br>
            <a:r>
              <a:rPr lang="de-DE" dirty="0"/>
              <a:t>Name des Instituts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AE7493CB-B34A-4D25-8DA7-01E33962A4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44423" y="1317273"/>
            <a:ext cx="2313978" cy="699951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1000"/>
            </a:lvl1pPr>
          </a:lstStyle>
          <a:p>
            <a:pPr lvl="0"/>
            <a:r>
              <a:rPr lang="de-DE" dirty="0"/>
              <a:t>Fachbereich 00</a:t>
            </a:r>
            <a:br>
              <a:rPr lang="de-DE" dirty="0"/>
            </a:br>
            <a:r>
              <a:rPr lang="de-DE" dirty="0"/>
              <a:t>Name des Fachbereichs</a:t>
            </a:r>
            <a:br>
              <a:rPr lang="de-DE" dirty="0"/>
            </a:br>
            <a:r>
              <a:rPr lang="de-DE" dirty="0"/>
              <a:t>auch zweizeilig möglich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65928"/>
            <a:ext cx="9143999" cy="1351104"/>
          </a:xfrm>
        </p:spPr>
        <p:txBody>
          <a:bodyPr anchor="t"/>
          <a:lstStyle>
            <a:lvl1pPr algn="l">
              <a:defRPr sz="4800" spc="14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849712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1D381FE-4517-4C56-A7DE-19E7CE31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027238" y="5355020"/>
            <a:ext cx="5076825" cy="1055663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/>
            </a:lvl1pPr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700"/>
            </a:lvl3pPr>
            <a:lvl4pPr>
              <a:lnSpc>
                <a:spcPct val="100000"/>
              </a:lnSpc>
              <a:defRPr sz="1700"/>
            </a:lvl4pPr>
            <a:lvl5pPr>
              <a:lnSpc>
                <a:spcPct val="100000"/>
              </a:lnSpc>
              <a:defRPr sz="17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0" name="Grafik 9" descr="Kooperation: Hier müsste der Alternativtext ergänzt werden.">
            <a:extLst>
              <a:ext uri="{FF2B5EF4-FFF2-40B4-BE49-F238E27FC236}">
                <a16:creationId xmlns:a16="http://schemas.microsoft.com/office/drawing/2014/main" id="{254E2EAC-AEE9-4D5D-A0D0-82841FC4D7C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896200" y="5962998"/>
            <a:ext cx="1267417" cy="404041"/>
          </a:xfrm>
          <a:prstGeom prst="rect">
            <a:avLst/>
          </a:prstGeom>
        </p:spPr>
      </p:pic>
      <p:pic>
        <p:nvPicPr>
          <p:cNvPr id="11" name="Grafik 10" descr="Kooperation: Hier müsste der Alternativtext ergänzt werden.">
            <a:extLst>
              <a:ext uri="{FF2B5EF4-FFF2-40B4-BE49-F238E27FC236}">
                <a16:creationId xmlns:a16="http://schemas.microsoft.com/office/drawing/2014/main" id="{89DCF0DD-EDCE-4C31-822C-61A9D1088C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644423" y="5962998"/>
            <a:ext cx="1267417" cy="404041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9" name="Eckige Klammer rechts 28">
            <a:extLst>
              <a:ext uri="{FF2B5EF4-FFF2-40B4-BE49-F238E27FC236}">
                <a16:creationId xmlns:a16="http://schemas.microsoft.com/office/drawing/2014/main" id="{7B79195D-A05E-4DEC-9BC6-6B4C8E00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 rot="5400000">
            <a:off x="9674565" y="4876403"/>
            <a:ext cx="189310" cy="4390863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BF008EA-A215-4D23-A3F1-26DE0C8E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7572164" y="6957392"/>
            <a:ext cx="4390863" cy="18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de-DE" sz="900" b="0" spc="20" baseline="0" dirty="0">
                <a:solidFill>
                  <a:schemeClr val="bg1">
                    <a:lumMod val="50000"/>
                  </a:schemeClr>
                </a:solidFill>
              </a:rPr>
              <a:t>Eingabe im Titelmaster (Ansicht &gt; Folienmaster)</a:t>
            </a:r>
          </a:p>
        </p:txBody>
      </p:sp>
    </p:spTree>
    <p:extLst>
      <p:ext uri="{BB962C8B-B14F-4D97-AF65-F5344CB8AC3E}">
        <p14:creationId xmlns:p14="http://schemas.microsoft.com/office/powerpoint/2010/main" val="814378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1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73548"/>
            <a:ext cx="9143999" cy="1055663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652644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427304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7F9D9-8D3D-4A09-8A9A-B835470B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9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2324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1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8508" y="2456892"/>
            <a:ext cx="1523492" cy="4401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23418" y="2373548"/>
            <a:ext cx="9143999" cy="1055663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3418" y="3652644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2960688"/>
            <a:ext cx="101917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3933825"/>
            <a:ext cx="101917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4905375"/>
            <a:ext cx="1019175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5" y="5876925"/>
            <a:ext cx="1019175" cy="5117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2009647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2027237" y="2373548"/>
            <a:ext cx="9143999" cy="1055663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2027237" y="3652644"/>
            <a:ext cx="9145587" cy="1055663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9174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DE9572-8E5E-4AD2-A045-DE4EF26645BB}"/>
              </a:ext>
            </a:extLst>
          </p:cNvPr>
          <p:cNvSpPr/>
          <p:nvPr/>
        </p:nvSpPr>
        <p:spPr bwMode="gray">
          <a:xfrm>
            <a:off x="5353878" y="280777"/>
            <a:ext cx="4335864" cy="447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en-US" sz="900" b="1" dirty="0" err="1">
                <a:solidFill>
                  <a:schemeClr val="tx1"/>
                </a:solidFill>
              </a:rPr>
              <a:t>ESMValTool</a:t>
            </a:r>
            <a:r>
              <a:rPr lang="en-US" sz="900" b="1" dirty="0">
                <a:solidFill>
                  <a:schemeClr val="tx1"/>
                </a:solidFill>
              </a:rPr>
              <a:t> – analysis and evaluation of Earth system models in CMIP with focus on extreme events</a:t>
            </a:r>
            <a:endParaRPr lang="de-DE" sz="900" b="1" spc="20" baseline="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D53BEF-CD74-4AC4-86FD-B47180013FFA}"/>
              </a:ext>
            </a:extLst>
          </p:cNvPr>
          <p:cNvSpPr/>
          <p:nvPr/>
        </p:nvSpPr>
        <p:spPr bwMode="gray">
          <a:xfrm>
            <a:off x="9888710" y="280777"/>
            <a:ext cx="1853160" cy="447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ts val="1200"/>
              </a:lnSpc>
            </a:pPr>
            <a:r>
              <a:rPr lang="de-DE" sz="900" b="0" spc="20" baseline="0" dirty="0">
                <a:solidFill>
                  <a:schemeClr val="tx1"/>
                </a:solidFill>
              </a:rPr>
              <a:t>Katja Weigel</a:t>
            </a:r>
          </a:p>
          <a:p>
            <a:pPr algn="l">
              <a:lnSpc>
                <a:spcPts val="1200"/>
              </a:lnSpc>
            </a:pPr>
            <a:r>
              <a:rPr lang="de-DE" sz="900" b="0" spc="20" baseline="0" dirty="0">
                <a:solidFill>
                  <a:schemeClr val="tx1"/>
                </a:solidFill>
              </a:rPr>
              <a:t>weigel@iup.physik.uni-bremen.de</a:t>
            </a:r>
          </a:p>
        </p:txBody>
      </p:sp>
      <p:pic>
        <p:nvPicPr>
          <p:cNvPr id="13" name="Grafik 12" descr="Universität Bremen Logo">
            <a:extLst>
              <a:ext uri="{FF2B5EF4-FFF2-40B4-BE49-F238E27FC236}">
                <a16:creationId xmlns:a16="http://schemas.microsoft.com/office/drawing/2014/main" id="{5E281277-D79B-4279-8BB1-3B4FA19DD0A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289509"/>
            <a:ext cx="1324159" cy="476631"/>
          </a:xfrm>
          <a:prstGeom prst="rect">
            <a:avLst/>
          </a:prstGeom>
        </p:spPr>
      </p:pic>
      <p:sp>
        <p:nvSpPr>
          <p:cNvPr id="14" name="Eckige Klammer rechts 13">
            <a:extLst>
              <a:ext uri="{FF2B5EF4-FFF2-40B4-BE49-F238E27FC236}">
                <a16:creationId xmlns:a16="http://schemas.microsoft.com/office/drawing/2014/main" id="{BAB5BA0A-E485-4346-B973-2FD5FD95047E}"/>
              </a:ext>
            </a:extLst>
          </p:cNvPr>
          <p:cNvSpPr/>
          <p:nvPr/>
        </p:nvSpPr>
        <p:spPr bwMode="gray">
          <a:xfrm rot="16200000">
            <a:off x="9962802" y="-2091952"/>
            <a:ext cx="189310" cy="3814390"/>
          </a:xfrm>
          <a:prstGeom prst="rightBracket">
            <a:avLst>
              <a:gd name="adj" fmla="val 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59F012B-F492-42B7-AF35-6F2768EF629D}"/>
              </a:ext>
            </a:extLst>
          </p:cNvPr>
          <p:cNvSpPr/>
          <p:nvPr/>
        </p:nvSpPr>
        <p:spPr bwMode="gray">
          <a:xfrm>
            <a:off x="8148638" y="-216694"/>
            <a:ext cx="3814390" cy="189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ts val="1200"/>
              </a:lnSpc>
            </a:pPr>
            <a:r>
              <a:rPr lang="de-DE" sz="900" b="0" spc="20" baseline="0" dirty="0">
                <a:solidFill>
                  <a:schemeClr val="bg1">
                    <a:lumMod val="50000"/>
                  </a:schemeClr>
                </a:solidFill>
              </a:rPr>
              <a:t>Eingabe im Folienmaster (Ansicht &gt; Folienmaster)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891E83-1558-42C6-A62D-22A6A9EB05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98" y="289509"/>
            <a:ext cx="474260" cy="47663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4331778-3FE8-46F8-AA73-40B696791D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954" y="287315"/>
            <a:ext cx="579767" cy="47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8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44172" y="2373548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45147" y="4615774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9174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522919" y="2456892"/>
            <a:ext cx="5581144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438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2456892"/>
            <a:ext cx="1523492" cy="44011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19175" y="2378900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0150" y="4621126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2960688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393382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4905375"/>
            <a:ext cx="1019175" cy="5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5876925"/>
            <a:ext cx="1019175" cy="5117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E21CB02-D9C6-4FAF-A21F-7A8AE11A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6375123"/>
            <a:ext cx="1019175" cy="4828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807AC72-7C0F-482B-A3FD-7609DF861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6375123"/>
            <a:ext cx="503745" cy="482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87937" y="2456892"/>
            <a:ext cx="5578982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975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44172" y="2373548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45147" y="4615774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522919" y="2456892"/>
            <a:ext cx="5581144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904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2456892"/>
            <a:ext cx="1523492" cy="4401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19175" y="2378900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0150" y="4621126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2960688"/>
            <a:ext cx="1019175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3933825"/>
            <a:ext cx="1019175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4905375"/>
            <a:ext cx="1019175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5876925"/>
            <a:ext cx="1019175" cy="5117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87937" y="2456892"/>
            <a:ext cx="5578982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2632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" y="2456892"/>
            <a:ext cx="1523492" cy="44011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644172" y="2373548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645147" y="4615774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1019175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76925"/>
            <a:ext cx="1019175" cy="511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1522919" y="2456892"/>
            <a:ext cx="5581144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96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 mit Bild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669081" y="2456892"/>
            <a:ext cx="1523492" cy="4401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5FD6B9-D8D0-444F-B0F1-22A35C6DE97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019175" y="2378900"/>
            <a:ext cx="3527064" cy="2171576"/>
          </a:xfrm>
        </p:spPr>
        <p:txBody>
          <a:bodyPr anchor="t"/>
          <a:lstStyle>
            <a:lvl1pPr algn="l">
              <a:defRPr sz="3600" spc="110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788EE-D25E-475C-AA59-F30663DF7F6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020150" y="4621126"/>
            <a:ext cx="3527677" cy="1268881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2960688"/>
            <a:ext cx="1019175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3933825"/>
            <a:ext cx="1019175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4905375"/>
            <a:ext cx="1019175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3398" y="5876925"/>
            <a:ext cx="1019175" cy="5117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2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A615BE17-964A-477F-9A04-70EE1C2C258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087937" y="2456892"/>
            <a:ext cx="5578982" cy="4401108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359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7078D-DB01-4ECB-8353-499E4EFB1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82475-F824-43AF-B19C-3578C663B6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34525" y="2263728"/>
            <a:ext cx="9138299" cy="4925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spc="40" baseline="0"/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C738-4815-43AC-96CD-8F8802538EA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2027238" y="2913286"/>
            <a:ext cx="9145587" cy="29636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90D37F-409F-490E-B090-1C6D62CEE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172824" y="6381946"/>
            <a:ext cx="611808" cy="287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12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12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01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7078D-DB01-4ECB-8353-499E4EFB1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19175" y="1695285"/>
            <a:ext cx="5620500" cy="59047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82475-F824-43AF-B19C-3578C663B6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27265" y="2263728"/>
            <a:ext cx="5612410" cy="4925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spc="40" baseline="0"/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C738-4815-43AC-96CD-8F8802538EA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1019175" y="2913286"/>
            <a:ext cx="5616886" cy="29636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F8D408A5-45DB-43F7-A63B-AEF19C2970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7104064" y="1773312"/>
            <a:ext cx="5087936" cy="410361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063D1E-F908-4B57-AC16-E0DAAFD46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7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875C00-55A8-42EF-BE92-EB66ADCB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611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7078D-DB01-4ECB-8353-499E4EFB1B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591944" y="1695285"/>
            <a:ext cx="5584523" cy="59047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B882475-F824-43AF-B19C-3578C663B6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600034" y="2263728"/>
            <a:ext cx="5576434" cy="4925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spc="40" baseline="0"/>
            </a:lvl1pPr>
          </a:lstStyle>
          <a:p>
            <a:pPr lvl="0"/>
            <a:r>
              <a:rPr lang="de-DE" dirty="0"/>
              <a:t>Unterüberschrift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6C738-4815-43AC-96CD-8F8802538EAB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5591944" y="2913286"/>
            <a:ext cx="5580881" cy="296364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0962739-88FB-4C0F-A094-042A31EE8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  <p:sp>
        <p:nvSpPr>
          <p:cNvPr id="6" name="Bildplatzhalter 5" descr="Bild / Grafik / Tabelle: Hier müsste der Alternativtext ergänzt werden.">
            <a:extLst>
              <a:ext uri="{FF2B5EF4-FFF2-40B4-BE49-F238E27FC236}">
                <a16:creationId xmlns:a16="http://schemas.microsoft.com/office/drawing/2014/main" id="{F8D408A5-45DB-43F7-A63B-AEF19C2970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0" y="1773312"/>
            <a:ext cx="5087938" cy="410361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8025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00F8-8932-4173-99E6-EF778A21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C03325-A8A9-49C7-A8EE-88E6668CB3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2027238" y="2384883"/>
            <a:ext cx="9145587" cy="3492041"/>
          </a:xfrm>
        </p:spPr>
        <p:txBody>
          <a:bodyPr/>
          <a:lstStyle>
            <a:lvl1pPr marL="358775" indent="-358775">
              <a:spcAft>
                <a:spcPts val="600"/>
              </a:spcAft>
              <a:defRPr sz="2400" b="1">
                <a:solidFill>
                  <a:schemeClr val="accent2"/>
                </a:solidFill>
              </a:defRPr>
            </a:lvl1pPr>
            <a:lvl2pPr marL="269875" indent="-269875">
              <a:spcAft>
                <a:spcPts val="600"/>
              </a:spcAft>
              <a:buFont typeface="Wingdings 3" panose="05040102010807070707" pitchFamily="18" charset="2"/>
              <a:buChar char="Ò"/>
              <a:defRPr/>
            </a:lvl2pPr>
            <a:lvl3pPr marL="804863" indent="-271463">
              <a:spcAft>
                <a:spcPts val="600"/>
              </a:spcAft>
              <a:defRPr/>
            </a:lvl3pPr>
            <a:lvl4pPr marL="1346200" indent="-268288">
              <a:spcAft>
                <a:spcPts val="600"/>
              </a:spcAft>
              <a:defRPr/>
            </a:lvl4pPr>
            <a:lvl5pPr marL="1879600" indent="-266700">
              <a:spcAft>
                <a:spcPts val="60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C6FB52F-9308-41D2-9BCC-1505F02FA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96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00F8-8932-4173-99E6-EF778A21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4C841B-1949-4702-96AE-740240434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983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6519215-6F82-42BF-B5FD-D1CBD9A3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1472421" y="6495070"/>
            <a:ext cx="312211" cy="249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12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12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823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chart title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85873" y="1590832"/>
            <a:ext cx="11218279" cy="4336996"/>
          </a:xfrm>
        </p:spPr>
        <p:txBody>
          <a:bodyPr/>
          <a:lstStyle/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GB" noProof="0" dirty="0"/>
              <a:t>&gt; Lecture &gt; Author  •  Document &gt;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noProof="0"/>
              <a:t>DLR.de  •  Chart </a:t>
            </a:r>
            <a:fld id="{A5AC3FBE-A647-41C9-A8C3-4435ED4FC895}" type="slidenum">
              <a:rPr lang="en-GB" noProof="0" smtClean="0"/>
              <a:pPr>
                <a:defRPr/>
              </a:pPr>
              <a:t>‹Nr.›</a:t>
            </a:fld>
            <a:endParaRPr lang="en-GB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7AAE933-B336-4DB8-AFDE-407DD359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480800" y="6468533"/>
            <a:ext cx="303832" cy="200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67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600F8-8932-4173-99E6-EF778A214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Überschrift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64C841B-1949-4702-96AE-740240434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1341260" y="6481720"/>
            <a:ext cx="443372" cy="187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>
              <a:lnSpc>
                <a:spcPts val="1200"/>
              </a:lnSpc>
            </a:pPr>
            <a:fld id="{AA1AFE9F-4FFA-40F3-946C-5B485D02F4ED}" type="slidenum">
              <a:rPr lang="de-DE" sz="900" b="0" spc="20" baseline="0" smtClean="0">
                <a:solidFill>
                  <a:schemeClr val="tx1"/>
                </a:solidFill>
              </a:rPr>
              <a:pPr algn="r">
                <a:lnSpc>
                  <a:spcPts val="1200"/>
                </a:lnSpc>
              </a:pPr>
              <a:t>‹Nr.›</a:t>
            </a:fld>
            <a:endParaRPr lang="de-DE" sz="900" b="0" spc="2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62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1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7" cy="49053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960688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933825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905375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884655"/>
            <a:ext cx="4043364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8" y="1952625"/>
            <a:ext cx="7104062" cy="4905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2960688"/>
            <a:ext cx="1008063" cy="3897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B1D8DA-EE61-4B45-A0BE-6F822FC03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8155553" y="2960688"/>
            <a:ext cx="1008063" cy="3897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141D52-3618-414B-A563-6A32A782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0164763" y="2960688"/>
            <a:ext cx="1008063" cy="38973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038C72-B6B9-4DFA-9E8A-3DB5A4B3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1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rgbClr val="FEC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5B476D-C268-4FF4-8A7C-99879001B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465072"/>
            <a:ext cx="8148637" cy="504000"/>
          </a:xfrm>
          <a:prstGeom prst="rect">
            <a:avLst/>
          </a:prstGeom>
          <a:solidFill>
            <a:srgbClr val="F8A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94024E5-3454-4B0A-8EB0-03BDC83D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3438209"/>
            <a:ext cx="8148637" cy="504000"/>
          </a:xfrm>
          <a:prstGeom prst="rect">
            <a:avLst/>
          </a:prstGeom>
          <a:solidFill>
            <a:srgbClr val="F8A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70A20AF-112F-4FB0-8A8F-78A9C6E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034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5B476D-C268-4FF4-8A7C-99879001B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2465072"/>
            <a:ext cx="8148637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94024E5-3454-4B0A-8EB0-03BDC83D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043363" y="3438209"/>
            <a:ext cx="8148637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B146C-35BA-4768-B22F-45F86C38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159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2EBB09-B8A8-4CC6-8B13-2F6BC4B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197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2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12192000" cy="49053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37826"/>
            <a:ext cx="4043364" cy="2420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2" y="1952626"/>
            <a:ext cx="12192002" cy="248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2D6FCB-1930-4160-8C8E-F1281EEA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895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140E8EEC-46F2-4B35-87AC-700E0D24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0" y="1952625"/>
            <a:ext cx="5087938" cy="4905375"/>
          </a:xfrm>
          <a:prstGeom prst="rect">
            <a:avLst/>
          </a:prstGeom>
          <a:solidFill>
            <a:srgbClr val="D45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pic>
        <p:nvPicPr>
          <p:cNvPr id="8" name="Grafik 7" descr="Universität Bremen Logo">
            <a:extLst>
              <a:ext uri="{FF2B5EF4-FFF2-40B4-BE49-F238E27FC236}">
                <a16:creationId xmlns:a16="http://schemas.microsoft.com/office/drawing/2014/main" id="{0A356983-F90E-4A48-860D-1EC10306650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427632"/>
            <a:ext cx="2029010" cy="730343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6F3D7BA4-554E-4E23-9675-3297032C4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2456688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2B0F5CDE-0E73-4EB1-9401-622EF3EE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342982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71534D4-B3CD-4FDD-81C5-EF29F021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440137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CD48A76-B6E9-4BB2-B675-8D7BC3B9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538065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FE24309-D8CF-496E-AA1D-B664B90D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087937" y="1952625"/>
            <a:ext cx="7104063" cy="4905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3DA0664-74DA-496A-A215-87EE34D6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6096000" y="4401374"/>
            <a:ext cx="6096000" cy="2456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07B5AA0-D076-495C-A212-0D431A03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-1" y="6359935"/>
            <a:ext cx="4043364" cy="504000"/>
          </a:xfrm>
          <a:prstGeom prst="rect">
            <a:avLst/>
          </a:prstGeom>
          <a:solidFill>
            <a:srgbClr val="F49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E39EE-3676-4AFC-8E01-AA965335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7" y="385178"/>
            <a:ext cx="6084888" cy="590478"/>
          </a:xfrm>
        </p:spPr>
        <p:txBody>
          <a:bodyPr/>
          <a:lstStyle>
            <a:lvl1pPr>
              <a:defRPr sz="18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34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1E6E23-75A2-4A9C-970C-041E4AE5523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027239" y="1695285"/>
            <a:ext cx="9145586" cy="5904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5931B-A958-4B9A-9AE3-B1EF91278B1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027238" y="2913286"/>
            <a:ext cx="9145587" cy="2963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63DA0C9-86BB-4A65-BB61-BD40DB4E571B}"/>
              </a:ext>
            </a:extLst>
          </p:cNvPr>
          <p:cNvSpPr/>
          <p:nvPr/>
        </p:nvSpPr>
        <p:spPr bwMode="gray">
          <a:xfrm>
            <a:off x="6607125" y="280777"/>
            <a:ext cx="1541513" cy="447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ts val="1200"/>
              </a:lnSpc>
            </a:pPr>
            <a:endParaRPr lang="de-DE" sz="900" b="1" spc="20" baseline="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14FB7B2-AF36-43C6-AAEC-A3F41A7EE3A6}"/>
              </a:ext>
            </a:extLst>
          </p:cNvPr>
          <p:cNvSpPr/>
          <p:nvPr/>
        </p:nvSpPr>
        <p:spPr bwMode="gray">
          <a:xfrm>
            <a:off x="10170406" y="151870"/>
            <a:ext cx="1853160" cy="352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ts val="1200"/>
              </a:lnSpc>
            </a:pPr>
            <a:r>
              <a:rPr lang="de-DE" sz="900" b="0" spc="20" baseline="0" dirty="0">
                <a:solidFill>
                  <a:schemeClr val="tx1"/>
                </a:solidFill>
              </a:rPr>
              <a:t>Katja Weigel</a:t>
            </a:r>
            <a:br>
              <a:rPr lang="de-DE" sz="900" b="0" spc="20" baseline="0" dirty="0">
                <a:solidFill>
                  <a:schemeClr val="tx1"/>
                </a:solidFill>
              </a:rPr>
            </a:br>
            <a:r>
              <a:rPr lang="de-DE" sz="900" b="0" spc="20" baseline="0" dirty="0">
                <a:solidFill>
                  <a:schemeClr val="tx1"/>
                </a:solidFill>
              </a:rPr>
              <a:t>weigel@iup.physik.uni-bremen.de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A519DE-AED2-4D69-81A5-9C0F4CF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07124" y="-279412"/>
            <a:ext cx="5357528" cy="252028"/>
            <a:chOff x="6607124" y="-279412"/>
            <a:chExt cx="5357528" cy="252028"/>
          </a:xfrm>
        </p:grpSpPr>
        <p:sp>
          <p:nvSpPr>
            <p:cNvPr id="15" name="Eckige Klammer rechts 14">
              <a:extLst>
                <a:ext uri="{FF2B5EF4-FFF2-40B4-BE49-F238E27FC236}">
                  <a16:creationId xmlns:a16="http://schemas.microsoft.com/office/drawing/2014/main" id="{89ADBADE-F589-410F-AB02-1685B9054F34}"/>
                </a:ext>
              </a:extLst>
            </p:cNvPr>
            <p:cNvSpPr/>
            <p:nvPr userDrawn="1"/>
          </p:nvSpPr>
          <p:spPr bwMode="gray">
            <a:xfrm rot="16200000">
              <a:off x="9192045" y="-2862709"/>
              <a:ext cx="189310" cy="5355904"/>
            </a:xfrm>
            <a:prstGeom prst="rightBracket">
              <a:avLst>
                <a:gd name="adj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84FAE8-BA03-4EAB-BCAF-73D709879034}"/>
                </a:ext>
              </a:extLst>
            </p:cNvPr>
            <p:cNvSpPr/>
            <p:nvPr userDrawn="1"/>
          </p:nvSpPr>
          <p:spPr bwMode="gray">
            <a:xfrm>
              <a:off x="6607124" y="-216694"/>
              <a:ext cx="5355904" cy="1893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200"/>
                </a:lnSpc>
              </a:pPr>
              <a:r>
                <a:rPr lang="de-DE" sz="900" b="0" spc="20" baseline="0" dirty="0">
                  <a:solidFill>
                    <a:schemeClr val="bg1">
                      <a:lumMod val="50000"/>
                    </a:schemeClr>
                  </a:solidFill>
                </a:rPr>
                <a:t>Eingabe im Folienmaster (Ansicht &gt; Folienmaster)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E3EF6AEE-3C8B-496D-8668-32A9F28B5ABA}"/>
              </a:ext>
            </a:extLst>
          </p:cNvPr>
          <p:cNvPicPr/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159344" y="247273"/>
            <a:ext cx="351111" cy="3528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2B9E7F9-F4C4-49AF-A7F4-62E95FDA777F}"/>
              </a:ext>
            </a:extLst>
          </p:cNvPr>
          <p:cNvPicPr/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902913" y="247273"/>
            <a:ext cx="427255" cy="352867"/>
          </a:xfrm>
          <a:prstGeom prst="rect">
            <a:avLst/>
          </a:prstGeom>
        </p:spPr>
      </p:pic>
      <p:pic>
        <p:nvPicPr>
          <p:cNvPr id="18" name="Grafik 17" descr="Universität Bremen Logo">
            <a:extLst>
              <a:ext uri="{FF2B5EF4-FFF2-40B4-BE49-F238E27FC236}">
                <a16:creationId xmlns:a16="http://schemas.microsoft.com/office/drawing/2014/main" id="{906DDA9E-2782-45F0-BC36-C40076982A08}"/>
              </a:ext>
            </a:extLst>
          </p:cNvPr>
          <p:cNvPicPr/>
          <p:nvPr/>
        </p:nvPicPr>
        <p:blipFill>
          <a:blip r:embed="rId3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289509"/>
            <a:ext cx="1324159" cy="4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3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27" r:id="rId3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4000"/>
        </a:lnSpc>
        <a:spcBef>
          <a:spcPts val="0"/>
        </a:spcBef>
        <a:buFont typeface="Wingdings 3" panose="05040102010807070707" pitchFamily="18" charset="2"/>
        <a:buChar char="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882775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422525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pos="4475">
          <p15:clr>
            <a:srgbClr val="F26B43"/>
          </p15:clr>
        </p15:guide>
        <p15:guide id="4" pos="3205">
          <p15:clr>
            <a:srgbClr val="F26B43"/>
          </p15:clr>
        </p15:guide>
        <p15:guide id="5" pos="2547">
          <p15:clr>
            <a:srgbClr val="F26B43"/>
          </p15:clr>
        </p15:guide>
        <p15:guide id="6" pos="5133">
          <p15:clr>
            <a:srgbClr val="F26B43"/>
          </p15:clr>
        </p15:guide>
        <p15:guide id="7" pos="5768">
          <p15:clr>
            <a:srgbClr val="F26B43"/>
          </p15:clr>
        </p15:guide>
        <p15:guide id="8" pos="1912">
          <p15:clr>
            <a:srgbClr val="F26B43"/>
          </p15:clr>
        </p15:guide>
        <p15:guide id="9" pos="1277">
          <p15:clr>
            <a:srgbClr val="F26B43"/>
          </p15:clr>
        </p15:guide>
        <p15:guide id="10" pos="6403">
          <p15:clr>
            <a:srgbClr val="F26B43"/>
          </p15:clr>
        </p15:guide>
        <p15:guide id="11" pos="7038">
          <p15:clr>
            <a:srgbClr val="F26B43"/>
          </p15:clr>
        </p15:guide>
        <p15:guide id="12" pos="642">
          <p15:clr>
            <a:srgbClr val="F26B43"/>
          </p15:clr>
        </p15:guide>
        <p15:guide id="13" orient="horz" pos="1230">
          <p15:clr>
            <a:srgbClr val="F26B43"/>
          </p15:clr>
        </p15:guide>
        <p15:guide id="14" orient="horz" pos="1865">
          <p15:clr>
            <a:srgbClr val="F26B43"/>
          </p15:clr>
        </p15:guide>
        <p15:guide id="15" orient="horz" pos="2478">
          <p15:clr>
            <a:srgbClr val="F26B43"/>
          </p15:clr>
        </p15:guide>
        <p15:guide id="16" orient="horz" pos="3090">
          <p15:clr>
            <a:srgbClr val="F26B43"/>
          </p15:clr>
        </p15:guide>
        <p15:guide id="17" orient="horz" pos="370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1E6E23-75A2-4A9C-970C-041E4AE5523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027239" y="1695285"/>
            <a:ext cx="9145586" cy="5904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5931B-A958-4B9A-9AE3-B1EF91278B16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2027238" y="2913286"/>
            <a:ext cx="9145587" cy="2963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DA519DE-AED2-4D69-81A5-9C0F4CF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07124" y="-279412"/>
            <a:ext cx="5357528" cy="252028"/>
            <a:chOff x="6607124" y="-279412"/>
            <a:chExt cx="5357528" cy="252028"/>
          </a:xfrm>
        </p:grpSpPr>
        <p:sp>
          <p:nvSpPr>
            <p:cNvPr id="15" name="Eckige Klammer rechts 14">
              <a:extLst>
                <a:ext uri="{FF2B5EF4-FFF2-40B4-BE49-F238E27FC236}">
                  <a16:creationId xmlns:a16="http://schemas.microsoft.com/office/drawing/2014/main" id="{89ADBADE-F589-410F-AB02-1685B9054F34}"/>
                </a:ext>
              </a:extLst>
            </p:cNvPr>
            <p:cNvSpPr/>
            <p:nvPr userDrawn="1"/>
          </p:nvSpPr>
          <p:spPr bwMode="gray">
            <a:xfrm rot="16200000">
              <a:off x="9192045" y="-2862709"/>
              <a:ext cx="189310" cy="5355904"/>
            </a:xfrm>
            <a:prstGeom prst="rightBracket">
              <a:avLst>
                <a:gd name="adj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584FAE8-BA03-4EAB-BCAF-73D709879034}"/>
                </a:ext>
              </a:extLst>
            </p:cNvPr>
            <p:cNvSpPr/>
            <p:nvPr userDrawn="1"/>
          </p:nvSpPr>
          <p:spPr bwMode="gray">
            <a:xfrm>
              <a:off x="6607124" y="-216694"/>
              <a:ext cx="5355904" cy="1893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ts val="1200"/>
                </a:lnSpc>
              </a:pPr>
              <a:r>
                <a:rPr lang="de-DE" sz="900" b="0" spc="20" baseline="0" dirty="0">
                  <a:solidFill>
                    <a:schemeClr val="bg1">
                      <a:lumMod val="50000"/>
                    </a:schemeClr>
                  </a:solidFill>
                </a:rPr>
                <a:t>Eingabe im Folienmaster (Ansicht &gt; Folienmaster)</a:t>
              </a:r>
            </a:p>
          </p:txBody>
        </p:sp>
      </p:grpSp>
      <p:pic>
        <p:nvPicPr>
          <p:cNvPr id="18" name="Grafik 17" descr="Universität Bremen Logo">
            <a:extLst>
              <a:ext uri="{FF2B5EF4-FFF2-40B4-BE49-F238E27FC236}">
                <a16:creationId xmlns:a16="http://schemas.microsoft.com/office/drawing/2014/main" id="{906DDA9E-2782-45F0-BC36-C40076982A08}"/>
              </a:ext>
            </a:extLst>
          </p:cNvPr>
          <p:cNvPicPr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2728" y="289509"/>
            <a:ext cx="1324159" cy="4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4000"/>
        </a:lnSpc>
        <a:spcBef>
          <a:spcPts val="0"/>
        </a:spcBef>
        <a:buFont typeface="Wingdings 3" panose="05040102010807070707" pitchFamily="18" charset="2"/>
        <a:buChar char="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341438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882775" indent="-268288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422525" indent="-266700" algn="l" defTabSz="914400" rtl="0" eaLnBrk="1" latinLnBrk="0" hangingPunct="1">
        <a:lnSpc>
          <a:spcPct val="114000"/>
        </a:lnSpc>
        <a:spcBef>
          <a:spcPts val="0"/>
        </a:spcBef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3840">
          <p15:clr>
            <a:srgbClr val="F26B43"/>
          </p15:clr>
        </p15:guide>
        <p15:guide id="3" pos="4475">
          <p15:clr>
            <a:srgbClr val="F26B43"/>
          </p15:clr>
        </p15:guide>
        <p15:guide id="4" pos="3205">
          <p15:clr>
            <a:srgbClr val="F26B43"/>
          </p15:clr>
        </p15:guide>
        <p15:guide id="5" pos="2547">
          <p15:clr>
            <a:srgbClr val="F26B43"/>
          </p15:clr>
        </p15:guide>
        <p15:guide id="6" pos="5133">
          <p15:clr>
            <a:srgbClr val="F26B43"/>
          </p15:clr>
        </p15:guide>
        <p15:guide id="7" pos="5768">
          <p15:clr>
            <a:srgbClr val="F26B43"/>
          </p15:clr>
        </p15:guide>
        <p15:guide id="8" pos="1912">
          <p15:clr>
            <a:srgbClr val="F26B43"/>
          </p15:clr>
        </p15:guide>
        <p15:guide id="9" pos="1277">
          <p15:clr>
            <a:srgbClr val="F26B43"/>
          </p15:clr>
        </p15:guide>
        <p15:guide id="10" pos="6403">
          <p15:clr>
            <a:srgbClr val="F26B43"/>
          </p15:clr>
        </p15:guide>
        <p15:guide id="11" pos="7038">
          <p15:clr>
            <a:srgbClr val="F26B43"/>
          </p15:clr>
        </p15:guide>
        <p15:guide id="12" pos="642">
          <p15:clr>
            <a:srgbClr val="F26B43"/>
          </p15:clr>
        </p15:guide>
        <p15:guide id="13" orient="horz" pos="1230">
          <p15:clr>
            <a:srgbClr val="F26B43"/>
          </p15:clr>
        </p15:guide>
        <p15:guide id="14" orient="horz" pos="1865">
          <p15:clr>
            <a:srgbClr val="F26B43"/>
          </p15:clr>
        </p15:guide>
        <p15:guide id="15" orient="horz" pos="2478">
          <p15:clr>
            <a:srgbClr val="F26B43"/>
          </p15:clr>
        </p15:guide>
        <p15:guide id="16" orient="horz" pos="3090">
          <p15:clr>
            <a:srgbClr val="F26B43"/>
          </p15:clr>
        </p15:guide>
        <p15:guide id="17" orient="horz" pos="37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MValGroup/ESMValCore/issues/31" TargetMode="External"/><Relationship Id="rId2" Type="http://schemas.openxmlformats.org/officeDocument/2006/relationships/hyperlink" Target="https://intake.readthedocs.io/en/latest/index.html" TargetMode="Externa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MValGroup/ESMValCore/discussions/1621" TargetMode="External"/><Relationship Id="rId2" Type="http://schemas.openxmlformats.org/officeDocument/2006/relationships/hyperlink" Target="https://zarr.readthedocs.io/en/stable/" TargetMode="Externa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smvaltool.org/projects/ESMValCore/en/latest/api/esmvalcore.preprocessor.html#preprocessor-function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MValGroup/ESMValCore/pull/2433" TargetMode="External"/><Relationship Id="rId2" Type="http://schemas.openxmlformats.org/officeDocument/2006/relationships/hyperlink" Target="https://docs.esmvaltool.org/projects/ESMValCore/en/latest/recipe/preprocessor.html#reusing-regridding-weights" TargetMode="Externa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6C25AF8-04DB-44BC-80E3-C1143CCBBF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33DC6DE-5553-427F-A7EE-5BA130943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17" y="970670"/>
            <a:ext cx="10354684" cy="2631837"/>
          </a:xfrm>
        </p:spPr>
        <p:txBody>
          <a:bodyPr/>
          <a:lstStyle/>
          <a:p>
            <a:pPr algn="ctr"/>
            <a:r>
              <a:rPr lang="en-US" b="1" dirty="0"/>
              <a:t>intake, </a:t>
            </a:r>
            <a:r>
              <a:rPr lang="en-US" b="1" dirty="0" err="1"/>
              <a:t>zarr</a:t>
            </a:r>
            <a:r>
              <a:rPr lang="en-US" b="1" dirty="0"/>
              <a:t>, and high resolution model data</a:t>
            </a:r>
            <a:endParaRPr lang="de-DE" b="1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59355CE-549A-401F-BEF6-0551841A6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7237" y="3700982"/>
            <a:ext cx="9145587" cy="1193747"/>
          </a:xfrm>
        </p:spPr>
        <p:txBody>
          <a:bodyPr/>
          <a:lstStyle/>
          <a:p>
            <a:pPr algn="ctr"/>
            <a:r>
              <a:rPr lang="de-DE" dirty="0" err="1"/>
              <a:t>ESMValTool</a:t>
            </a:r>
            <a:r>
              <a:rPr lang="de-DE" dirty="0"/>
              <a:t> </a:t>
            </a:r>
            <a:r>
              <a:rPr lang="de-DE" dirty="0" err="1"/>
              <a:t>workshop</a:t>
            </a:r>
            <a:r>
              <a:rPr lang="de-DE" dirty="0"/>
              <a:t>, 27.-29.05.2024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564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7">
            <a:extLst>
              <a:ext uri="{FF2B5EF4-FFF2-40B4-BE49-F238E27FC236}">
                <a16:creationId xmlns:a16="http://schemas.microsoft.com/office/drawing/2014/main" id="{6EDC4B4F-56A0-45CD-9F8E-F2CDC839D0FA}"/>
              </a:ext>
            </a:extLst>
          </p:cNvPr>
          <p:cNvSpPr txBox="1">
            <a:spLocks/>
          </p:cNvSpPr>
          <p:nvPr/>
        </p:nvSpPr>
        <p:spPr bwMode="auto">
          <a:xfrm>
            <a:off x="2514149" y="1087328"/>
            <a:ext cx="6981699" cy="73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3599" dirty="0">
                <a:solidFill>
                  <a:srgbClr val="003399"/>
                </a:solidFill>
                <a:latin typeface="+mj-lt"/>
              </a:rPr>
              <a:t>Outline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8A79B0D-3441-4C71-8BE7-B08C405B2DCB}"/>
              </a:ext>
            </a:extLst>
          </p:cNvPr>
          <p:cNvSpPr txBox="1"/>
          <p:nvPr/>
        </p:nvSpPr>
        <p:spPr>
          <a:xfrm>
            <a:off x="2514149" y="2509225"/>
            <a:ext cx="6735868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58667" indent="-358667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003399"/>
                </a:solidFill>
                <a:cs typeface="Arial" pitchFamily="34" charset="0"/>
              </a:rPr>
              <a:t>Intake</a:t>
            </a:r>
            <a:endParaRPr lang="de-DE" sz="2000" b="1" dirty="0">
              <a:solidFill>
                <a:srgbClr val="003399"/>
              </a:solidFill>
              <a:cs typeface="Arial" pitchFamily="34" charset="0"/>
            </a:endParaRPr>
          </a:p>
          <a:p>
            <a:pPr marL="358667" indent="-358667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de-DE" sz="2000" b="1" dirty="0" err="1">
                <a:solidFill>
                  <a:srgbClr val="003399"/>
                </a:solidFill>
                <a:cs typeface="Arial" pitchFamily="34" charset="0"/>
              </a:rPr>
              <a:t>zarr</a:t>
            </a:r>
            <a:endParaRPr lang="de-DE" sz="2000" b="1" dirty="0">
              <a:solidFill>
                <a:srgbClr val="003399"/>
              </a:solidFill>
              <a:cs typeface="Arial" pitchFamily="34" charset="0"/>
            </a:endParaRPr>
          </a:p>
          <a:p>
            <a:pPr marL="358667" indent="-358667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de-DE" sz="2000" b="1" dirty="0">
                <a:solidFill>
                  <a:srgbClr val="003399"/>
                </a:solidFill>
                <a:cs typeface="Arial" pitchFamily="34" charset="0"/>
              </a:rPr>
              <a:t>high </a:t>
            </a:r>
            <a:r>
              <a:rPr lang="de-DE" sz="2000" b="1" dirty="0" err="1">
                <a:solidFill>
                  <a:srgbClr val="003399"/>
                </a:solidFill>
                <a:cs typeface="Arial" pitchFamily="34" charset="0"/>
              </a:rPr>
              <a:t>resolution</a:t>
            </a:r>
            <a:r>
              <a:rPr lang="de-DE" sz="2000" b="1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sz="2000" b="1" dirty="0" err="1">
                <a:solidFill>
                  <a:srgbClr val="003399"/>
                </a:solidFill>
                <a:cs typeface="Arial" pitchFamily="34" charset="0"/>
              </a:rPr>
              <a:t>model</a:t>
            </a:r>
            <a:r>
              <a:rPr lang="de-DE" sz="2000" b="1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sz="2000" b="1" dirty="0" err="1">
                <a:solidFill>
                  <a:srgbClr val="003399"/>
                </a:solidFill>
                <a:cs typeface="Arial" pitchFamily="34" charset="0"/>
              </a:rPr>
              <a:t>data</a:t>
            </a:r>
            <a:endParaRPr lang="en-US" sz="2000" b="1" dirty="0">
              <a:solidFill>
                <a:srgbClr val="00339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0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7">
            <a:extLst>
              <a:ext uri="{FF2B5EF4-FFF2-40B4-BE49-F238E27FC236}">
                <a16:creationId xmlns:a16="http://schemas.microsoft.com/office/drawing/2014/main" id="{B6EF9ED7-4B73-4C18-AD10-D613C9B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0" y="712761"/>
            <a:ext cx="11446291" cy="60050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en-US" b="1" dirty="0">
                <a:solidFill>
                  <a:srgbClr val="003399"/>
                </a:solidFill>
                <a:cs typeface="Arial" pitchFamily="34" charset="0"/>
              </a:rPr>
              <a:t>Intake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020944-52D6-49EB-A88D-7127E2F62E6E}"/>
              </a:ext>
            </a:extLst>
          </p:cNvPr>
          <p:cNvSpPr txBox="1"/>
          <p:nvPr/>
        </p:nvSpPr>
        <p:spPr>
          <a:xfrm>
            <a:off x="372849" y="1313263"/>
            <a:ext cx="11446291" cy="5770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What is Intake?</a:t>
            </a:r>
            <a:endParaRPr lang="en-US" b="1" dirty="0">
              <a:solidFill>
                <a:srgbClr val="00339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Python library for data cataloging, see </a:t>
            </a:r>
            <a:r>
              <a:rPr lang="en-US" dirty="0">
                <a:hlinkClick r:id="rId2"/>
              </a:rPr>
              <a:t>https://intake.readthedocs.io/en/latest/index.html</a:t>
            </a:r>
            <a:endParaRPr lang="en-US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 pitchFamily="34" charset="0"/>
              </a:rPr>
              <a:t>A</a:t>
            </a:r>
            <a:r>
              <a:rPr lang="en-US" dirty="0" err="1">
                <a:cs typeface="Arial" pitchFamily="34" charset="0"/>
              </a:rPr>
              <a:t>ims</a:t>
            </a:r>
            <a:r>
              <a:rPr lang="en-US" dirty="0">
                <a:cs typeface="Arial" pitchFamily="34" charset="0"/>
              </a:rPr>
              <a:t> 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describe your data declaratively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gather data sets into catalogs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catalogs and services to find the right data you need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load, transform and output data in many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 with third party remote storage and compute platforms</a:t>
            </a:r>
            <a:endParaRPr lang="de-DE" b="1" u="sng" dirty="0">
              <a:solidFill>
                <a:srgbClr val="003399"/>
              </a:solidFill>
            </a:endParaRPr>
          </a:p>
          <a:p>
            <a:r>
              <a:rPr lang="en-US" b="1" u="sng" dirty="0">
                <a:solidFill>
                  <a:srgbClr val="003399"/>
                </a:solidFill>
              </a:rPr>
              <a:t>Why should </a:t>
            </a:r>
            <a:r>
              <a:rPr lang="en-US" b="1" u="sng" dirty="0" err="1">
                <a:solidFill>
                  <a:srgbClr val="003399"/>
                </a:solidFill>
              </a:rPr>
              <a:t>ESMValTool</a:t>
            </a:r>
            <a:r>
              <a:rPr lang="en-US" b="1" u="sng" dirty="0">
                <a:solidFill>
                  <a:srgbClr val="003399"/>
                </a:solidFill>
              </a:rPr>
              <a:t> be able to use Intake?</a:t>
            </a:r>
            <a:endParaRPr lang="de-DE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 pitchFamily="34" charset="0"/>
              </a:rPr>
              <a:t>Pr</a:t>
            </a:r>
            <a:r>
              <a:rPr lang="en-US" dirty="0" err="1">
                <a:cs typeface="Arial" pitchFamily="34" charset="0"/>
              </a:rPr>
              <a:t>ojects</a:t>
            </a:r>
            <a:r>
              <a:rPr lang="en-US" dirty="0">
                <a:cs typeface="Arial" pitchFamily="34" charset="0"/>
              </a:rPr>
              <a:t> like to distribute their model date using intake catalogues (e.g. EERIE, </a:t>
            </a:r>
            <a:r>
              <a:rPr lang="en-US" dirty="0" err="1">
                <a:cs typeface="Arial" pitchFamily="34" charset="0"/>
              </a:rPr>
              <a:t>NextGEMS</a:t>
            </a:r>
            <a:r>
              <a:rPr lang="en-US" dirty="0">
                <a:cs typeface="Arial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cs typeface="Arial" pitchFamily="34" charset="0"/>
              </a:rPr>
              <a:t>Intake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catalouge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for</a:t>
            </a:r>
            <a:r>
              <a:rPr lang="de-DE" dirty="0">
                <a:cs typeface="Arial" pitchFamily="34" charset="0"/>
              </a:rPr>
              <a:t> ESGF (</a:t>
            </a:r>
            <a:r>
              <a:rPr lang="de-DE" dirty="0" err="1">
                <a:cs typeface="Arial" pitchFamily="34" charset="0"/>
              </a:rPr>
              <a:t>intake_esm</a:t>
            </a:r>
            <a:r>
              <a:rPr lang="de-DE" dirty="0">
                <a:cs typeface="Arial" pitchFamily="34" charset="0"/>
              </a:rPr>
              <a:t>, </a:t>
            </a:r>
            <a:r>
              <a:rPr lang="de-DE" dirty="0" err="1">
                <a:cs typeface="Arial" pitchFamily="34" charset="0"/>
              </a:rPr>
              <a:t>intake_stac</a:t>
            </a:r>
            <a:r>
              <a:rPr lang="de-DE" dirty="0">
                <a:cs typeface="Arial" pitchFamily="34" charset="0"/>
              </a:rPr>
              <a:t>, </a:t>
            </a:r>
            <a:r>
              <a:rPr lang="de-DE" dirty="0" err="1">
                <a:cs typeface="Arial" pitchFamily="34" charset="0"/>
              </a:rPr>
              <a:t>or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intake_esgf</a:t>
            </a:r>
            <a:r>
              <a:rPr lang="de-DE" dirty="0">
                <a:cs typeface="Arial" pitchFamily="34" charset="0"/>
              </a:rPr>
              <a:t>): </a:t>
            </a:r>
            <a:r>
              <a:rPr lang="de-DE" dirty="0" err="1">
                <a:cs typeface="Arial" pitchFamily="34" charset="0"/>
              </a:rPr>
              <a:t>see</a:t>
            </a:r>
            <a:r>
              <a:rPr lang="de-DE" dirty="0">
                <a:cs typeface="Arial" pitchFamily="34" charset="0"/>
              </a:rPr>
              <a:t> </a:t>
            </a:r>
            <a:r>
              <a:rPr lang="en-US" dirty="0">
                <a:hlinkClick r:id="rId3"/>
              </a:rPr>
              <a:t>Consider using the intake-</a:t>
            </a:r>
            <a:r>
              <a:rPr lang="en-US" dirty="0" err="1">
                <a:hlinkClick r:id="rId3"/>
              </a:rPr>
              <a:t>esm</a:t>
            </a:r>
            <a:r>
              <a:rPr lang="en-US" dirty="0">
                <a:hlinkClick r:id="rId3"/>
              </a:rPr>
              <a:t> library · Issue #31 · </a:t>
            </a:r>
            <a:r>
              <a:rPr lang="en-US" dirty="0" err="1">
                <a:hlinkClick r:id="rId3"/>
              </a:rPr>
              <a:t>ESMValGroup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ESMValCore</a:t>
            </a:r>
            <a:r>
              <a:rPr lang="en-US" dirty="0">
                <a:hlinkClick r:id="rId3"/>
              </a:rPr>
              <a:t> (github.com)</a:t>
            </a:r>
            <a:r>
              <a:rPr lang="en-US" dirty="0">
                <a:cs typeface="Arial" pitchFamily="34" charset="0"/>
              </a:rPr>
              <a:t> </a:t>
            </a:r>
          </a:p>
          <a:p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Issues</a:t>
            </a:r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using</a:t>
            </a:r>
            <a:r>
              <a:rPr lang="en-US" b="1" u="sng" dirty="0">
                <a:solidFill>
                  <a:srgbClr val="003399"/>
                </a:solidFill>
                <a:cs typeface="Arial" pitchFamily="34" charset="0"/>
              </a:rPr>
              <a:t> intake in </a:t>
            </a:r>
            <a:r>
              <a:rPr lang="en-US" b="1" u="sng" dirty="0" err="1">
                <a:solidFill>
                  <a:srgbClr val="003399"/>
                </a:solidFill>
                <a:cs typeface="Arial" pitchFamily="34" charset="0"/>
              </a:rPr>
              <a:t>ESMValTool</a:t>
            </a:r>
            <a:r>
              <a:rPr lang="en-US" b="1" u="sng" dirty="0">
                <a:solidFill>
                  <a:srgbClr val="003399"/>
                </a:solidFill>
                <a:cs typeface="Arial" pitchFamily="34" charset="0"/>
              </a:rPr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Needs a </a:t>
            </a:r>
            <a:r>
              <a:rPr lang="de-DE" dirty="0" err="1"/>
              <a:t>nontrivial</a:t>
            </a:r>
            <a:r>
              <a:rPr lang="de-DE" dirty="0"/>
              <a:t>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intake</a:t>
            </a:r>
            <a:r>
              <a:rPr lang="de-DE" dirty="0"/>
              <a:t>, </a:t>
            </a:r>
            <a:r>
              <a:rPr lang="en-US" dirty="0" err="1"/>
              <a:t>aiohttp</a:t>
            </a:r>
            <a:r>
              <a:rPr lang="en-US" dirty="0"/>
              <a:t> + more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and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intake</a:t>
            </a:r>
            <a:endParaRPr lang="en-US" dirty="0"/>
          </a:p>
          <a:p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Example</a:t>
            </a:r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b="1" u="sng" dirty="0">
                <a:solidFill>
                  <a:srgbClr val="003399"/>
                </a:solidFill>
                <a:cs typeface="Arial" pitchFamily="34" charset="0"/>
              </a:rPr>
              <a:t>notebook</a:t>
            </a:r>
            <a:r>
              <a:rPr lang="en-US" dirty="0">
                <a:cs typeface="Arial" pitchFamily="34" charset="0"/>
              </a:rPr>
              <a:t>: /work/bd1083/b380216/ESMValTool_workshop2024/</a:t>
            </a:r>
            <a:r>
              <a:rPr lang="en-US" dirty="0" err="1">
                <a:cs typeface="Arial" pitchFamily="34" charset="0"/>
              </a:rPr>
              <a:t>test_intake.ipynb</a:t>
            </a:r>
            <a:endParaRPr lang="de-DE" dirty="0"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cs typeface="Arial" pitchFamily="34" charset="0"/>
              </a:rPr>
              <a:t>Run </a:t>
            </a:r>
            <a:r>
              <a:rPr lang="de-DE" dirty="0" err="1">
                <a:cs typeface="Arial" pitchFamily="34" charset="0"/>
              </a:rPr>
              <a:t>intake</a:t>
            </a:r>
            <a:r>
              <a:rPr lang="de-DE" dirty="0">
                <a:cs typeface="Arial" pitchFamily="34" charset="0"/>
              </a:rPr>
              <a:t> in </a:t>
            </a:r>
            <a:r>
              <a:rPr lang="de-DE" dirty="0" err="1">
                <a:cs typeface="Arial" pitchFamily="34" charset="0"/>
              </a:rPr>
              <a:t>the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ESMValTool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with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information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from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the</a:t>
            </a:r>
            <a:r>
              <a:rPr lang="de-DE" dirty="0">
                <a:cs typeface="Arial" pitchFamily="34" charset="0"/>
              </a:rPr>
              <a:t> recipe?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cs typeface="Arial" pitchFamily="34" charset="0"/>
              </a:rPr>
              <a:t>Run an </a:t>
            </a:r>
            <a:r>
              <a:rPr lang="de-DE" dirty="0" err="1">
                <a:cs typeface="Arial" pitchFamily="34" charset="0"/>
              </a:rPr>
              <a:t>independent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utility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with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intake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to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get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the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necessary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information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for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config_user</a:t>
            </a:r>
            <a:r>
              <a:rPr lang="de-DE" dirty="0">
                <a:cs typeface="Arial" pitchFamily="34" charset="0"/>
              </a:rPr>
              <a:t>, </a:t>
            </a:r>
            <a:r>
              <a:rPr lang="de-DE" dirty="0" err="1">
                <a:cs typeface="Arial" pitchFamily="34" charset="0"/>
              </a:rPr>
              <a:t>config_developer</a:t>
            </a:r>
            <a:r>
              <a:rPr lang="de-DE" dirty="0">
                <a:cs typeface="Arial" pitchFamily="34" charset="0"/>
              </a:rPr>
              <a:t>, and  recipe </a:t>
            </a:r>
            <a:r>
              <a:rPr lang="de-DE" dirty="0" err="1">
                <a:cs typeface="Arial" pitchFamily="34" charset="0"/>
              </a:rPr>
              <a:t>from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intake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catalogues</a:t>
            </a:r>
            <a:r>
              <a:rPr lang="de-DE" dirty="0">
                <a:cs typeface="Arial" pitchFamily="34" charset="0"/>
              </a:rPr>
              <a:t>?</a:t>
            </a:r>
            <a:endParaRPr lang="en-US" dirty="0"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9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7">
            <a:extLst>
              <a:ext uri="{FF2B5EF4-FFF2-40B4-BE49-F238E27FC236}">
                <a16:creationId xmlns:a16="http://schemas.microsoft.com/office/drawing/2014/main" id="{B6EF9ED7-4B73-4C18-AD10-D613C9B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0" y="712761"/>
            <a:ext cx="11446291" cy="60050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z</a:t>
            </a:r>
            <a:r>
              <a:rPr lang="en-US" b="1" dirty="0" err="1">
                <a:solidFill>
                  <a:srgbClr val="003399"/>
                </a:solidFill>
                <a:cs typeface="Arial" pitchFamily="34" charset="0"/>
              </a:rPr>
              <a:t>arr</a:t>
            </a:r>
            <a:endParaRPr lang="en-US" b="1" dirty="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020944-52D6-49EB-A88D-7127E2F62E6E}"/>
              </a:ext>
            </a:extLst>
          </p:cNvPr>
          <p:cNvSpPr txBox="1"/>
          <p:nvPr/>
        </p:nvSpPr>
        <p:spPr>
          <a:xfrm>
            <a:off x="244455" y="1313263"/>
            <a:ext cx="11703080" cy="47859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What is </a:t>
            </a:r>
            <a:r>
              <a:rPr lang="en-US" b="1" u="sng" dirty="0" err="1">
                <a:solidFill>
                  <a:srgbClr val="003399"/>
                </a:solidFill>
              </a:rPr>
              <a:t>zarr</a:t>
            </a:r>
            <a:r>
              <a:rPr lang="en-US" b="1" u="sng" dirty="0">
                <a:solidFill>
                  <a:srgbClr val="003399"/>
                </a:solidFill>
              </a:rPr>
              <a:t>?</a:t>
            </a:r>
            <a:endParaRPr lang="en-US" b="1" dirty="0">
              <a:solidFill>
                <a:srgbClr val="003399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A format for the storage of chunked, compressed, N-dimensional arrays, see https://zarr.dev/,  </a:t>
            </a:r>
            <a:r>
              <a:rPr lang="en-US" dirty="0" err="1">
                <a:hlinkClick r:id="rId2"/>
              </a:rPr>
              <a:t>Zarr</a:t>
            </a:r>
            <a:r>
              <a:rPr lang="en-US" dirty="0">
                <a:hlinkClick r:id="rId2"/>
              </a:rPr>
              <a:t>-Python — </a:t>
            </a:r>
            <a:r>
              <a:rPr lang="en-US" dirty="0" err="1">
                <a:hlinkClick r:id="rId2"/>
              </a:rPr>
              <a:t>zarr</a:t>
            </a:r>
            <a:r>
              <a:rPr lang="en-US" dirty="0">
                <a:hlinkClick r:id="rId2"/>
              </a:rPr>
              <a:t> 0.1.dev50 documentation</a:t>
            </a:r>
            <a:endParaRPr lang="en-US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cs typeface="Arial" pitchFamily="34" charset="0"/>
              </a:rPr>
              <a:t>s</a:t>
            </a:r>
            <a:r>
              <a:rPr lang="en-US" dirty="0" err="1">
                <a:cs typeface="Arial" pitchFamily="34" charset="0"/>
              </a:rPr>
              <a:t>ee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  <a:hlinkClick r:id="rId3"/>
              </a:rPr>
              <a:t>https://github.com/ESMValGroup/ESMValCore/discussions/1621</a:t>
            </a:r>
            <a:endParaRPr lang="en-US" dirty="0">
              <a:cs typeface="Arial" pitchFamily="34" charset="0"/>
            </a:endParaRPr>
          </a:p>
          <a:p>
            <a:endParaRPr lang="en-US" dirty="0"/>
          </a:p>
          <a:p>
            <a:r>
              <a:rPr lang="en-US" b="1" u="sng" dirty="0">
                <a:solidFill>
                  <a:srgbClr val="003399"/>
                </a:solidFill>
              </a:rPr>
              <a:t>Why should </a:t>
            </a:r>
            <a:r>
              <a:rPr lang="en-US" b="1" u="sng" dirty="0" err="1">
                <a:solidFill>
                  <a:srgbClr val="003399"/>
                </a:solidFill>
              </a:rPr>
              <a:t>ESMValTool</a:t>
            </a:r>
            <a:r>
              <a:rPr lang="en-US" b="1" u="sng" dirty="0">
                <a:solidFill>
                  <a:srgbClr val="003399"/>
                </a:solidFill>
              </a:rPr>
              <a:t> be able to read </a:t>
            </a:r>
            <a:r>
              <a:rPr lang="en-US" b="1" u="sng" dirty="0" err="1">
                <a:solidFill>
                  <a:srgbClr val="003399"/>
                </a:solidFill>
              </a:rPr>
              <a:t>zarr</a:t>
            </a:r>
            <a:r>
              <a:rPr lang="en-US" b="1" u="sng" dirty="0">
                <a:solidFill>
                  <a:srgbClr val="003399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dirty="0">
                <a:cs typeface="Arial" pitchFamily="34" charset="0"/>
              </a:rPr>
              <a:t>Popular for cloud storage</a:t>
            </a:r>
          </a:p>
          <a:p>
            <a:pPr marL="285750" indent="-285750">
              <a:buFontTx/>
              <a:buChar char="-"/>
            </a:pPr>
            <a:r>
              <a:rPr lang="de-DE" dirty="0">
                <a:cs typeface="Arial" pitchFamily="34" charset="0"/>
              </a:rPr>
              <a:t>M</a:t>
            </a:r>
            <a:r>
              <a:rPr lang="en-US" dirty="0" err="1">
                <a:cs typeface="Arial" pitchFamily="34" charset="0"/>
              </a:rPr>
              <a:t>odel</a:t>
            </a:r>
            <a:r>
              <a:rPr lang="en-US" dirty="0">
                <a:cs typeface="Arial" pitchFamily="34" charset="0"/>
              </a:rPr>
              <a:t> groups start to distribute their data as </a:t>
            </a:r>
            <a:r>
              <a:rPr lang="en-US" dirty="0" err="1">
                <a:cs typeface="Arial" pitchFamily="34" charset="0"/>
              </a:rPr>
              <a:t>zarr</a:t>
            </a:r>
            <a:r>
              <a:rPr lang="en-US" dirty="0">
                <a:cs typeface="Arial" pitchFamily="34" charset="0"/>
              </a:rPr>
              <a:t> (EERIE, </a:t>
            </a:r>
            <a:r>
              <a:rPr lang="en-US" dirty="0" err="1">
                <a:cs typeface="Arial" pitchFamily="34" charset="0"/>
              </a:rPr>
              <a:t>NextGEMS</a:t>
            </a:r>
            <a:r>
              <a:rPr lang="en-US" dirty="0">
                <a:cs typeface="Arial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>
                <a:cs typeface="Arial" pitchFamily="34" charset="0"/>
              </a:rPr>
              <a:t>Several</a:t>
            </a:r>
            <a:r>
              <a:rPr lang="de-DE" dirty="0">
                <a:cs typeface="Arial" pitchFamily="34" charset="0"/>
              </a:rPr>
              <a:t> n</a:t>
            </a:r>
            <a:r>
              <a:rPr lang="en-US" dirty="0" err="1">
                <a:cs typeface="Arial" pitchFamily="34" charset="0"/>
              </a:rPr>
              <a:t>etCDF</a:t>
            </a:r>
            <a:r>
              <a:rPr lang="en-US" dirty="0">
                <a:cs typeface="Arial" pitchFamily="34" charset="0"/>
              </a:rPr>
              <a:t> files (e.g. all variables of a CMIP model) can be concatenated into one </a:t>
            </a:r>
            <a:r>
              <a:rPr lang="en-US" dirty="0" err="1">
                <a:cs typeface="Arial" pitchFamily="34" charset="0"/>
              </a:rPr>
              <a:t>zarr</a:t>
            </a:r>
            <a:r>
              <a:rPr lang="en-US" dirty="0">
                <a:cs typeface="Arial" pitchFamily="34" charset="0"/>
              </a:rPr>
              <a:t> file preserving all information (incl. meta data)</a:t>
            </a:r>
          </a:p>
          <a:p>
            <a:pPr marL="285750" indent="-285750">
              <a:buFontTx/>
              <a:buChar char="-"/>
            </a:pPr>
            <a:endParaRPr lang="en-US" dirty="0">
              <a:cs typeface="Arial" pitchFamily="34" charset="0"/>
            </a:endParaRPr>
          </a:p>
          <a:p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Potential </a:t>
            </a:r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issues</a:t>
            </a:r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reading</a:t>
            </a:r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zarr</a:t>
            </a:r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u="sng" dirty="0" err="1">
                <a:solidFill>
                  <a:srgbClr val="003399"/>
                </a:solidFill>
                <a:cs typeface="Arial" pitchFamily="34" charset="0"/>
              </a:rPr>
              <a:t>with</a:t>
            </a:r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b="1" u="sng" dirty="0" err="1">
                <a:solidFill>
                  <a:srgbClr val="003399"/>
                </a:solidFill>
                <a:cs typeface="Arial" pitchFamily="34" charset="0"/>
              </a:rPr>
              <a:t>ESMValTool</a:t>
            </a:r>
            <a:r>
              <a:rPr lang="en-US" b="1" u="sng" dirty="0">
                <a:solidFill>
                  <a:srgbClr val="003399"/>
                </a:solidFill>
                <a:cs typeface="Arial" pitchFamily="34" charset="0"/>
              </a:rPr>
              <a:t>?</a:t>
            </a:r>
            <a:endParaRPr lang="en-US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cs typeface="Arial" pitchFamily="34" charset="0"/>
              </a:rPr>
              <a:t>Several</a:t>
            </a:r>
            <a:r>
              <a:rPr lang="de-DE" dirty="0">
                <a:cs typeface="Arial" pitchFamily="34" charset="0"/>
              </a:rPr>
              <a:t> n</a:t>
            </a:r>
            <a:r>
              <a:rPr lang="en-US" dirty="0" err="1">
                <a:cs typeface="Arial" pitchFamily="34" charset="0"/>
              </a:rPr>
              <a:t>etCDF</a:t>
            </a:r>
            <a:r>
              <a:rPr lang="en-US" dirty="0">
                <a:cs typeface="Arial" pitchFamily="34" charset="0"/>
              </a:rPr>
              <a:t> files (e.g. all variables of a CMIP model) can be concatenated into one </a:t>
            </a:r>
            <a:r>
              <a:rPr lang="en-US" dirty="0" err="1">
                <a:cs typeface="Arial" pitchFamily="34" charset="0"/>
              </a:rPr>
              <a:t>zarr</a:t>
            </a:r>
            <a:r>
              <a:rPr lang="en-US" dirty="0">
                <a:cs typeface="Arial" pitchFamily="34" charset="0"/>
              </a:rPr>
              <a:t> file …</a:t>
            </a:r>
          </a:p>
          <a:p>
            <a:pPr marL="285750" indent="-285750">
              <a:buFontTx/>
              <a:buChar char="-"/>
            </a:pPr>
            <a:endParaRPr lang="de-DE" b="1" u="sng" dirty="0">
              <a:solidFill>
                <a:srgbClr val="003399"/>
              </a:solidFill>
              <a:cs typeface="Arial" pitchFamily="34" charset="0"/>
            </a:endParaRPr>
          </a:p>
          <a:p>
            <a:r>
              <a:rPr lang="de-DE" b="1" u="sng" dirty="0">
                <a:solidFill>
                  <a:srgbClr val="003399"/>
                </a:solidFill>
                <a:cs typeface="Arial" pitchFamily="34" charset="0"/>
              </a:rPr>
              <a:t>E</a:t>
            </a:r>
            <a:r>
              <a:rPr lang="en-US" b="1" u="sng" dirty="0" err="1">
                <a:solidFill>
                  <a:srgbClr val="003399"/>
                </a:solidFill>
                <a:cs typeface="Arial" pitchFamily="34" charset="0"/>
              </a:rPr>
              <a:t>xample</a:t>
            </a:r>
            <a:r>
              <a:rPr lang="en-US" b="1" u="sng" dirty="0">
                <a:solidFill>
                  <a:srgbClr val="003399"/>
                </a:solidFill>
                <a:cs typeface="Arial" pitchFamily="34" charset="0"/>
              </a:rPr>
              <a:t> notebook:</a:t>
            </a:r>
            <a:r>
              <a:rPr lang="en-US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/work/bd1083/b380216/ESMValTool_workshop2024/</a:t>
            </a:r>
            <a:r>
              <a:rPr lang="en-US" dirty="0" err="1">
                <a:cs typeface="Arial" pitchFamily="34" charset="0"/>
              </a:rPr>
              <a:t>test_zarr.ipynb</a:t>
            </a:r>
            <a:endParaRPr lang="en-US" dirty="0">
              <a:cs typeface="Arial" pitchFamily="34" charset="0"/>
            </a:endParaRPr>
          </a:p>
          <a:p>
            <a:endParaRPr lang="en-US" dirty="0">
              <a:cs typeface="Arial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2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7">
            <a:extLst>
              <a:ext uri="{FF2B5EF4-FFF2-40B4-BE49-F238E27FC236}">
                <a16:creationId xmlns:a16="http://schemas.microsoft.com/office/drawing/2014/main" id="{B6EF9ED7-4B73-4C18-AD10-D613C9B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0" y="712761"/>
            <a:ext cx="11446291" cy="60050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High </a:t>
            </a:r>
            <a:r>
              <a:rPr lang="de-DE" b="1" dirty="0" err="1">
                <a:solidFill>
                  <a:srgbClr val="003399"/>
                </a:solidFill>
                <a:cs typeface="Arial" pitchFamily="34" charset="0"/>
              </a:rPr>
              <a:t>resolution</a:t>
            </a: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003399"/>
                </a:solidFill>
                <a:cs typeface="Arial" pitchFamily="34" charset="0"/>
              </a:rPr>
              <a:t>model</a:t>
            </a: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003399"/>
                </a:solidFill>
                <a:cs typeface="Arial" pitchFamily="34" charset="0"/>
              </a:rPr>
              <a:t>data</a:t>
            </a:r>
            <a:endParaRPr lang="en-US" b="1" dirty="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020944-52D6-49EB-A88D-7127E2F62E6E}"/>
              </a:ext>
            </a:extLst>
          </p:cNvPr>
          <p:cNvSpPr txBox="1"/>
          <p:nvPr/>
        </p:nvSpPr>
        <p:spPr>
          <a:xfrm>
            <a:off x="372850" y="1648996"/>
            <a:ext cx="5296430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Which spatial resolutions do we need?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CMIP6: 1-2°; </a:t>
            </a:r>
            <a:r>
              <a:rPr lang="de-DE" dirty="0"/>
              <a:t>C</a:t>
            </a:r>
            <a:r>
              <a:rPr lang="en-US" dirty="0"/>
              <a:t>MIP7: 0.25°?; </a:t>
            </a:r>
            <a:r>
              <a:rPr lang="de-DE" dirty="0"/>
              <a:t>H</a:t>
            </a:r>
            <a:r>
              <a:rPr lang="en-US" dirty="0" err="1"/>
              <a:t>ighResMIP</a:t>
            </a:r>
            <a:r>
              <a:rPr lang="en-US" dirty="0"/>
              <a:t>: 25km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</a:t>
            </a:r>
            <a:r>
              <a:rPr lang="en-US" dirty="0"/>
              <a:t>RA5: 0.25°;  ERA5-Land: 0.1°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</a:t>
            </a:r>
            <a:r>
              <a:rPr lang="en-US" dirty="0" err="1"/>
              <a:t>extGEMS</a:t>
            </a:r>
            <a:r>
              <a:rPr lang="en-US" dirty="0"/>
              <a:t>: 3km (storm resolving)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</a:t>
            </a:r>
            <a:r>
              <a:rPr lang="en-US" dirty="0"/>
              <a:t>ERIE: 5-20km (Ocean: eddy permitting: ¼°; eddy resolving: 1/12°)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Future</a:t>
            </a:r>
            <a:r>
              <a:rPr lang="en-US" dirty="0"/>
              <a:t>: km-scale model data (1km)?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003399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Special issues with high resolution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Extract regions before anything else is done? 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(also before deriving variables)?</a:t>
            </a:r>
            <a:r>
              <a:rPr lang="en-US" b="1" dirty="0">
                <a:solidFill>
                  <a:srgbClr val="003399"/>
                </a:solidFill>
                <a:cs typeface="Arial" pitchFamily="34" charset="0"/>
              </a:rPr>
              <a:t>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Weights for </a:t>
            </a:r>
            <a:r>
              <a:rPr lang="en-US" dirty="0" err="1">
                <a:cs typeface="Arial" pitchFamily="34" charset="0"/>
              </a:rPr>
              <a:t>regridding</a:t>
            </a:r>
            <a:r>
              <a:rPr lang="en-US" dirty="0">
                <a:cs typeface="Arial" pitchFamily="34" charset="0"/>
              </a:rPr>
              <a:t> (precalculated, reuse)?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 pitchFamily="34" charset="0"/>
              </a:rPr>
              <a:t>Memory/D</a:t>
            </a:r>
            <a:r>
              <a:rPr lang="en-US" dirty="0">
                <a:cs typeface="Arial" pitchFamily="34" charset="0"/>
              </a:rPr>
              <a:t>ask?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cs typeface="Arial" pitchFamily="34" charset="0"/>
              </a:rPr>
              <a:t>Others</a:t>
            </a:r>
            <a:r>
              <a:rPr lang="de-DE" dirty="0">
                <a:cs typeface="Arial" pitchFamily="34" charset="0"/>
              </a:rPr>
              <a:t> </a:t>
            </a:r>
            <a:r>
              <a:rPr lang="de-DE" dirty="0" err="1">
                <a:cs typeface="Arial" pitchFamily="34" charset="0"/>
              </a:rPr>
              <a:t>issues</a:t>
            </a:r>
            <a:r>
              <a:rPr lang="de-DE" dirty="0">
                <a:cs typeface="Arial" pitchFamily="34" charset="0"/>
              </a:rPr>
              <a:t>?</a:t>
            </a:r>
            <a:endParaRPr lang="en-US" dirty="0"/>
          </a:p>
          <a:p>
            <a:endParaRPr lang="en-US" dirty="0">
              <a:cs typeface="Arial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FBAE29-781D-48E7-90AD-B5D987262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2449071"/>
            <a:ext cx="6766574" cy="274320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2144152-8F43-4723-9530-4DA277DD46D1}"/>
              </a:ext>
            </a:extLst>
          </p:cNvPr>
          <p:cNvSpPr txBox="1"/>
          <p:nvPr/>
        </p:nvSpPr>
        <p:spPr>
          <a:xfrm>
            <a:off x="6095994" y="1648995"/>
            <a:ext cx="5573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3399"/>
                </a:solidFill>
              </a:rPr>
              <a:t>*</a:t>
            </a:r>
            <a:r>
              <a:rPr lang="de-DE" dirty="0"/>
              <a:t>After </a:t>
            </a:r>
            <a:r>
              <a:rPr lang="de-DE" dirty="0" err="1"/>
              <a:t>checking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in </a:t>
            </a:r>
            <a:r>
              <a:rPr lang="de-DE" dirty="0" err="1"/>
              <a:t>esmvalcore</a:t>
            </a:r>
            <a:r>
              <a:rPr lang="de-DE" dirty="0"/>
              <a:t>/_recipe/recipe.py,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>
                <a:solidFill>
                  <a:srgbClr val="003399"/>
                </a:solidFill>
              </a:rPr>
              <a:t>already</a:t>
            </a:r>
            <a:r>
              <a:rPr lang="de-DE" b="1" dirty="0">
                <a:solidFill>
                  <a:srgbClr val="003399"/>
                </a:solidFill>
              </a:rPr>
              <a:t> possible </a:t>
            </a:r>
            <a:r>
              <a:rPr lang="de-DE" b="1" dirty="0" err="1">
                <a:solidFill>
                  <a:srgbClr val="003399"/>
                </a:solidFill>
              </a:rPr>
              <a:t>with</a:t>
            </a:r>
            <a:r>
              <a:rPr lang="de-DE" b="1" dirty="0">
                <a:solidFill>
                  <a:srgbClr val="003399"/>
                </a:solidFill>
              </a:rPr>
              <a:t> „</a:t>
            </a:r>
            <a:r>
              <a:rPr lang="de-DE" b="1" dirty="0" err="1">
                <a:solidFill>
                  <a:srgbClr val="003399"/>
                </a:solidFill>
              </a:rPr>
              <a:t>custom_order</a:t>
            </a:r>
            <a:r>
              <a:rPr lang="de-DE" b="1" dirty="0">
                <a:solidFill>
                  <a:srgbClr val="003399"/>
                </a:solidFill>
              </a:rPr>
              <a:t>“?</a:t>
            </a:r>
          </a:p>
          <a:p>
            <a:endParaRPr lang="en-US" b="1" dirty="0" err="1">
              <a:solidFill>
                <a:srgbClr val="003399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5E98AEC-259C-44C6-8465-D2054E4F22B2}"/>
              </a:ext>
            </a:extLst>
          </p:cNvPr>
          <p:cNvSpPr txBox="1"/>
          <p:nvPr/>
        </p:nvSpPr>
        <p:spPr>
          <a:xfrm>
            <a:off x="6095994" y="5034556"/>
            <a:ext cx="557302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3399"/>
                </a:solidFill>
              </a:rPr>
              <a:t>custom_order</a:t>
            </a:r>
            <a:r>
              <a:rPr lang="en-US" b="1" dirty="0">
                <a:solidFill>
                  <a:srgbClr val="003399"/>
                </a:solidFill>
              </a:rPr>
              <a:t> is not well documented </a:t>
            </a:r>
            <a:r>
              <a:rPr lang="en-US" dirty="0"/>
              <a:t>(missing at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https://docs.esmvaltool.org/projects/ESMValCore/en/latest/api/esmvalcore.preprocessor.html#preprocessor-functions</a:t>
            </a:r>
            <a:r>
              <a:rPr lang="en-US" sz="1400" dirty="0"/>
              <a:t> </a:t>
            </a:r>
            <a:r>
              <a:rPr lang="en-US" dirty="0"/>
              <a:t>and only shortly described at </a:t>
            </a:r>
            <a:r>
              <a:rPr lang="en-US" sz="1400" dirty="0"/>
              <a:t>https://docs.esmvaltool.org/projects/ESMValCore/en/latest/recipe/overview.html#recipe-section-preprocessors</a:t>
            </a:r>
            <a:r>
              <a:rPr lang="en-US" dirty="0"/>
              <a:t>)</a:t>
            </a:r>
          </a:p>
          <a:p>
            <a:endParaRPr lang="en-US" b="1" dirty="0" err="1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84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7">
            <a:extLst>
              <a:ext uri="{FF2B5EF4-FFF2-40B4-BE49-F238E27FC236}">
                <a16:creationId xmlns:a16="http://schemas.microsoft.com/office/drawing/2014/main" id="{B6EF9ED7-4B73-4C18-AD10-D613C9BEA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0" y="712761"/>
            <a:ext cx="11446291" cy="600502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High </a:t>
            </a:r>
            <a:r>
              <a:rPr lang="de-DE" b="1" dirty="0" err="1">
                <a:solidFill>
                  <a:srgbClr val="003399"/>
                </a:solidFill>
                <a:cs typeface="Arial" pitchFamily="34" charset="0"/>
              </a:rPr>
              <a:t>resolution</a:t>
            </a: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003399"/>
                </a:solidFill>
                <a:cs typeface="Arial" pitchFamily="34" charset="0"/>
              </a:rPr>
              <a:t>model</a:t>
            </a:r>
            <a:r>
              <a:rPr lang="de-DE" b="1" dirty="0">
                <a:solidFill>
                  <a:srgbClr val="003399"/>
                </a:solidFill>
                <a:cs typeface="Arial" pitchFamily="34" charset="0"/>
              </a:rPr>
              <a:t> </a:t>
            </a:r>
            <a:r>
              <a:rPr lang="de-DE" b="1" dirty="0" err="1">
                <a:solidFill>
                  <a:srgbClr val="003399"/>
                </a:solidFill>
                <a:cs typeface="Arial" pitchFamily="34" charset="0"/>
              </a:rPr>
              <a:t>data</a:t>
            </a:r>
            <a:endParaRPr lang="en-US" b="1" dirty="0">
              <a:solidFill>
                <a:srgbClr val="003399"/>
              </a:solidFill>
              <a:cs typeface="Arial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A020944-52D6-49EB-A88D-7127E2F62E6E}"/>
              </a:ext>
            </a:extLst>
          </p:cNvPr>
          <p:cNvSpPr txBox="1"/>
          <p:nvPr/>
        </p:nvSpPr>
        <p:spPr>
          <a:xfrm>
            <a:off x="372850" y="1648996"/>
            <a:ext cx="5296430" cy="4647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Which spatial resolutions do we need?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CMIP6: 1-2°; </a:t>
            </a:r>
            <a:r>
              <a:rPr lang="de-DE" dirty="0"/>
              <a:t>C</a:t>
            </a:r>
            <a:r>
              <a:rPr lang="en-US" dirty="0"/>
              <a:t>MIP7: 0.25°?; </a:t>
            </a:r>
            <a:r>
              <a:rPr lang="de-DE" dirty="0"/>
              <a:t>H</a:t>
            </a:r>
            <a:r>
              <a:rPr lang="en-US" dirty="0" err="1"/>
              <a:t>ighResMIP</a:t>
            </a:r>
            <a:r>
              <a:rPr lang="en-US" dirty="0"/>
              <a:t>: 25km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</a:t>
            </a:r>
            <a:r>
              <a:rPr lang="en-US" dirty="0"/>
              <a:t>RA5: 0.25°;  ERA5-Land: 0.1°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N</a:t>
            </a:r>
            <a:r>
              <a:rPr lang="en-US" dirty="0" err="1"/>
              <a:t>extGEMS</a:t>
            </a:r>
            <a:r>
              <a:rPr lang="en-US" dirty="0"/>
              <a:t>: 3km (storm resolving)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E</a:t>
            </a:r>
            <a:r>
              <a:rPr lang="en-US" dirty="0"/>
              <a:t>ERIE: 5-20km (Ocean: eddy permitting: ¼°; eddy resolving: 1/12°)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Future</a:t>
            </a:r>
            <a:r>
              <a:rPr lang="en-US" dirty="0"/>
              <a:t>: km-scale model data (1km)?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003399"/>
              </a:solidFill>
            </a:endParaRPr>
          </a:p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Special issues with high resolution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Extract regions before anything else is done? </a:t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>(also before deriving variables)?</a:t>
            </a:r>
            <a:r>
              <a:rPr lang="en-US" b="1" dirty="0">
                <a:solidFill>
                  <a:srgbClr val="003399"/>
                </a:solidFill>
                <a:cs typeface="Arial" pitchFamily="34" charset="0"/>
              </a:rPr>
              <a:t>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Weights for </a:t>
            </a:r>
            <a:r>
              <a:rPr lang="en-US" dirty="0" err="1">
                <a:cs typeface="Arial" pitchFamily="34" charset="0"/>
              </a:rPr>
              <a:t>regridding</a:t>
            </a:r>
            <a:r>
              <a:rPr lang="en-US" dirty="0">
                <a:cs typeface="Arial" pitchFamily="34" charset="0"/>
              </a:rPr>
              <a:t> (</a:t>
            </a:r>
            <a:r>
              <a:rPr lang="en-US" dirty="0" err="1">
                <a:cs typeface="Arial" pitchFamily="34" charset="0"/>
              </a:rPr>
              <a:t>precalculate</a:t>
            </a:r>
            <a:r>
              <a:rPr lang="en-US" dirty="0">
                <a:cs typeface="Arial" pitchFamily="34" charset="0"/>
              </a:rPr>
              <a:t>, reuse)?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cs typeface="Arial" pitchFamily="34" charset="0"/>
              </a:rPr>
              <a:t>Memory/D</a:t>
            </a:r>
            <a:r>
              <a:rPr lang="en-US" dirty="0">
                <a:cs typeface="Arial" pitchFamily="34" charset="0"/>
              </a:rPr>
              <a:t>ask?</a:t>
            </a:r>
            <a:endParaRPr lang="en-US" dirty="0"/>
          </a:p>
          <a:p>
            <a:endParaRPr lang="en-US" dirty="0">
              <a:cs typeface="Arial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CCEE65-371A-4B91-A5AE-122398F2523D}"/>
              </a:ext>
            </a:extLst>
          </p:cNvPr>
          <p:cNvSpPr txBox="1"/>
          <p:nvPr/>
        </p:nvSpPr>
        <p:spPr>
          <a:xfrm>
            <a:off x="6095995" y="1648996"/>
            <a:ext cx="5296430" cy="5247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u="sng" dirty="0">
                <a:solidFill>
                  <a:srgbClr val="003399"/>
                </a:solidFill>
              </a:rPr>
              <a:t>Weights for </a:t>
            </a:r>
            <a:r>
              <a:rPr lang="en-US" b="1" u="sng" dirty="0" err="1">
                <a:solidFill>
                  <a:srgbClr val="003399"/>
                </a:solidFill>
              </a:rPr>
              <a:t>regridding</a:t>
            </a:r>
            <a:endParaRPr lang="en-US" b="1" u="sng" dirty="0">
              <a:solidFill>
                <a:srgbClr val="003399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time </a:t>
            </a:r>
            <a:r>
              <a:rPr lang="de-DE" dirty="0" err="1"/>
              <a:t>demanding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O</a:t>
            </a:r>
            <a:r>
              <a:rPr lang="en-US" dirty="0" err="1"/>
              <a:t>ften</a:t>
            </a:r>
            <a:r>
              <a:rPr lang="en-US" dirty="0"/>
              <a:t> several model experiments share the same grid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S</a:t>
            </a:r>
            <a:r>
              <a:rPr lang="en-US" dirty="0" err="1"/>
              <a:t>ometimes</a:t>
            </a:r>
            <a:r>
              <a:rPr lang="en-US" dirty="0"/>
              <a:t> weights or tools to calculate weights (e.g. using CDO) are available for model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/>
              <a:t>I</a:t>
            </a:r>
            <a:r>
              <a:rPr lang="en-US" dirty="0"/>
              <a:t>t is possible, cache </a:t>
            </a:r>
            <a:r>
              <a:rPr lang="en-US" dirty="0" err="1"/>
              <a:t>regridding</a:t>
            </a:r>
            <a:r>
              <a:rPr lang="en-US" dirty="0"/>
              <a:t> weights in memory for some </a:t>
            </a:r>
            <a:r>
              <a:rPr lang="en-US" dirty="0" err="1"/>
              <a:t>regridding</a:t>
            </a:r>
            <a:r>
              <a:rPr lang="en-US" dirty="0"/>
              <a:t> schemes, see </a:t>
            </a:r>
            <a:r>
              <a:rPr lang="en-US" dirty="0">
                <a:hlinkClick r:id="rId2"/>
              </a:rPr>
              <a:t>https://docs.esmvaltool.org/projects/ESMValCore/en/latest/recipe/preprocessor.html#reusing-regridding-weights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dirty="0">
                <a:solidFill>
                  <a:srgbClr val="003399"/>
                </a:solidFill>
              </a:rPr>
              <a:t>W</a:t>
            </a:r>
            <a:r>
              <a:rPr lang="en-US" b="1" dirty="0" err="1">
                <a:solidFill>
                  <a:srgbClr val="003399"/>
                </a:solidFill>
              </a:rPr>
              <a:t>ould</a:t>
            </a:r>
            <a:r>
              <a:rPr lang="en-US" b="1" dirty="0">
                <a:solidFill>
                  <a:srgbClr val="003399"/>
                </a:solidFill>
              </a:rPr>
              <a:t> it be possible to save and read in precalculated model weights?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de-DE" b="1" u="sng" dirty="0">
                <a:solidFill>
                  <a:srgbClr val="003399"/>
                </a:solidFill>
              </a:rPr>
              <a:t>See also </a:t>
            </a:r>
            <a:r>
              <a:rPr lang="en-US" dirty="0">
                <a:hlinkClick r:id="rId3"/>
              </a:rPr>
              <a:t>Add </a:t>
            </a:r>
            <a:r>
              <a:rPr lang="en-US" dirty="0" err="1">
                <a:hlinkClick r:id="rId3"/>
              </a:rPr>
              <a:t>xESMF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regridder</a:t>
            </a:r>
            <a:r>
              <a:rPr lang="en-US" dirty="0">
                <a:hlinkClick r:id="rId3"/>
              </a:rPr>
              <a:t> by </a:t>
            </a:r>
            <a:r>
              <a:rPr lang="en-US" dirty="0" err="1">
                <a:hlinkClick r:id="rId3"/>
              </a:rPr>
              <a:t>bouweandela</a:t>
            </a:r>
            <a:r>
              <a:rPr lang="en-US" dirty="0">
                <a:hlinkClick r:id="rId3"/>
              </a:rPr>
              <a:t> · Pull Request #2433 · </a:t>
            </a:r>
            <a:r>
              <a:rPr lang="en-US" dirty="0" err="1">
                <a:hlinkClick r:id="rId3"/>
              </a:rPr>
              <a:t>ESMValGroup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ESMValCore</a:t>
            </a:r>
            <a:r>
              <a:rPr lang="en-US" dirty="0">
                <a:hlinkClick r:id="rId3"/>
              </a:rPr>
              <a:t> (github.com)</a:t>
            </a:r>
            <a:endParaRPr lang="en-US" b="1" u="sng" dirty="0">
              <a:solidFill>
                <a:srgbClr val="003399"/>
              </a:solidFill>
            </a:endParaRPr>
          </a:p>
          <a:p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3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2921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Bremen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HB_PowerPoint_2021-10-27.potx" id="{B167F9AD-0BE8-45FA-8670-8FAE54EF80FB}" vid="{255A810B-9D1F-467F-AE8B-7A64A0ED90A6}"/>
    </a:ext>
  </a:extLst>
</a:theme>
</file>

<file path=ppt/theme/theme2.xml><?xml version="1.0" encoding="utf-8"?>
<a:theme xmlns:a="http://schemas.openxmlformats.org/drawingml/2006/main" name="1_Universität Bremen">
  <a:themeElements>
    <a:clrScheme name="Benutzerdefiniert 105">
      <a:dk1>
        <a:sysClr val="windowText" lastClr="000000"/>
      </a:dk1>
      <a:lt1>
        <a:sysClr val="window" lastClr="FFFFFF"/>
      </a:lt1>
      <a:dk2>
        <a:srgbClr val="7F7F7F"/>
      </a:dk2>
      <a:lt2>
        <a:srgbClr val="D8D8D8"/>
      </a:lt2>
      <a:accent1>
        <a:srgbClr val="872746"/>
      </a:accent1>
      <a:accent2>
        <a:srgbClr val="D51130"/>
      </a:accent2>
      <a:accent3>
        <a:srgbClr val="DE9BA7"/>
      </a:accent3>
      <a:accent4>
        <a:srgbClr val="1C356B"/>
      </a:accent4>
      <a:accent5>
        <a:srgbClr val="0D68B0"/>
      </a:accent5>
      <a:accent6>
        <a:srgbClr val="95B3DF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HB_PowerPoint_2021-10-27.potx" id="{B167F9AD-0BE8-45FA-8670-8FAE54EF80FB}" vid="{255A810B-9D1F-467F-AE8B-7A64A0ED90A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Microsoft Office PowerPoint</Application>
  <PresentationFormat>Breitbild</PresentationFormat>
  <Paragraphs>72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Wingdings</vt:lpstr>
      <vt:lpstr>Wingdings 3</vt:lpstr>
      <vt:lpstr>Universität Bremen</vt:lpstr>
      <vt:lpstr>1_Universität Bremen</vt:lpstr>
      <vt:lpstr>intake, zarr, and high resolution model data</vt:lpstr>
      <vt:lpstr>PowerPoint-Präsentation</vt:lpstr>
      <vt:lpstr>Intake</vt:lpstr>
      <vt:lpstr>zarr</vt:lpstr>
      <vt:lpstr>High resolution model data</vt:lpstr>
      <vt:lpstr>High resolution model data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Weigel, Katja</dc:creator>
  <cp:lastModifiedBy>Weigel, Katja</cp:lastModifiedBy>
  <cp:revision>332</cp:revision>
  <dcterms:created xsi:type="dcterms:W3CDTF">2022-05-02T07:33:30Z</dcterms:created>
  <dcterms:modified xsi:type="dcterms:W3CDTF">2024-05-28T07:01:13Z</dcterms:modified>
</cp:coreProperties>
</file>