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embeddedFontLst>
    <p:embeddedFont>
      <p:font typeface="Robot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40E821-129A-4DCD-A47A-EC5650A739DB}" styleName="Table_0">
    <a:wholeTbl>
      <a:tcTxStyle>
        <a:srgbClr val="000000"/>
        <a:latin typeface="Arial"/>
        <a:ea typeface="Arial"/>
        <a:cs typeface="Arial"/>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1:notes"/>
          <p:cNvSpPr/>
          <p:nvPr>
            <p:ph type="sldImg" idx="2"/>
          </p:nvPr>
        </p:nvSpPr>
        <p:spPr>
          <a:xfrm>
            <a:off x="381300" y="675005"/>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endParaRPr>
              <a:solidFill>
                <a:srgbClr val="0E101A"/>
              </a:solidFill>
            </a:endParaRPr>
          </a:p>
          <a:p>
            <a:pPr marL="0" lvl="0" indent="0" algn="l" rtl="0">
              <a:lnSpc>
                <a:spcPct val="115000"/>
              </a:lnSpc>
              <a:spcBef>
                <a:spcPts val="0"/>
              </a:spcBef>
              <a:spcAft>
                <a:spcPts val="0"/>
              </a:spcAft>
              <a:buClr>
                <a:schemeClr val="dk1"/>
              </a:buClr>
              <a:buSzPts val="1100"/>
              <a:buFont typeface="Arial" panose="020B0604020202090204"/>
              <a:buNone/>
            </a:pPr>
            <a:r>
              <a:rPr lang="en-GB">
                <a:solidFill>
                  <a:srgbClr val="0E101A"/>
                </a:solidFill>
              </a:rPr>
              <a:t>¡hola a todos! Soy Fernando Maidana, ingeniero de redes en Sentrium, la empresa que desarrolla el router por software VyOS. Hoy los familiarizaré con la funcionalidades de  VyOS, el cual puede implementarse en la mayoría de entornos: bare metal, nubes más populares (aws/azure/gcp) , entornos virtualizados</a:t>
            </a:r>
            <a:endParaRPr>
              <a:solidFill>
                <a:srgbClr val="0E10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a:solidFill>
                <a:srgbClr val="0E101A"/>
              </a:solidFill>
            </a:endParaRPr>
          </a:p>
          <a:p>
            <a:pPr marL="0" lvl="0" indent="0" algn="l" rtl="0">
              <a:lnSpc>
                <a:spcPct val="100000"/>
              </a:lnSpc>
              <a:spcBef>
                <a:spcPts val="0"/>
              </a:spcBef>
              <a:spcAft>
                <a:spcPts val="0"/>
              </a:spcAft>
              <a:buSzPts val="1100"/>
              <a:buNone/>
            </a:pPr>
            <a:endParaRPr>
              <a:solidFill>
                <a:srgbClr val="0E101A"/>
              </a:solidFill>
            </a:endParaRPr>
          </a:p>
          <a:p>
            <a:pPr marL="0" lvl="0" indent="0" algn="l" rtl="0">
              <a:lnSpc>
                <a:spcPct val="115000"/>
              </a:lnSpc>
              <a:spcBef>
                <a:spcPts val="0"/>
              </a:spcBef>
              <a:spcAft>
                <a:spcPts val="0"/>
              </a:spcAft>
              <a:buClr>
                <a:schemeClr val="dk1"/>
              </a:buClr>
              <a:buSzPts val="1100"/>
              <a:buFont typeface="Arial" panose="020B0604020202090204"/>
              <a:buNone/>
            </a:pPr>
            <a:r>
              <a:rPr lang="en-GB">
                <a:solidFill>
                  <a:srgbClr val="0E101A"/>
                </a:solidFill>
              </a:rPr>
              <a:t>(remarcar primera presentación)</a:t>
            </a:r>
            <a:endParaRPr>
              <a:solidFill>
                <a:srgbClr val="0E101A"/>
              </a:solidFill>
            </a:endParaRPr>
          </a:p>
          <a:p>
            <a:pPr marL="0" lvl="0" indent="0" algn="l" rtl="0">
              <a:lnSpc>
                <a:spcPct val="115000"/>
              </a:lnSpc>
              <a:spcBef>
                <a:spcPts val="0"/>
              </a:spcBef>
              <a:spcAft>
                <a:spcPts val="0"/>
              </a:spcAft>
              <a:buClr>
                <a:schemeClr val="dk1"/>
              </a:buClr>
              <a:buSzPts val="1100"/>
              <a:buFont typeface="Arial" panose="020B0604020202090204"/>
              <a:buNone/>
            </a:pPr>
            <a:r>
              <a:rPr lang="en-GB">
                <a:solidFill>
                  <a:srgbClr val="0E101A"/>
                </a:solidFill>
              </a:rPr>
              <a:t>Next slide.</a:t>
            </a:r>
            <a:endParaRPr>
              <a:solidFill>
                <a:srgbClr val="0E10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a:solidFill>
                <a:srgbClr val="0E101A"/>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rgbClr val="0E101A"/>
                </a:solidFill>
              </a:rPr>
              <a:t>Bgp como route reflector , uses cases normal </a:t>
            </a:r>
            <a:endParaRPr>
              <a:solidFill>
                <a:srgbClr val="0E101A"/>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a:solidFill>
                  <a:srgbClr val="0E101A"/>
                </a:solidFill>
              </a:rPr>
              <a:t>La performance de open-source project  , hablar de las ventajas de NFV y los router virtuales(sin límite de procesamiento) </a:t>
            </a:r>
            <a:endParaRPr>
              <a:solidFill>
                <a:srgbClr val="0E101A"/>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a:solidFill>
                  <a:srgbClr val="0E101A"/>
                </a:solidFill>
              </a:rPr>
              <a:t>hablar sobre BRAS/BNG </a:t>
            </a:r>
            <a:endParaRPr>
              <a:solidFill>
                <a:srgbClr val="0E101A"/>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rgbClr val="0E101A"/>
                </a:solidFill>
              </a:rPr>
              <a:t>Hablar sobre el caso de BRAS/ BNG y las recomendaciones estimadas </a:t>
            </a:r>
            <a:endParaRPr>
              <a:solidFill>
                <a:srgbClr val="0E101A"/>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rgbClr val="0E101A"/>
                </a:solidFill>
              </a:rPr>
              <a:t>Beneficios de una funciones virtualizadas , Hablar con Virtual CE and  Virtual PE</a:t>
            </a:r>
            <a:endParaRPr>
              <a:solidFill>
                <a:srgbClr val="0E101A"/>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a:solidFill>
                  <a:srgbClr val="0E101A"/>
                </a:solidFill>
              </a:rPr>
              <a:t>POC hecho para la implementación de una L3vpn en modelo hub and spoke , referencias </a:t>
            </a:r>
            <a:endParaRPr>
              <a:solidFill>
                <a:srgbClr val="0E101A"/>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rgbClr val="0E101A"/>
                </a:solidFill>
              </a:rPr>
              <a:t>Estructura de la CLI / describir datos de uso</a:t>
            </a:r>
            <a:endParaRPr>
              <a:solidFill>
                <a:srgbClr val="0E101A"/>
              </a:solidFill>
            </a:endParaRPr>
          </a:p>
          <a:p>
            <a:pPr marL="0" lvl="0" indent="0" algn="l" rtl="0">
              <a:lnSpc>
                <a:spcPct val="115000"/>
              </a:lnSpc>
              <a:spcBef>
                <a:spcPts val="0"/>
              </a:spcBef>
              <a:spcAft>
                <a:spcPts val="0"/>
              </a:spcAft>
              <a:buSzPts val="1100"/>
              <a:buNone/>
            </a:pPr>
            <a:endParaRPr>
              <a:solidFill>
                <a:srgbClr val="0E101A"/>
              </a:solidFill>
            </a:endParaRPr>
          </a:p>
          <a:p>
            <a:pPr marL="0" lvl="0" indent="0" algn="l" rtl="0">
              <a:lnSpc>
                <a:spcPct val="115000"/>
              </a:lnSpc>
              <a:spcBef>
                <a:spcPts val="0"/>
              </a:spcBef>
              <a:spcAft>
                <a:spcPts val="0"/>
              </a:spcAft>
              <a:buSzPts val="1100"/>
              <a:buNone/>
            </a:pPr>
            <a:r>
              <a:rPr lang="en-GB">
                <a:solidFill>
                  <a:srgbClr val="0E101A"/>
                </a:solidFill>
              </a:rPr>
              <a:t>Funciones de la cli</a:t>
            </a:r>
            <a:endParaRPr>
              <a:solidFill>
                <a:srgbClr val="0E101A"/>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p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t> (home-lab, self education,</a:t>
            </a:r>
            <a:endParaRPr lang="en-GB"/>
          </a:p>
          <a:p>
            <a:pPr marL="0" lvl="0" indent="0" algn="l" rtl="0">
              <a:spcBef>
                <a:spcPts val="0"/>
              </a:spcBef>
              <a:spcAft>
                <a:spcPts val="0"/>
              </a:spcAft>
              <a:buClr>
                <a:schemeClr val="dk1"/>
              </a:buClr>
              <a:buSzPts val="1100"/>
              <a:buFont typeface="Arial" panose="020B0604020202090204"/>
              <a:buNone/>
            </a:pPr>
            <a:r>
              <a:rPr lang="en-GB"/>
              <a:t>testing):</a:t>
            </a:r>
            <a:endParaRPr lang="en-GB"/>
          </a:p>
          <a:p>
            <a:pPr marL="0" lvl="0" indent="0" algn="l" rtl="0">
              <a:spcBef>
                <a:spcPts val="0"/>
              </a:spcBef>
              <a:spcAft>
                <a:spcPts val="0"/>
              </a:spcAft>
              <a:buClr>
                <a:schemeClr val="dk1"/>
              </a:buClr>
              <a:buSzPts val="1100"/>
              <a:buFont typeface="Arial" panose="020B0604020202090204"/>
              <a:buNone/>
            </a:pPr>
          </a:p>
          <a:p>
            <a:pPr marL="0" lvl="0" indent="0" algn="l" rtl="0">
              <a:spcBef>
                <a:spcPts val="0"/>
              </a:spcBef>
              <a:spcAft>
                <a:spcPts val="0"/>
              </a:spcAft>
              <a:buClr>
                <a:schemeClr val="dk1"/>
              </a:buClr>
              <a:buSzPts val="1100"/>
              <a:buFont typeface="Arial" panose="020B0604020202090204"/>
              <a:buNone/>
            </a:pPr>
            <a:r>
              <a:rPr lang="en-GB"/>
              <a:t>mas version  Rolling release  /  LTS  release </a:t>
            </a:r>
            <a:endParaRPr lang="en-GB"/>
          </a:p>
          <a:p>
            <a:pPr marL="0" lvl="0" indent="0" algn="l" rtl="0">
              <a:spcBef>
                <a:spcPts val="0"/>
              </a:spcBef>
              <a:spcAft>
                <a:spcPts val="0"/>
              </a:spcAft>
              <a:buClr>
                <a:schemeClr val="dk1"/>
              </a:buClr>
              <a:buSzPts val="1100"/>
              <a:buFont typeface="Arial" panose="020B0604020202090204"/>
              <a:buNone/>
            </a:pPr>
          </a:p>
          <a:p>
            <a:pPr marL="0" lvl="0" indent="0" algn="l" rtl="0">
              <a:spcBef>
                <a:spcPts val="0"/>
              </a:spcBef>
              <a:spcAft>
                <a:spcPts val="0"/>
              </a:spcAft>
              <a:buClr>
                <a:schemeClr val="dk1"/>
              </a:buClr>
              <a:buSzPts val="1100"/>
              <a:buFont typeface="Arial" panose="020B0604020202090204"/>
              <a:buNone/>
            </a:pPr>
            <a:r>
              <a:rPr lang="en-GB"/>
              <a:t> utilizada en debian10 / debian 11 principales</a:t>
            </a:r>
            <a:endParaRPr lang="en-GB"/>
          </a:p>
          <a:p>
            <a:pPr marL="0" lvl="0" indent="0" algn="l" rtl="0">
              <a:spcBef>
                <a:spcPts val="0"/>
              </a:spcBef>
              <a:spcAft>
                <a:spcPts val="0"/>
              </a:spcAft>
              <a:buClr>
                <a:schemeClr val="dk1"/>
              </a:buClr>
              <a:buSzPts val="1100"/>
              <a:buFont typeface="Arial" panose="020B0604020202090204"/>
              <a:buNone/>
            </a:pPr>
          </a:p>
          <a:p>
            <a:pPr marL="0" lvl="0" indent="0" algn="l" rtl="0">
              <a:spcBef>
                <a:spcPts val="0"/>
              </a:spcBef>
              <a:spcAft>
                <a:spcPts val="0"/>
              </a:spcAft>
              <a:buClr>
                <a:schemeClr val="dk1"/>
              </a:buClr>
              <a:buSzPts val="1200"/>
              <a:buFont typeface="Arial" panose="020B0604020202090204"/>
              <a:buNone/>
            </a:pPr>
          </a:p>
          <a:p>
            <a:pPr marL="0" lvl="0" indent="0" algn="l" rtl="0">
              <a:lnSpc>
                <a:spcPct val="100000"/>
              </a:lnSpc>
              <a:spcBef>
                <a:spcPts val="0"/>
              </a:spcBef>
              <a:spcAft>
                <a:spcPts val="0"/>
              </a:spcAft>
              <a:buSzPts val="1100"/>
              <a:buNone/>
            </a:pPr>
            <a:endParaRPr>
              <a:solidFill>
                <a:srgbClr val="18191C"/>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p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90204"/>
              <a:buNone/>
            </a:pPr>
            <a:r>
              <a:rPr lang="en-GB">
                <a:solidFill>
                  <a:srgbClr val="18191C"/>
                </a:solidFill>
              </a:rPr>
              <a:t>VyOS is a free and open-source platform.</a:t>
            </a:r>
            <a:endParaRPr>
              <a:solidFill>
                <a:srgbClr val="18191C"/>
              </a:solidFill>
            </a:endParaRPr>
          </a:p>
          <a:p>
            <a:pPr marL="0" lvl="0" indent="0" algn="l" rtl="0">
              <a:lnSpc>
                <a:spcPct val="100000"/>
              </a:lnSpc>
              <a:spcBef>
                <a:spcPts val="0"/>
              </a:spcBef>
              <a:spcAft>
                <a:spcPts val="0"/>
              </a:spcAft>
              <a:buClr>
                <a:schemeClr val="dk1"/>
              </a:buClr>
              <a:buSzPts val="1100"/>
              <a:buFont typeface="Arial" panose="020B0604020202090204"/>
              <a:buNone/>
            </a:pPr>
            <a:endParaRPr>
              <a:solidFill>
                <a:srgbClr val="18191C"/>
              </a:solidFill>
            </a:endParaRPr>
          </a:p>
          <a:p>
            <a:pPr marL="0" lvl="0" indent="0" algn="l" rtl="0">
              <a:lnSpc>
                <a:spcPct val="100000"/>
              </a:lnSpc>
              <a:spcBef>
                <a:spcPts val="0"/>
              </a:spcBef>
              <a:spcAft>
                <a:spcPts val="0"/>
              </a:spcAft>
              <a:buClr>
                <a:schemeClr val="dk1"/>
              </a:buClr>
              <a:buSzPts val="1100"/>
              <a:buFont typeface="Arial" panose="020B0604020202090204"/>
              <a:buNone/>
            </a:pPr>
            <a:r>
              <a:rPr lang="en-GB">
                <a:solidFill>
                  <a:srgbClr val="18191C"/>
                </a:solidFill>
              </a:rPr>
              <a:t>We believe that software freedom is very important and every user should be free to inspect the code, modify it, contribute to it, build customized images.</a:t>
            </a:r>
            <a:endParaRPr>
              <a:solidFill>
                <a:srgbClr val="18191C"/>
              </a:solidFill>
            </a:endParaRPr>
          </a:p>
          <a:p>
            <a:pPr marL="0" lvl="0" indent="0" algn="l" rtl="0">
              <a:lnSpc>
                <a:spcPct val="100000"/>
              </a:lnSpc>
              <a:spcBef>
                <a:spcPts val="0"/>
              </a:spcBef>
              <a:spcAft>
                <a:spcPts val="0"/>
              </a:spcAft>
              <a:buClr>
                <a:schemeClr val="dk1"/>
              </a:buClr>
              <a:buSzPts val="1100"/>
              <a:buFont typeface="Arial" panose="020B0604020202090204"/>
              <a:buNone/>
            </a:pPr>
            <a:r>
              <a:rPr lang="en-GB">
                <a:solidFill>
                  <a:srgbClr val="18191C"/>
                </a:solidFill>
              </a:rPr>
              <a:t>We will always keep the entire codebase of VyOS under free licenses. We will always keep the entire toolchain for building VyOS images open source and publicly accessible. We will try to make it as easy to use as possible. We will collaborate with vendors to support latest hardware, virtualization and cloud platforms.</a:t>
            </a:r>
            <a:endParaRPr>
              <a:solidFill>
                <a:srgbClr val="18191C"/>
              </a:solidFill>
            </a:endParaRPr>
          </a:p>
          <a:p>
            <a:pPr marL="0" lvl="0" indent="0" algn="l" rtl="0">
              <a:lnSpc>
                <a:spcPct val="100000"/>
              </a:lnSpc>
              <a:spcBef>
                <a:spcPts val="0"/>
              </a:spcBef>
              <a:spcAft>
                <a:spcPts val="0"/>
              </a:spcAft>
              <a:buSzPts val="1100"/>
              <a:buNone/>
            </a:pPr>
            <a:endParaRPr>
              <a:solidFill>
                <a:srgbClr val="0E101A"/>
              </a:solidFill>
            </a:endParaRPr>
          </a:p>
          <a:p>
            <a:pPr marL="0" lvl="0" indent="0" algn="l" rtl="0">
              <a:lnSpc>
                <a:spcPct val="100000"/>
              </a:lnSpc>
              <a:spcBef>
                <a:spcPts val="0"/>
              </a:spcBef>
              <a:spcAft>
                <a:spcPts val="0"/>
              </a:spcAft>
              <a:buSzPts val="1100"/>
              <a:buNone/>
            </a:pPr>
            <a:endParaRPr>
              <a:solidFill>
                <a:srgbClr val="0E101A"/>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p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rgbClr val="0E101A"/>
                </a:solidFill>
              </a:rPr>
              <a:t>Memento de preguntas</a:t>
            </a:r>
            <a:endParaRPr>
              <a:solidFill>
                <a:srgbClr val="0E101A"/>
              </a:solidFill>
            </a:endParaRPr>
          </a:p>
          <a:p>
            <a:pPr marL="0" lvl="0" indent="0" algn="l" rtl="0">
              <a:lnSpc>
                <a:spcPct val="115000"/>
              </a:lnSpc>
              <a:spcBef>
                <a:spcPts val="0"/>
              </a:spcBef>
              <a:spcAft>
                <a:spcPts val="0"/>
              </a:spcAft>
              <a:buSzPts val="1100"/>
              <a:buNone/>
            </a:pPr>
            <a:endParaRPr>
              <a:solidFill>
                <a:srgbClr val="0E101A"/>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p2:notes"/>
          <p:cNvSpPr/>
          <p:nvPr>
            <p:ph type="sldImg" idx="2"/>
          </p:nvPr>
        </p:nvSpPr>
        <p:spPr>
          <a:xfrm>
            <a:off x="381300" y="675005"/>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a:solidFill>
                  <a:srgbClr val="0E101A"/>
                </a:solidFill>
              </a:rPr>
              <a:t>En el dia de hoy vamos a estar viendo  los siguientes tema de la presentación , a fin de interiorizarnos con la plataforma.</a:t>
            </a:r>
            <a:endParaRPr>
              <a:solidFill>
                <a:srgbClr val="0E10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a:solidFill>
                <a:srgbClr val="0E101A"/>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a:solidFill>
                  <a:srgbClr val="0E101A"/>
                </a:solidFill>
              </a:rPr>
              <a:t>Describe VyOS success story (historia de las implementaciones comerciales, a lot of forks used by commercial company):</a:t>
            </a:r>
            <a:endParaRPr>
              <a:solidFill>
                <a:srgbClr val="0E10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a:solidFill>
                <a:srgbClr val="0E101A"/>
              </a:solidFill>
            </a:endParaRPr>
          </a:p>
          <a:p>
            <a:pPr marL="0" lvl="0" indent="0" algn="l" rtl="0">
              <a:lnSpc>
                <a:spcPct val="115000"/>
              </a:lnSpc>
              <a:spcBef>
                <a:spcPts val="0"/>
              </a:spcBef>
              <a:spcAft>
                <a:spcPts val="0"/>
              </a:spcAft>
              <a:buClr>
                <a:schemeClr val="dk1"/>
              </a:buClr>
              <a:buSzPts val="1100"/>
              <a:buFont typeface="Arial" panose="020B0604020202090204"/>
              <a:buNone/>
            </a:pPr>
            <a:r>
              <a:rPr lang="en-GB">
                <a:solidFill>
                  <a:srgbClr val="0E101A"/>
                </a:solidFill>
              </a:rPr>
              <a:t>VyOS comenzó su camino hace nueve años como un fork  de Vyatta Core 6.6R1, esta version era open-source. Mientras que Vyatta se trasladó a una version de codigo-cerrado (descontinuando el proyecto de router open-source), comenzó a aparecer la idea de un sistema operativo de red libre  y de código abierto. En octubre de 2013, cuando Brocade Communications dejó de desarrollar la edición Vyatta Core del software Vyatta Routing, un  grupo de entusiastas impulsó el proyecto VyOS.</a:t>
            </a:r>
            <a:endParaRPr>
              <a:solidFill>
                <a:srgbClr val="0E10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a:solidFill>
                <a:srgbClr val="0E101A"/>
              </a:solidFill>
            </a:endParaRPr>
          </a:p>
          <a:p>
            <a:pPr marL="0" lvl="0" indent="0" algn="l" rtl="0">
              <a:lnSpc>
                <a:spcPct val="115000"/>
              </a:lnSpc>
              <a:spcBef>
                <a:spcPts val="0"/>
              </a:spcBef>
              <a:spcAft>
                <a:spcPts val="0"/>
              </a:spcAft>
              <a:buSzPts val="1100"/>
              <a:buNone/>
            </a:pPr>
            <a:r>
              <a:rPr lang="en-GB">
                <a:solidFill>
                  <a:srgbClr val="0E101A"/>
                </a:solidFill>
              </a:rPr>
              <a:t>en este slide podemos ver un poco de la cronología(distinto forks Ubitiquit/danos)</a:t>
            </a:r>
            <a:endParaRPr>
              <a:solidFill>
                <a:srgbClr val="0E101A"/>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rgbClr val="0E101A"/>
                </a:solidFill>
              </a:rPr>
              <a:t>Explicar q no es solo un router-virtual en una VM</a:t>
            </a:r>
            <a:endParaRPr>
              <a:solidFill>
                <a:srgbClr val="0E101A"/>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chemeClr val="dk1"/>
                </a:solidFill>
                <a:highlight>
                  <a:schemeClr val="lt1"/>
                </a:highlight>
              </a:rPr>
              <a:t> plataformas donde puede ser desplegado</a:t>
            </a:r>
            <a:endParaRPr>
              <a:solidFill>
                <a:schemeClr val="dk1"/>
              </a:solidFill>
              <a:highlight>
                <a:schemeClr val="lt1"/>
              </a:highlight>
            </a:endParaRPr>
          </a:p>
          <a:p>
            <a:pPr marL="0" lvl="0" indent="0" algn="l" rtl="0">
              <a:lnSpc>
                <a:spcPct val="115000"/>
              </a:lnSpc>
              <a:spcBef>
                <a:spcPts val="0"/>
              </a:spcBef>
              <a:spcAft>
                <a:spcPts val="0"/>
              </a:spcAft>
              <a:buSzPts val="1100"/>
              <a:buNone/>
            </a:pPr>
            <a:endParaRPr>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panose="020B0604020202090204"/>
              <a:buNone/>
            </a:pPr>
            <a:r>
              <a:rPr lang="en-GB">
                <a:solidFill>
                  <a:schemeClr val="dk1"/>
                </a:solidFill>
                <a:highlight>
                  <a:schemeClr val="lt1"/>
                </a:highlight>
              </a:rPr>
              <a:t>Nombrar matrix de compatibilidad en la pagina web.</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rgbClr val="0E101A"/>
                </a:solidFill>
              </a:rPr>
              <a:t>contar sobre la cli y aplicaciones de red utilizada  (ej:Free Range Routing, strongswan)</a:t>
            </a:r>
            <a:endParaRPr>
              <a:solidFill>
                <a:srgbClr val="0E101A"/>
              </a:solidFill>
            </a:endParaRPr>
          </a:p>
          <a:p>
            <a:pPr marL="0" lvl="0" indent="0" algn="l" rtl="0">
              <a:lnSpc>
                <a:spcPct val="115000"/>
              </a:lnSpc>
              <a:spcBef>
                <a:spcPts val="0"/>
              </a:spcBef>
              <a:spcAft>
                <a:spcPts val="0"/>
              </a:spcAft>
              <a:buSzPts val="1100"/>
              <a:buNone/>
            </a:pPr>
            <a:endParaRPr>
              <a:solidFill>
                <a:srgbClr val="0E101A"/>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highlight>
                  <a:srgbClr val="FFFFFF"/>
                </a:highlight>
              </a:rPr>
              <a:t>Historia del problema con quagga y instalar dependencia en debian/centos{problema clasico}</a:t>
            </a:r>
            <a:endParaRPr>
              <a:highlight>
                <a:srgbClr val="FFFFFF"/>
              </a:highlight>
            </a:endParaRPr>
          </a:p>
          <a:p>
            <a:pPr marL="0" lvl="0" indent="0" algn="l" rtl="0">
              <a:lnSpc>
                <a:spcPct val="115000"/>
              </a:lnSpc>
              <a:spcBef>
                <a:spcPts val="0"/>
              </a:spcBef>
              <a:spcAft>
                <a:spcPts val="0"/>
              </a:spcAft>
              <a:buSzPts val="1100"/>
              <a:buNone/>
            </a:pPr>
            <a:endParaRPr>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rgbClr val="0E101A"/>
                </a:solidFill>
              </a:rPr>
              <a:t>Como interactúa el la VyOS con las diferentes aplicaciones de red </a:t>
            </a:r>
            <a:endParaRPr>
              <a:solidFill>
                <a:srgbClr val="0E101A"/>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a:solidFill>
                  <a:srgbClr val="0E101A"/>
                </a:solidFill>
              </a:rPr>
              <a:t>VyOS tiene un stack muy completo, desde routeo avanzado hasta concentrado de vpns or firewall . Se puede administrar de diferentes maneras, incluido el uso de herramientas de automatización, y contiene todos los servicios y funciones básicos necesarios en las redes típicas.’</a:t>
            </a:r>
            <a:endParaRPr>
              <a:solidFill>
                <a:srgbClr val="0E101A"/>
              </a:solidFill>
            </a:endParaRPr>
          </a:p>
          <a:p>
            <a:pPr marL="0" lvl="0" indent="0" algn="l" rtl="0">
              <a:lnSpc>
                <a:spcPct val="115000"/>
              </a:lnSpc>
              <a:spcBef>
                <a:spcPts val="0"/>
              </a:spcBef>
              <a:spcAft>
                <a:spcPts val="0"/>
              </a:spcAft>
              <a:buSzPts val="1100"/>
              <a:buNone/>
            </a:pPr>
            <a:endParaRPr>
              <a:solidFill>
                <a:srgbClr val="0E101A"/>
              </a:solidFill>
            </a:endParaRPr>
          </a:p>
          <a:p>
            <a:pPr marL="0" lvl="0" indent="0" algn="l" rtl="0">
              <a:lnSpc>
                <a:spcPct val="115000"/>
              </a:lnSpc>
              <a:spcBef>
                <a:spcPts val="0"/>
              </a:spcBef>
              <a:spcAft>
                <a:spcPts val="0"/>
              </a:spcAft>
              <a:buSzPts val="1100"/>
              <a:buNone/>
            </a:pPr>
            <a:r>
              <a:rPr lang="en-GB">
                <a:solidFill>
                  <a:srgbClr val="0E101A"/>
                </a:solidFill>
              </a:rPr>
              <a:t>Vpn /monitero/routing /vrf</a:t>
            </a:r>
            <a:endParaRPr>
              <a:solidFill>
                <a:srgbClr val="0E101A"/>
              </a:solidFill>
            </a:endParaRPr>
          </a:p>
          <a:p>
            <a:pPr marL="0" lvl="0" indent="0" algn="l" rtl="0">
              <a:lnSpc>
                <a:spcPct val="115000"/>
              </a:lnSpc>
              <a:spcBef>
                <a:spcPts val="0"/>
              </a:spcBef>
              <a:spcAft>
                <a:spcPts val="0"/>
              </a:spcAft>
              <a:buSzPts val="1100"/>
              <a:buNone/>
            </a:pPr>
            <a:endParaRPr>
              <a:solidFill>
                <a:srgbClr val="0E101A"/>
              </a:solidFill>
            </a:endParaRPr>
          </a:p>
          <a:p>
            <a:pPr marL="0" lvl="0" indent="0" algn="l" rtl="0">
              <a:lnSpc>
                <a:spcPct val="115000"/>
              </a:lnSpc>
              <a:spcBef>
                <a:spcPts val="0"/>
              </a:spcBef>
              <a:spcAft>
                <a:spcPts val="0"/>
              </a:spcAft>
              <a:buSzPts val="1100"/>
              <a:buNone/>
            </a:pPr>
            <a:r>
              <a:rPr lang="en-GB">
                <a:solidFill>
                  <a:srgbClr val="0E101A"/>
                </a:solidFill>
              </a:rPr>
              <a:t>Con lo mismo recursos de una maquina virtual / ..entrada a recursos </a:t>
            </a:r>
            <a:endParaRPr>
              <a:solidFill>
                <a:srgbClr val="0E101A"/>
              </a:solidFill>
            </a:endParaRPr>
          </a:p>
          <a:p>
            <a:pPr marL="0" lvl="0" indent="0" algn="l" rtl="0">
              <a:lnSpc>
                <a:spcPct val="115000"/>
              </a:lnSpc>
              <a:spcBef>
                <a:spcPts val="0"/>
              </a:spcBef>
              <a:spcAft>
                <a:spcPts val="0"/>
              </a:spcAft>
              <a:buSzPts val="1100"/>
              <a:buNone/>
            </a:pPr>
            <a:endParaRPr>
              <a:solidFill>
                <a:srgbClr val="0E101A"/>
              </a:solidFill>
            </a:endParaRPr>
          </a:p>
          <a:p>
            <a:pPr marL="0" lvl="0" indent="0" algn="l" rtl="0">
              <a:lnSpc>
                <a:spcPct val="115000"/>
              </a:lnSpc>
              <a:spcBef>
                <a:spcPts val="0"/>
              </a:spcBef>
              <a:spcAft>
                <a:spcPts val="0"/>
              </a:spcAft>
              <a:buSzPts val="1100"/>
              <a:buNone/>
            </a:pPr>
            <a:r>
              <a:rPr lang="en-GB">
                <a:solidFill>
                  <a:srgbClr val="0E101A"/>
                </a:solidFill>
              </a:rPr>
              <a:t>Algunos:</a:t>
            </a:r>
            <a:endParaRPr>
              <a:solidFill>
                <a:srgbClr val="0E101A"/>
              </a:solidFill>
            </a:endParaRPr>
          </a:p>
          <a:p>
            <a:pPr marL="0" lvl="0" indent="0" algn="l" rtl="0">
              <a:lnSpc>
                <a:spcPct val="115000"/>
              </a:lnSpc>
              <a:spcBef>
                <a:spcPts val="0"/>
              </a:spcBef>
              <a:spcAft>
                <a:spcPts val="0"/>
              </a:spcAft>
              <a:buSzPts val="1100"/>
              <a:buNone/>
            </a:pPr>
            <a:r>
              <a:rPr lang="en-GB">
                <a:solidFill>
                  <a:srgbClr val="0E101A"/>
                </a:solidFill>
              </a:rPr>
              <a:t>Diferentes alternativas de protocolos de ruteos, incluidos los protocolos de enrutamiento dinámico, Permite dividir redes dominios L2 pequeños y proporcionar o denegar conectividad entre ellos, lo que reduce los riesgos de seguridad en el nivel de red bajo y simplifica la administración de dispositivos.</a:t>
            </a:r>
            <a:endParaRPr>
              <a:solidFill>
                <a:srgbClr val="0E101A"/>
              </a:solidFill>
            </a:endParaRPr>
          </a:p>
          <a:p>
            <a:pPr marL="0" lvl="0" indent="0" algn="l" rtl="0">
              <a:lnSpc>
                <a:spcPct val="115000"/>
              </a:lnSpc>
              <a:spcBef>
                <a:spcPts val="0"/>
              </a:spcBef>
              <a:spcAft>
                <a:spcPts val="0"/>
              </a:spcAft>
              <a:buSzPts val="1100"/>
              <a:buNone/>
            </a:pPr>
            <a:endParaRPr>
              <a:solidFill>
                <a:srgbClr val="0E101A"/>
              </a:solidFill>
            </a:endParaRPr>
          </a:p>
          <a:p>
            <a:pPr marL="0" lvl="0" indent="0" algn="l" rtl="0">
              <a:lnSpc>
                <a:spcPct val="115000"/>
              </a:lnSpc>
              <a:spcBef>
                <a:spcPts val="0"/>
              </a:spcBef>
              <a:spcAft>
                <a:spcPts val="0"/>
              </a:spcAft>
              <a:buSzPts val="1100"/>
              <a:buNone/>
            </a:pPr>
            <a:r>
              <a:rPr lang="en-GB">
                <a:solidFill>
                  <a:srgbClr val="0E101A"/>
                </a:solidFill>
              </a:rPr>
              <a:t>Interconexión con otros sitios. Cuando la infraestructura de la red es lo suficientemente grande y requiere una conexión entre sitios o dispositivos remotos, VyOS puede proporcionarle diferentes protocolos VPN, como un IPSec clásico o algo moderno como WireGuard fácil de usar.</a:t>
            </a:r>
            <a:endParaRPr>
              <a:solidFill>
                <a:srgbClr val="0E101A"/>
              </a:solidFill>
            </a:endParaRPr>
          </a:p>
          <a:p>
            <a:pPr marL="0" lvl="0" indent="0" algn="l" rtl="0">
              <a:lnSpc>
                <a:spcPct val="115000"/>
              </a:lnSpc>
              <a:spcBef>
                <a:spcPts val="0"/>
              </a:spcBef>
              <a:spcAft>
                <a:spcPts val="0"/>
              </a:spcAft>
              <a:buSzPts val="1100"/>
              <a:buNone/>
            </a:pPr>
            <a:r>
              <a:rPr lang="en-GB">
                <a:solidFill>
                  <a:srgbClr val="0E101A"/>
                </a:solidFill>
              </a:rPr>
              <a:t>Un caso especial de VPN: acceso remoto para trabajadores itinerantes y trabajadores domésticos. Esta es una tarea muy actual en los días actuales, y VyOS ofrece varias formas de manejar esto.</a:t>
            </a:r>
            <a:endParaRPr>
              <a:solidFill>
                <a:srgbClr val="0E101A"/>
              </a:solidFill>
            </a:endParaRPr>
          </a:p>
          <a:p>
            <a:pPr marL="0" lvl="0" indent="0" algn="l" rtl="0">
              <a:lnSpc>
                <a:spcPct val="115000"/>
              </a:lnSpc>
              <a:spcBef>
                <a:spcPts val="0"/>
              </a:spcBef>
              <a:spcAft>
                <a:spcPts val="0"/>
              </a:spcAft>
              <a:buSzPts val="1100"/>
              <a:buNone/>
            </a:pPr>
            <a:r>
              <a:rPr lang="en-GB">
                <a:solidFill>
                  <a:srgbClr val="0E101A"/>
                </a:solidFill>
              </a:rPr>
              <a:t>O manejar conexiones externas para proporcionar, por ejemplo, acceso a Internet u otras grandes redes corporativas/privadas, como una puerta de enlace de borde habitual con algunos beneficios, por ejemplo, equilibrio de tráfico entre canales y alta disponibilidad.</a:t>
            </a:r>
            <a:endParaRPr>
              <a:solidFill>
                <a:srgbClr val="0E101A"/>
              </a:solidFill>
            </a:endParaRPr>
          </a:p>
          <a:p>
            <a:pPr marL="0" lvl="0" indent="0" algn="l" rtl="0">
              <a:lnSpc>
                <a:spcPct val="115000"/>
              </a:lnSpc>
              <a:spcBef>
                <a:spcPts val="0"/>
              </a:spcBef>
              <a:spcAft>
                <a:spcPts val="0"/>
              </a:spcAft>
              <a:buSzPts val="1100"/>
              <a:buNone/>
            </a:pPr>
            <a:endParaRPr>
              <a:solidFill>
                <a:srgbClr val="0E101A"/>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 name="Shape 9"/>
        <p:cNvGrpSpPr/>
        <p:nvPr/>
      </p:nvGrpSpPr>
      <p:grpSpPr>
        <a:xfrm>
          <a:off x="0" y="0"/>
          <a:ext cx="0" cy="0"/>
          <a:chOff x="0" y="0"/>
          <a:chExt cx="0" cy="0"/>
        </a:xfrm>
      </p:grpSpPr>
      <p:sp>
        <p:nvSpPr>
          <p:cNvPr id="10" name="Google Shape;10;p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2" name="Shape 12"/>
        <p:cNvGrpSpPr/>
        <p:nvPr/>
      </p:nvGrpSpPr>
      <p:grpSpPr>
        <a:xfrm>
          <a:off x="0" y="0"/>
          <a:ext cx="0" cy="0"/>
          <a:chOff x="0" y="0"/>
          <a:chExt cx="0" cy="0"/>
        </a:xfrm>
      </p:grpSpPr>
      <p:sp>
        <p:nvSpPr>
          <p:cNvPr id="13" name="Google Shape;13;p3"/>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3"/>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7" name="Google Shape;37;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90204"/>
              <a:buChar char="●"/>
              <a:defRPr sz="18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914400" marR="0" lvl="1"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2743200" marR="0" lvl="5"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3200400" marR="0" lvl="6"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3657600" marR="0" lvl="7"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4114800" marR="0" lvl="8" indent="-317500" algn="l" rtl="0">
              <a:lnSpc>
                <a:spcPct val="115000"/>
              </a:lnSpc>
              <a:spcBef>
                <a:spcPts val="1600"/>
              </a:spcBef>
              <a:spcAft>
                <a:spcPts val="160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hyperlink" Target="https://slack.vyos.io" TargetMode="External"/><Relationship Id="rId5" Type="http://schemas.openxmlformats.org/officeDocument/2006/relationships/hyperlink" Target="https://docs.vyos.io" TargetMode="External"/><Relationship Id="rId4" Type="http://schemas.openxmlformats.org/officeDocument/2006/relationships/hyperlink" Target="https://forum.vyos.io" TargetMode="External"/><Relationship Id="rId3" Type="http://schemas.openxmlformats.org/officeDocument/2006/relationships/hyperlink" Target="https://phabricator.vyos.net" TargetMode="External"/><Relationship Id="rId2" Type="http://schemas.openxmlformats.org/officeDocument/2006/relationships/hyperlink" Target="https://www.vyos.io" TargetMode="External"/><Relationship Id="rId11" Type="http://schemas.openxmlformats.org/officeDocument/2006/relationships/notesSlide" Target="../notesSlides/notesSlide18.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hyperlink" Target="https://www.vyos.io" TargetMode="External"/><Relationship Id="rId12" Type="http://schemas.openxmlformats.org/officeDocument/2006/relationships/notesSlide" Target="../notesSlides/notesSlide6.xml"/><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hyperlink" Target="https://www.vyos.io" TargetMode="Externa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hyperlink" Target="https://www.vyos.io" TargetMode="Externa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cxnSp>
        <p:nvCxnSpPr>
          <p:cNvPr id="54" name="Google Shape;54;p13"/>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55" name="Google Shape;55;p13"/>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56" name="Google Shape;56;p13"/>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57" name="Google Shape;57;p13"/>
          <p:cNvSpPr txBox="1"/>
          <p:nvPr/>
        </p:nvSpPr>
        <p:spPr>
          <a:xfrm>
            <a:off x="1447800" y="152400"/>
            <a:ext cx="47331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58" name="Google Shape;58;p13"/>
          <p:cNvSpPr txBox="1"/>
          <p:nvPr/>
        </p:nvSpPr>
        <p:spPr>
          <a:xfrm>
            <a:off x="304800" y="4760595"/>
            <a:ext cx="326453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59" name="Google Shape;59;p13"/>
          <p:cNvSpPr txBox="1"/>
          <p:nvPr/>
        </p:nvSpPr>
        <p:spPr>
          <a:xfrm>
            <a:off x="7731125" y="4760595"/>
            <a:ext cx="126047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60" name="Google Shape;60;p13"/>
          <p:cNvSpPr txBox="1"/>
          <p:nvPr/>
        </p:nvSpPr>
        <p:spPr>
          <a:xfrm>
            <a:off x="2082950" y="1990683"/>
            <a:ext cx="50619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panose="020B0604020202090204"/>
              <a:buNone/>
            </a:pPr>
            <a:r>
              <a:rPr lang="en-GB" sz="2000" b="0" i="0" u="none" strike="noStrike" cap="none">
                <a:solidFill>
                  <a:srgbClr val="000000"/>
                </a:solidFill>
                <a:highlight>
                  <a:srgbClr val="FFFFFF"/>
                </a:highlight>
                <a:latin typeface="Arial" panose="020B0604020202090204"/>
                <a:ea typeface="Arial" panose="020B0604020202090204"/>
                <a:cs typeface="Arial" panose="020B0604020202090204"/>
                <a:sym typeface="Arial" panose="020B0604020202090204"/>
              </a:rPr>
              <a:t>Open source router and firewall platform</a:t>
            </a:r>
            <a:endParaRPr sz="2000" b="0" i="0" u="none" strike="noStrike" cap="none">
              <a:solidFill>
                <a:srgbClr val="000000"/>
              </a:solidFill>
              <a:highlight>
                <a:srgbClr val="FFFFFF"/>
              </a:highlight>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600"/>
              <a:buFont typeface="Arial" panose="020B0604020202090204"/>
              <a:buNone/>
            </a:pPr>
            <a:endParaRPr sz="1600" b="0" i="0" u="none" strike="noStrike" cap="none">
              <a:solidFill>
                <a:srgbClr val="3C4043"/>
              </a:solidFill>
              <a:highlight>
                <a:schemeClr val="lt1"/>
              </a:highlight>
              <a:latin typeface="Roboto"/>
              <a:ea typeface="Roboto"/>
              <a:cs typeface="Roboto"/>
              <a:sym typeface="Roboto"/>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cxnSp>
        <p:nvCxnSpPr>
          <p:cNvPr id="179" name="Google Shape;179;p22"/>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180" name="Google Shape;180;p22"/>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181" name="Google Shape;181;p22"/>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182" name="Google Shape;182;p22"/>
          <p:cNvSpPr txBox="1"/>
          <p:nvPr/>
        </p:nvSpPr>
        <p:spPr>
          <a:xfrm>
            <a:off x="1447800" y="152400"/>
            <a:ext cx="2025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183" name="Google Shape;183;p22"/>
          <p:cNvSpPr txBox="1"/>
          <p:nvPr/>
        </p:nvSpPr>
        <p:spPr>
          <a:xfrm>
            <a:off x="5368925" y="304800"/>
            <a:ext cx="34417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000000"/>
                </a:solidFill>
                <a:latin typeface="Roboto"/>
                <a:ea typeface="Roboto"/>
                <a:cs typeface="Roboto"/>
                <a:sym typeface="Roboto"/>
              </a:rPr>
              <a:t>Route-reflector /Router-server </a:t>
            </a:r>
            <a:endParaRPr sz="1600" b="0" i="0" u="none" strike="noStrike" cap="none">
              <a:solidFill>
                <a:srgbClr val="000000"/>
              </a:solidFill>
              <a:latin typeface="Roboto"/>
              <a:ea typeface="Roboto"/>
              <a:cs typeface="Roboto"/>
              <a:sym typeface="Roboto"/>
            </a:endParaRPr>
          </a:p>
        </p:txBody>
      </p:sp>
      <p:sp>
        <p:nvSpPr>
          <p:cNvPr id="184" name="Google Shape;184;p22"/>
          <p:cNvSpPr txBox="1"/>
          <p:nvPr/>
        </p:nvSpPr>
        <p:spPr>
          <a:xfrm>
            <a:off x="152400" y="4760595"/>
            <a:ext cx="373443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185" name="Google Shape;185;p22"/>
          <p:cNvSpPr txBox="1"/>
          <p:nvPr/>
        </p:nvSpPr>
        <p:spPr>
          <a:xfrm>
            <a:off x="7620000" y="4760595"/>
            <a:ext cx="137160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186" name="Google Shape;186;p22"/>
          <p:cNvSpPr txBox="1"/>
          <p:nvPr/>
        </p:nvSpPr>
        <p:spPr>
          <a:xfrm>
            <a:off x="3886200" y="970915"/>
            <a:ext cx="5029200" cy="358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panose="020B0604020202090204"/>
              <a:buNone/>
            </a:pPr>
            <a:r>
              <a:rPr lang="en-GB" sz="1600" b="1" i="0" u="none" strike="noStrike" cap="none">
                <a:solidFill>
                  <a:srgbClr val="000000"/>
                </a:solidFill>
                <a:latin typeface="Roboto"/>
                <a:ea typeface="Roboto"/>
                <a:cs typeface="Roboto"/>
                <a:sym typeface="Roboto"/>
              </a:rPr>
              <a:t>Detalle de solucion </a:t>
            </a:r>
            <a:endParaRPr sz="16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endParaRPr sz="1600" b="1" i="0" u="none" strike="noStrike" cap="none">
              <a:solidFill>
                <a:srgbClr val="000000"/>
              </a:solidFill>
              <a:latin typeface="Roboto"/>
              <a:ea typeface="Roboto"/>
              <a:cs typeface="Roboto"/>
              <a:sym typeface="Roboto"/>
            </a:endParaRPr>
          </a:p>
          <a:p>
            <a:pPr marL="457200" marR="0" lvl="0" indent="-317500" algn="l" rtl="0">
              <a:lnSpc>
                <a:spcPct val="115000"/>
              </a:lnSpc>
              <a:spcBef>
                <a:spcPts val="50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Alta </a:t>
            </a:r>
            <a:r>
              <a:rPr lang="en-GB">
                <a:latin typeface="Roboto"/>
                <a:ea typeface="Roboto"/>
                <a:cs typeface="Roboto"/>
                <a:sym typeface="Roboto"/>
              </a:rPr>
              <a:t>disponibilidad</a:t>
            </a:r>
            <a:r>
              <a:rPr lang="en-GB" sz="1400" b="0" i="0" u="none" strike="noStrike" cap="none">
                <a:solidFill>
                  <a:srgbClr val="000000"/>
                </a:solidFill>
                <a:latin typeface="Roboto"/>
                <a:ea typeface="Roboto"/>
                <a:cs typeface="Roboto"/>
                <a:sym typeface="Roboto"/>
              </a:rPr>
              <a:t>, permite tener </a:t>
            </a:r>
            <a:r>
              <a:rPr lang="en-GB">
                <a:latin typeface="Roboto"/>
                <a:ea typeface="Roboto"/>
                <a:cs typeface="Roboto"/>
                <a:sym typeface="Roboto"/>
              </a:rPr>
              <a:t>sesiones</a:t>
            </a:r>
            <a:r>
              <a:rPr lang="en-GB" sz="1400" b="0" i="0" u="none" strike="noStrike" cap="none">
                <a:solidFill>
                  <a:srgbClr val="000000"/>
                </a:solidFill>
                <a:latin typeface="Roboto"/>
                <a:ea typeface="Roboto"/>
                <a:cs typeface="Roboto"/>
                <a:sym typeface="Roboto"/>
              </a:rPr>
              <a:t> redundante hacia todos los router-clientes.</a:t>
            </a:r>
            <a:endParaRPr sz="1400" b="0" i="0" u="none" strike="noStrike" cap="none">
              <a:solidFill>
                <a:srgbClr val="000000"/>
              </a:solidFill>
              <a:latin typeface="Roboto"/>
              <a:ea typeface="Roboto"/>
              <a:cs typeface="Roboto"/>
              <a:sym typeface="Roboto"/>
            </a:endParaRPr>
          </a:p>
          <a:p>
            <a:pPr marL="457200" marR="0" lvl="0" indent="-317500" algn="l" rtl="0">
              <a:lnSpc>
                <a:spcPct val="115000"/>
              </a:lnSpc>
              <a:spcBef>
                <a:spcPts val="50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Equal-cost multipath entre múltiples enlaces hacia el core a través de rutas estáticas o protocolos de enrutamiento dinámico.</a:t>
            </a:r>
            <a:endParaRPr sz="1400" b="0" i="0" u="none" strike="noStrike" cap="none">
              <a:solidFill>
                <a:srgbClr val="000000"/>
              </a:solidFill>
              <a:latin typeface="Roboto"/>
              <a:ea typeface="Roboto"/>
              <a:cs typeface="Roboto"/>
              <a:sym typeface="Roboto"/>
            </a:endParaRPr>
          </a:p>
          <a:p>
            <a:pPr marL="457200" marR="0" lvl="0" indent="-317500" algn="l" rtl="0">
              <a:lnSpc>
                <a:spcPct val="115000"/>
              </a:lnSpc>
              <a:spcBef>
                <a:spcPts val="50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Soluciona el problema del full-mesh IBGP.</a:t>
            </a:r>
            <a:endParaRPr sz="1400" b="0" i="0" u="none" strike="noStrike" cap="none">
              <a:solidFill>
                <a:srgbClr val="000000"/>
              </a:solidFill>
              <a:latin typeface="Roboto"/>
              <a:ea typeface="Roboto"/>
              <a:cs typeface="Roboto"/>
              <a:sym typeface="Roboto"/>
            </a:endParaRPr>
          </a:p>
          <a:p>
            <a:pPr marL="457200" marR="0" lvl="0" indent="-317500" algn="l" rtl="0">
              <a:lnSpc>
                <a:spcPct val="115000"/>
              </a:lnSpc>
              <a:spcBef>
                <a:spcPts val="500"/>
              </a:spcBef>
              <a:spcAft>
                <a:spcPts val="0"/>
              </a:spcAft>
              <a:buClr>
                <a:srgbClr val="000000"/>
              </a:buClr>
              <a:buSzPts val="1400"/>
              <a:buFont typeface="Roboto"/>
              <a:buChar char="●"/>
            </a:pPr>
            <a:r>
              <a:rPr lang="en-GB">
                <a:latin typeface="Roboto"/>
                <a:ea typeface="Roboto"/>
                <a:cs typeface="Roboto"/>
                <a:sym typeface="Roboto"/>
              </a:rPr>
              <a:t>Generalmente</a:t>
            </a:r>
            <a:r>
              <a:rPr lang="en-GB" sz="1400" b="0" i="0" u="none" strike="noStrike" cap="none">
                <a:solidFill>
                  <a:srgbClr val="000000"/>
                </a:solidFill>
                <a:latin typeface="Roboto"/>
                <a:ea typeface="Roboto"/>
                <a:cs typeface="Roboto"/>
                <a:sym typeface="Roboto"/>
              </a:rPr>
              <a:t> usado para dar el control-plane en</a:t>
            </a:r>
            <a:endParaRPr sz="1400" b="0" i="0" u="none" strike="noStrike" cap="none">
              <a:solidFill>
                <a:srgbClr val="000000"/>
              </a:solidFill>
              <a:latin typeface="Roboto"/>
              <a:ea typeface="Roboto"/>
              <a:cs typeface="Roboto"/>
              <a:sym typeface="Roboto"/>
            </a:endParaRPr>
          </a:p>
          <a:p>
            <a:pPr marL="139700" marR="0" lvl="0" indent="0" algn="l" rtl="0">
              <a:lnSpc>
                <a:spcPct val="115000"/>
              </a:lnSpc>
              <a:spcBef>
                <a:spcPts val="500"/>
              </a:spcBef>
              <a:spcAft>
                <a:spcPts val="0"/>
              </a:spcAft>
              <a:buClr>
                <a:srgbClr val="000000"/>
              </a:buClr>
              <a:buSzPts val="1400"/>
              <a:buFont typeface="Roboto"/>
              <a:buNone/>
            </a:pPr>
            <a:r>
              <a:rPr lang="en-GB" sz="1400" b="0" i="0" u="none" strike="noStrike" cap="none">
                <a:solidFill>
                  <a:srgbClr val="000000"/>
                </a:solidFill>
                <a:latin typeface="Roboto"/>
                <a:ea typeface="Roboto"/>
                <a:cs typeface="Roboto"/>
                <a:sym typeface="Roboto"/>
              </a:rPr>
              <a:t>    </a:t>
            </a:r>
            <a:r>
              <a:rPr lang="en-GB">
                <a:latin typeface="Roboto"/>
                <a:ea typeface="Roboto"/>
                <a:cs typeface="Roboto"/>
                <a:sym typeface="Roboto"/>
              </a:rPr>
              <a:t>Proveedores</a:t>
            </a:r>
            <a:r>
              <a:rPr lang="en-GB" sz="1400" b="0" i="0" u="none" strike="noStrike" cap="none">
                <a:solidFill>
                  <a:srgbClr val="000000"/>
                </a:solidFill>
                <a:latin typeface="Roboto"/>
                <a:ea typeface="Roboto"/>
                <a:cs typeface="Roboto"/>
                <a:sym typeface="Roboto"/>
              </a:rPr>
              <a:t> de servicios y puntos de intercambio.</a:t>
            </a:r>
            <a:endParaRPr sz="1400" b="0" i="0" u="none" strike="noStrike" cap="none">
              <a:solidFill>
                <a:srgbClr val="000000"/>
              </a:solidFill>
              <a:latin typeface="Roboto"/>
              <a:ea typeface="Roboto"/>
              <a:cs typeface="Roboto"/>
              <a:sym typeface="Roboto"/>
            </a:endParaRPr>
          </a:p>
          <a:p>
            <a:pPr marL="457200" marR="0" lvl="0" indent="-317500" algn="l" rtl="0">
              <a:lnSpc>
                <a:spcPct val="115000"/>
              </a:lnSpc>
              <a:spcBef>
                <a:spcPts val="500"/>
              </a:spcBef>
              <a:spcAft>
                <a:spcPts val="50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Soporte para multiples address-</a:t>
            </a:r>
            <a:r>
              <a:rPr lang="en-GB">
                <a:latin typeface="Roboto"/>
                <a:ea typeface="Roboto"/>
                <a:cs typeface="Roboto"/>
                <a:sym typeface="Roboto"/>
              </a:rPr>
              <a:t>family</a:t>
            </a:r>
            <a:r>
              <a:rPr lang="en-GB" sz="1400" b="0" i="0" u="none" strike="noStrike" cap="none">
                <a:solidFill>
                  <a:srgbClr val="000000"/>
                </a:solidFill>
                <a:latin typeface="Roboto"/>
                <a:ea typeface="Roboto"/>
                <a:cs typeface="Roboto"/>
                <a:sym typeface="Roboto"/>
              </a:rPr>
              <a:t> como IPV4/V6,EVPN,FlowSpec-VPNV4/VPNV6.</a:t>
            </a:r>
            <a:endParaRPr sz="1400" b="0" i="0" u="none" strike="noStrike" cap="none">
              <a:solidFill>
                <a:srgbClr val="000000"/>
              </a:solidFill>
              <a:latin typeface="Roboto"/>
              <a:ea typeface="Roboto"/>
              <a:cs typeface="Roboto"/>
              <a:sym typeface="Roboto"/>
            </a:endParaRPr>
          </a:p>
        </p:txBody>
      </p:sp>
      <p:pic>
        <p:nvPicPr>
          <p:cNvPr id="187" name="Google Shape;187;p22" descr="Screen Shot 2022-05-05 at 19.59.06"/>
          <p:cNvPicPr preferRelativeResize="0"/>
          <p:nvPr/>
        </p:nvPicPr>
        <p:blipFill rotWithShape="1">
          <a:blip r:embed="rId3"/>
          <a:srcRect/>
          <a:stretch>
            <a:fillRect/>
          </a:stretch>
        </p:blipFill>
        <p:spPr>
          <a:xfrm>
            <a:off x="304800" y="1371600"/>
            <a:ext cx="3488055" cy="3032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cxnSp>
        <p:nvCxnSpPr>
          <p:cNvPr id="192" name="Google Shape;192;p23"/>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193" name="Google Shape;193;p23"/>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194" name="Google Shape;194;p23"/>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195" name="Google Shape;195;p23"/>
          <p:cNvSpPr txBox="1"/>
          <p:nvPr/>
        </p:nvSpPr>
        <p:spPr>
          <a:xfrm>
            <a:off x="1447800" y="152400"/>
            <a:ext cx="2025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196" name="Google Shape;196;p23"/>
          <p:cNvSpPr txBox="1"/>
          <p:nvPr/>
        </p:nvSpPr>
        <p:spPr>
          <a:xfrm>
            <a:off x="5368925" y="304800"/>
            <a:ext cx="34417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000000"/>
                </a:solidFill>
                <a:latin typeface="Roboto"/>
                <a:ea typeface="Roboto"/>
                <a:cs typeface="Roboto"/>
                <a:sym typeface="Roboto"/>
              </a:rPr>
              <a:t>Route-reflector /Router-server </a:t>
            </a:r>
            <a:endParaRPr sz="1600" b="0" i="0" u="none" strike="noStrike" cap="none">
              <a:solidFill>
                <a:srgbClr val="000000"/>
              </a:solidFill>
              <a:latin typeface="Roboto"/>
              <a:ea typeface="Roboto"/>
              <a:cs typeface="Roboto"/>
              <a:sym typeface="Roboto"/>
            </a:endParaRPr>
          </a:p>
        </p:txBody>
      </p:sp>
      <p:sp>
        <p:nvSpPr>
          <p:cNvPr id="197" name="Google Shape;197;p23"/>
          <p:cNvSpPr txBox="1"/>
          <p:nvPr/>
        </p:nvSpPr>
        <p:spPr>
          <a:xfrm>
            <a:off x="245745" y="4724400"/>
            <a:ext cx="38944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198" name="Google Shape;198;p23"/>
          <p:cNvSpPr txBox="1"/>
          <p:nvPr/>
        </p:nvSpPr>
        <p:spPr>
          <a:xfrm>
            <a:off x="7561580" y="4760595"/>
            <a:ext cx="14300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199" name="Google Shape;199;p23"/>
          <p:cNvSpPr txBox="1"/>
          <p:nvPr/>
        </p:nvSpPr>
        <p:spPr>
          <a:xfrm>
            <a:off x="1775460" y="906145"/>
            <a:ext cx="6824980" cy="110871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Roboto"/>
                <a:ea typeface="Roboto"/>
                <a:cs typeface="Roboto"/>
                <a:sym typeface="Roboto"/>
              </a:rPr>
              <a:t>Una de las mayores ventajas de usar NFV como un virtual route-reflector es que hoy en no tenemos una </a:t>
            </a:r>
            <a:r>
              <a:rPr lang="en-GB">
                <a:latin typeface="Roboto"/>
                <a:ea typeface="Roboto"/>
                <a:cs typeface="Roboto"/>
                <a:sym typeface="Roboto"/>
              </a:rPr>
              <a:t>limitación</a:t>
            </a:r>
            <a:r>
              <a:rPr lang="en-GB" sz="1400" b="0" i="0" u="none" strike="noStrike" cap="none">
                <a:solidFill>
                  <a:srgbClr val="000000"/>
                </a:solidFill>
                <a:latin typeface="Roboto"/>
                <a:ea typeface="Roboto"/>
                <a:cs typeface="Roboto"/>
                <a:sym typeface="Roboto"/>
              </a:rPr>
              <a:t> de procesamiento , un problema de los router tradicionales usados como RR (normalmente </a:t>
            </a:r>
            <a:r>
              <a:rPr lang="en-GB">
                <a:latin typeface="Roboto"/>
                <a:ea typeface="Roboto"/>
                <a:cs typeface="Roboto"/>
                <a:sym typeface="Roboto"/>
              </a:rPr>
              <a:t>tenían</a:t>
            </a:r>
            <a:r>
              <a:rPr lang="en-GB" sz="1400" b="0" i="0" u="none" strike="noStrike" cap="none">
                <a:solidFill>
                  <a:srgbClr val="000000"/>
                </a:solidFill>
                <a:latin typeface="Roboto"/>
                <a:ea typeface="Roboto"/>
                <a:cs typeface="Roboto"/>
                <a:sym typeface="Roboto"/>
              </a:rPr>
              <a:t> baja capacidad de memoria y cpu )   </a:t>
            </a:r>
            <a:endParaRPr sz="1400" b="0" i="0" u="none" strike="noStrike" cap="none">
              <a:solidFill>
                <a:srgbClr val="000000"/>
              </a:solidFill>
              <a:latin typeface="Roboto"/>
              <a:ea typeface="Roboto"/>
              <a:cs typeface="Roboto"/>
              <a:sym typeface="Roboto"/>
            </a:endParaRPr>
          </a:p>
        </p:txBody>
      </p:sp>
      <p:pic>
        <p:nvPicPr>
          <p:cNvPr id="200" name="Google Shape;200;p23" descr="Screen Shot 2022-05-07 at 19.51.14"/>
          <p:cNvPicPr preferRelativeResize="0"/>
          <p:nvPr/>
        </p:nvPicPr>
        <p:blipFill rotWithShape="1">
          <a:blip r:embed="rId3"/>
          <a:srcRect/>
          <a:stretch>
            <a:fillRect/>
          </a:stretch>
        </p:blipFill>
        <p:spPr>
          <a:xfrm>
            <a:off x="245745" y="2012315"/>
            <a:ext cx="3226435" cy="2058035"/>
          </a:xfrm>
          <a:prstGeom prst="rect">
            <a:avLst/>
          </a:prstGeom>
          <a:noFill/>
          <a:ln>
            <a:noFill/>
          </a:ln>
        </p:spPr>
      </p:pic>
      <p:pic>
        <p:nvPicPr>
          <p:cNvPr id="201" name="Google Shape;201;p23" descr="Screen Shot 2022-05-07 at 19.50.01"/>
          <p:cNvPicPr preferRelativeResize="0"/>
          <p:nvPr/>
        </p:nvPicPr>
        <p:blipFill rotWithShape="1">
          <a:blip r:embed="rId4"/>
          <a:srcRect/>
          <a:stretch>
            <a:fillRect/>
          </a:stretch>
        </p:blipFill>
        <p:spPr>
          <a:xfrm>
            <a:off x="3376295" y="2014855"/>
            <a:ext cx="3035300" cy="2231390"/>
          </a:xfrm>
          <a:prstGeom prst="rect">
            <a:avLst/>
          </a:prstGeom>
          <a:noFill/>
          <a:ln>
            <a:noFill/>
          </a:ln>
        </p:spPr>
      </p:pic>
      <p:sp>
        <p:nvSpPr>
          <p:cNvPr id="202" name="Google Shape;202;p23"/>
          <p:cNvSpPr txBox="1"/>
          <p:nvPr/>
        </p:nvSpPr>
        <p:spPr>
          <a:xfrm>
            <a:off x="349250" y="4136390"/>
            <a:ext cx="6152515"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sng" strike="noStrike" cap="none">
                <a:solidFill>
                  <a:srgbClr val="0070C0"/>
                </a:solidFill>
                <a:latin typeface="Arial" panose="020B0604020202090204"/>
                <a:ea typeface="Arial" panose="020B0604020202090204"/>
                <a:cs typeface="Arial" panose="020B0604020202090204"/>
                <a:sym typeface="Arial" panose="020B0604020202090204"/>
              </a:rPr>
              <a:t>https://medium.com/the-elegant-network/comparing-open-source-bgp-stacks-with-internet-routes-6a7371641dcb</a:t>
            </a:r>
            <a:endParaRPr sz="1400" b="0" i="0" u="sng" strike="noStrike" cap="none">
              <a:solidFill>
                <a:srgbClr val="0070C0"/>
              </a:solidFill>
              <a:latin typeface="Arial" panose="020B0604020202090204"/>
              <a:ea typeface="Arial" panose="020B0604020202090204"/>
              <a:cs typeface="Arial" panose="020B0604020202090204"/>
              <a:sym typeface="Arial" panose="020B0604020202090204"/>
            </a:endParaRPr>
          </a:p>
        </p:txBody>
      </p:sp>
      <p:sp>
        <p:nvSpPr>
          <p:cNvPr id="203" name="Google Shape;203;p23"/>
          <p:cNvSpPr txBox="1"/>
          <p:nvPr/>
        </p:nvSpPr>
        <p:spPr>
          <a:xfrm>
            <a:off x="6141720" y="1716405"/>
            <a:ext cx="31002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t>
            </a:r>
            <a:r>
              <a:rPr lang="en-GB"/>
              <a:t>Performance</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test internet full-table</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p>
          <a:p>
            <a:pPr marL="285750" marR="0" lvl="0" indent="-285750" algn="l" rtl="0">
              <a:lnSpc>
                <a:spcPct val="100000"/>
              </a:lnSpc>
              <a:spcBef>
                <a:spcPts val="0"/>
              </a:spcBef>
              <a:spcAft>
                <a:spcPts val="0"/>
              </a:spcAft>
              <a:buClr>
                <a:srgbClr val="000000"/>
              </a:buClr>
              <a:buSzPts val="1400"/>
              <a:buFont typeface="Arial" panose="020B0604020202090204"/>
              <a:buChar char="•"/>
            </a:pPr>
            <a:r>
              <a:rPr lang="en-GB"/>
              <a:t>Comparativa entre distintos proyectos open-source</a:t>
            </a:r>
            <a:endParaRPr lang="en-GB"/>
          </a:p>
          <a:p>
            <a:pPr marL="285750" marR="0" lvl="0" indent="-28575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inicia en 5 a 50 neighbors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85750" marR="0" lvl="0" indent="-28575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frr utilizado 7.5 /8.0</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204" name="Google Shape;204;p23"/>
          <p:cNvSpPr txBox="1"/>
          <p:nvPr/>
        </p:nvSpPr>
        <p:spPr>
          <a:xfrm>
            <a:off x="6581775" y="3509010"/>
            <a:ext cx="1864360" cy="7372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Fecha Agosto/2021</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-AMD 3950/32 cores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-64GB RAM</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cxnSp>
        <p:nvCxnSpPr>
          <p:cNvPr id="209" name="Google Shape;209;p24"/>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210" name="Google Shape;210;p24"/>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211" name="Google Shape;211;p24"/>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212" name="Google Shape;212;p24"/>
          <p:cNvSpPr txBox="1"/>
          <p:nvPr/>
        </p:nvSpPr>
        <p:spPr>
          <a:xfrm>
            <a:off x="1447800" y="152400"/>
            <a:ext cx="2025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213" name="Google Shape;213;p24"/>
          <p:cNvSpPr txBox="1"/>
          <p:nvPr/>
        </p:nvSpPr>
        <p:spPr>
          <a:xfrm>
            <a:off x="5368925" y="304800"/>
            <a:ext cx="34417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000000"/>
                </a:solidFill>
                <a:latin typeface="Roboto"/>
                <a:ea typeface="Roboto"/>
                <a:cs typeface="Roboto"/>
                <a:sym typeface="Roboto"/>
              </a:rPr>
              <a:t>BRAS/BNG </a:t>
            </a:r>
            <a:endParaRPr sz="1600" b="0" i="0" u="none" strike="noStrike" cap="none">
              <a:solidFill>
                <a:srgbClr val="000000"/>
              </a:solidFill>
              <a:latin typeface="Roboto"/>
              <a:ea typeface="Roboto"/>
              <a:cs typeface="Roboto"/>
              <a:sym typeface="Roboto"/>
            </a:endParaRPr>
          </a:p>
        </p:txBody>
      </p:sp>
      <p:sp>
        <p:nvSpPr>
          <p:cNvPr id="214" name="Google Shape;214;p24"/>
          <p:cNvSpPr txBox="1"/>
          <p:nvPr/>
        </p:nvSpPr>
        <p:spPr>
          <a:xfrm>
            <a:off x="245745" y="4724400"/>
            <a:ext cx="38944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215" name="Google Shape;215;p24"/>
          <p:cNvSpPr txBox="1"/>
          <p:nvPr/>
        </p:nvSpPr>
        <p:spPr>
          <a:xfrm>
            <a:off x="7561580" y="4760595"/>
            <a:ext cx="14300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216" name="Google Shape;216;p24"/>
          <p:cNvSpPr txBox="1"/>
          <p:nvPr/>
        </p:nvSpPr>
        <p:spPr>
          <a:xfrm>
            <a:off x="1447800" y="685800"/>
            <a:ext cx="6824980" cy="8121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Una funcionalidad muy usada por </a:t>
            </a:r>
            <a:r>
              <a:rPr lang="en-GB" sz="1200">
                <a:latin typeface="Roboto"/>
                <a:ea typeface="Roboto"/>
                <a:cs typeface="Roboto"/>
                <a:sym typeface="Roboto"/>
              </a:rPr>
              <a:t>proveedores</a:t>
            </a:r>
            <a:r>
              <a:rPr lang="en-GB" sz="1200" b="0" i="0" u="none" strike="noStrike" cap="none">
                <a:solidFill>
                  <a:srgbClr val="000000"/>
                </a:solidFill>
                <a:latin typeface="Roboto"/>
                <a:ea typeface="Roboto"/>
                <a:cs typeface="Roboto"/>
                <a:sym typeface="Roboto"/>
              </a:rPr>
              <a:t> de servicios es la de BRAS(broadband remote access server) </a:t>
            </a:r>
            <a:r>
              <a:rPr lang="en-GB" sz="1200">
                <a:latin typeface="Roboto"/>
                <a:ea typeface="Roboto"/>
                <a:cs typeface="Roboto"/>
                <a:sym typeface="Roboto"/>
              </a:rPr>
              <a:t>comunmente</a:t>
            </a:r>
            <a:r>
              <a:rPr lang="en-GB" sz="1200" b="0" i="0" u="none" strike="noStrike" cap="none">
                <a:solidFill>
                  <a:srgbClr val="000000"/>
                </a:solidFill>
                <a:latin typeface="Roboto"/>
                <a:ea typeface="Roboto"/>
                <a:cs typeface="Roboto"/>
                <a:sym typeface="Roboto"/>
              </a:rPr>
              <a:t> conocida por BNG</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a:t>
            </a:r>
            <a:r>
              <a:rPr lang="en-GB" sz="1200" b="0" i="0" u="none" strike="noStrike" cap="none">
                <a:solidFill>
                  <a:srgbClr val="000000"/>
                </a:solidFill>
                <a:latin typeface="Roboto"/>
                <a:ea typeface="Roboto"/>
                <a:cs typeface="Roboto"/>
                <a:sym typeface="Roboto"/>
              </a:rPr>
              <a:t>broadband</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-network-gateway)</a:t>
            </a:r>
            <a:r>
              <a:rPr lang="en-GB" sz="1200" b="0" i="0" u="none" strike="noStrike" cap="none">
                <a:solidFill>
                  <a:srgbClr val="000000"/>
                </a:solidFill>
                <a:latin typeface="Roboto"/>
                <a:ea typeface="Roboto"/>
                <a:cs typeface="Roboto"/>
                <a:sym typeface="Roboto"/>
              </a:rPr>
              <a:t>, VyOS se encarga de implementar esa </a:t>
            </a:r>
            <a:r>
              <a:rPr lang="en-GB" sz="1200">
                <a:latin typeface="Roboto"/>
                <a:ea typeface="Roboto"/>
                <a:cs typeface="Roboto"/>
                <a:sym typeface="Roboto"/>
              </a:rPr>
              <a:t>función</a:t>
            </a:r>
            <a:r>
              <a:rPr lang="en-GB" sz="1200" b="0" i="0" u="none" strike="noStrike" cap="none">
                <a:solidFill>
                  <a:srgbClr val="000000"/>
                </a:solidFill>
                <a:latin typeface="Roboto"/>
                <a:ea typeface="Roboto"/>
                <a:cs typeface="Roboto"/>
                <a:sym typeface="Roboto"/>
              </a:rPr>
              <a:t> usando Accell-ppp el cual viene integrado en nuestra plataforma.</a:t>
            </a:r>
            <a:endParaRPr sz="1200" b="0" i="0" u="none" strike="noStrike" cap="none">
              <a:solidFill>
                <a:srgbClr val="000000"/>
              </a:solidFill>
              <a:latin typeface="Roboto"/>
              <a:ea typeface="Roboto"/>
              <a:cs typeface="Roboto"/>
              <a:sym typeface="Roboto"/>
            </a:endParaRPr>
          </a:p>
        </p:txBody>
      </p:sp>
      <p:sp>
        <p:nvSpPr>
          <p:cNvPr id="217" name="Google Shape;217;p24"/>
          <p:cNvSpPr txBox="1"/>
          <p:nvPr/>
        </p:nvSpPr>
        <p:spPr>
          <a:xfrm>
            <a:off x="5740568" y="1497965"/>
            <a:ext cx="3297000" cy="303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Features com</a:t>
            </a:r>
            <a:r>
              <a:rPr lang="en-GB"/>
              <a:t>ú</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nmente </a:t>
            </a:r>
            <a:r>
              <a:rPr lang="en-GB"/>
              <a:t>utilizados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85750" marR="0" lvl="0" indent="-285750" algn="l" rtl="0">
              <a:lnSpc>
                <a:spcPct val="100000"/>
              </a:lnSpc>
              <a:spcBef>
                <a:spcPts val="0"/>
              </a:spcBef>
              <a:spcAft>
                <a:spcPts val="0"/>
              </a:spcAft>
              <a:buClr>
                <a:srgbClr val="000000"/>
              </a:buClr>
              <a:buSzPts val="1400"/>
              <a:buFont typeface="Arial" panose="020B0604020202090204"/>
              <a:buChar char="•"/>
            </a:pP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PPPOE Subscriber Session</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000"/>
              <a:buFont typeface="Arial" panose="020B0604020202090204"/>
              <a:buNone/>
            </a:pPr>
            <a:r>
              <a:rPr lang="en-GB" sz="1100" b="0" i="0" u="none" strike="noStrike" cap="none">
                <a:solidFill>
                  <a:srgbClr val="000000"/>
                </a:solidFill>
                <a:latin typeface="Arial" panose="020B0604020202090204"/>
                <a:ea typeface="Arial" panose="020B0604020202090204"/>
                <a:cs typeface="Arial" panose="020B0604020202090204"/>
                <a:sym typeface="Arial" panose="020B0604020202090204"/>
              </a:rPr>
              <a:t>-  PPPOE es establecer sesiones utilizando ppp (point to-point protocol) entre el CPE y el router BNG (</a:t>
            </a:r>
            <a:r>
              <a:rPr lang="en-GB" sz="1100" b="0" i="0" u="none" strike="noStrike" cap="none">
                <a:solidFill>
                  <a:srgbClr val="000000"/>
                </a:solidFill>
                <a:latin typeface="Roboto"/>
                <a:ea typeface="Roboto"/>
                <a:cs typeface="Roboto"/>
                <a:sym typeface="Roboto"/>
              </a:rPr>
              <a:t>broadband</a:t>
            </a:r>
            <a:r>
              <a:rPr lang="en-GB" sz="1100" b="0" i="0" u="none" strike="noStrike" cap="none">
                <a:solidFill>
                  <a:srgbClr val="000000"/>
                </a:solidFill>
                <a:latin typeface="Arial" panose="020B0604020202090204"/>
                <a:ea typeface="Arial" panose="020B0604020202090204"/>
                <a:cs typeface="Arial" panose="020B0604020202090204"/>
                <a:sym typeface="Arial" panose="020B0604020202090204"/>
              </a:rPr>
              <a:t>-network-gateway), con el fin de transmitir</a:t>
            </a:r>
            <a:r>
              <a:rPr lang="en-GB" sz="1100"/>
              <a:t> </a:t>
            </a:r>
            <a:r>
              <a:rPr lang="en-GB" sz="1100" b="0" i="0" u="none" strike="noStrike" cap="none">
                <a:solidFill>
                  <a:srgbClr val="000000"/>
                </a:solidFill>
                <a:latin typeface="Arial" panose="020B0604020202090204"/>
                <a:ea typeface="Arial" panose="020B0604020202090204"/>
                <a:cs typeface="Arial" panose="020B0604020202090204"/>
                <a:sym typeface="Arial" panose="020B0604020202090204"/>
              </a:rPr>
              <a:t>datos sobre ethernet.</a:t>
            </a:r>
            <a:endParaRPr sz="11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000"/>
              <a:buFont typeface="Arial" panose="020B0604020202090204"/>
              <a:buNone/>
            </a:pP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85750" marR="0" lvl="0" indent="-28575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t>
            </a: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IPOE Subscriber Session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a:t>
            </a:r>
            <a:r>
              <a:rPr lang="en-GB" sz="1100" b="0" i="0" u="none" strike="noStrike" cap="none">
                <a:solidFill>
                  <a:srgbClr val="000000"/>
                </a:solidFill>
                <a:latin typeface="Arial" panose="020B0604020202090204"/>
                <a:ea typeface="Arial" panose="020B0604020202090204"/>
                <a:cs typeface="Arial" panose="020B0604020202090204"/>
                <a:sym typeface="Arial" panose="020B0604020202090204"/>
              </a:rPr>
              <a:t>- IPOE es establecer sesiones </a:t>
            </a:r>
            <a:r>
              <a:rPr lang="en-GB" sz="1100"/>
              <a:t>a través</a:t>
            </a:r>
            <a:r>
              <a:rPr lang="en-GB" sz="1100" b="0" i="0" u="none" strike="noStrike" cap="none">
                <a:solidFill>
                  <a:srgbClr val="000000"/>
                </a:solidFill>
                <a:latin typeface="Arial" panose="020B0604020202090204"/>
                <a:ea typeface="Arial" panose="020B0604020202090204"/>
                <a:cs typeface="Arial" panose="020B0604020202090204"/>
                <a:sym typeface="Arial" panose="020B0604020202090204"/>
              </a:rPr>
              <a:t> de conexiones ip entre el CPE y el router BNG, normalmente esta técnica utiliza dhcp, por la cual la asignación de direccionamiento es por este protocolo. Los usuario puede ser autenticados </a:t>
            </a:r>
            <a:r>
              <a:rPr lang="en-GB" sz="1100"/>
              <a:t>a través</a:t>
            </a:r>
            <a:r>
              <a:rPr lang="en-GB" sz="1100" b="0" i="0" u="none" strike="noStrike" cap="none">
                <a:solidFill>
                  <a:srgbClr val="000000"/>
                </a:solidFill>
                <a:latin typeface="Arial" panose="020B0604020202090204"/>
                <a:ea typeface="Arial" panose="020B0604020202090204"/>
                <a:cs typeface="Arial" panose="020B0604020202090204"/>
                <a:sym typeface="Arial" panose="020B0604020202090204"/>
              </a:rPr>
              <a:t> MAC e interfaces de origen</a:t>
            </a:r>
            <a:r>
              <a:rPr lang="en-GB" sz="1100"/>
              <a:t>.</a:t>
            </a:r>
            <a:endParaRPr sz="11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218" name="Google Shape;218;p24" descr="Screen Shot 2022-05-06 at 13.03.59"/>
          <p:cNvPicPr preferRelativeResize="0"/>
          <p:nvPr/>
        </p:nvPicPr>
        <p:blipFill rotWithShape="1">
          <a:blip r:embed="rId3"/>
          <a:srcRect/>
          <a:stretch>
            <a:fillRect/>
          </a:stretch>
        </p:blipFill>
        <p:spPr>
          <a:xfrm>
            <a:off x="90805" y="1497965"/>
            <a:ext cx="5481320" cy="320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cxnSp>
        <p:nvCxnSpPr>
          <p:cNvPr id="223" name="Google Shape;223;p25"/>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224" name="Google Shape;224;p25"/>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225" name="Google Shape;225;p25"/>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226" name="Google Shape;226;p25"/>
          <p:cNvSpPr txBox="1"/>
          <p:nvPr/>
        </p:nvSpPr>
        <p:spPr>
          <a:xfrm>
            <a:off x="1447800" y="152400"/>
            <a:ext cx="2025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227" name="Google Shape;227;p25"/>
          <p:cNvSpPr txBox="1"/>
          <p:nvPr/>
        </p:nvSpPr>
        <p:spPr>
          <a:xfrm>
            <a:off x="5368925" y="304800"/>
            <a:ext cx="34417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000000"/>
                </a:solidFill>
                <a:latin typeface="Roboto"/>
                <a:ea typeface="Roboto"/>
                <a:cs typeface="Roboto"/>
                <a:sym typeface="Roboto"/>
              </a:rPr>
              <a:t>BRAS/BNG </a:t>
            </a:r>
            <a:endParaRPr sz="1600" b="0" i="0" u="none" strike="noStrike" cap="none">
              <a:solidFill>
                <a:srgbClr val="000000"/>
              </a:solidFill>
              <a:latin typeface="Roboto"/>
              <a:ea typeface="Roboto"/>
              <a:cs typeface="Roboto"/>
              <a:sym typeface="Roboto"/>
            </a:endParaRPr>
          </a:p>
        </p:txBody>
      </p:sp>
      <p:sp>
        <p:nvSpPr>
          <p:cNvPr id="228" name="Google Shape;228;p25"/>
          <p:cNvSpPr txBox="1"/>
          <p:nvPr/>
        </p:nvSpPr>
        <p:spPr>
          <a:xfrm>
            <a:off x="245745" y="4724400"/>
            <a:ext cx="38944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229" name="Google Shape;229;p25"/>
          <p:cNvSpPr txBox="1"/>
          <p:nvPr/>
        </p:nvSpPr>
        <p:spPr>
          <a:xfrm>
            <a:off x="7561580" y="4760595"/>
            <a:ext cx="14300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230" name="Google Shape;230;p25"/>
          <p:cNvSpPr txBox="1"/>
          <p:nvPr/>
        </p:nvSpPr>
        <p:spPr>
          <a:xfrm>
            <a:off x="1447800" y="685800"/>
            <a:ext cx="7363460" cy="8121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Roboto"/>
                <a:ea typeface="Roboto"/>
                <a:cs typeface="Roboto"/>
                <a:sym typeface="Roboto"/>
              </a:rPr>
              <a:t>En orden de desplegar esta solución, si deseamos usar VyOS como BNG debemos considerar las sesiones a establecer , Throughput necesario y el hardware. </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panose="020B0604020202090204"/>
              <a:buNone/>
            </a:pPr>
            <a:r>
              <a:rPr lang="en-GB">
                <a:latin typeface="Roboto"/>
                <a:ea typeface="Roboto"/>
                <a:cs typeface="Roboto"/>
                <a:sym typeface="Roboto"/>
              </a:rPr>
              <a:t>Unas </a:t>
            </a:r>
            <a:r>
              <a:rPr lang="en-GB" sz="1400" b="0" i="0" u="none" strike="noStrike" cap="none">
                <a:solidFill>
                  <a:srgbClr val="000000"/>
                </a:solidFill>
                <a:latin typeface="Roboto"/>
                <a:ea typeface="Roboto"/>
                <a:cs typeface="Roboto"/>
                <a:sym typeface="Roboto"/>
              </a:rPr>
              <a:t>recomendaciones estimadas por escenario:</a:t>
            </a:r>
            <a:endParaRPr sz="1400" b="0" i="0" u="none" strike="noStrike" cap="none">
              <a:solidFill>
                <a:srgbClr val="000000"/>
              </a:solidFill>
              <a:latin typeface="Roboto"/>
              <a:ea typeface="Roboto"/>
              <a:cs typeface="Roboto"/>
              <a:sym typeface="Roboto"/>
            </a:endParaRPr>
          </a:p>
        </p:txBody>
      </p:sp>
      <p:sp>
        <p:nvSpPr>
          <p:cNvPr id="231" name="Google Shape;231;p25"/>
          <p:cNvSpPr txBox="1"/>
          <p:nvPr/>
        </p:nvSpPr>
        <p:spPr>
          <a:xfrm>
            <a:off x="6028690" y="2433955"/>
            <a:ext cx="2477135" cy="15894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En VyOS ambos protocolos son soportados PPPOE/IPOE </a:t>
            </a:r>
            <a:r>
              <a:rPr lang="en-GB" sz="1200"/>
              <a:t>aunque el más común es PPPOE en soluciones BRAS.</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232" name="Google Shape;232;p25"/>
          <p:cNvSpPr txBox="1"/>
          <p:nvPr/>
        </p:nvSpPr>
        <p:spPr>
          <a:xfrm>
            <a:off x="577950" y="1746300"/>
            <a:ext cx="4879200" cy="2770500"/>
          </a:xfrm>
          <a:prstGeom prst="rect">
            <a:avLst/>
          </a:prstGeom>
          <a:solidFill>
            <a:srgbClr val="FFF2CC"/>
          </a:solid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1C232"/>
              </a:buClr>
              <a:buSzPts val="1400"/>
              <a:buChar char="❖"/>
            </a:pPr>
            <a:r>
              <a:rPr lang="en-GB" sz="1200"/>
              <a:t>Para</a:t>
            </a:r>
            <a:r>
              <a:rPr lang="en-GB"/>
              <a:t> +2k de sesiones y un thoughput de 2Gbps</a:t>
            </a:r>
            <a:endParaRPr lang="en-GB"/>
          </a:p>
          <a:p>
            <a:pPr marL="914400" lvl="0" indent="-317500" algn="l" rtl="0">
              <a:spcBef>
                <a:spcPts val="0"/>
              </a:spcBef>
              <a:spcAft>
                <a:spcPts val="0"/>
              </a:spcAft>
              <a:buSzPts val="1400"/>
              <a:buChar char="●"/>
            </a:pPr>
            <a:r>
              <a:rPr lang="en-GB" sz="1200"/>
              <a:t>Al menos 4 cores con 3 Ghz or mas</a:t>
            </a:r>
            <a:endParaRPr sz="1200"/>
          </a:p>
          <a:p>
            <a:pPr marL="914400" lvl="0" indent="-304800" algn="l" rtl="0">
              <a:spcBef>
                <a:spcPts val="0"/>
              </a:spcBef>
              <a:spcAft>
                <a:spcPts val="0"/>
              </a:spcAft>
              <a:buSzPts val="1200"/>
              <a:buChar char="●"/>
            </a:pPr>
            <a:r>
              <a:rPr lang="en-GB" sz="1200"/>
              <a:t>Un minimo de 8 GB de RAM</a:t>
            </a:r>
            <a:endParaRPr sz="1200"/>
          </a:p>
          <a:p>
            <a:pPr marL="914400" lvl="0" indent="0" algn="l" rtl="0">
              <a:spcBef>
                <a:spcPts val="0"/>
              </a:spcBef>
              <a:spcAft>
                <a:spcPts val="0"/>
              </a:spcAft>
              <a:buNone/>
            </a:pPr>
            <a:endParaRPr sz="1200"/>
          </a:p>
          <a:p>
            <a:pPr marL="457200" lvl="0" indent="-317500" algn="l" rtl="0">
              <a:spcBef>
                <a:spcPts val="0"/>
              </a:spcBef>
              <a:spcAft>
                <a:spcPts val="0"/>
              </a:spcAft>
              <a:buClr>
                <a:srgbClr val="F1C232"/>
              </a:buClr>
              <a:buSzPts val="1400"/>
              <a:buChar char="❖"/>
            </a:pPr>
            <a:r>
              <a:rPr lang="en-GB" sz="1200">
                <a:solidFill>
                  <a:schemeClr val="dk1"/>
                </a:solidFill>
              </a:rPr>
              <a:t>Para</a:t>
            </a:r>
            <a:r>
              <a:rPr lang="en-GB">
                <a:solidFill>
                  <a:schemeClr val="dk1"/>
                </a:solidFill>
              </a:rPr>
              <a:t> +10k de sesiones y un thoughput de 10Gbps</a:t>
            </a:r>
            <a:endParaRPr>
              <a:solidFill>
                <a:schemeClr val="dk1"/>
              </a:solidFill>
            </a:endParaRPr>
          </a:p>
          <a:p>
            <a:pPr marL="914400" lvl="0" indent="-317500" algn="l" rtl="0">
              <a:spcBef>
                <a:spcPts val="0"/>
              </a:spcBef>
              <a:spcAft>
                <a:spcPts val="0"/>
              </a:spcAft>
              <a:buClr>
                <a:schemeClr val="dk1"/>
              </a:buClr>
              <a:buSzPts val="1400"/>
              <a:buChar char="●"/>
            </a:pPr>
            <a:r>
              <a:rPr lang="en-GB" sz="1200">
                <a:solidFill>
                  <a:schemeClr val="dk1"/>
                </a:solidFill>
              </a:rPr>
              <a:t>Al menos 8 cores con 3 Ghz or mas</a:t>
            </a:r>
            <a:endParaRPr sz="1200">
              <a:solidFill>
                <a:schemeClr val="dk1"/>
              </a:solidFill>
            </a:endParaRPr>
          </a:p>
          <a:p>
            <a:pPr marL="914400" lvl="0" indent="-304800" algn="l" rtl="0">
              <a:spcBef>
                <a:spcPts val="0"/>
              </a:spcBef>
              <a:spcAft>
                <a:spcPts val="0"/>
              </a:spcAft>
              <a:buClr>
                <a:schemeClr val="dk1"/>
              </a:buClr>
              <a:buSzPts val="1200"/>
              <a:buChar char="●"/>
            </a:pPr>
            <a:r>
              <a:rPr lang="en-GB" sz="1200">
                <a:solidFill>
                  <a:schemeClr val="dk1"/>
                </a:solidFill>
              </a:rPr>
              <a:t>Un minimo de 16 GB de RAM</a:t>
            </a:r>
            <a:endParaRPr sz="1200">
              <a:solidFill>
                <a:schemeClr val="dk1"/>
              </a:solidFill>
            </a:endParaRPr>
          </a:p>
          <a:p>
            <a:pPr marL="0" lvl="0" indent="0" algn="l" rtl="0">
              <a:spcBef>
                <a:spcPts val="0"/>
              </a:spcBef>
              <a:spcAft>
                <a:spcPts val="0"/>
              </a:spcAft>
              <a:buNone/>
            </a:pPr>
            <a:endParaRPr sz="1200">
              <a:solidFill>
                <a:schemeClr val="dk1"/>
              </a:solidFill>
            </a:endParaRPr>
          </a:p>
          <a:p>
            <a:pPr marL="457200" lvl="0" indent="-317500" algn="l" rtl="0">
              <a:spcBef>
                <a:spcPts val="0"/>
              </a:spcBef>
              <a:spcAft>
                <a:spcPts val="0"/>
              </a:spcAft>
              <a:buClr>
                <a:srgbClr val="F1C232"/>
              </a:buClr>
              <a:buSzPts val="1400"/>
              <a:buChar char="❖"/>
            </a:pPr>
            <a:r>
              <a:rPr lang="en-GB" sz="1200">
                <a:solidFill>
                  <a:schemeClr val="dk1"/>
                </a:solidFill>
              </a:rPr>
              <a:t>Para</a:t>
            </a:r>
            <a:r>
              <a:rPr lang="en-GB">
                <a:solidFill>
                  <a:schemeClr val="dk1"/>
                </a:solidFill>
              </a:rPr>
              <a:t> +20k de sesiones y un thoughput de 40Gbps</a:t>
            </a:r>
            <a:endParaRPr>
              <a:solidFill>
                <a:schemeClr val="dk1"/>
              </a:solidFill>
            </a:endParaRPr>
          </a:p>
          <a:p>
            <a:pPr marL="914400" lvl="0" indent="-317500" algn="l" rtl="0">
              <a:spcBef>
                <a:spcPts val="0"/>
              </a:spcBef>
              <a:spcAft>
                <a:spcPts val="0"/>
              </a:spcAft>
              <a:buClr>
                <a:schemeClr val="dk1"/>
              </a:buClr>
              <a:buSzPts val="1400"/>
              <a:buChar char="●"/>
            </a:pPr>
            <a:r>
              <a:rPr lang="en-GB" sz="1200">
                <a:solidFill>
                  <a:schemeClr val="dk1"/>
                </a:solidFill>
              </a:rPr>
              <a:t>Al menos 8 cores con 3 Ghz or mas</a:t>
            </a:r>
            <a:endParaRPr sz="1200">
              <a:solidFill>
                <a:schemeClr val="dk1"/>
              </a:solidFill>
            </a:endParaRPr>
          </a:p>
          <a:p>
            <a:pPr marL="914400" lvl="0" indent="-304800" algn="l" rtl="0">
              <a:spcBef>
                <a:spcPts val="0"/>
              </a:spcBef>
              <a:spcAft>
                <a:spcPts val="0"/>
              </a:spcAft>
              <a:buClr>
                <a:schemeClr val="dk1"/>
              </a:buClr>
              <a:buSzPts val="1200"/>
              <a:buChar char="●"/>
            </a:pPr>
            <a:r>
              <a:rPr lang="en-GB" sz="1200">
                <a:solidFill>
                  <a:schemeClr val="dk1"/>
                </a:solidFill>
              </a:rPr>
              <a:t>Un minimo de 16 GB de RAM(DDR4)</a:t>
            </a:r>
            <a:endParaRPr sz="1200">
              <a:solidFill>
                <a:schemeClr val="dk1"/>
              </a:solidFill>
            </a:endParaRPr>
          </a:p>
          <a:p>
            <a:pPr marL="914400" lvl="0" indent="-304800" algn="l" rtl="0">
              <a:spcBef>
                <a:spcPts val="0"/>
              </a:spcBef>
              <a:spcAft>
                <a:spcPts val="0"/>
              </a:spcAft>
              <a:buClr>
                <a:schemeClr val="dk1"/>
              </a:buClr>
              <a:buSzPts val="1200"/>
              <a:buChar char="●"/>
            </a:pPr>
            <a:r>
              <a:rPr lang="en-GB" sz="1200">
                <a:solidFill>
                  <a:schemeClr val="dk1"/>
                </a:solidFill>
              </a:rPr>
              <a:t>Una Intel X.XL710 NIC or Intel x520 NIC </a:t>
            </a:r>
            <a:endParaRPr sz="1200">
              <a:solidFill>
                <a:schemeClr val="dk1"/>
              </a:solidFill>
            </a:endParaRPr>
          </a:p>
          <a:p>
            <a:pPr marL="914400" lvl="0" indent="0" algn="l" rtl="0">
              <a:spcBef>
                <a:spcPts val="0"/>
              </a:spcBef>
              <a:spcAft>
                <a:spcPts val="0"/>
              </a:spcAft>
              <a:buNone/>
            </a:pP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cxnSp>
        <p:nvCxnSpPr>
          <p:cNvPr id="237" name="Google Shape;237;p26"/>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238" name="Google Shape;238;p26"/>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239" name="Google Shape;239;p26"/>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240" name="Google Shape;240;p26"/>
          <p:cNvSpPr txBox="1"/>
          <p:nvPr/>
        </p:nvSpPr>
        <p:spPr>
          <a:xfrm>
            <a:off x="1447800" y="152400"/>
            <a:ext cx="2025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241" name="Google Shape;241;p26"/>
          <p:cNvSpPr txBox="1"/>
          <p:nvPr/>
        </p:nvSpPr>
        <p:spPr>
          <a:xfrm>
            <a:off x="5368925" y="304800"/>
            <a:ext cx="34417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000000"/>
                </a:solidFill>
                <a:latin typeface="Roboto"/>
                <a:ea typeface="Roboto"/>
                <a:cs typeface="Roboto"/>
                <a:sym typeface="Roboto"/>
              </a:rPr>
              <a:t>vPE/vCE </a:t>
            </a:r>
            <a:endParaRPr sz="1600" b="0" i="0" u="none" strike="noStrike" cap="none">
              <a:solidFill>
                <a:srgbClr val="000000"/>
              </a:solidFill>
              <a:latin typeface="Roboto"/>
              <a:ea typeface="Roboto"/>
              <a:cs typeface="Roboto"/>
              <a:sym typeface="Roboto"/>
            </a:endParaRPr>
          </a:p>
        </p:txBody>
      </p:sp>
      <p:sp>
        <p:nvSpPr>
          <p:cNvPr id="242" name="Google Shape;242;p26"/>
          <p:cNvSpPr txBox="1"/>
          <p:nvPr/>
        </p:nvSpPr>
        <p:spPr>
          <a:xfrm>
            <a:off x="245745" y="4724400"/>
            <a:ext cx="38944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243" name="Google Shape;243;p26"/>
          <p:cNvSpPr txBox="1"/>
          <p:nvPr/>
        </p:nvSpPr>
        <p:spPr>
          <a:xfrm>
            <a:off x="7561580" y="4760595"/>
            <a:ext cx="14300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244" name="Google Shape;244;p26"/>
          <p:cNvSpPr txBox="1"/>
          <p:nvPr/>
        </p:nvSpPr>
        <p:spPr>
          <a:xfrm>
            <a:off x="1447800" y="685800"/>
            <a:ext cx="6824980" cy="8121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Roboto"/>
                <a:ea typeface="Roboto"/>
                <a:cs typeface="Roboto"/>
                <a:sym typeface="Roboto"/>
              </a:rPr>
              <a:t>Hoy en </a:t>
            </a:r>
            <a:r>
              <a:rPr lang="en-GB">
                <a:latin typeface="Roboto"/>
                <a:ea typeface="Roboto"/>
                <a:cs typeface="Roboto"/>
                <a:sym typeface="Roboto"/>
              </a:rPr>
              <a:t>día</a:t>
            </a:r>
            <a:r>
              <a:rPr lang="en-GB" sz="1400" b="0" i="0" u="none" strike="noStrike" cap="none">
                <a:solidFill>
                  <a:srgbClr val="000000"/>
                </a:solidFill>
                <a:latin typeface="Roboto"/>
                <a:ea typeface="Roboto"/>
                <a:cs typeface="Roboto"/>
                <a:sym typeface="Roboto"/>
              </a:rPr>
              <a:t> la necesidad de tener funciones virtualizadas(NFV) en un </a:t>
            </a:r>
            <a:r>
              <a:rPr lang="en-GB">
                <a:latin typeface="Roboto"/>
                <a:ea typeface="Roboto"/>
                <a:cs typeface="Roboto"/>
                <a:sym typeface="Roboto"/>
              </a:rPr>
              <a:t>Proveedor</a:t>
            </a:r>
            <a:r>
              <a:rPr lang="en-GB" sz="1400" b="0" i="0" u="none" strike="noStrike" cap="none">
                <a:solidFill>
                  <a:srgbClr val="000000"/>
                </a:solidFill>
                <a:latin typeface="Roboto"/>
                <a:ea typeface="Roboto"/>
                <a:cs typeface="Roboto"/>
                <a:sym typeface="Roboto"/>
              </a:rPr>
              <a:t> de servicios es una </a:t>
            </a:r>
            <a:r>
              <a:rPr lang="en-GB">
                <a:latin typeface="Roboto"/>
                <a:ea typeface="Roboto"/>
                <a:cs typeface="Roboto"/>
                <a:sym typeface="Roboto"/>
              </a:rPr>
              <a:t>práctica</a:t>
            </a:r>
            <a:r>
              <a:rPr lang="en-GB" sz="1400" b="0" i="0" u="none" strike="noStrike" cap="none">
                <a:solidFill>
                  <a:srgbClr val="000000"/>
                </a:solidFill>
                <a:latin typeface="Roboto"/>
                <a:ea typeface="Roboto"/>
                <a:cs typeface="Roboto"/>
                <a:sym typeface="Roboto"/>
              </a:rPr>
              <a:t> habitual</a:t>
            </a:r>
            <a:r>
              <a:rPr lang="en-GB">
                <a:latin typeface="Roboto"/>
                <a:ea typeface="Roboto"/>
                <a:cs typeface="Roboto"/>
                <a:sym typeface="Roboto"/>
              </a:rPr>
              <a:t>.</a:t>
            </a:r>
            <a:r>
              <a:rPr lang="en-GB" sz="1400" b="0" i="0" u="none" strike="noStrike" cap="none">
                <a:solidFill>
                  <a:srgbClr val="000000"/>
                </a:solidFill>
                <a:latin typeface="Roboto"/>
                <a:ea typeface="Roboto"/>
                <a:cs typeface="Roboto"/>
                <a:sym typeface="Roboto"/>
              </a:rPr>
              <a:t> VyOS puede ser desplegado como un Virtual Provide Edge o como un Virtual Customer Edge.</a:t>
            </a:r>
            <a:endParaRPr sz="1400" b="0" i="0" u="none" strike="noStrike" cap="none">
              <a:solidFill>
                <a:srgbClr val="000000"/>
              </a:solidFill>
              <a:latin typeface="Roboto"/>
              <a:ea typeface="Roboto"/>
              <a:cs typeface="Roboto"/>
              <a:sym typeface="Roboto"/>
            </a:endParaRPr>
          </a:p>
        </p:txBody>
      </p:sp>
      <p:sp>
        <p:nvSpPr>
          <p:cNvPr id="245" name="Google Shape;245;p26"/>
          <p:cNvSpPr txBox="1"/>
          <p:nvPr/>
        </p:nvSpPr>
        <p:spPr>
          <a:xfrm>
            <a:off x="5513700" y="1497975"/>
            <a:ext cx="3379800" cy="314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Detalles de la soluci</a:t>
            </a:r>
            <a:r>
              <a:rPr lang="en-GB"/>
              <a:t>ó</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n</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vCE - tipo router desplegado en la red on-premise del cliente</a:t>
            </a:r>
            <a:r>
              <a:rPr lang="en-GB"/>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Ruteo b</a:t>
            </a:r>
            <a:r>
              <a:rPr lang="en-GB"/>
              <a:t>á</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sico, rutas est</a:t>
            </a:r>
            <a:r>
              <a:rPr lang="en-GB"/>
              <a:t>á</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ticas, IGP (ospf/rip).</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eBGP/IGP.</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vPE- Router normalmente desplegado en el backbone del ISP.</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Ruteo avanzado  como MP-BGP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manejo de VRF (L3VPN)</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Encapsula / </a:t>
            </a:r>
            <a:r>
              <a:rPr lang="en-GB"/>
              <a:t>desencapsula</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la </a:t>
            </a:r>
            <a:r>
              <a:rPr lang="en-GB"/>
              <a:t>información</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RD/RT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246" name="Google Shape;246;p26" descr="Screen Shot 2022-05-06 at 16.34.20"/>
          <p:cNvPicPr preferRelativeResize="0"/>
          <p:nvPr/>
        </p:nvPicPr>
        <p:blipFill rotWithShape="1">
          <a:blip r:embed="rId3"/>
          <a:srcRect/>
          <a:stretch>
            <a:fillRect/>
          </a:stretch>
        </p:blipFill>
        <p:spPr>
          <a:xfrm>
            <a:off x="563880" y="1889760"/>
            <a:ext cx="3792855" cy="256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cxnSp>
        <p:nvCxnSpPr>
          <p:cNvPr id="251" name="Google Shape;251;p27"/>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252" name="Google Shape;252;p27"/>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253" name="Google Shape;253;p27"/>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254" name="Google Shape;254;p27"/>
          <p:cNvSpPr txBox="1"/>
          <p:nvPr/>
        </p:nvSpPr>
        <p:spPr>
          <a:xfrm>
            <a:off x="1447800" y="152400"/>
            <a:ext cx="2025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255" name="Google Shape;255;p27"/>
          <p:cNvSpPr txBox="1"/>
          <p:nvPr/>
        </p:nvSpPr>
        <p:spPr>
          <a:xfrm>
            <a:off x="5368925" y="304800"/>
            <a:ext cx="34417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000000"/>
                </a:solidFill>
                <a:latin typeface="Roboto"/>
                <a:ea typeface="Roboto"/>
                <a:cs typeface="Roboto"/>
                <a:sym typeface="Roboto"/>
              </a:rPr>
              <a:t>vPE/vCE </a:t>
            </a:r>
            <a:endParaRPr sz="1600" b="0" i="0" u="none" strike="noStrike" cap="none">
              <a:solidFill>
                <a:srgbClr val="000000"/>
              </a:solidFill>
              <a:latin typeface="Roboto"/>
              <a:ea typeface="Roboto"/>
              <a:cs typeface="Roboto"/>
              <a:sym typeface="Roboto"/>
            </a:endParaRPr>
          </a:p>
        </p:txBody>
      </p:sp>
      <p:sp>
        <p:nvSpPr>
          <p:cNvPr id="256" name="Google Shape;256;p27"/>
          <p:cNvSpPr txBox="1"/>
          <p:nvPr/>
        </p:nvSpPr>
        <p:spPr>
          <a:xfrm>
            <a:off x="245745" y="4724400"/>
            <a:ext cx="38944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257" name="Google Shape;257;p27"/>
          <p:cNvSpPr txBox="1"/>
          <p:nvPr/>
        </p:nvSpPr>
        <p:spPr>
          <a:xfrm>
            <a:off x="7561580" y="4760595"/>
            <a:ext cx="14300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258" name="Google Shape;258;p27"/>
          <p:cNvSpPr txBox="1"/>
          <p:nvPr/>
        </p:nvSpPr>
        <p:spPr>
          <a:xfrm>
            <a:off x="1447800" y="965200"/>
            <a:ext cx="6824980" cy="8121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Roboto"/>
                <a:ea typeface="Roboto"/>
                <a:cs typeface="Roboto"/>
                <a:sym typeface="Roboto"/>
              </a:rPr>
              <a:t>Con VyOS podemos desplegar el </a:t>
            </a:r>
            <a:r>
              <a:rPr lang="en-GB">
                <a:latin typeface="Roboto"/>
                <a:ea typeface="Roboto"/>
                <a:cs typeface="Roboto"/>
                <a:sym typeface="Roboto"/>
              </a:rPr>
              <a:t>clásico</a:t>
            </a:r>
            <a:r>
              <a:rPr lang="en-GB" sz="1400" b="0" i="0" u="none" strike="noStrike" cap="none">
                <a:solidFill>
                  <a:srgbClr val="000000"/>
                </a:solidFill>
                <a:latin typeface="Roboto"/>
                <a:ea typeface="Roboto"/>
                <a:cs typeface="Roboto"/>
                <a:sym typeface="Roboto"/>
              </a:rPr>
              <a:t> caso de una de L3VPN para transportar diferentes VRFs dentro de nuestro backbone IP/MPLS</a:t>
            </a:r>
            <a:r>
              <a:rPr lang="en-GB">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pic>
        <p:nvPicPr>
          <p:cNvPr id="259" name="Google Shape;259;p27" descr="L3VPN_hub_and_spoke"/>
          <p:cNvPicPr preferRelativeResize="0"/>
          <p:nvPr/>
        </p:nvPicPr>
        <p:blipFill rotWithShape="1">
          <a:blip r:embed="rId3"/>
          <a:srcRect/>
          <a:stretch>
            <a:fillRect/>
          </a:stretch>
        </p:blipFill>
        <p:spPr>
          <a:xfrm>
            <a:off x="657225" y="1567815"/>
            <a:ext cx="5753100" cy="308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cxnSp>
        <p:nvCxnSpPr>
          <p:cNvPr id="264" name="Google Shape;264;p28"/>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265" name="Google Shape;265;p28"/>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266" name="Google Shape;266;p28"/>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267" name="Google Shape;267;p28"/>
          <p:cNvSpPr txBox="1"/>
          <p:nvPr/>
        </p:nvSpPr>
        <p:spPr>
          <a:xfrm>
            <a:off x="1447800" y="152400"/>
            <a:ext cx="2025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268" name="Google Shape;268;p28"/>
          <p:cNvSpPr txBox="1"/>
          <p:nvPr/>
        </p:nvSpPr>
        <p:spPr>
          <a:xfrm>
            <a:off x="5368925" y="304800"/>
            <a:ext cx="34417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000000"/>
                </a:solidFill>
                <a:latin typeface="Roboto"/>
                <a:ea typeface="Roboto"/>
                <a:cs typeface="Roboto"/>
                <a:sym typeface="Roboto"/>
              </a:rPr>
              <a:t>vPE/vCE </a:t>
            </a:r>
            <a:endParaRPr sz="1600" b="0" i="0" u="none" strike="noStrike" cap="none">
              <a:solidFill>
                <a:srgbClr val="000000"/>
              </a:solidFill>
              <a:latin typeface="Roboto"/>
              <a:ea typeface="Roboto"/>
              <a:cs typeface="Roboto"/>
              <a:sym typeface="Roboto"/>
            </a:endParaRPr>
          </a:p>
        </p:txBody>
      </p:sp>
      <p:sp>
        <p:nvSpPr>
          <p:cNvPr id="269" name="Google Shape;269;p28"/>
          <p:cNvSpPr txBox="1"/>
          <p:nvPr/>
        </p:nvSpPr>
        <p:spPr>
          <a:xfrm>
            <a:off x="245745" y="4724400"/>
            <a:ext cx="38944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270" name="Google Shape;270;p28"/>
          <p:cNvSpPr txBox="1"/>
          <p:nvPr/>
        </p:nvSpPr>
        <p:spPr>
          <a:xfrm>
            <a:off x="6723380" y="4828540"/>
            <a:ext cx="14300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271" name="Google Shape;271;p28"/>
          <p:cNvSpPr txBox="1"/>
          <p:nvPr/>
        </p:nvSpPr>
        <p:spPr>
          <a:xfrm>
            <a:off x="1328420" y="762000"/>
            <a:ext cx="6824980" cy="8121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Roboto"/>
                <a:ea typeface="Roboto"/>
                <a:cs typeface="Roboto"/>
                <a:sym typeface="Roboto"/>
              </a:rPr>
              <a:t>VyOS POC  L3VPN - Caso de uso de HUB &amp; Spoke </a:t>
            </a:r>
            <a:endParaRPr sz="1400" b="0" i="0" u="none" strike="noStrike" cap="none">
              <a:solidFill>
                <a:srgbClr val="000000"/>
              </a:solidFill>
              <a:latin typeface="Roboto"/>
              <a:ea typeface="Roboto"/>
              <a:cs typeface="Roboto"/>
              <a:sym typeface="Roboto"/>
            </a:endParaRPr>
          </a:p>
        </p:txBody>
      </p:sp>
      <p:sp>
        <p:nvSpPr>
          <p:cNvPr id="272" name="Google Shape;272;p28"/>
          <p:cNvSpPr txBox="1"/>
          <p:nvPr/>
        </p:nvSpPr>
        <p:spPr>
          <a:xfrm>
            <a:off x="152400" y="1473200"/>
            <a:ext cx="3211195" cy="1168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00" b="1" i="0" u="none" strike="noStrike" cap="none">
                <a:solidFill>
                  <a:srgbClr val="000000"/>
                </a:solidFill>
                <a:latin typeface="Arial" panose="020B0604020202090204"/>
                <a:ea typeface="Arial" panose="020B0604020202090204"/>
                <a:cs typeface="Arial" panose="020B0604020202090204"/>
                <a:sym typeface="Arial" panose="020B0604020202090204"/>
              </a:rPr>
              <a:t># interfaces</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interfaces dummy dum10 address '10.0.0.8/32'</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interfaces ethernet eth0 address '172.16.110.2/24'</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interfaces ethernet eth1 address '172.16.100.2/24'</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interfaces ethernet eth2 address '172.16.80.1/24'</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273" name="Google Shape;273;p28"/>
          <p:cNvSpPr txBox="1"/>
          <p:nvPr/>
        </p:nvSpPr>
        <p:spPr>
          <a:xfrm>
            <a:off x="152400" y="2479040"/>
            <a:ext cx="7444105" cy="22453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00" b="1" i="0" u="none" strike="noStrike" cap="none">
                <a:solidFill>
                  <a:srgbClr val="000000"/>
                </a:solidFill>
                <a:latin typeface="Arial" panose="020B0604020202090204"/>
                <a:ea typeface="Arial" panose="020B0604020202090204"/>
                <a:cs typeface="Arial" panose="020B0604020202090204"/>
                <a:sym typeface="Arial" panose="020B0604020202090204"/>
              </a:rPr>
              <a:t># VRF settings</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table '400'</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address-family ipv4-unicast export vpn</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address-family ipv4-unicast import vpn</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address-family ipv4-unicast label vpn export 'auto'</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address-family ipv4-unicast network 10.80.80.0/24</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address-family ipv4-unicast rd vpn export '10.80.80.1:1011'</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address-family ipv4-unicast redistribute connected</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address-family ipv4-unicast route-target vpn export '65035:1030'</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address-family ipv4-unicast route-target vpn import '65035:1011 65050:2011 65035:1030'</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local-as '65001'</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neighbor 10.80.80.2 address-family ipv4-unicast as-override</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vrf name BLUE_HUB protocols bgp neighbor 10.80.80.2 remote-as '65035'</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274" name="Google Shape;274;p28"/>
          <p:cNvSpPr txBox="1"/>
          <p:nvPr/>
        </p:nvSpPr>
        <p:spPr>
          <a:xfrm>
            <a:off x="5283835" y="1473200"/>
            <a:ext cx="3917315" cy="16300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00" b="1" i="0" u="none" strike="noStrike" cap="none">
                <a:solidFill>
                  <a:srgbClr val="000000"/>
                </a:solidFill>
                <a:latin typeface="Arial" panose="020B0604020202090204"/>
                <a:ea typeface="Arial" panose="020B0604020202090204"/>
                <a:cs typeface="Arial" panose="020B0604020202090204"/>
                <a:sym typeface="Arial" panose="020B0604020202090204"/>
              </a:rPr>
              <a:t># protocols  ospf + ldp</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protocols mpls interface 'eth0'</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protocols mpls interface 'eth1'</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protocols mpls ldp discovery transport-ipv4-address '10.0.0.8'</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protocols mpls ldp interface 'eth0'</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protocols mpls ldp interface 'eth1'</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protocols mpls ldp router-id '10.0.0.8'</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protocols ospf area 0 network '0.0.0.0/0'</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protocols ospf parameters abr-type 'cisco'</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panose="020B0604020202090204"/>
                <a:ea typeface="Arial" panose="020B0604020202090204"/>
                <a:cs typeface="Arial" panose="020B0604020202090204"/>
                <a:sym typeface="Arial" panose="020B0604020202090204"/>
              </a:rPr>
              <a:t>set protocols ospf parameters router-id '10.0.0.8'</a:t>
            </a:r>
            <a:endParaRPr sz="10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cxnSp>
        <p:nvCxnSpPr>
          <p:cNvPr id="279" name="Google Shape;279;p29"/>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280" name="Google Shape;280;p29"/>
          <p:cNvCxnSpPr/>
          <p:nvPr/>
        </p:nvCxnSpPr>
        <p:spPr>
          <a:xfrm>
            <a:off x="1524005" y="848670"/>
            <a:ext cx="7620000" cy="0"/>
          </a:xfrm>
          <a:prstGeom prst="straightConnector1">
            <a:avLst/>
          </a:prstGeom>
          <a:noFill/>
          <a:ln w="28575" cap="flat" cmpd="sng">
            <a:solidFill>
              <a:schemeClr val="accent1"/>
            </a:solidFill>
            <a:prstDash val="solid"/>
            <a:round/>
            <a:headEnd type="none" w="sm" len="sm"/>
            <a:tailEnd type="none" w="sm" len="sm"/>
          </a:ln>
        </p:spPr>
      </p:cxnSp>
      <p:pic>
        <p:nvPicPr>
          <p:cNvPr id="281" name="Google Shape;281;p29"/>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282" name="Google Shape;282;p29"/>
          <p:cNvSpPr txBox="1"/>
          <p:nvPr/>
        </p:nvSpPr>
        <p:spPr>
          <a:xfrm>
            <a:off x="1447800" y="152400"/>
            <a:ext cx="19485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283" name="Google Shape;283;p29"/>
          <p:cNvSpPr txBox="1"/>
          <p:nvPr/>
        </p:nvSpPr>
        <p:spPr>
          <a:xfrm>
            <a:off x="6917055" y="304800"/>
            <a:ext cx="2074545"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chemeClr val="dk1"/>
                </a:solidFill>
                <a:latin typeface="Roboto"/>
                <a:ea typeface="Roboto"/>
                <a:cs typeface="Roboto"/>
                <a:sym typeface="Roboto"/>
              </a:rPr>
              <a:t>modelo de negocio</a:t>
            </a:r>
            <a:endParaRPr sz="1600" b="0" i="0" u="none" strike="noStrike" cap="none">
              <a:solidFill>
                <a:schemeClr val="dk1"/>
              </a:solidFill>
              <a:latin typeface="Roboto"/>
              <a:ea typeface="Roboto"/>
              <a:cs typeface="Roboto"/>
              <a:sym typeface="Roboto"/>
            </a:endParaRPr>
          </a:p>
        </p:txBody>
      </p:sp>
      <p:sp>
        <p:nvSpPr>
          <p:cNvPr id="284" name="Google Shape;284;p29"/>
          <p:cNvSpPr txBox="1"/>
          <p:nvPr/>
        </p:nvSpPr>
        <p:spPr>
          <a:xfrm>
            <a:off x="101600" y="4760595"/>
            <a:ext cx="388620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285" name="Google Shape;285;p29"/>
          <p:cNvSpPr txBox="1"/>
          <p:nvPr/>
        </p:nvSpPr>
        <p:spPr>
          <a:xfrm>
            <a:off x="7679690" y="4760595"/>
            <a:ext cx="131191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286" name="Google Shape;286;p29"/>
          <p:cNvSpPr txBox="1"/>
          <p:nvPr/>
        </p:nvSpPr>
        <p:spPr>
          <a:xfrm>
            <a:off x="0" y="1312545"/>
            <a:ext cx="4483100" cy="370713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C</a:t>
            </a:r>
            <a:r>
              <a:rPr lang="en-GB" sz="1200" b="1"/>
              <a:t>ó</a:t>
            </a: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d</a:t>
            </a:r>
            <a:r>
              <a:rPr lang="en-GB" sz="1200" b="1"/>
              <a:t>igo</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es y siempre será libre.</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200"/>
              <a:buFont typeface="Arial" panose="020B0604020202090204"/>
              <a:buNone/>
            </a:pPr>
            <a:endParaRPr sz="1200"/>
          </a:p>
          <a:p>
            <a:pPr marL="0" marR="0" lvl="0" indent="0" algn="l" rtl="0">
              <a:lnSpc>
                <a:spcPct val="100000"/>
              </a:lnSpc>
              <a:spcBef>
                <a:spcPts val="0"/>
              </a:spcBef>
              <a:spcAft>
                <a:spcPts val="0"/>
              </a:spcAft>
              <a:buClr>
                <a:srgbClr val="000000"/>
              </a:buClr>
              <a:buSzPts val="1200"/>
              <a:buFont typeface="Arial" panose="020B0604020202090204"/>
              <a:buNone/>
            </a:pPr>
            <a:r>
              <a:rPr lang="en-GB" sz="1200" b="1"/>
              <a:t>Versiones:</a:t>
            </a:r>
            <a:endParaRPr sz="1200" b="1"/>
          </a:p>
          <a:p>
            <a:pPr marL="0" marR="0" lvl="0" indent="0" algn="l" rtl="0">
              <a:lnSpc>
                <a:spcPct val="100000"/>
              </a:lnSpc>
              <a:spcBef>
                <a:spcPts val="0"/>
              </a:spcBef>
              <a:spcAft>
                <a:spcPts val="0"/>
              </a:spcAft>
              <a:buClr>
                <a:srgbClr val="000000"/>
              </a:buClr>
              <a:buSzPts val="1200"/>
              <a:buFont typeface="Arial" panose="020B0604020202090204"/>
              <a:buNone/>
            </a:pPr>
            <a:endParaRPr sz="1200" b="1"/>
          </a:p>
          <a:p>
            <a:pPr marL="0" marR="0" lvl="0" indent="0" algn="l" rtl="0">
              <a:lnSpc>
                <a:spcPct val="100000"/>
              </a:lnSpc>
              <a:spcBef>
                <a:spcPts val="0"/>
              </a:spcBef>
              <a:spcAft>
                <a:spcPts val="0"/>
              </a:spcAft>
              <a:buClr>
                <a:srgbClr val="000000"/>
              </a:buClr>
              <a:buSzPts val="1200"/>
              <a:buFont typeface="Arial" panose="020B0604020202090204"/>
              <a:buNone/>
            </a:pP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Rolling release (home-lab, self education, </a:t>
            </a:r>
            <a:endParaRPr sz="1200" b="1"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200"/>
              <a:buFont typeface="Arial" panose="020B0604020202090204"/>
              <a:buNone/>
            </a:pP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testing):</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a:t>
            </a:r>
            <a:r>
              <a:rPr lang="en-GB" sz="1200"/>
              <a:t>sin</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costo</a:t>
            </a:r>
            <a:r>
              <a:rPr lang="en-GB" sz="1200"/>
              <a:t>, experimental</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todos los </a:t>
            </a:r>
            <a:r>
              <a:rPr lang="en-GB" sz="1200"/>
              <a:t>ú</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ltimos features, estabilidad no garantizada.</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200"/>
              <a:buFont typeface="Arial" panose="020B0604020202090204"/>
              <a:buNone/>
            </a:pP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200"/>
              <a:buFont typeface="Arial" panose="020B0604020202090204"/>
              <a:buNone/>
            </a:pP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LTS release:</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a:t>
            </a:r>
            <a:r>
              <a:rPr lang="en-GB" sz="1200">
                <a:solidFill>
                  <a:schemeClr val="dk1"/>
                </a:solidFill>
              </a:rPr>
              <a:t>estabilidad garantizada,</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recibe </a:t>
            </a:r>
            <a:r>
              <a:rPr lang="en-GB" sz="1200"/>
              <a:t>actualizaciones testeadas</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y updates de </a:t>
            </a:r>
            <a:r>
              <a:rPr lang="en-GB" sz="1200"/>
              <a:t>seguridad</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a:t>
            </a:r>
            <a:b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br>
            <a:endParaRPr sz="1200"/>
          </a:p>
          <a:p>
            <a:pPr marL="0" marR="0" lvl="0" indent="0" algn="l" rtl="0">
              <a:lnSpc>
                <a:spcPct val="100000"/>
              </a:lnSpc>
              <a:spcBef>
                <a:spcPts val="0"/>
              </a:spcBef>
              <a:spcAft>
                <a:spcPts val="0"/>
              </a:spcAft>
              <a:buClr>
                <a:srgbClr val="000000"/>
              </a:buClr>
              <a:buSzPts val="1200"/>
              <a:buFont typeface="Arial" panose="020B0604020202090204"/>
              <a:buNone/>
            </a:pP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200"/>
              <a:buFont typeface="Arial" panose="020B0604020202090204"/>
              <a:buNone/>
            </a:pP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Cloud marketplace images (pay as you go):</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AWS, Azure, GCP, Oracle Cloud</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287" name="Google Shape;287;p29"/>
          <p:cNvSpPr txBox="1"/>
          <p:nvPr/>
        </p:nvSpPr>
        <p:spPr>
          <a:xfrm>
            <a:off x="4639310" y="1219200"/>
            <a:ext cx="54591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Los servicios de soporte </a:t>
            </a:r>
            <a:r>
              <a:rPr lang="en-GB" sz="1200"/>
              <a:t>respaldados</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por SLA </a:t>
            </a:r>
            <a:r>
              <a:rPr lang="en-GB" sz="1200"/>
              <a:t>están</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disponibles.</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Se puede obtener como una separada </a:t>
            </a:r>
            <a:r>
              <a:rPr lang="en-GB" sz="1200"/>
              <a:t>suscripción</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200" b="1"/>
              <a:t>Diferentes opciones soportes</a:t>
            </a: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a:t>
            </a: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Standard:</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8x5 Cobertura de Next Business Day </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tiempo de </a:t>
            </a:r>
            <a:r>
              <a:rPr lang="en-GB" sz="1200"/>
              <a:t>reacción</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.Soporte via email.</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 Production:</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24x7, 4h tiempo de </a:t>
            </a:r>
            <a:r>
              <a:rPr lang="en-GB" sz="1200"/>
              <a:t>reacción</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Soporte via email, </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live chat, meetings.</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200" b="1" i="0" u="none" strike="noStrike" cap="none">
                <a:solidFill>
                  <a:srgbClr val="000000"/>
                </a:solidFill>
                <a:latin typeface="Arial" panose="020B0604020202090204"/>
                <a:ea typeface="Arial" panose="020B0604020202090204"/>
                <a:cs typeface="Arial" panose="020B0604020202090204"/>
                <a:sym typeface="Arial" panose="020B0604020202090204"/>
              </a:rPr>
              <a:t>- Mission Critical:</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24x7, 1h tiempo de </a:t>
            </a:r>
            <a:r>
              <a:rPr lang="en-GB" sz="1200"/>
              <a:t>reacción</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 Soporte via </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email, live chat, phone, meetings.</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cxnSp>
        <p:nvCxnSpPr>
          <p:cNvPr id="292" name="Google Shape;292;p30"/>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293" name="Google Shape;293;p30"/>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294" name="Google Shape;294;p30"/>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295" name="Google Shape;295;p30"/>
          <p:cNvSpPr txBox="1"/>
          <p:nvPr/>
        </p:nvSpPr>
        <p:spPr>
          <a:xfrm>
            <a:off x="1447800" y="152400"/>
            <a:ext cx="19485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296" name="Google Shape;296;p30"/>
          <p:cNvSpPr txBox="1"/>
          <p:nvPr/>
        </p:nvSpPr>
        <p:spPr>
          <a:xfrm>
            <a:off x="4345305" y="304800"/>
            <a:ext cx="4798060" cy="3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Herramientas de comunicación y colaboración</a:t>
            </a:r>
            <a:endParaRPr sz="1600" b="0" i="0" u="none" strike="noStrike" cap="none">
              <a:solidFill>
                <a:srgbClr val="3C4043"/>
              </a:solidFill>
              <a:highlight>
                <a:schemeClr val="lt1"/>
              </a:highlight>
              <a:latin typeface="Roboto"/>
              <a:ea typeface="Roboto"/>
              <a:cs typeface="Roboto"/>
              <a:sym typeface="Roboto"/>
            </a:endParaRPr>
          </a:p>
        </p:txBody>
      </p:sp>
      <p:sp>
        <p:nvSpPr>
          <p:cNvPr id="297" name="Google Shape;297;p30"/>
          <p:cNvSpPr txBox="1"/>
          <p:nvPr/>
        </p:nvSpPr>
        <p:spPr>
          <a:xfrm>
            <a:off x="0" y="4760595"/>
            <a:ext cx="380174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298" name="Google Shape;298;p30"/>
          <p:cNvSpPr txBox="1"/>
          <p:nvPr/>
        </p:nvSpPr>
        <p:spPr>
          <a:xfrm>
            <a:off x="7713345" y="4760595"/>
            <a:ext cx="12782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299" name="Google Shape;299;p30"/>
          <p:cNvSpPr txBox="1"/>
          <p:nvPr/>
        </p:nvSpPr>
        <p:spPr>
          <a:xfrm>
            <a:off x="304800" y="1319530"/>
            <a:ext cx="6515735" cy="1816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Testeos de </a:t>
            </a:r>
            <a:r>
              <a:rPr lang="en-GB">
                <a:solidFill>
                  <a:schemeClr val="dk1"/>
                </a:solidFill>
              </a:rPr>
              <a:t>imágenes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rolling release y reportes de errores.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42900" algn="l" rtl="0">
              <a:lnSpc>
                <a:spcPct val="100000"/>
              </a:lnSpc>
              <a:spcBef>
                <a:spcPts val="0"/>
              </a:spcBef>
              <a:spcAft>
                <a:spcPts val="0"/>
              </a:spcAft>
              <a:buClr>
                <a:srgbClr val="000000"/>
              </a:buClr>
              <a:buSzPts val="18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Escribir y/o corregir </a:t>
            </a:r>
            <a:r>
              <a:rPr lang="en-GB"/>
              <a:t>documentación</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42900" algn="l" rtl="0">
              <a:lnSpc>
                <a:spcPct val="100000"/>
              </a:lnSpc>
              <a:spcBef>
                <a:spcPts val="0"/>
              </a:spcBef>
              <a:spcAft>
                <a:spcPts val="0"/>
              </a:spcAft>
              <a:buClr>
                <a:srgbClr val="000000"/>
              </a:buClr>
              <a:buSzPts val="1800"/>
              <a:buFont typeface="Arial" panose="020B0604020202090204"/>
              <a:buChar char="●"/>
            </a:pPr>
            <a:r>
              <a:rPr lang="en-GB"/>
              <a:t>C</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ompartir su experiencia usando VyOS (Blogs</a:t>
            </a:r>
            <a:r>
              <a:rPr lang="en-GB"/>
              <a:t>, Twitter, Reddis, etc)</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42900" algn="l" rtl="0">
              <a:lnSpc>
                <a:spcPct val="100000"/>
              </a:lnSpc>
              <a:spcBef>
                <a:spcPts val="0"/>
              </a:spcBef>
              <a:spcAft>
                <a:spcPts val="0"/>
              </a:spcAft>
              <a:buClr>
                <a:srgbClr val="000000"/>
              </a:buClr>
              <a:buSzPts val="1800"/>
              <a:buFont typeface="Arial" panose="020B0604020202090204"/>
              <a:buChar char="●"/>
            </a:pPr>
            <a:r>
              <a:rPr lang="en-GB">
                <a:solidFill>
                  <a:schemeClr val="dk1"/>
                </a:solidFill>
              </a:rPr>
              <a:t>Escribir y/o corregir</a:t>
            </a:r>
            <a:r>
              <a:rPr lang="en-GB"/>
              <a:t> código fuente</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42900" algn="l" rtl="0">
              <a:lnSpc>
                <a:spcPct val="100000"/>
              </a:lnSpc>
              <a:spcBef>
                <a:spcPts val="0"/>
              </a:spcBef>
              <a:spcAft>
                <a:spcPts val="0"/>
              </a:spcAft>
              <a:buClr>
                <a:srgbClr val="000000"/>
              </a:buClr>
              <a:buSzPts val="18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Proponer nuev</a:t>
            </a:r>
            <a:r>
              <a:rPr lang="en-GB"/>
              <a:t>as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features o casos de uso.</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42900" algn="l" rtl="0">
              <a:lnSpc>
                <a:spcPct val="100000"/>
              </a:lnSpc>
              <a:spcBef>
                <a:spcPts val="0"/>
              </a:spcBef>
              <a:spcAft>
                <a:spcPts val="0"/>
              </a:spcAft>
              <a:buClr>
                <a:srgbClr val="000000"/>
              </a:buClr>
              <a:buSzPts val="18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Participar en nuestro foro abierto y slack</a:t>
            </a:r>
            <a:r>
              <a:rPr lang="en-GB"/>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00" name="Google Shape;300;p30"/>
          <p:cNvSpPr txBox="1"/>
          <p:nvPr/>
        </p:nvSpPr>
        <p:spPr>
          <a:xfrm>
            <a:off x="1113155" y="3345815"/>
            <a:ext cx="5109845" cy="1168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sng" strike="noStrike" cap="none">
                <a:solidFill>
                  <a:schemeClr val="hlink"/>
                </a:solidFill>
                <a:latin typeface="Arial" panose="020B0604020202090204"/>
                <a:ea typeface="Arial" panose="020B0604020202090204"/>
                <a:cs typeface="Arial" panose="020B0604020202090204"/>
                <a:sym typeface="Arial" panose="020B0604020202090204"/>
                <a:hlinkClick r:id="rId3"/>
              </a:rPr>
              <a:t>https://phabricator.vyos.net</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 Portal de desarrollo</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sng" strike="noStrike" cap="none">
                <a:solidFill>
                  <a:schemeClr val="hlink"/>
                </a:solidFill>
                <a:latin typeface="Arial" panose="020B0604020202090204"/>
                <a:ea typeface="Arial" panose="020B0604020202090204"/>
                <a:cs typeface="Arial" panose="020B0604020202090204"/>
                <a:sym typeface="Arial" panose="020B0604020202090204"/>
              </a:rPr>
              <a:t>https://github.com/vyos</a:t>
            </a:r>
            <a:r>
              <a:rPr lang="en-GB" sz="1400" b="0" i="0" u="none" strike="noStrike" cap="none">
                <a:solidFill>
                  <a:schemeClr val="hlink"/>
                </a:solidFill>
                <a:latin typeface="Arial" panose="020B0604020202090204"/>
                <a:ea typeface="Arial" panose="020B0604020202090204"/>
                <a:cs typeface="Arial" panose="020B0604020202090204"/>
                <a:sym typeface="Arial" panose="020B0604020202090204"/>
              </a:rPr>
              <a:t> - </a:t>
            </a:r>
            <a:r>
              <a:rPr lang="en-GB" sz="1400" b="0" i="0" u="none" strike="noStrike" cap="none">
                <a:solidFill>
                  <a:schemeClr val="dk1"/>
                </a:solidFill>
                <a:latin typeface="Arial" panose="020B0604020202090204"/>
                <a:ea typeface="Arial" panose="020B0604020202090204"/>
                <a:cs typeface="Arial" panose="020B0604020202090204"/>
                <a:sym typeface="Arial" panose="020B0604020202090204"/>
              </a:rPr>
              <a:t>Repositorio de desarrollo </a:t>
            </a:r>
            <a:endParaRPr sz="1400" b="0" i="0" u="none" strike="noStrike" cap="none">
              <a:solidFill>
                <a:schemeClr val="hlink"/>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sng" strike="noStrike" cap="none">
                <a:solidFill>
                  <a:schemeClr val="hlink"/>
                </a:solidFill>
                <a:latin typeface="Arial" panose="020B0604020202090204"/>
                <a:ea typeface="Arial" panose="020B0604020202090204"/>
                <a:cs typeface="Arial" panose="020B0604020202090204"/>
                <a:sym typeface="Arial" panose="020B0604020202090204"/>
                <a:hlinkClick r:id="rId4"/>
              </a:rPr>
              <a:t>https://forum.vyos.io</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 Foro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sng" strike="noStrike" cap="none">
                <a:solidFill>
                  <a:schemeClr val="hlink"/>
                </a:solidFill>
                <a:latin typeface="Arial" panose="020B0604020202090204"/>
                <a:ea typeface="Arial" panose="020B0604020202090204"/>
                <a:cs typeface="Arial" panose="020B0604020202090204"/>
                <a:sym typeface="Arial" panose="020B0604020202090204"/>
                <a:hlinkClick r:id="rId5"/>
              </a:rPr>
              <a:t>https://docs.vyos.io</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 Documentacion / Guias de configuracion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sng" strike="noStrike" cap="none">
                <a:solidFill>
                  <a:schemeClr val="hlink"/>
                </a:solidFill>
                <a:latin typeface="Arial" panose="020B0604020202090204"/>
                <a:ea typeface="Arial" panose="020B0604020202090204"/>
                <a:cs typeface="Arial" panose="020B0604020202090204"/>
                <a:sym typeface="Arial" panose="020B0604020202090204"/>
                <a:hlinkClick r:id="rId6"/>
              </a:rPr>
              <a:t>https://slack.vyos.io</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  Canal de colaboracion de Slack</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301" name="Google Shape;301;p30"/>
          <p:cNvPicPr preferRelativeResize="0"/>
          <p:nvPr/>
        </p:nvPicPr>
        <p:blipFill rotWithShape="1">
          <a:blip r:embed="rId7"/>
          <a:srcRect/>
          <a:stretch>
            <a:fillRect/>
          </a:stretch>
        </p:blipFill>
        <p:spPr>
          <a:xfrm>
            <a:off x="7317105" y="2585720"/>
            <a:ext cx="1449705" cy="699770"/>
          </a:xfrm>
          <a:prstGeom prst="rect">
            <a:avLst/>
          </a:prstGeom>
          <a:noFill/>
          <a:ln>
            <a:noFill/>
          </a:ln>
        </p:spPr>
      </p:pic>
      <p:pic>
        <p:nvPicPr>
          <p:cNvPr id="302" name="Google Shape;302;p30"/>
          <p:cNvPicPr preferRelativeResize="0"/>
          <p:nvPr/>
        </p:nvPicPr>
        <p:blipFill rotWithShape="1">
          <a:blip r:embed="rId8"/>
          <a:srcRect/>
          <a:stretch>
            <a:fillRect/>
          </a:stretch>
        </p:blipFill>
        <p:spPr>
          <a:xfrm>
            <a:off x="6477000" y="1319530"/>
            <a:ext cx="1908810" cy="927100"/>
          </a:xfrm>
          <a:prstGeom prst="rect">
            <a:avLst/>
          </a:prstGeom>
          <a:noFill/>
          <a:ln>
            <a:noFill/>
          </a:ln>
        </p:spPr>
      </p:pic>
      <p:pic>
        <p:nvPicPr>
          <p:cNvPr id="303" name="Google Shape;303;p30"/>
          <p:cNvPicPr preferRelativeResize="0"/>
          <p:nvPr/>
        </p:nvPicPr>
        <p:blipFill rotWithShape="1">
          <a:blip r:embed="rId9"/>
          <a:srcRect/>
          <a:stretch>
            <a:fillRect/>
          </a:stretch>
        </p:blipFill>
        <p:spPr>
          <a:xfrm>
            <a:off x="6426200" y="3591560"/>
            <a:ext cx="1908810" cy="473710"/>
          </a:xfrm>
          <a:prstGeom prst="rect">
            <a:avLst/>
          </a:prstGeom>
          <a:noFill/>
          <a:ln>
            <a:noFill/>
          </a:ln>
        </p:spPr>
      </p:pic>
      <p:sp>
        <p:nvSpPr>
          <p:cNvPr id="304" name="Google Shape;304;p30"/>
          <p:cNvSpPr txBox="1"/>
          <p:nvPr/>
        </p:nvSpPr>
        <p:spPr>
          <a:xfrm>
            <a:off x="1271905" y="912495"/>
            <a:ext cx="2238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a:t>Cómo</a:t>
            </a: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 puedo colaborar:</a:t>
            </a:r>
            <a:endParaRPr sz="1400" b="1"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cxnSp>
        <p:nvCxnSpPr>
          <p:cNvPr id="309" name="Google Shape;309;p31"/>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310" name="Google Shape;310;p31"/>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311" name="Google Shape;311;p31"/>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312" name="Google Shape;312;p31"/>
          <p:cNvSpPr txBox="1"/>
          <p:nvPr/>
        </p:nvSpPr>
        <p:spPr>
          <a:xfrm>
            <a:off x="1447800" y="152400"/>
            <a:ext cx="2025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313" name="Google Shape;313;p31"/>
          <p:cNvSpPr txBox="1"/>
          <p:nvPr/>
        </p:nvSpPr>
        <p:spPr>
          <a:xfrm>
            <a:off x="5368925" y="304800"/>
            <a:ext cx="34417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endParaRPr sz="1600" b="0" i="0" u="none" strike="noStrike" cap="none">
              <a:solidFill>
                <a:srgbClr val="000000"/>
              </a:solidFill>
              <a:latin typeface="Roboto"/>
              <a:ea typeface="Roboto"/>
              <a:cs typeface="Roboto"/>
              <a:sym typeface="Roboto"/>
            </a:endParaRPr>
          </a:p>
        </p:txBody>
      </p:sp>
      <p:sp>
        <p:nvSpPr>
          <p:cNvPr id="314" name="Google Shape;314;p31"/>
          <p:cNvSpPr txBox="1"/>
          <p:nvPr/>
        </p:nvSpPr>
        <p:spPr>
          <a:xfrm>
            <a:off x="152400" y="4724400"/>
            <a:ext cx="38944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315" name="Google Shape;315;p31"/>
          <p:cNvSpPr txBox="1"/>
          <p:nvPr/>
        </p:nvSpPr>
        <p:spPr>
          <a:xfrm>
            <a:off x="7561580" y="4724400"/>
            <a:ext cx="14300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316" name="Google Shape;316;p31"/>
          <p:cNvSpPr txBox="1"/>
          <p:nvPr/>
        </p:nvSpPr>
        <p:spPr>
          <a:xfrm>
            <a:off x="1387475" y="885190"/>
            <a:ext cx="6824980" cy="8121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1" i="0" u="none" strike="noStrike" cap="none">
                <a:solidFill>
                  <a:schemeClr val="dk1"/>
                </a:solidFill>
                <a:latin typeface="Roboto"/>
                <a:ea typeface="Roboto"/>
                <a:cs typeface="Roboto"/>
                <a:sym typeface="Roboto"/>
              </a:rPr>
              <a:t>Gracias a todos por su tiempo !!</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Roboto"/>
                <a:ea typeface="Roboto"/>
                <a:cs typeface="Roboto"/>
                <a:sym typeface="Roboto"/>
              </a:rPr>
              <a:t>    este espacio es para preguntas o dudas</a:t>
            </a:r>
            <a:endParaRPr sz="1400" b="0" i="0" u="none" strike="noStrike" cap="none">
              <a:solidFill>
                <a:srgbClr val="000000"/>
              </a:solidFill>
              <a:latin typeface="Roboto"/>
              <a:ea typeface="Roboto"/>
              <a:cs typeface="Roboto"/>
              <a:sym typeface="Roboto"/>
            </a:endParaRPr>
          </a:p>
        </p:txBody>
      </p:sp>
      <p:sp>
        <p:nvSpPr>
          <p:cNvPr id="317" name="Google Shape;317;p31"/>
          <p:cNvSpPr txBox="1"/>
          <p:nvPr/>
        </p:nvSpPr>
        <p:spPr>
          <a:xfrm>
            <a:off x="2354580" y="2482215"/>
            <a:ext cx="5149215"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Pueden escribirme a mi email </a:t>
            </a:r>
            <a:r>
              <a:rPr lang="en-GB" sz="1400" b="0" i="0" u="sng" strike="noStrike" cap="none">
                <a:solidFill>
                  <a:srgbClr val="0070C0"/>
                </a:solidFill>
                <a:latin typeface="Arial" panose="020B0604020202090204"/>
                <a:ea typeface="Arial" panose="020B0604020202090204"/>
                <a:cs typeface="Arial" panose="020B0604020202090204"/>
                <a:sym typeface="Arial" panose="020B0604020202090204"/>
              </a:rPr>
              <a:t>f.maidana@vyos.io</a:t>
            </a:r>
            <a:r>
              <a:rPr lang="en-GB" sz="1400" b="0" i="0" u="none" strike="noStrike" cap="none">
                <a:solidFill>
                  <a:srgbClr val="0070C0"/>
                </a:solidFill>
                <a:latin typeface="Arial" panose="020B0604020202090204"/>
                <a:ea typeface="Arial" panose="020B0604020202090204"/>
                <a:cs typeface="Arial" panose="020B0604020202090204"/>
                <a:sym typeface="Arial" panose="020B0604020202090204"/>
              </a:rPr>
              <a:t> </a:t>
            </a:r>
            <a:endParaRPr sz="1400" b="0" i="0" u="none" strike="noStrike" cap="none">
              <a:solidFill>
                <a:srgbClr val="0070C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o un mensaje privado a mi usuario de slack </a:t>
            </a:r>
            <a:r>
              <a:rPr lang="en-GB" sz="1400" b="0" i="0" u="none" strike="noStrike" cap="none">
                <a:solidFill>
                  <a:srgbClr val="0070C0"/>
                </a:solidFill>
                <a:latin typeface="Arial" panose="020B0604020202090204"/>
                <a:ea typeface="Arial" panose="020B0604020202090204"/>
                <a:cs typeface="Arial" panose="020B0604020202090204"/>
                <a:sym typeface="Arial" panose="020B0604020202090204"/>
              </a:rPr>
              <a:t>Fernando Maidana</a:t>
            </a:r>
            <a:endParaRPr sz="1400" b="0" i="0" u="none" strike="noStrike" cap="none">
              <a:solidFill>
                <a:srgbClr val="0070C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cxnSp>
        <p:nvCxnSpPr>
          <p:cNvPr id="65" name="Google Shape;65;p14"/>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66" name="Google Shape;66;p14"/>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67" name="Google Shape;67;p14"/>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68" name="Google Shape;68;p14"/>
          <p:cNvSpPr txBox="1"/>
          <p:nvPr/>
        </p:nvSpPr>
        <p:spPr>
          <a:xfrm>
            <a:off x="1447800" y="152400"/>
            <a:ext cx="47331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69" name="Google Shape;69;p14"/>
          <p:cNvSpPr txBox="1"/>
          <p:nvPr/>
        </p:nvSpPr>
        <p:spPr>
          <a:xfrm>
            <a:off x="304800" y="4760595"/>
            <a:ext cx="348615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70" name="Google Shape;70;p14"/>
          <p:cNvSpPr txBox="1"/>
          <p:nvPr/>
        </p:nvSpPr>
        <p:spPr>
          <a:xfrm>
            <a:off x="7731125" y="4760595"/>
            <a:ext cx="126047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71" name="Google Shape;71;p14"/>
          <p:cNvSpPr txBox="1"/>
          <p:nvPr/>
        </p:nvSpPr>
        <p:spPr>
          <a:xfrm>
            <a:off x="2069465" y="1219200"/>
            <a:ext cx="5005200" cy="322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Historia de VyOS</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Que es VyOS? </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Donde puede ser desplegado? </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Nuestra </a:t>
            </a:r>
            <a:r>
              <a:rPr lang="en-GB" sz="1600">
                <a:solidFill>
                  <a:srgbClr val="3C4043"/>
                </a:solidFill>
                <a:highlight>
                  <a:schemeClr val="lt1"/>
                </a:highlight>
                <a:latin typeface="Roboto"/>
                <a:ea typeface="Roboto"/>
                <a:cs typeface="Roboto"/>
                <a:sym typeface="Roboto"/>
              </a:rPr>
              <a:t>Arquitectura</a:t>
            </a:r>
            <a:r>
              <a:rPr lang="en-GB" sz="1600" b="0" i="0" u="none" strike="noStrike" cap="none">
                <a:solidFill>
                  <a:srgbClr val="3C4043"/>
                </a:solidFill>
                <a:highlight>
                  <a:schemeClr val="lt1"/>
                </a:highlight>
                <a:latin typeface="Roboto"/>
                <a:ea typeface="Roboto"/>
                <a:cs typeface="Roboto"/>
                <a:sym typeface="Roboto"/>
              </a:rPr>
              <a:t> </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a:solidFill>
                  <a:schemeClr val="dk1"/>
                </a:solidFill>
                <a:latin typeface="Roboto"/>
                <a:ea typeface="Roboto"/>
                <a:cs typeface="Roboto"/>
                <a:sym typeface="Roboto"/>
              </a:rPr>
              <a:t>Por qué VyOS </a:t>
            </a:r>
            <a:r>
              <a:rPr lang="en-GB" sz="1600" b="0" i="0" u="none" strike="noStrike" cap="none">
                <a:solidFill>
                  <a:srgbClr val="3C4043"/>
                </a:solidFill>
                <a:highlight>
                  <a:schemeClr val="lt1"/>
                </a:highlight>
                <a:latin typeface="Roboto"/>
                <a:ea typeface="Roboto"/>
                <a:cs typeface="Roboto"/>
                <a:sym typeface="Roboto"/>
              </a:rPr>
              <a:t> y a que problemas apuntamos?</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Features</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Casos de usos </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Route-reflector/router-server </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BRAS/BNG</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vPE/vCE</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Modelo de negocio</a:t>
            </a:r>
            <a:endParaRPr sz="1600" b="0" i="0" u="none" strike="noStrike" cap="none">
              <a:solidFill>
                <a:srgbClr val="3C4043"/>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Herramientas de comunicación y colaboración </a:t>
            </a:r>
            <a:endParaRPr sz="1600" b="0" i="0" u="none" strike="noStrike" cap="none">
              <a:solidFill>
                <a:srgbClr val="3C4043"/>
              </a:solidFill>
              <a:highlight>
                <a:schemeClr val="lt1"/>
              </a:highlight>
              <a:latin typeface="Roboto"/>
              <a:ea typeface="Roboto"/>
              <a:cs typeface="Roboto"/>
              <a:sym typeface="Roboto"/>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cxnSp>
        <p:nvCxnSpPr>
          <p:cNvPr id="76" name="Google Shape;76;p15"/>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77" name="Google Shape;77;p15"/>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78" name="Google Shape;78;p15"/>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79" name="Google Shape;79;p15"/>
          <p:cNvSpPr txBox="1"/>
          <p:nvPr/>
        </p:nvSpPr>
        <p:spPr>
          <a:xfrm>
            <a:off x="1447800" y="152400"/>
            <a:ext cx="41106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80" name="Google Shape;80;p15"/>
          <p:cNvSpPr txBox="1"/>
          <p:nvPr/>
        </p:nvSpPr>
        <p:spPr>
          <a:xfrm>
            <a:off x="304800" y="4760595"/>
            <a:ext cx="33356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81" name="Google Shape;81;p15"/>
          <p:cNvSpPr txBox="1"/>
          <p:nvPr/>
        </p:nvSpPr>
        <p:spPr>
          <a:xfrm>
            <a:off x="7853680" y="4760595"/>
            <a:ext cx="11379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82" name="Google Shape;82;p15"/>
          <p:cNvSpPr txBox="1"/>
          <p:nvPr/>
        </p:nvSpPr>
        <p:spPr>
          <a:xfrm>
            <a:off x="225785" y="1219365"/>
            <a:ext cx="8819100" cy="316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a:t>C</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uando </a:t>
            </a:r>
            <a:r>
              <a:rPr lang="en-GB"/>
              <a:t>comenzó</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era Vyatta...</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2006: Vyatta Inc. Se propone crear un open-source router para empresas y el mercado de las telecomunicaciones.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2011: Ubiquiti Networks </a:t>
            </a:r>
            <a:r>
              <a:rPr lang="en-GB"/>
              <a:t>creó</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una </a:t>
            </a:r>
            <a:r>
              <a:rPr lang="en-GB"/>
              <a:t>fork</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de Vyatta como EdgeOS y comienza la </a:t>
            </a:r>
            <a:r>
              <a:rPr lang="en-GB"/>
              <a:t>línea</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de producto  EdgeMax - </a:t>
            </a:r>
            <a:r>
              <a:rPr lang="en-GB"/>
              <a:t>código</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cerrado, </a:t>
            </a:r>
            <a:r>
              <a:rPr lang="en-GB"/>
              <a:t>más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vinculado a Equipos.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2012: Vyatta cambia a un modelo propiertado(codigo-cerrado), luego fue adquirido por Brocade. </a:t>
            </a:r>
            <a:r>
              <a:rPr lang="en-GB"/>
              <a:t>Dejando</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 los usuarios sin un open-source router.</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2013: Un grupo de usuario de Vyatta hizo </a:t>
            </a:r>
            <a:r>
              <a:rPr lang="en-GB"/>
              <a:t>fork</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de la </a:t>
            </a:r>
            <a:r>
              <a:rPr lang="en-GB"/>
              <a:t>última</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t>
            </a:r>
            <a:r>
              <a:rPr lang="en-GB"/>
              <a:t>versión</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de software libre y </a:t>
            </a:r>
            <a:r>
              <a:rPr lang="en-GB"/>
              <a:t>creó</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el </a:t>
            </a:r>
            <a:r>
              <a:rPr lang="en-GB"/>
              <a:t>proyecto</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con el nombre de VyOS.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2015: Una </a:t>
            </a:r>
            <a:r>
              <a:rPr lang="en-GB"/>
              <a:t>compañía</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es fundada con los </a:t>
            </a:r>
            <a:r>
              <a:rPr lang="en-GB"/>
              <a:t>desarrolladores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de VyOS para dar </a:t>
            </a:r>
            <a:r>
              <a:rPr lang="en-GB"/>
              <a:t>servicios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de soporte y desarrollo.</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2022: VyOS cuenta con la confianza de varias empresas y expertos en redes/</a:t>
            </a:r>
            <a:r>
              <a:rPr lang="en-GB"/>
              <a:t>proveedores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de servicios.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Nosotros mantenemos la compatibilidad con versiones anteriores de Vyatta Core que datan del  2012</a:t>
            </a:r>
            <a:r>
              <a:rPr lang="en-GB"/>
              <a:t>, con lo cual </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los usuarios </a:t>
            </a:r>
            <a:r>
              <a:rPr lang="en-GB"/>
              <a:t>de </a:t>
            </a:r>
            <a:r>
              <a:rPr lang="en-GB">
                <a:solidFill>
                  <a:schemeClr val="dk1"/>
                </a:solidFill>
              </a:rPr>
              <a:t>Vyatta Core pueden actualizar a </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VyOS</a:t>
            </a:r>
            <a:r>
              <a:rPr lang="en-GB"/>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3" name="Google Shape;83;p15"/>
          <p:cNvSpPr txBox="1"/>
          <p:nvPr/>
        </p:nvSpPr>
        <p:spPr>
          <a:xfrm>
            <a:off x="1371530" y="761995"/>
            <a:ext cx="7620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1"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4" name="Google Shape;84;p15"/>
          <p:cNvSpPr txBox="1"/>
          <p:nvPr/>
        </p:nvSpPr>
        <p:spPr>
          <a:xfrm>
            <a:off x="5558400" y="258450"/>
            <a:ext cx="34332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panose="020B0604020202090204"/>
              <a:buNone/>
            </a:pPr>
            <a:r>
              <a:rPr lang="en-GB" sz="1600" b="0" i="0" u="none" strike="noStrike" cap="none">
                <a:solidFill>
                  <a:srgbClr val="3C4043"/>
                </a:solidFill>
                <a:highlight>
                  <a:schemeClr val="lt1"/>
                </a:highlight>
                <a:latin typeface="Roboto"/>
                <a:ea typeface="Roboto"/>
                <a:cs typeface="Roboto"/>
                <a:sym typeface="Roboto"/>
              </a:rPr>
              <a:t>Historia de VyOS</a:t>
            </a:r>
            <a:endParaRPr sz="1600" b="0" i="0" u="none" strike="noStrike" cap="none">
              <a:solidFill>
                <a:schemeClr val="dk1"/>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1500"/>
              <a:buFont typeface="Arial" panose="020B0604020202090204"/>
              <a:buNone/>
            </a:pPr>
            <a:endParaRPr sz="1500" b="0" i="0" u="none" strike="noStrike" cap="none">
              <a:solidFill>
                <a:srgbClr val="000000"/>
              </a:solidFill>
              <a:latin typeface="Roboto"/>
              <a:ea typeface="Roboto"/>
              <a:cs typeface="Roboto"/>
              <a:sym typeface="Roboto"/>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cxnSp>
        <p:nvCxnSpPr>
          <p:cNvPr id="89" name="Google Shape;89;p16"/>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90" name="Google Shape;90;p16"/>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91" name="Google Shape;91;p16"/>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92" name="Google Shape;92;p16"/>
          <p:cNvSpPr txBox="1"/>
          <p:nvPr/>
        </p:nvSpPr>
        <p:spPr>
          <a:xfrm>
            <a:off x="1447800" y="152400"/>
            <a:ext cx="43836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93" name="Google Shape;93;p16"/>
          <p:cNvSpPr txBox="1"/>
          <p:nvPr/>
        </p:nvSpPr>
        <p:spPr>
          <a:xfrm>
            <a:off x="196850" y="4760595"/>
            <a:ext cx="340106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94" name="Google Shape;94;p16"/>
          <p:cNvSpPr txBox="1"/>
          <p:nvPr/>
        </p:nvSpPr>
        <p:spPr>
          <a:xfrm>
            <a:off x="7689850" y="4760595"/>
            <a:ext cx="130175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95" name="Google Shape;95;p16"/>
          <p:cNvSpPr txBox="1"/>
          <p:nvPr/>
        </p:nvSpPr>
        <p:spPr>
          <a:xfrm>
            <a:off x="1096645" y="762000"/>
            <a:ext cx="8047355" cy="1008380"/>
          </a:xfrm>
          <a:prstGeom prst="rect">
            <a:avLst/>
          </a:prstGeom>
          <a:noFill/>
          <a:ln>
            <a:noFill/>
          </a:ln>
        </p:spPr>
        <p:txBody>
          <a:bodyPr spcFirstLastPara="1" wrap="square" lIns="91425" tIns="91425" rIns="91425" bIns="91425" anchor="t" anchorCtr="0">
            <a:noAutofit/>
          </a:bodyPr>
          <a:lstStyle/>
          <a:p>
            <a:pPr marL="13970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VyOS es un sistema operativo para redes que proporciona protocolos de enrutamiento, firewall y </a:t>
            </a:r>
            <a:r>
              <a:rPr lang="en-GB"/>
              <a:t>VPN gateway</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VyOS es completamente de código abierto, altamente personalizable y flexible para entornos empresariales. Es posible desplegar varias herramientas para monitoreo, solución de problemas y automatización.</a:t>
            </a:r>
            <a:endPar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96" name="Google Shape;96;p16"/>
          <p:cNvSpPr txBox="1"/>
          <p:nvPr/>
        </p:nvSpPr>
        <p:spPr>
          <a:xfrm>
            <a:off x="5558400" y="258450"/>
            <a:ext cx="34332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chemeClr val="dk1"/>
                </a:solidFill>
                <a:latin typeface="Roboto"/>
                <a:ea typeface="Roboto"/>
                <a:cs typeface="Roboto"/>
                <a:sym typeface="Roboto"/>
              </a:rPr>
              <a:t>Que es VyOS?</a:t>
            </a:r>
            <a:endParaRPr sz="1600" b="0" i="0" u="none" strike="noStrike" cap="none">
              <a:solidFill>
                <a:schemeClr val="dk1"/>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1500"/>
              <a:buFont typeface="Arial" panose="020B0604020202090204"/>
              <a:buNone/>
            </a:pPr>
            <a:endParaRPr sz="1500" b="0" i="0" u="none" strike="noStrike" cap="none">
              <a:solidFill>
                <a:srgbClr val="000000"/>
              </a:solidFill>
              <a:latin typeface="Roboto"/>
              <a:ea typeface="Roboto"/>
              <a:cs typeface="Roboto"/>
              <a:sym typeface="Roboto"/>
            </a:endParaRPr>
          </a:p>
        </p:txBody>
      </p:sp>
      <p:pic>
        <p:nvPicPr>
          <p:cNvPr id="97" name="Google Shape;97;p16" descr="Screen Shot 2022-05-04 at 16.52.03"/>
          <p:cNvPicPr preferRelativeResize="0"/>
          <p:nvPr/>
        </p:nvPicPr>
        <p:blipFill rotWithShape="1">
          <a:blip r:embed="rId3"/>
          <a:srcRect/>
          <a:stretch>
            <a:fillRect/>
          </a:stretch>
        </p:blipFill>
        <p:spPr>
          <a:xfrm>
            <a:off x="2379345" y="1770380"/>
            <a:ext cx="6118860" cy="2879725"/>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cxnSp>
        <p:nvCxnSpPr>
          <p:cNvPr id="102" name="Google Shape;102;p17"/>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103" name="Google Shape;103;p17"/>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104" name="Google Shape;104;p17"/>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105" name="Google Shape;105;p17"/>
          <p:cNvSpPr txBox="1"/>
          <p:nvPr/>
        </p:nvSpPr>
        <p:spPr>
          <a:xfrm>
            <a:off x="1447800" y="152400"/>
            <a:ext cx="41106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106" name="Google Shape;106;p17"/>
          <p:cNvSpPr txBox="1"/>
          <p:nvPr/>
        </p:nvSpPr>
        <p:spPr>
          <a:xfrm>
            <a:off x="304800" y="4760595"/>
            <a:ext cx="33356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107" name="Google Shape;107;p17"/>
          <p:cNvSpPr txBox="1"/>
          <p:nvPr/>
        </p:nvSpPr>
        <p:spPr>
          <a:xfrm>
            <a:off x="7853680" y="4760595"/>
            <a:ext cx="11379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108" name="Google Shape;108;p17"/>
          <p:cNvSpPr txBox="1"/>
          <p:nvPr/>
        </p:nvSpPr>
        <p:spPr>
          <a:xfrm>
            <a:off x="1447800" y="762000"/>
            <a:ext cx="7854315" cy="6172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Un VyOS Router puede ser implementando en cualquier red, desde una oficina pequeña hasta en un Datacenter.</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09" name="Google Shape;109;p17"/>
          <p:cNvSpPr txBox="1"/>
          <p:nvPr/>
        </p:nvSpPr>
        <p:spPr>
          <a:xfrm>
            <a:off x="5558400" y="258450"/>
            <a:ext cx="34332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panose="020B0604020202090204"/>
              <a:buNone/>
            </a:pPr>
            <a:r>
              <a:rPr lang="en-GB" sz="1500" b="0" i="0" u="none" strike="noStrike" cap="none">
                <a:solidFill>
                  <a:srgbClr val="000000"/>
                </a:solidFill>
                <a:latin typeface="Roboto"/>
                <a:ea typeface="Roboto"/>
                <a:cs typeface="Roboto"/>
                <a:sym typeface="Roboto"/>
              </a:rPr>
              <a:t>Donde puede ser desplegado VyOS? </a:t>
            </a:r>
            <a:endParaRPr sz="1500" b="0" i="0" u="none" strike="noStrike" cap="none">
              <a:solidFill>
                <a:srgbClr val="000000"/>
              </a:solidFill>
              <a:latin typeface="Roboto"/>
              <a:ea typeface="Roboto"/>
              <a:cs typeface="Roboto"/>
              <a:sym typeface="Roboto"/>
            </a:endParaRPr>
          </a:p>
        </p:txBody>
      </p:sp>
      <p:sp>
        <p:nvSpPr>
          <p:cNvPr id="110" name="Google Shape;110;p17"/>
          <p:cNvSpPr txBox="1"/>
          <p:nvPr/>
        </p:nvSpPr>
        <p:spPr>
          <a:xfrm>
            <a:off x="76130" y="1497325"/>
            <a:ext cx="76200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Vyos se puede implementar en casi cualquier plataforma, las </a:t>
            </a:r>
            <a:r>
              <a:rPr lang="en-GB"/>
              <a:t>arquitecturas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t>
            </a:r>
            <a:r>
              <a:rPr lang="en-GB"/>
              <a:t>más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comunes son x86 de </a:t>
            </a:r>
            <a:r>
              <a:rPr lang="en-GB"/>
              <a:t>64 bits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Distribuidos </a:t>
            </a:r>
            <a:r>
              <a:rPr lang="en-GB"/>
              <a:t>vía</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diferentes formatos </a:t>
            </a:r>
            <a:r>
              <a:rPr lang="en-GB" sz="1200" b="0" i="0" u="none" strike="noStrike" cap="none">
                <a:solidFill>
                  <a:srgbClr val="000000"/>
                </a:solidFill>
                <a:latin typeface="Arial" panose="020B0604020202090204"/>
                <a:ea typeface="Arial" panose="020B0604020202090204"/>
                <a:cs typeface="Arial" panose="020B0604020202090204"/>
                <a:sym typeface="Arial" panose="020B0604020202090204"/>
              </a:rPr>
              <a:t>ISO,OVA,RWA,VHA y QCOW2 </a:t>
            </a:r>
            <a:endParaRPr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1" name="Google Shape;111;p17"/>
          <p:cNvSpPr txBox="1"/>
          <p:nvPr/>
        </p:nvSpPr>
        <p:spPr>
          <a:xfrm>
            <a:off x="5288280" y="2046605"/>
            <a:ext cx="3192000" cy="160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a:t>Los proveedores Cloud más utilizados soportan VyOS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AWS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Azure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GCP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Openstack</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Oracle</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2" name="Google Shape;112;p17"/>
          <p:cNvSpPr txBox="1"/>
          <p:nvPr/>
        </p:nvSpPr>
        <p:spPr>
          <a:xfrm>
            <a:off x="76200" y="2190115"/>
            <a:ext cx="44184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Plataformas de HW </a:t>
            </a:r>
            <a:r>
              <a:rPr lang="en-GB" b="1"/>
              <a:t>soportadas</a:t>
            </a: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Supermicro Lanner</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Dell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Edge-core</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3" name="Google Shape;113;p17"/>
          <p:cNvSpPr txBox="1"/>
          <p:nvPr/>
        </p:nvSpPr>
        <p:spPr>
          <a:xfrm>
            <a:off x="76200" y="3075300"/>
            <a:ext cx="3112800" cy="160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Plataformas de </a:t>
            </a:r>
            <a:r>
              <a:rPr lang="en-GB" b="1"/>
              <a:t>virtualización</a:t>
            </a: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Hyper-V             </a:t>
            </a:r>
            <a:r>
              <a:rPr lang="en-GB">
                <a:solidFill>
                  <a:schemeClr val="dk1"/>
                </a:solidFill>
              </a:rPr>
              <a:t>XCP-ng</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KVM                  </a:t>
            </a:r>
            <a:r>
              <a:rPr lang="en-GB">
                <a:solidFill>
                  <a:schemeClr val="dk1"/>
                </a:solidFill>
              </a:rPr>
              <a:t>Oracle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Nutanix              </a:t>
            </a:r>
            <a:r>
              <a:rPr lang="en-GB">
                <a:solidFill>
                  <a:schemeClr val="dk1"/>
                </a:solidFill>
              </a:rPr>
              <a:t>VMware</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Proxmox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400"/>
              <a:buFont typeface="Arial" panose="020B0604020202090204"/>
              <a:buNone/>
            </a:pPr>
            <a:r>
              <a:rPr lang="en-GB"/>
              <a:t>              </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4" name="Google Shape;114;p17"/>
          <p:cNvSpPr txBox="1"/>
          <p:nvPr/>
        </p:nvSpPr>
        <p:spPr>
          <a:xfrm>
            <a:off x="4905375" y="3557270"/>
            <a:ext cx="36837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a:t>       </a:t>
            </a: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Extra funcionalidades: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a:t>       </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VyOS containers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r>
              <a:rPr lang="en-GB"/>
              <a:t>       </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VyOS API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cxnSp>
        <p:nvCxnSpPr>
          <p:cNvPr id="119" name="Google Shape;119;p18"/>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120" name="Google Shape;120;p18"/>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121" name="Google Shape;121;p18"/>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122" name="Google Shape;122;p18"/>
          <p:cNvSpPr txBox="1"/>
          <p:nvPr/>
        </p:nvSpPr>
        <p:spPr>
          <a:xfrm>
            <a:off x="1447800" y="152400"/>
            <a:ext cx="41106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123" name="Google Shape;123;p18"/>
          <p:cNvSpPr txBox="1"/>
          <p:nvPr/>
        </p:nvSpPr>
        <p:spPr>
          <a:xfrm>
            <a:off x="304800" y="4760595"/>
            <a:ext cx="333565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124" name="Google Shape;124;p18"/>
          <p:cNvSpPr txBox="1"/>
          <p:nvPr/>
        </p:nvSpPr>
        <p:spPr>
          <a:xfrm>
            <a:off x="7853680" y="4760595"/>
            <a:ext cx="11379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125" name="Google Shape;125;p18"/>
          <p:cNvSpPr txBox="1"/>
          <p:nvPr/>
        </p:nvSpPr>
        <p:spPr>
          <a:xfrm>
            <a:off x="1363345" y="847725"/>
            <a:ext cx="7143750" cy="95631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VyOS provee una </a:t>
            </a:r>
            <a:r>
              <a:rPr lang="en-GB"/>
              <a:t>interfaz</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unificada para </a:t>
            </a:r>
            <a:r>
              <a:rPr lang="en-GB"/>
              <a:t>múltiples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aplicaciones de red, que pueden ser manejadas por una </a:t>
            </a:r>
            <a:r>
              <a:rPr lang="en-GB"/>
              <a:t>única</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CLI.</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26" name="Google Shape;126;p18"/>
          <p:cNvSpPr txBox="1"/>
          <p:nvPr/>
        </p:nvSpPr>
        <p:spPr>
          <a:xfrm>
            <a:off x="5710800" y="228605"/>
            <a:ext cx="34332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panose="020B0604020202090204"/>
              <a:buNone/>
            </a:pPr>
            <a:r>
              <a:rPr lang="en-GB" sz="1600" b="0" i="0" u="none" strike="noStrike" cap="none">
                <a:solidFill>
                  <a:schemeClr val="dk1"/>
                </a:solidFill>
                <a:latin typeface="Roboto"/>
                <a:ea typeface="Roboto"/>
                <a:cs typeface="Roboto"/>
                <a:sym typeface="Roboto"/>
              </a:rPr>
              <a:t>Nuestra Arquitectura</a:t>
            </a:r>
            <a:endParaRPr sz="1600" b="0" i="0" u="none" strike="noStrike" cap="none">
              <a:solidFill>
                <a:schemeClr val="dk1"/>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1500"/>
              <a:buFont typeface="Arial" panose="020B0604020202090204"/>
              <a:buNone/>
            </a:pPr>
            <a:endParaRPr sz="1500" b="0" i="0" u="none" strike="noStrike" cap="none">
              <a:solidFill>
                <a:srgbClr val="000000"/>
              </a:solidFill>
              <a:latin typeface="Roboto"/>
              <a:ea typeface="Roboto"/>
              <a:cs typeface="Roboto"/>
              <a:sym typeface="Roboto"/>
            </a:endParaRPr>
          </a:p>
        </p:txBody>
      </p:sp>
      <p:pic>
        <p:nvPicPr>
          <p:cNvPr id="127" name="Google Shape;127;p18"/>
          <p:cNvPicPr preferRelativeResize="0"/>
          <p:nvPr/>
        </p:nvPicPr>
        <p:blipFill rotWithShape="1">
          <a:blip r:embed="rId3"/>
          <a:srcRect/>
          <a:stretch>
            <a:fillRect/>
          </a:stretch>
        </p:blipFill>
        <p:spPr>
          <a:xfrm>
            <a:off x="1862650" y="2204225"/>
            <a:ext cx="3163076" cy="331800"/>
          </a:xfrm>
          <a:prstGeom prst="rect">
            <a:avLst/>
          </a:prstGeom>
          <a:noFill/>
          <a:ln>
            <a:noFill/>
          </a:ln>
        </p:spPr>
      </p:pic>
      <p:pic>
        <p:nvPicPr>
          <p:cNvPr id="128" name="Google Shape;128;p18"/>
          <p:cNvPicPr preferRelativeResize="0"/>
          <p:nvPr/>
        </p:nvPicPr>
        <p:blipFill rotWithShape="1">
          <a:blip r:embed="rId4"/>
          <a:srcRect/>
          <a:stretch>
            <a:fillRect/>
          </a:stretch>
        </p:blipFill>
        <p:spPr>
          <a:xfrm>
            <a:off x="86950" y="3082325"/>
            <a:ext cx="1566438" cy="792600"/>
          </a:xfrm>
          <a:prstGeom prst="rect">
            <a:avLst/>
          </a:prstGeom>
          <a:noFill/>
          <a:ln>
            <a:noFill/>
          </a:ln>
        </p:spPr>
      </p:pic>
      <p:pic>
        <p:nvPicPr>
          <p:cNvPr id="129" name="Google Shape;129;p18"/>
          <p:cNvPicPr preferRelativeResize="0"/>
          <p:nvPr/>
        </p:nvPicPr>
        <p:blipFill rotWithShape="1">
          <a:blip r:embed="rId5"/>
          <a:srcRect/>
          <a:stretch>
            <a:fillRect/>
          </a:stretch>
        </p:blipFill>
        <p:spPr>
          <a:xfrm>
            <a:off x="1795750" y="2870540"/>
            <a:ext cx="2247478" cy="950100"/>
          </a:xfrm>
          <a:prstGeom prst="rect">
            <a:avLst/>
          </a:prstGeom>
          <a:noFill/>
          <a:ln>
            <a:noFill/>
          </a:ln>
        </p:spPr>
      </p:pic>
      <p:pic>
        <p:nvPicPr>
          <p:cNvPr id="130" name="Google Shape;130;p18"/>
          <p:cNvPicPr preferRelativeResize="0"/>
          <p:nvPr/>
        </p:nvPicPr>
        <p:blipFill rotWithShape="1">
          <a:blip r:embed="rId6"/>
          <a:srcRect/>
          <a:stretch>
            <a:fillRect/>
          </a:stretch>
        </p:blipFill>
        <p:spPr>
          <a:xfrm>
            <a:off x="5362125" y="2929985"/>
            <a:ext cx="1982163" cy="1321425"/>
          </a:xfrm>
          <a:prstGeom prst="rect">
            <a:avLst/>
          </a:prstGeom>
          <a:noFill/>
          <a:ln>
            <a:noFill/>
          </a:ln>
        </p:spPr>
      </p:pic>
      <p:pic>
        <p:nvPicPr>
          <p:cNvPr id="131" name="Google Shape;131;p18"/>
          <p:cNvPicPr preferRelativeResize="0"/>
          <p:nvPr/>
        </p:nvPicPr>
        <p:blipFill rotWithShape="1">
          <a:blip r:embed="rId7"/>
          <a:srcRect/>
          <a:stretch>
            <a:fillRect/>
          </a:stretch>
        </p:blipFill>
        <p:spPr>
          <a:xfrm>
            <a:off x="4043225" y="2929925"/>
            <a:ext cx="1444775" cy="1444775"/>
          </a:xfrm>
          <a:prstGeom prst="rect">
            <a:avLst/>
          </a:prstGeom>
          <a:noFill/>
          <a:ln>
            <a:noFill/>
          </a:ln>
        </p:spPr>
      </p:pic>
      <p:pic>
        <p:nvPicPr>
          <p:cNvPr id="132" name="Google Shape;132;p18"/>
          <p:cNvPicPr preferRelativeResize="0"/>
          <p:nvPr/>
        </p:nvPicPr>
        <p:blipFill rotWithShape="1">
          <a:blip r:embed="rId8"/>
          <a:srcRect/>
          <a:stretch>
            <a:fillRect/>
          </a:stretch>
        </p:blipFill>
        <p:spPr>
          <a:xfrm>
            <a:off x="7076203" y="2204225"/>
            <a:ext cx="1837972" cy="1963200"/>
          </a:xfrm>
          <a:prstGeom prst="rect">
            <a:avLst/>
          </a:prstGeom>
          <a:noFill/>
          <a:ln>
            <a:noFill/>
          </a:ln>
        </p:spPr>
      </p:pic>
      <p:pic>
        <p:nvPicPr>
          <p:cNvPr id="133" name="Google Shape;133;p18"/>
          <p:cNvPicPr preferRelativeResize="0"/>
          <p:nvPr/>
        </p:nvPicPr>
        <p:blipFill rotWithShape="1">
          <a:blip r:embed="rId9"/>
          <a:srcRect/>
          <a:stretch>
            <a:fillRect/>
          </a:stretch>
        </p:blipFill>
        <p:spPr>
          <a:xfrm>
            <a:off x="6776830" y="1660255"/>
            <a:ext cx="857250" cy="666750"/>
          </a:xfrm>
          <a:prstGeom prst="rect">
            <a:avLst/>
          </a:prstGeom>
          <a:noFill/>
          <a:ln>
            <a:noFill/>
          </a:ln>
        </p:spPr>
      </p:pic>
      <p:sp>
        <p:nvSpPr>
          <p:cNvPr id="134" name="Google Shape;134;p18"/>
          <p:cNvSpPr txBox="1"/>
          <p:nvPr/>
        </p:nvSpPr>
        <p:spPr>
          <a:xfrm>
            <a:off x="363220" y="1660525"/>
            <a:ext cx="3852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Algunas de nuestras </a:t>
            </a:r>
            <a:r>
              <a:rPr lang="en-GB" b="1"/>
              <a:t>aplicaciones</a:t>
            </a:r>
            <a:r>
              <a:rPr lang="en-GB" sz="1400" b="1" i="0" u="none" strike="noStrike" cap="none">
                <a:solidFill>
                  <a:srgbClr val="000000"/>
                </a:solidFill>
                <a:latin typeface="Arial" panose="020B0604020202090204"/>
                <a:ea typeface="Arial" panose="020B0604020202090204"/>
                <a:cs typeface="Arial" panose="020B0604020202090204"/>
                <a:sym typeface="Arial" panose="020B0604020202090204"/>
              </a:rPr>
              <a:t> de red:</a:t>
            </a:r>
            <a:endParaRPr sz="1400" b="1"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135" name="Google Shape;135;p18"/>
          <p:cNvPicPr preferRelativeResize="0"/>
          <p:nvPr/>
        </p:nvPicPr>
        <p:blipFill rotWithShape="1">
          <a:blip r:embed="rId10"/>
          <a:srcRect/>
          <a:stretch>
            <a:fillRect/>
          </a:stretch>
        </p:blipFill>
        <p:spPr>
          <a:xfrm>
            <a:off x="5361940" y="1496060"/>
            <a:ext cx="1198245" cy="112712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cxnSp>
        <p:nvCxnSpPr>
          <p:cNvPr id="140" name="Google Shape;140;p19"/>
          <p:cNvCxnSpPr/>
          <p:nvPr/>
        </p:nvCxnSpPr>
        <p:spPr>
          <a:xfrm>
            <a:off x="0" y="4760595"/>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19"/>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142" name="Google Shape;142;p19"/>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143" name="Google Shape;143;p19"/>
          <p:cNvSpPr txBox="1"/>
          <p:nvPr/>
        </p:nvSpPr>
        <p:spPr>
          <a:xfrm>
            <a:off x="1447800" y="152400"/>
            <a:ext cx="43836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144" name="Google Shape;144;p19"/>
          <p:cNvSpPr txBox="1"/>
          <p:nvPr/>
        </p:nvSpPr>
        <p:spPr>
          <a:xfrm>
            <a:off x="635" y="4760595"/>
            <a:ext cx="3275965"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a:t>
            </a:r>
            <a:r>
              <a:rPr lang="en-GB" sz="1200">
                <a:latin typeface="Roboto"/>
                <a:ea typeface="Roboto"/>
                <a:cs typeface="Roboto"/>
                <a:sym typeface="Roboto"/>
              </a:rPr>
              <a:t>2</a:t>
            </a:r>
            <a:r>
              <a:rPr lang="en-GB" sz="1200" b="0" i="0" u="none" strike="noStrike" cap="none">
                <a:solidFill>
                  <a:srgbClr val="000000"/>
                </a:solidFill>
                <a:latin typeface="Roboto"/>
                <a:ea typeface="Roboto"/>
                <a:cs typeface="Roboto"/>
                <a:sym typeface="Roboto"/>
              </a:rPr>
              <a:t>, Sentrium S.L. All rights reserved.</a:t>
            </a:r>
            <a:endParaRPr sz="1200" b="0" i="0" u="none" strike="noStrike" cap="none">
              <a:solidFill>
                <a:srgbClr val="000000"/>
              </a:solidFill>
              <a:latin typeface="Roboto"/>
              <a:ea typeface="Roboto"/>
              <a:cs typeface="Roboto"/>
              <a:sym typeface="Roboto"/>
            </a:endParaRPr>
          </a:p>
        </p:txBody>
      </p:sp>
      <p:sp>
        <p:nvSpPr>
          <p:cNvPr id="145" name="Google Shape;145;p19"/>
          <p:cNvSpPr txBox="1"/>
          <p:nvPr/>
        </p:nvSpPr>
        <p:spPr>
          <a:xfrm>
            <a:off x="7848600" y="4760595"/>
            <a:ext cx="114300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146" name="Google Shape;146;p19"/>
          <p:cNvSpPr txBox="1"/>
          <p:nvPr/>
        </p:nvSpPr>
        <p:spPr>
          <a:xfrm>
            <a:off x="1219200" y="820420"/>
            <a:ext cx="5974715" cy="1002665"/>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Una plataforma de nivel de Operador disponible para todos por naturaleza</a:t>
            </a:r>
            <a:r>
              <a:rPr lang="en-GB"/>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De </a:t>
            </a:r>
            <a:r>
              <a:rPr lang="en-GB"/>
              <a:t>código</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abierto e impulsada por la comunidad</a:t>
            </a:r>
            <a:r>
              <a:rPr lang="en-GB"/>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a:t>F</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unciona en una amplia variedad de plataformas virtuales y de hardware</a:t>
            </a:r>
            <a:r>
              <a:rPr lang="en-GB"/>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100"/>
              <a:buFont typeface="Arial" panose="020B0604020202090204"/>
              <a:buNone/>
            </a:pPr>
            <a:endParaRPr sz="1100" b="0" i="0" u="none" strike="noStrike" cap="none">
              <a:solidFill>
                <a:srgbClr val="0E101A"/>
              </a:solidFill>
              <a:highlight>
                <a:srgbClr val="F4CCCC"/>
              </a:highlight>
              <a:latin typeface="Arial" panose="020B0604020202090204"/>
              <a:ea typeface="Arial" panose="020B0604020202090204"/>
              <a:cs typeface="Arial" panose="020B0604020202090204"/>
              <a:sym typeface="Arial" panose="020B0604020202090204"/>
            </a:endParaRPr>
          </a:p>
          <a:p>
            <a:pPr marL="457200" marR="0" lvl="0" indent="0" algn="l" rtl="0">
              <a:lnSpc>
                <a:spcPct val="100000"/>
              </a:lnSpc>
              <a:spcBef>
                <a:spcPts val="0"/>
              </a:spcBef>
              <a:spcAft>
                <a:spcPts val="0"/>
              </a:spcAft>
              <a:buClr>
                <a:srgbClr val="000000"/>
              </a:buClr>
              <a:buSzPts val="1100"/>
              <a:buFont typeface="Arial" panose="020B0604020202090204"/>
              <a:buNone/>
            </a:pPr>
            <a:endParaRPr sz="1100" b="0" i="0" u="none" strike="noStrike" cap="none">
              <a:solidFill>
                <a:srgbClr val="0E101A"/>
              </a:solidFill>
              <a:highlight>
                <a:srgbClr val="F4CCCC"/>
              </a:highlight>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100"/>
              <a:buFont typeface="Arial" panose="020B0604020202090204"/>
              <a:buNone/>
            </a:pPr>
            <a:endParaRPr sz="1100" b="0" i="0" u="none" strike="noStrike" cap="none">
              <a:solidFill>
                <a:srgbClr val="0E101A"/>
              </a:solidFill>
              <a:highlight>
                <a:srgbClr val="F4CCCC"/>
              </a:highlight>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Clr>
                <a:srgbClr val="000000"/>
              </a:buClr>
              <a:buSzPts val="1100"/>
              <a:buFont typeface="Arial" panose="020B0604020202090204"/>
              <a:buNone/>
            </a:pPr>
            <a:endParaRPr sz="1100" b="0" i="0" u="none" strike="noStrike" cap="none">
              <a:solidFill>
                <a:srgbClr val="0E101A"/>
              </a:solidFill>
              <a:highlight>
                <a:srgbClr val="F4CCCC"/>
              </a:highlight>
              <a:latin typeface="Arial" panose="020B0604020202090204"/>
              <a:ea typeface="Arial" panose="020B0604020202090204"/>
              <a:cs typeface="Arial" panose="020B0604020202090204"/>
              <a:sym typeface="Arial" panose="020B0604020202090204"/>
            </a:endParaRPr>
          </a:p>
        </p:txBody>
      </p:sp>
      <p:sp>
        <p:nvSpPr>
          <p:cNvPr id="147" name="Google Shape;147;p19"/>
          <p:cNvSpPr txBox="1"/>
          <p:nvPr/>
        </p:nvSpPr>
        <p:spPr>
          <a:xfrm>
            <a:off x="5558400" y="228605"/>
            <a:ext cx="34332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a:solidFill>
                  <a:schemeClr val="dk1"/>
                </a:solidFill>
                <a:latin typeface="Roboto"/>
                <a:ea typeface="Roboto"/>
                <a:cs typeface="Roboto"/>
                <a:sym typeface="Roboto"/>
              </a:rPr>
              <a:t>Por qué </a:t>
            </a:r>
            <a:r>
              <a:rPr lang="en-GB" sz="1600" b="0" i="0" u="none" strike="noStrike" cap="none">
                <a:solidFill>
                  <a:schemeClr val="dk1"/>
                </a:solidFill>
                <a:latin typeface="Roboto"/>
                <a:ea typeface="Roboto"/>
                <a:cs typeface="Roboto"/>
                <a:sym typeface="Roboto"/>
              </a:rPr>
              <a:t>VyOS y a que problemas apuntamos ?</a:t>
            </a:r>
            <a:endParaRPr sz="1600" b="0" i="0" u="none" strike="noStrike" cap="none">
              <a:solidFill>
                <a:schemeClr val="dk1"/>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1500"/>
              <a:buFont typeface="Arial" panose="020B0604020202090204"/>
              <a:buNone/>
            </a:pPr>
            <a:endParaRPr sz="1500" b="0" i="0" u="none" strike="noStrike" cap="none">
              <a:solidFill>
                <a:srgbClr val="000000"/>
              </a:solidFill>
              <a:latin typeface="Roboto"/>
              <a:ea typeface="Roboto"/>
              <a:cs typeface="Roboto"/>
              <a:sym typeface="Roboto"/>
            </a:endParaRPr>
          </a:p>
        </p:txBody>
      </p:sp>
      <p:pic>
        <p:nvPicPr>
          <p:cNvPr id="148" name="Google Shape;148;p19" descr="fullvetana"/>
          <p:cNvPicPr preferRelativeResize="0"/>
          <p:nvPr/>
        </p:nvPicPr>
        <p:blipFill rotWithShape="1">
          <a:blip r:embed="rId3"/>
          <a:srcRect/>
          <a:stretch>
            <a:fillRect/>
          </a:stretch>
        </p:blipFill>
        <p:spPr>
          <a:xfrm>
            <a:off x="4843145" y="2156460"/>
            <a:ext cx="4086860" cy="2371090"/>
          </a:xfrm>
          <a:prstGeom prst="rect">
            <a:avLst/>
          </a:prstGeom>
          <a:noFill/>
          <a:ln>
            <a:noFill/>
          </a:ln>
        </p:spPr>
      </p:pic>
      <p:sp>
        <p:nvSpPr>
          <p:cNvPr id="149" name="Google Shape;149;p19"/>
          <p:cNvSpPr txBox="1"/>
          <p:nvPr/>
        </p:nvSpPr>
        <p:spPr>
          <a:xfrm>
            <a:off x="457200" y="2406015"/>
            <a:ext cx="3670200" cy="160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a:t>P</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roblemas que apuntamos resolver:</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85750" marR="0" lvl="0" indent="-285750" algn="l" rtl="0">
              <a:lnSpc>
                <a:spcPct val="100000"/>
              </a:lnSpc>
              <a:spcBef>
                <a:spcPts val="0"/>
              </a:spcBef>
              <a:spcAft>
                <a:spcPts val="0"/>
              </a:spcAft>
              <a:buClr>
                <a:srgbClr val="000000"/>
              </a:buClr>
              <a:buSzPts val="1400"/>
              <a:buFont typeface="Arial" panose="020B0604020202090204"/>
              <a:buChar char="•"/>
            </a:pPr>
            <a:r>
              <a:rPr lang="en-GB"/>
              <a:t>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implificar configuraciones complejas y </a:t>
            </a:r>
            <a:r>
              <a:rPr lang="en-GB"/>
              <a:t>difíciles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de realizar.</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85750" marR="0" lvl="0" indent="-285750" algn="l" rtl="0">
              <a:lnSpc>
                <a:spcPct val="100000"/>
              </a:lnSpc>
              <a:spcBef>
                <a:spcPts val="0"/>
              </a:spcBef>
              <a:spcAft>
                <a:spcPts val="0"/>
              </a:spcAft>
              <a:buClr>
                <a:srgbClr val="000000"/>
              </a:buClr>
              <a:buSzPts val="1400"/>
              <a:buFont typeface="Arial" panose="020B0604020202090204"/>
              <a:buChar char="•"/>
            </a:pPr>
            <a:r>
              <a:rPr lang="en-GB"/>
              <a:t>Única</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t>
            </a:r>
            <a:r>
              <a:rPr lang="en-GB"/>
              <a:t>interface</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cli que </a:t>
            </a:r>
            <a:r>
              <a:rPr lang="en-GB"/>
              <a:t>interactúa</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con las aplicaciones de red.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85750" marR="0" lvl="0" indent="-285750" algn="l" rtl="0">
              <a:lnSpc>
                <a:spcPct val="100000"/>
              </a:lnSpc>
              <a:spcBef>
                <a:spcPts val="0"/>
              </a:spcBef>
              <a:spcAft>
                <a:spcPts val="0"/>
              </a:spcAft>
              <a:buClr>
                <a:srgbClr val="000000"/>
              </a:buClr>
              <a:buSzPts val="1400"/>
              <a:buFont typeface="Arial" panose="020B0604020202090204"/>
              <a:buChar char="•"/>
            </a:pPr>
            <a:r>
              <a:rPr lang="en-GB"/>
              <a:t>U</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n sistema operativo hecho por ingenieros de redes,</a:t>
            </a:r>
            <a:r>
              <a:rPr lang="en-GB"/>
              <a:t> </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fácil</a:t>
            </a:r>
            <a:r>
              <a:rPr lang="en-GB"/>
              <a:t> e</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intuitivo.</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cxnSp>
        <p:nvCxnSpPr>
          <p:cNvPr id="154" name="Google Shape;154;p20"/>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155" name="Google Shape;155;p20"/>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156" name="Google Shape;156;p20"/>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157" name="Google Shape;157;p20"/>
          <p:cNvSpPr txBox="1"/>
          <p:nvPr/>
        </p:nvSpPr>
        <p:spPr>
          <a:xfrm>
            <a:off x="1447800" y="152400"/>
            <a:ext cx="43836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158" name="Google Shape;158;p20"/>
          <p:cNvSpPr txBox="1"/>
          <p:nvPr/>
        </p:nvSpPr>
        <p:spPr>
          <a:xfrm>
            <a:off x="152400" y="4760595"/>
            <a:ext cx="356362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159" name="Google Shape;159;p20"/>
          <p:cNvSpPr txBox="1"/>
          <p:nvPr/>
        </p:nvSpPr>
        <p:spPr>
          <a:xfrm>
            <a:off x="7543800" y="4760595"/>
            <a:ext cx="144780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sp>
        <p:nvSpPr>
          <p:cNvPr id="160" name="Google Shape;160;p20"/>
          <p:cNvSpPr txBox="1"/>
          <p:nvPr/>
        </p:nvSpPr>
        <p:spPr>
          <a:xfrm>
            <a:off x="5558400" y="190500"/>
            <a:ext cx="34332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chemeClr val="dk1"/>
                </a:solidFill>
                <a:latin typeface="Roboto"/>
                <a:ea typeface="Roboto"/>
                <a:cs typeface="Roboto"/>
                <a:sym typeface="Roboto"/>
              </a:rPr>
              <a:t>Por qu</a:t>
            </a:r>
            <a:r>
              <a:rPr lang="en-GB" sz="1600">
                <a:solidFill>
                  <a:schemeClr val="dk1"/>
                </a:solidFill>
                <a:latin typeface="Roboto"/>
                <a:ea typeface="Roboto"/>
                <a:cs typeface="Roboto"/>
                <a:sym typeface="Roboto"/>
              </a:rPr>
              <a:t>é</a:t>
            </a:r>
            <a:r>
              <a:rPr lang="en-GB" sz="1600" b="0" i="0" u="none" strike="noStrike" cap="none">
                <a:solidFill>
                  <a:schemeClr val="dk1"/>
                </a:solidFill>
                <a:latin typeface="Roboto"/>
                <a:ea typeface="Roboto"/>
                <a:cs typeface="Roboto"/>
                <a:sym typeface="Roboto"/>
              </a:rPr>
              <a:t> VyOS y a qu</a:t>
            </a:r>
            <a:r>
              <a:rPr lang="en-GB" sz="1600">
                <a:solidFill>
                  <a:schemeClr val="dk1"/>
                </a:solidFill>
                <a:latin typeface="Roboto"/>
                <a:ea typeface="Roboto"/>
                <a:cs typeface="Roboto"/>
                <a:sym typeface="Roboto"/>
              </a:rPr>
              <a:t>é</a:t>
            </a:r>
            <a:r>
              <a:rPr lang="en-GB" sz="1600" b="0" i="0" u="none" strike="noStrike" cap="none">
                <a:solidFill>
                  <a:schemeClr val="dk1"/>
                </a:solidFill>
                <a:latin typeface="Roboto"/>
                <a:ea typeface="Roboto"/>
                <a:cs typeface="Roboto"/>
                <a:sym typeface="Roboto"/>
              </a:rPr>
              <a:t> problemas apuntamos ?</a:t>
            </a:r>
            <a:endParaRPr sz="1600" b="0" i="0" u="none" strike="noStrike" cap="none">
              <a:solidFill>
                <a:schemeClr val="dk1"/>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1500"/>
              <a:buFont typeface="Arial" panose="020B0604020202090204"/>
              <a:buNone/>
            </a:pPr>
            <a:endParaRPr sz="1500" b="0" i="0" u="none" strike="noStrike" cap="none">
              <a:solidFill>
                <a:srgbClr val="000000"/>
              </a:solidFill>
              <a:latin typeface="Roboto"/>
              <a:ea typeface="Roboto"/>
              <a:cs typeface="Roboto"/>
              <a:sym typeface="Roboto"/>
            </a:endParaRPr>
          </a:p>
        </p:txBody>
      </p:sp>
      <p:sp>
        <p:nvSpPr>
          <p:cNvPr id="161" name="Google Shape;161;p20"/>
          <p:cNvSpPr txBox="1"/>
          <p:nvPr/>
        </p:nvSpPr>
        <p:spPr>
          <a:xfrm>
            <a:off x="5934710" y="1329055"/>
            <a:ext cx="2912700" cy="2247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Diferentes source de la </a:t>
            </a:r>
            <a:r>
              <a:rPr lang="en-GB"/>
              <a:t>información</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(api /cli/custom scripts).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VyOS verifica la consistencia de </a:t>
            </a:r>
            <a:r>
              <a:rPr lang="en-GB"/>
              <a:t>configuraciones</a:t>
            </a: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 entre aplicaciones</a:t>
            </a:r>
            <a:r>
              <a:rPr lang="en-GB"/>
              <a:t>.</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457200" marR="0" lvl="0" indent="-317500" algn="l" rtl="0">
              <a:lnSpc>
                <a:spcPct val="100000"/>
              </a:lnSpc>
              <a:spcBef>
                <a:spcPts val="0"/>
              </a:spcBef>
              <a:spcAft>
                <a:spcPts val="0"/>
              </a:spcAft>
              <a:buClr>
                <a:srgbClr val="000000"/>
              </a:buClr>
              <a:buSzPts val="1400"/>
              <a:buFont typeface="Arial" panose="020B0604020202090204"/>
              <a:buChar char="●"/>
            </a:pPr>
            <a:r>
              <a:rPr lang="en-GB" sz="1400" b="0" i="0" u="none" strike="noStrike" cap="none">
                <a:solidFill>
                  <a:srgbClr val="000000"/>
                </a:solidFill>
                <a:latin typeface="Arial" panose="020B0604020202090204"/>
                <a:ea typeface="Arial" panose="020B0604020202090204"/>
                <a:cs typeface="Arial" panose="020B0604020202090204"/>
                <a:sym typeface="Arial" panose="020B0604020202090204"/>
              </a:rPr>
              <a:t>Se encarga de interactuar con las interfaces de red/</a:t>
            </a:r>
            <a:r>
              <a:rPr lang="en-GB"/>
              <a:t>aplicaciones.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162" name="Google Shape;162;p20"/>
          <p:cNvPicPr preferRelativeResize="0"/>
          <p:nvPr/>
        </p:nvPicPr>
        <p:blipFill>
          <a:blip r:embed="rId3"/>
          <a:stretch>
            <a:fillRect/>
          </a:stretch>
        </p:blipFill>
        <p:spPr>
          <a:xfrm>
            <a:off x="745875" y="1396450"/>
            <a:ext cx="4812525" cy="2921627"/>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21"/>
          <p:cNvCxnSpPr/>
          <p:nvPr/>
        </p:nvCxnSpPr>
        <p:spPr>
          <a:xfrm>
            <a:off x="0" y="4724400"/>
            <a:ext cx="9144000" cy="0"/>
          </a:xfrm>
          <a:prstGeom prst="straightConnector1">
            <a:avLst/>
          </a:prstGeom>
          <a:noFill/>
          <a:ln w="28575" cap="flat" cmpd="sng">
            <a:solidFill>
              <a:schemeClr val="accent1"/>
            </a:solidFill>
            <a:prstDash val="solid"/>
            <a:round/>
            <a:headEnd type="none" w="sm" len="sm"/>
            <a:tailEnd type="none" w="sm" len="sm"/>
          </a:ln>
        </p:spPr>
      </p:cxnSp>
      <p:cxnSp>
        <p:nvCxnSpPr>
          <p:cNvPr id="168" name="Google Shape;168;p21"/>
          <p:cNvCxnSpPr/>
          <p:nvPr/>
        </p:nvCxnSpPr>
        <p:spPr>
          <a:xfrm>
            <a:off x="1524000" y="762000"/>
            <a:ext cx="7620000" cy="0"/>
          </a:xfrm>
          <a:prstGeom prst="straightConnector1">
            <a:avLst/>
          </a:prstGeom>
          <a:noFill/>
          <a:ln w="28575" cap="flat" cmpd="sng">
            <a:solidFill>
              <a:schemeClr val="accent1"/>
            </a:solidFill>
            <a:prstDash val="solid"/>
            <a:round/>
            <a:headEnd type="none" w="sm" len="sm"/>
            <a:tailEnd type="none" w="sm" len="sm"/>
          </a:ln>
        </p:spPr>
      </p:cxnSp>
      <p:pic>
        <p:nvPicPr>
          <p:cNvPr id="169" name="Google Shape;169;p21"/>
          <p:cNvPicPr preferRelativeResize="0"/>
          <p:nvPr/>
        </p:nvPicPr>
        <p:blipFill rotWithShape="1">
          <a:blip r:embed="rId1"/>
          <a:srcRect/>
          <a:stretch>
            <a:fillRect/>
          </a:stretch>
        </p:blipFill>
        <p:spPr>
          <a:xfrm>
            <a:off x="152400" y="152400"/>
            <a:ext cx="1066800" cy="1066800"/>
          </a:xfrm>
          <a:prstGeom prst="rect">
            <a:avLst/>
          </a:prstGeom>
          <a:noFill/>
          <a:ln>
            <a:noFill/>
          </a:ln>
        </p:spPr>
      </p:pic>
      <p:sp>
        <p:nvSpPr>
          <p:cNvPr id="170" name="Google Shape;170;p21"/>
          <p:cNvSpPr txBox="1"/>
          <p:nvPr/>
        </p:nvSpPr>
        <p:spPr>
          <a:xfrm>
            <a:off x="1447800" y="152400"/>
            <a:ext cx="23415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panose="020B0604020202090204"/>
              <a:buNone/>
            </a:pPr>
            <a:r>
              <a:rPr lang="en-GB" sz="2100" b="1" i="0" u="none" strike="noStrike" cap="none">
                <a:solidFill>
                  <a:srgbClr val="000000"/>
                </a:solidFill>
                <a:latin typeface="Roboto"/>
                <a:ea typeface="Roboto"/>
                <a:cs typeface="Roboto"/>
                <a:sym typeface="Roboto"/>
              </a:rPr>
              <a:t>VyOS</a:t>
            </a:r>
            <a:endParaRPr sz="2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panose="020B0604020202090204"/>
              <a:buNone/>
            </a:pPr>
            <a:r>
              <a:rPr lang="en-GB" sz="1050" b="0" i="0" u="none" strike="noStrike" cap="none">
                <a:solidFill>
                  <a:srgbClr val="3C4043"/>
                </a:solidFill>
                <a:highlight>
                  <a:srgbClr val="FFFFFF"/>
                </a:highlight>
                <a:latin typeface="Roboto"/>
                <a:ea typeface="Roboto"/>
                <a:cs typeface="Roboto"/>
                <a:sym typeface="Roboto"/>
              </a:rPr>
              <a:t>The universal router</a:t>
            </a:r>
            <a:endParaRPr sz="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panose="020B0604020202090204"/>
              <a:buNone/>
            </a:pPr>
            <a:endParaRPr sz="800" b="0" i="0" u="none" strike="noStrike" cap="none">
              <a:solidFill>
                <a:srgbClr val="000000"/>
              </a:solidFill>
              <a:latin typeface="Roboto"/>
              <a:ea typeface="Roboto"/>
              <a:cs typeface="Roboto"/>
              <a:sym typeface="Roboto"/>
            </a:endParaRPr>
          </a:p>
        </p:txBody>
      </p:sp>
      <p:sp>
        <p:nvSpPr>
          <p:cNvPr id="171" name="Google Shape;171;p21"/>
          <p:cNvSpPr txBox="1"/>
          <p:nvPr/>
        </p:nvSpPr>
        <p:spPr>
          <a:xfrm>
            <a:off x="7162800" y="304800"/>
            <a:ext cx="1647900" cy="381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panose="020B0604020202090204"/>
              <a:buNone/>
            </a:pPr>
            <a:r>
              <a:rPr lang="en-GB" sz="1600" b="0" i="0" u="none" strike="noStrike" cap="none">
                <a:solidFill>
                  <a:srgbClr val="000000"/>
                </a:solidFill>
                <a:latin typeface="Roboto"/>
                <a:ea typeface="Roboto"/>
                <a:cs typeface="Roboto"/>
                <a:sym typeface="Roboto"/>
              </a:rPr>
              <a:t>Features</a:t>
            </a:r>
            <a:endParaRPr sz="1600" b="0" i="0" u="none" strike="noStrike" cap="none">
              <a:solidFill>
                <a:srgbClr val="000000"/>
              </a:solidFill>
              <a:latin typeface="Roboto"/>
              <a:ea typeface="Roboto"/>
              <a:cs typeface="Roboto"/>
              <a:sym typeface="Roboto"/>
            </a:endParaRPr>
          </a:p>
        </p:txBody>
      </p:sp>
      <p:sp>
        <p:nvSpPr>
          <p:cNvPr id="172" name="Google Shape;172;p21"/>
          <p:cNvSpPr txBox="1"/>
          <p:nvPr/>
        </p:nvSpPr>
        <p:spPr>
          <a:xfrm>
            <a:off x="152400" y="4760595"/>
            <a:ext cx="357251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none" strike="noStrike" cap="none">
                <a:solidFill>
                  <a:srgbClr val="000000"/>
                </a:solidFill>
                <a:latin typeface="Roboto"/>
                <a:ea typeface="Roboto"/>
                <a:cs typeface="Roboto"/>
                <a:sym typeface="Roboto"/>
              </a:rPr>
              <a:t>© 2022, Sentrium S.L. All rights reserved.</a:t>
            </a:r>
            <a:endParaRPr sz="1200" b="0" i="0" u="none" strike="noStrike" cap="none">
              <a:solidFill>
                <a:srgbClr val="000000"/>
              </a:solidFill>
              <a:latin typeface="Roboto"/>
              <a:ea typeface="Roboto"/>
              <a:cs typeface="Roboto"/>
              <a:sym typeface="Roboto"/>
            </a:endParaRPr>
          </a:p>
        </p:txBody>
      </p:sp>
      <p:sp>
        <p:nvSpPr>
          <p:cNvPr id="173" name="Google Shape;173;p21"/>
          <p:cNvSpPr txBox="1"/>
          <p:nvPr/>
        </p:nvSpPr>
        <p:spPr>
          <a:xfrm>
            <a:off x="7645400" y="4760595"/>
            <a:ext cx="1346200" cy="3448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panose="020B0604020202090204"/>
              <a:buNone/>
            </a:pPr>
            <a:r>
              <a:rPr lang="en-GB" sz="1200" b="0" i="0" u="sng" strike="noStrike" cap="none">
                <a:solidFill>
                  <a:schemeClr val="hlink"/>
                </a:solidFill>
                <a:latin typeface="Roboto"/>
                <a:ea typeface="Roboto"/>
                <a:cs typeface="Roboto"/>
                <a:sym typeface="Roboto"/>
                <a:hlinkClick r:id="rId2"/>
              </a:rPr>
              <a:t>www.vyos.io</a:t>
            </a:r>
            <a:endParaRPr sz="1200" b="0" i="0" u="none" strike="noStrike" cap="none">
              <a:solidFill>
                <a:srgbClr val="000000"/>
              </a:solidFill>
              <a:latin typeface="Roboto"/>
              <a:ea typeface="Roboto"/>
              <a:cs typeface="Roboto"/>
              <a:sym typeface="Roboto"/>
            </a:endParaRPr>
          </a:p>
        </p:txBody>
      </p:sp>
      <p:graphicFrame>
        <p:nvGraphicFramePr>
          <p:cNvPr id="174" name="Google Shape;174;p21"/>
          <p:cNvGraphicFramePr/>
          <p:nvPr/>
        </p:nvGraphicFramePr>
        <p:xfrm>
          <a:off x="152400" y="762000"/>
          <a:ext cx="3000000" cy="3000000"/>
        </p:xfrm>
        <a:graphic>
          <a:graphicData uri="http://schemas.openxmlformats.org/drawingml/2006/table">
            <a:tbl>
              <a:tblPr>
                <a:noFill/>
                <a:tableStyleId>{7240E821-129A-4DCD-A47A-EC5650A739DB}</a:tableStyleId>
              </a:tblPr>
              <a:tblGrid>
                <a:gridCol w="1296025"/>
                <a:gridCol w="2491100"/>
                <a:gridCol w="3086725"/>
                <a:gridCol w="2295525"/>
              </a:tblGrid>
              <a:tr h="1090300">
                <a:tc>
                  <a:txBody>
                    <a:bodyPr/>
                    <a:lstStyle/>
                    <a:p>
                      <a:pPr marL="0" marR="0" lvl="0" indent="0" algn="l" rtl="0">
                        <a:lnSpc>
                          <a:spcPct val="100000"/>
                        </a:lnSpc>
                        <a:spcBef>
                          <a:spcPts val="0"/>
                        </a:spcBef>
                        <a:spcAft>
                          <a:spcPts val="0"/>
                        </a:spcAft>
                        <a:buClr>
                          <a:srgbClr val="000000"/>
                        </a:buClr>
                        <a:buSzPts val="1000"/>
                        <a:buFont typeface="Arial" panose="020B0604020202090204"/>
                        <a:buNone/>
                      </a:pPr>
                      <a:endParaRPr sz="1000" b="1" u="none" strike="noStrike" cap="none">
                        <a:latin typeface="Roboto"/>
                        <a:ea typeface="Roboto"/>
                        <a:cs typeface="Roboto"/>
                        <a:sym typeface="Roboto"/>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panose="020B0604020202090204"/>
                        <a:buNone/>
                      </a:pPr>
                      <a:r>
                        <a:rPr lang="en-GB" sz="1000" b="1" u="none" strike="noStrike" cap="none">
                          <a:latin typeface="Roboto"/>
                          <a:ea typeface="Roboto"/>
                          <a:cs typeface="Roboto"/>
                          <a:sym typeface="Roboto"/>
                        </a:rPr>
                        <a:t>Low overhead</a:t>
                      </a:r>
                      <a:endParaRPr sz="1000" b="1"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a:latin typeface="Roboto"/>
                          <a:ea typeface="Roboto"/>
                          <a:cs typeface="Roboto"/>
                          <a:sym typeface="Roboto"/>
                        </a:rPr>
                        <a:t>1024</a:t>
                      </a:r>
                      <a:r>
                        <a:rPr lang="en-GB" sz="1000" u="none" strike="noStrike" cap="none">
                          <a:latin typeface="Roboto"/>
                          <a:ea typeface="Roboto"/>
                          <a:cs typeface="Roboto"/>
                          <a:sym typeface="Roboto"/>
                        </a:rPr>
                        <a:t> MB RAM</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1 CPU core</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2 GB storage</a:t>
                      </a:r>
                      <a:endParaRPr sz="1000" u="none" strike="noStrike" cap="none">
                        <a:latin typeface="Roboto"/>
                        <a:ea typeface="Roboto"/>
                        <a:cs typeface="Roboto"/>
                        <a:sym typeface="Roboto"/>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panose="020B0604020202090204"/>
                        <a:buNone/>
                      </a:pPr>
                      <a:r>
                        <a:rPr lang="en-GB" sz="1000" b="1" u="none" strike="noStrike" cap="none">
                          <a:latin typeface="Roboto"/>
                          <a:ea typeface="Roboto"/>
                          <a:cs typeface="Roboto"/>
                          <a:sym typeface="Roboto"/>
                        </a:rPr>
                        <a:t>Routing</a:t>
                      </a:r>
                      <a:endParaRPr sz="1000" b="1"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IPv4, IPv6</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Static and PBR</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Dynamic: BGP, OSPFv2/v3, RIP/RIPng</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Multicast: IGMPv2/v3, PIM</a:t>
                      </a:r>
                      <a:endParaRPr sz="1000" u="none" strike="noStrike" cap="none">
                        <a:latin typeface="Roboto"/>
                        <a:ea typeface="Roboto"/>
                        <a:cs typeface="Roboto"/>
                        <a:sym typeface="Roboto"/>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panose="020B0604020202090204"/>
                        <a:buNone/>
                      </a:pPr>
                      <a:r>
                        <a:rPr lang="en-GB" sz="1000" b="1" u="none" strike="noStrike" cap="none">
                          <a:latin typeface="Roboto"/>
                          <a:ea typeface="Roboto"/>
                          <a:cs typeface="Roboto"/>
                          <a:sym typeface="Roboto"/>
                        </a:rPr>
                        <a:t>Interfaces</a:t>
                      </a:r>
                      <a:endParaRPr sz="1000" b="1"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SR-IOV</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Paravirtualized: VirtIO, VMXNET</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Emulated</a:t>
                      </a:r>
                      <a:endParaRPr sz="1000" u="none" strike="noStrike" cap="none">
                        <a:latin typeface="Roboto"/>
                        <a:ea typeface="Roboto"/>
                        <a:cs typeface="Roboto"/>
                        <a:sym typeface="Roboto"/>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46225">
                <a:tc gridSpan="2">
                  <a:txBody>
                    <a:bodyPr/>
                    <a:lstStyle/>
                    <a:p>
                      <a:pPr marL="0" marR="0" lvl="0" indent="0" algn="l" rtl="0">
                        <a:lnSpc>
                          <a:spcPct val="100000"/>
                        </a:lnSpc>
                        <a:spcBef>
                          <a:spcPts val="0"/>
                        </a:spcBef>
                        <a:spcAft>
                          <a:spcPts val="0"/>
                        </a:spcAft>
                        <a:buClr>
                          <a:srgbClr val="000000"/>
                        </a:buClr>
                        <a:buSzPts val="1000"/>
                        <a:buFont typeface="Arial" panose="020B0604020202090204"/>
                        <a:buNone/>
                      </a:pPr>
                      <a:r>
                        <a:rPr lang="en-GB" sz="1000" b="1" u="none" strike="noStrike" cap="none">
                          <a:solidFill>
                            <a:schemeClr val="dk1"/>
                          </a:solidFill>
                          <a:latin typeface="Roboto"/>
                          <a:ea typeface="Roboto"/>
                          <a:cs typeface="Roboto"/>
                          <a:sym typeface="Roboto"/>
                        </a:rPr>
                        <a:t>Additional features</a:t>
                      </a:r>
                      <a:endParaRPr sz="1000" b="1"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VRF support</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MPLS LDP / L3VPNs</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QoS: classful with different queue types</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Bidirectional Forwarding Detection (BFD), BGP RPKI</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Intel QuickAssist hardware cryptographic acceleration</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DDoS-protection: FastNetMon</a:t>
                      </a:r>
                      <a:endParaRPr sz="1000" b="1" u="none" strike="noStrike" cap="none">
                        <a:latin typeface="Roboto"/>
                        <a:ea typeface="Roboto"/>
                        <a:cs typeface="Roboto"/>
                        <a:sym typeface="Roboto"/>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c>
                  <a:txBody>
                    <a:bodyPr/>
                    <a:lstStyle/>
                    <a:p>
                      <a:pPr marL="0" marR="0" lvl="0" indent="0" algn="l" rtl="0">
                        <a:lnSpc>
                          <a:spcPct val="100000"/>
                        </a:lnSpc>
                        <a:spcBef>
                          <a:spcPts val="0"/>
                        </a:spcBef>
                        <a:spcAft>
                          <a:spcPts val="0"/>
                        </a:spcAft>
                        <a:buClr>
                          <a:schemeClr val="dk1"/>
                        </a:buClr>
                        <a:buSzPts val="1100"/>
                        <a:buFont typeface="Arial" panose="020B0604020202090204"/>
                        <a:buNone/>
                      </a:pPr>
                      <a:r>
                        <a:rPr lang="en-GB" sz="1000" b="1" u="none" strike="noStrike" cap="none">
                          <a:solidFill>
                            <a:schemeClr val="dk1"/>
                          </a:solidFill>
                          <a:latin typeface="Roboto"/>
                          <a:ea typeface="Roboto"/>
                          <a:cs typeface="Roboto"/>
                          <a:sym typeface="Roboto"/>
                        </a:rPr>
                        <a:t>Internal interfaces</a:t>
                      </a:r>
                      <a:endParaRPr sz="1000" b="1"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Ethernet bridge, 802.1Q VLAN, QinQ, Bonding (LACP and static), WLAN</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Tunnels: L2TP, L2TPv3, VXLAN, PPTP, GRE, IPIP, SIT, IPIP, IPIP6, IP6IP6, PPPoE,IPoE</a:t>
                      </a:r>
                      <a:endParaRPr sz="1000" u="none" strike="noStrike" cap="none">
                        <a:solidFill>
                          <a:schemeClr val="dk1"/>
                        </a:solidFill>
                        <a:latin typeface="Roboto"/>
                        <a:ea typeface="Roboto"/>
                        <a:cs typeface="Roboto"/>
                        <a:sym typeface="Roboto"/>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1000"/>
                        <a:buFont typeface="Arial" panose="020B0604020202090204"/>
                        <a:buNone/>
                      </a:pPr>
                      <a:r>
                        <a:rPr lang="en-GB" sz="1000" b="1" u="none" strike="noStrike" cap="none">
                          <a:solidFill>
                            <a:schemeClr val="dk1"/>
                          </a:solidFill>
                          <a:latin typeface="Roboto"/>
                          <a:ea typeface="Roboto"/>
                          <a:cs typeface="Roboto"/>
                          <a:sym typeface="Roboto"/>
                        </a:rPr>
                        <a:t>Network services</a:t>
                      </a:r>
                      <a:endParaRPr sz="1000" b="1"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DHCP server, client, relay</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DNS recursive server</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NAT</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IGMP-Proxy</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NTP</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LLDP</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mDNS repeater</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PPPoE server</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Proxy server</a:t>
                      </a:r>
                      <a:endParaRPr sz="1000" u="none" strike="noStrike" cap="none">
                        <a:solidFill>
                          <a:schemeClr val="dk1"/>
                        </a:solidFill>
                        <a:latin typeface="Roboto"/>
                        <a:ea typeface="Roboto"/>
                        <a:cs typeface="Roboto"/>
                        <a:sym typeface="Roboto"/>
                      </a:endParaRPr>
                    </a:p>
                    <a:p>
                      <a:pPr marL="457200" marR="0" lvl="0" indent="-292100" algn="l" rtl="0">
                        <a:lnSpc>
                          <a:spcPct val="100000"/>
                        </a:lnSpc>
                        <a:spcBef>
                          <a:spcPts val="0"/>
                        </a:spcBef>
                        <a:spcAft>
                          <a:spcPts val="0"/>
                        </a:spcAft>
                        <a:buClr>
                          <a:schemeClr val="dk1"/>
                        </a:buClr>
                        <a:buSzPts val="1000"/>
                        <a:buFont typeface="Roboto"/>
                        <a:buChar char="●"/>
                      </a:pPr>
                      <a:r>
                        <a:rPr lang="en-GB" sz="1000" u="none" strike="noStrike" cap="none">
                          <a:solidFill>
                            <a:schemeClr val="dk1"/>
                          </a:solidFill>
                          <a:latin typeface="Roboto"/>
                          <a:ea typeface="Roboto"/>
                          <a:cs typeface="Roboto"/>
                          <a:sym typeface="Roboto"/>
                        </a:rPr>
                        <a:t>TFTP server</a:t>
                      </a:r>
                      <a:endParaRPr sz="1000" u="none" strike="noStrike" cap="none">
                        <a:latin typeface="Roboto"/>
                        <a:ea typeface="Roboto"/>
                        <a:cs typeface="Roboto"/>
                        <a:sym typeface="Roboto"/>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44325">
                <a:tc gridSpan="2">
                  <a:txBody>
                    <a:bodyPr/>
                    <a:lstStyle/>
                    <a:p>
                      <a:pPr marL="0" marR="0" lvl="0" indent="0" algn="l" rtl="0">
                        <a:lnSpc>
                          <a:spcPct val="100000"/>
                        </a:lnSpc>
                        <a:spcBef>
                          <a:spcPts val="0"/>
                        </a:spcBef>
                        <a:spcAft>
                          <a:spcPts val="0"/>
                        </a:spcAft>
                        <a:buClr>
                          <a:srgbClr val="000000"/>
                        </a:buClr>
                        <a:buSzPts val="1000"/>
                        <a:buFont typeface="Arial" panose="020B0604020202090204"/>
                        <a:buNone/>
                      </a:pPr>
                      <a:r>
                        <a:rPr lang="en-GB" sz="1000" b="1" u="none" strike="noStrike" cap="none">
                          <a:latin typeface="Roboto"/>
                          <a:ea typeface="Roboto"/>
                          <a:cs typeface="Roboto"/>
                          <a:sym typeface="Roboto"/>
                        </a:rPr>
                        <a:t>Management and monitoring</a:t>
                      </a:r>
                      <a:endParaRPr sz="1000" b="1"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SSH CLI - API </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SNMP with extensions,Telegraf, NetFlow, sFlow</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Ansible, SaltStack,Terraform , Cloud-init, </a:t>
                      </a:r>
                      <a:r>
                        <a:rPr lang="en-GB" sz="1000" u="none" strike="noStrike" cap="none">
                          <a:solidFill>
                            <a:schemeClr val="dk1"/>
                          </a:solidFill>
                          <a:latin typeface="Roboto"/>
                          <a:ea typeface="Roboto"/>
                          <a:cs typeface="Roboto"/>
                          <a:sym typeface="Roboto"/>
                        </a:rPr>
                        <a:t>Python library</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Task scheduling, event handling, scripting</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Configuration archival with built-in versioning</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RADIUS authentication</a:t>
                      </a:r>
                      <a:endParaRPr sz="1000" b="1" u="none" strike="noStrike" cap="none">
                        <a:latin typeface="Roboto"/>
                        <a:ea typeface="Roboto"/>
                        <a:cs typeface="Roboto"/>
                        <a:sym typeface="Roboto"/>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c>
                  <a:txBody>
                    <a:bodyPr/>
                    <a:lstStyle/>
                    <a:p>
                      <a:pPr marL="0" marR="0" lvl="0" indent="0" algn="l" rtl="0">
                        <a:lnSpc>
                          <a:spcPct val="100000"/>
                        </a:lnSpc>
                        <a:spcBef>
                          <a:spcPts val="0"/>
                        </a:spcBef>
                        <a:spcAft>
                          <a:spcPts val="0"/>
                        </a:spcAft>
                        <a:buClr>
                          <a:srgbClr val="000000"/>
                        </a:buClr>
                        <a:buSzPts val="1000"/>
                        <a:buFont typeface="Arial" panose="020B0604020202090204"/>
                        <a:buNone/>
                      </a:pPr>
                      <a:r>
                        <a:rPr lang="en-GB" sz="1000" b="1" u="none" strike="noStrike" cap="none">
                          <a:latin typeface="Roboto"/>
                          <a:ea typeface="Roboto"/>
                          <a:cs typeface="Roboto"/>
                          <a:sym typeface="Roboto"/>
                        </a:rPr>
                        <a:t>  Security</a:t>
                      </a:r>
                      <a:endParaRPr sz="1000" b="1"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Traffic filtration: stateless and stateful firewall</a:t>
                      </a:r>
                      <a:endParaRPr sz="1000" u="none" strike="noStrike" cap="none">
                        <a:latin typeface="Roboto"/>
                        <a:ea typeface="Roboto"/>
                        <a:cs typeface="Roboto"/>
                        <a:sym typeface="Roboto"/>
                      </a:endParaRPr>
                    </a:p>
                    <a:p>
                      <a:pPr marL="457200" marR="0" lvl="0" indent="-292100" algn="l" rtl="0">
                        <a:lnSpc>
                          <a:spcPct val="100000"/>
                        </a:lnSpc>
                        <a:spcBef>
                          <a:spcPts val="0"/>
                        </a:spcBef>
                        <a:spcAft>
                          <a:spcPts val="0"/>
                        </a:spcAft>
                        <a:buClr>
                          <a:srgbClr val="000000"/>
                        </a:buClr>
                        <a:buSzPts val="1000"/>
                        <a:buFont typeface="Roboto"/>
                        <a:buChar char="●"/>
                      </a:pPr>
                      <a:r>
                        <a:rPr lang="en-GB" sz="1000" u="none" strike="noStrike" cap="none">
                          <a:latin typeface="Roboto"/>
                          <a:ea typeface="Roboto"/>
                          <a:cs typeface="Roboto"/>
                          <a:sym typeface="Roboto"/>
                        </a:rPr>
                        <a:t>Traffic encryption: IPSec, OpenVPN, WireGuard,Openconnect </a:t>
                      </a:r>
                      <a:endParaRPr sz="1000" u="none" strike="noStrike" cap="none">
                        <a:latin typeface="Roboto"/>
                        <a:ea typeface="Roboto"/>
                        <a:cs typeface="Roboto"/>
                        <a:sym typeface="Roboto"/>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12613</Words>
  <Application>WPS Presentation</Application>
  <PresentationFormat/>
  <Paragraphs>506</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Arial</vt:lpstr>
      <vt:lpstr>Roboto</vt:lpstr>
      <vt:lpstr>Thonburi</vt:lpstr>
      <vt:lpstr>微软雅黑</vt:lpstr>
      <vt:lpstr>汉仪旗黑</vt:lpstr>
      <vt:lpstr>Arial Unicode MS</vt:lpstr>
      <vt:lpstr>Wingdings</vt:lpstr>
      <vt:lpstr>宋体-简</vt:lpstr>
      <vt:lpstr>苹方-简</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fettmaidana</cp:lastModifiedBy>
  <cp:revision>1</cp:revision>
  <dcterms:created xsi:type="dcterms:W3CDTF">2022-05-11T11:27:32Z</dcterms:created>
  <dcterms:modified xsi:type="dcterms:W3CDTF">2022-05-11T11:27:32Z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