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60" r:id="rId5"/>
    <p:sldId id="262" r:id="rId6"/>
    <p:sldId id="263" r:id="rId7"/>
    <p:sldId id="264" r:id="rId8"/>
    <p:sldId id="266" r:id="rId9"/>
    <p:sldId id="268" r:id="rId10"/>
    <p:sldId id="270" r:id="rId11"/>
    <p:sldId id="272" r:id="rId12"/>
    <p:sldId id="273" r:id="rId13"/>
    <p:sldId id="274" r:id="rId14"/>
    <p:sldId id="278" r:id="rId15"/>
    <p:sldId id="280" r:id="rId16"/>
    <p:sldId id="281" r:id="rId17"/>
    <p:sldId id="279"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kumimoji="0" sz="8400" b="0" i="0" u="none" strike="noStrike" cap="none" spc="0" normalizeH="0" baseline="0">
        <a:ln>
          <a:noFill/>
        </a:ln>
        <a:solidFill>
          <a:srgbClr val="FFFFFF"/>
        </a:solidFill>
        <a:effectLst/>
        <a:uFillTx/>
        <a:latin typeface="Roboto Thin"/>
        <a:ea typeface="Roboto Thin"/>
        <a:cs typeface="Roboto Thin"/>
        <a:sym typeface="Roboto Thin"/>
      </a:defRPr>
    </a:lvl1pPr>
    <a:lvl2pPr marL="0" marR="0" indent="457200" algn="l" defTabSz="1828800" rtl="0" fontAlgn="auto" latinLnBrk="0" hangingPunct="0">
      <a:lnSpc>
        <a:spcPct val="100000"/>
      </a:lnSpc>
      <a:spcBef>
        <a:spcPts val="0"/>
      </a:spcBef>
      <a:spcAft>
        <a:spcPts val="0"/>
      </a:spcAft>
      <a:buClrTx/>
      <a:buSzTx/>
      <a:buFontTx/>
      <a:buNone/>
      <a:tabLst/>
      <a:defRPr kumimoji="0" sz="8400" b="0" i="0" u="none" strike="noStrike" cap="none" spc="0" normalizeH="0" baseline="0">
        <a:ln>
          <a:noFill/>
        </a:ln>
        <a:solidFill>
          <a:srgbClr val="FFFFFF"/>
        </a:solidFill>
        <a:effectLst/>
        <a:uFillTx/>
        <a:latin typeface="Roboto Thin"/>
        <a:ea typeface="Roboto Thin"/>
        <a:cs typeface="Roboto Thin"/>
        <a:sym typeface="Roboto Thin"/>
      </a:defRPr>
    </a:lvl2pPr>
    <a:lvl3pPr marL="0" marR="0" indent="914400" algn="l" defTabSz="1828800" rtl="0" fontAlgn="auto" latinLnBrk="0" hangingPunct="0">
      <a:lnSpc>
        <a:spcPct val="100000"/>
      </a:lnSpc>
      <a:spcBef>
        <a:spcPts val="0"/>
      </a:spcBef>
      <a:spcAft>
        <a:spcPts val="0"/>
      </a:spcAft>
      <a:buClrTx/>
      <a:buSzTx/>
      <a:buFontTx/>
      <a:buNone/>
      <a:tabLst/>
      <a:defRPr kumimoji="0" sz="8400" b="0" i="0" u="none" strike="noStrike" cap="none" spc="0" normalizeH="0" baseline="0">
        <a:ln>
          <a:noFill/>
        </a:ln>
        <a:solidFill>
          <a:srgbClr val="FFFFFF"/>
        </a:solidFill>
        <a:effectLst/>
        <a:uFillTx/>
        <a:latin typeface="Roboto Thin"/>
        <a:ea typeface="Roboto Thin"/>
        <a:cs typeface="Roboto Thin"/>
        <a:sym typeface="Roboto Thin"/>
      </a:defRPr>
    </a:lvl3pPr>
    <a:lvl4pPr marL="0" marR="0" indent="1371600" algn="l" defTabSz="1828800" rtl="0" fontAlgn="auto" latinLnBrk="0" hangingPunct="0">
      <a:lnSpc>
        <a:spcPct val="100000"/>
      </a:lnSpc>
      <a:spcBef>
        <a:spcPts val="0"/>
      </a:spcBef>
      <a:spcAft>
        <a:spcPts val="0"/>
      </a:spcAft>
      <a:buClrTx/>
      <a:buSzTx/>
      <a:buFontTx/>
      <a:buNone/>
      <a:tabLst/>
      <a:defRPr kumimoji="0" sz="8400" b="0" i="0" u="none" strike="noStrike" cap="none" spc="0" normalizeH="0" baseline="0">
        <a:ln>
          <a:noFill/>
        </a:ln>
        <a:solidFill>
          <a:srgbClr val="FFFFFF"/>
        </a:solidFill>
        <a:effectLst/>
        <a:uFillTx/>
        <a:latin typeface="Roboto Thin"/>
        <a:ea typeface="Roboto Thin"/>
        <a:cs typeface="Roboto Thin"/>
        <a:sym typeface="Roboto Thin"/>
      </a:defRPr>
    </a:lvl4pPr>
    <a:lvl5pPr marL="0" marR="0" indent="1828800" algn="l" defTabSz="1828800" rtl="0" fontAlgn="auto" latinLnBrk="0" hangingPunct="0">
      <a:lnSpc>
        <a:spcPct val="100000"/>
      </a:lnSpc>
      <a:spcBef>
        <a:spcPts val="0"/>
      </a:spcBef>
      <a:spcAft>
        <a:spcPts val="0"/>
      </a:spcAft>
      <a:buClrTx/>
      <a:buSzTx/>
      <a:buFontTx/>
      <a:buNone/>
      <a:tabLst/>
      <a:defRPr kumimoji="0" sz="8400" b="0" i="0" u="none" strike="noStrike" cap="none" spc="0" normalizeH="0" baseline="0">
        <a:ln>
          <a:noFill/>
        </a:ln>
        <a:solidFill>
          <a:srgbClr val="FFFFFF"/>
        </a:solidFill>
        <a:effectLst/>
        <a:uFillTx/>
        <a:latin typeface="Roboto Thin"/>
        <a:ea typeface="Roboto Thin"/>
        <a:cs typeface="Roboto Thin"/>
        <a:sym typeface="Roboto Thin"/>
      </a:defRPr>
    </a:lvl5pPr>
    <a:lvl6pPr marL="0" marR="0" indent="2286000" algn="l" defTabSz="1828800" rtl="0" fontAlgn="auto" latinLnBrk="0" hangingPunct="0">
      <a:lnSpc>
        <a:spcPct val="100000"/>
      </a:lnSpc>
      <a:spcBef>
        <a:spcPts val="0"/>
      </a:spcBef>
      <a:spcAft>
        <a:spcPts val="0"/>
      </a:spcAft>
      <a:buClrTx/>
      <a:buSzTx/>
      <a:buFontTx/>
      <a:buNone/>
      <a:tabLst/>
      <a:defRPr kumimoji="0" sz="8400" b="0" i="0" u="none" strike="noStrike" cap="none" spc="0" normalizeH="0" baseline="0">
        <a:ln>
          <a:noFill/>
        </a:ln>
        <a:solidFill>
          <a:srgbClr val="FFFFFF"/>
        </a:solidFill>
        <a:effectLst/>
        <a:uFillTx/>
        <a:latin typeface="Roboto Thin"/>
        <a:ea typeface="Roboto Thin"/>
        <a:cs typeface="Roboto Thin"/>
        <a:sym typeface="Roboto Thin"/>
      </a:defRPr>
    </a:lvl6pPr>
    <a:lvl7pPr marL="0" marR="0" indent="2743200" algn="l" defTabSz="1828800" rtl="0" fontAlgn="auto" latinLnBrk="0" hangingPunct="0">
      <a:lnSpc>
        <a:spcPct val="100000"/>
      </a:lnSpc>
      <a:spcBef>
        <a:spcPts val="0"/>
      </a:spcBef>
      <a:spcAft>
        <a:spcPts val="0"/>
      </a:spcAft>
      <a:buClrTx/>
      <a:buSzTx/>
      <a:buFontTx/>
      <a:buNone/>
      <a:tabLst/>
      <a:defRPr kumimoji="0" sz="8400" b="0" i="0" u="none" strike="noStrike" cap="none" spc="0" normalizeH="0" baseline="0">
        <a:ln>
          <a:noFill/>
        </a:ln>
        <a:solidFill>
          <a:srgbClr val="FFFFFF"/>
        </a:solidFill>
        <a:effectLst/>
        <a:uFillTx/>
        <a:latin typeface="Roboto Thin"/>
        <a:ea typeface="Roboto Thin"/>
        <a:cs typeface="Roboto Thin"/>
        <a:sym typeface="Roboto Thin"/>
      </a:defRPr>
    </a:lvl7pPr>
    <a:lvl8pPr marL="0" marR="0" indent="3200400" algn="l" defTabSz="1828800" rtl="0" fontAlgn="auto" latinLnBrk="0" hangingPunct="0">
      <a:lnSpc>
        <a:spcPct val="100000"/>
      </a:lnSpc>
      <a:spcBef>
        <a:spcPts val="0"/>
      </a:spcBef>
      <a:spcAft>
        <a:spcPts val="0"/>
      </a:spcAft>
      <a:buClrTx/>
      <a:buSzTx/>
      <a:buFontTx/>
      <a:buNone/>
      <a:tabLst/>
      <a:defRPr kumimoji="0" sz="8400" b="0" i="0" u="none" strike="noStrike" cap="none" spc="0" normalizeH="0" baseline="0">
        <a:ln>
          <a:noFill/>
        </a:ln>
        <a:solidFill>
          <a:srgbClr val="FFFFFF"/>
        </a:solidFill>
        <a:effectLst/>
        <a:uFillTx/>
        <a:latin typeface="Roboto Thin"/>
        <a:ea typeface="Roboto Thin"/>
        <a:cs typeface="Roboto Thin"/>
        <a:sym typeface="Roboto Thin"/>
      </a:defRPr>
    </a:lvl8pPr>
    <a:lvl9pPr marL="0" marR="0" indent="3657600" algn="l" defTabSz="1828800" rtl="0" fontAlgn="auto" latinLnBrk="0" hangingPunct="0">
      <a:lnSpc>
        <a:spcPct val="100000"/>
      </a:lnSpc>
      <a:spcBef>
        <a:spcPts val="0"/>
      </a:spcBef>
      <a:spcAft>
        <a:spcPts val="0"/>
      </a:spcAft>
      <a:buClrTx/>
      <a:buSzTx/>
      <a:buFontTx/>
      <a:buNone/>
      <a:tabLst/>
      <a:defRPr kumimoji="0" sz="8400" b="0" i="0" u="none" strike="noStrike" cap="none" spc="0" normalizeH="0" baseline="0">
        <a:ln>
          <a:noFill/>
        </a:ln>
        <a:solidFill>
          <a:srgbClr val="FFFFFF"/>
        </a:solidFill>
        <a:effectLst/>
        <a:uFillTx/>
        <a:latin typeface="Roboto Thin"/>
        <a:ea typeface="Roboto Thin"/>
        <a:cs typeface="Roboto Thin"/>
        <a:sym typeface="Roboto Thi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chemeClr val="accent1"/>
          </a:solidFill>
        </a:fill>
      </a:tcStyle>
    </a:firstCol>
    <a:lastRow>
      <a:tcTxStyle b="on" i="off">
        <a:fontRef idx="minor">
          <a:srgbClr val="000000"/>
        </a:fontRef>
        <a:srgbClr val="000000"/>
      </a:tcTxStyle>
      <a:tcStyle>
        <a:tcBdr>
          <a:left>
            <a:ln w="25400" cap="flat">
              <a:noFill/>
              <a:miter lim="400000"/>
            </a:ln>
          </a:left>
          <a:right>
            <a:ln w="25400" cap="flat">
              <a:noFill/>
              <a:miter lim="400000"/>
            </a:ln>
          </a:right>
          <a:top>
            <a:ln w="1016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rgbClr val="FFFFFF"/>
          </a:solidFill>
        </a:fill>
      </a:tcStyle>
    </a:lastRow>
    <a:firstRow>
      <a:tcTxStyle b="on" i="off">
        <a:fontRef idx="minor">
          <a:srgbClr val="FFFFFF"/>
        </a:fontRef>
        <a:srgbClr val="FFFFFF"/>
      </a:tcTxStyle>
      <a:tcStyle>
        <a:tcBdr>
          <a:left>
            <a:ln w="25400" cap="flat">
              <a:noFill/>
              <a:miter lim="400000"/>
            </a:ln>
          </a:left>
          <a:right>
            <a:ln w="25400" cap="flat">
              <a:noFill/>
              <a:miter lim="400000"/>
            </a:ln>
          </a:right>
          <a:top>
            <a:ln w="508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1016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lastRow>
    <a:firstRow>
      <a:tcTxStyle b="on" i="off">
        <a:fontRef idx="min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508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2401"/>
  </p:normalViewPr>
  <p:slideViewPr>
    <p:cSldViewPr snapToGrid="0">
      <p:cViewPr>
        <p:scale>
          <a:sx n="55" d="100"/>
          <a:sy n="55" d="100"/>
        </p:scale>
        <p:origin x="680" y="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5" name="Shape 165"/>
          <p:cNvSpPr>
            <a:spLocks noGrp="1" noRot="1" noChangeAspect="1"/>
          </p:cNvSpPr>
          <p:nvPr>
            <p:ph type="sldImg"/>
          </p:nvPr>
        </p:nvSpPr>
        <p:spPr>
          <a:xfrm>
            <a:off x="1143000" y="685800"/>
            <a:ext cx="4572000" cy="3429000"/>
          </a:xfrm>
          <a:prstGeom prst="rect">
            <a:avLst/>
          </a:prstGeom>
        </p:spPr>
        <p:txBody>
          <a:bodyPr/>
          <a:lstStyle/>
          <a:p>
            <a:endParaRPr/>
          </a:p>
        </p:txBody>
      </p:sp>
      <p:sp>
        <p:nvSpPr>
          <p:cNvPr id="166" name="Shape 16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828800" latinLnBrk="0">
      <a:defRPr sz="2400">
        <a:latin typeface="+mn-lt"/>
        <a:ea typeface="+mn-ea"/>
        <a:cs typeface="+mn-cs"/>
        <a:sym typeface="Calibri"/>
      </a:defRPr>
    </a:lvl1pPr>
    <a:lvl2pPr indent="228600" defTabSz="1828800" latinLnBrk="0">
      <a:defRPr sz="2400">
        <a:latin typeface="+mn-lt"/>
        <a:ea typeface="+mn-ea"/>
        <a:cs typeface="+mn-cs"/>
        <a:sym typeface="Calibri"/>
      </a:defRPr>
    </a:lvl2pPr>
    <a:lvl3pPr indent="457200" defTabSz="1828800" latinLnBrk="0">
      <a:defRPr sz="2400">
        <a:latin typeface="+mn-lt"/>
        <a:ea typeface="+mn-ea"/>
        <a:cs typeface="+mn-cs"/>
        <a:sym typeface="Calibri"/>
      </a:defRPr>
    </a:lvl3pPr>
    <a:lvl4pPr indent="685800" defTabSz="1828800" latinLnBrk="0">
      <a:defRPr sz="2400">
        <a:latin typeface="+mn-lt"/>
        <a:ea typeface="+mn-ea"/>
        <a:cs typeface="+mn-cs"/>
        <a:sym typeface="Calibri"/>
      </a:defRPr>
    </a:lvl4pPr>
    <a:lvl5pPr indent="914400" defTabSz="1828800" latinLnBrk="0">
      <a:defRPr sz="2400">
        <a:latin typeface="+mn-lt"/>
        <a:ea typeface="+mn-ea"/>
        <a:cs typeface="+mn-cs"/>
        <a:sym typeface="Calibri"/>
      </a:defRPr>
    </a:lvl5pPr>
    <a:lvl6pPr indent="1143000" defTabSz="1828800" latinLnBrk="0">
      <a:defRPr sz="2400">
        <a:latin typeface="+mn-lt"/>
        <a:ea typeface="+mn-ea"/>
        <a:cs typeface="+mn-cs"/>
        <a:sym typeface="Calibri"/>
      </a:defRPr>
    </a:lvl6pPr>
    <a:lvl7pPr indent="1371600" defTabSz="1828800" latinLnBrk="0">
      <a:defRPr sz="2400">
        <a:latin typeface="+mn-lt"/>
        <a:ea typeface="+mn-ea"/>
        <a:cs typeface="+mn-cs"/>
        <a:sym typeface="Calibri"/>
      </a:defRPr>
    </a:lvl7pPr>
    <a:lvl8pPr indent="1600200" defTabSz="1828800" latinLnBrk="0">
      <a:defRPr sz="2400">
        <a:latin typeface="+mn-lt"/>
        <a:ea typeface="+mn-ea"/>
        <a:cs typeface="+mn-cs"/>
        <a:sym typeface="Calibri"/>
      </a:defRPr>
    </a:lvl8pPr>
    <a:lvl9pPr indent="1828800" defTabSz="1828800" latinLnBrk="0">
      <a:defRPr sz="24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xfrm>
            <a:off x="381000" y="685800"/>
            <a:ext cx="6096000" cy="3429000"/>
          </a:xfrm>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p>
            <a:pPr defTabSz="914400">
              <a:defRPr sz="1600">
                <a:latin typeface="Helvetica Neue"/>
                <a:ea typeface="Helvetica Neue"/>
                <a:cs typeface="Helvetica Neue"/>
                <a:sym typeface="Helvetica Neue"/>
              </a:defRPr>
            </a:pPr>
            <a:r>
              <a:rPr lang="en-GB" dirty="0" err="1"/>
              <a:t>Muchas</a:t>
            </a:r>
            <a:r>
              <a:rPr lang="en-GB" dirty="0"/>
              <a:t> gracias a </a:t>
            </a:r>
            <a:r>
              <a:rPr lang="en-GB" dirty="0" err="1"/>
              <a:t>los</a:t>
            </a:r>
            <a:r>
              <a:rPr lang="en-GB" dirty="0"/>
              <a:t> </a:t>
            </a:r>
            <a:r>
              <a:rPr lang="en-GB" dirty="0" err="1"/>
              <a:t>organizadores</a:t>
            </a:r>
            <a:r>
              <a:rPr lang="en-GB" dirty="0"/>
              <a:t> </a:t>
            </a:r>
            <a:r>
              <a:rPr lang="en-GB" dirty="0" err="1"/>
              <a:t>por</a:t>
            </a:r>
            <a:r>
              <a:rPr lang="en-GB" dirty="0"/>
              <a:t> </a:t>
            </a:r>
            <a:r>
              <a:rPr lang="en-GB" dirty="0" err="1"/>
              <a:t>el</a:t>
            </a:r>
            <a:r>
              <a:rPr lang="en-GB" dirty="0"/>
              <a:t> </a:t>
            </a:r>
            <a:r>
              <a:rPr lang="en-GB" dirty="0" err="1"/>
              <a:t>evento</a:t>
            </a:r>
            <a:r>
              <a:rPr lang="en-GB" dirty="0"/>
              <a:t> y la </a:t>
            </a:r>
            <a:r>
              <a:rPr lang="en-GB" dirty="0" err="1"/>
              <a:t>maravillosa</a:t>
            </a:r>
            <a:r>
              <a:rPr lang="en-GB" dirty="0"/>
              <a:t> </a:t>
            </a:r>
            <a:r>
              <a:rPr lang="en-GB" dirty="0" err="1"/>
              <a:t>velada</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Shape 529"/>
          <p:cNvSpPr>
            <a:spLocks noGrp="1" noRot="1" noChangeAspect="1"/>
          </p:cNvSpPr>
          <p:nvPr>
            <p:ph type="sldImg"/>
          </p:nvPr>
        </p:nvSpPr>
        <p:spPr>
          <a:prstGeom prst="rect">
            <a:avLst/>
          </a:prstGeom>
        </p:spPr>
        <p:txBody>
          <a:bodyPr/>
          <a:lstStyle/>
          <a:p>
            <a:endParaRPr/>
          </a:p>
        </p:txBody>
      </p:sp>
      <p:sp>
        <p:nvSpPr>
          <p:cNvPr id="530" name="Shape 530"/>
          <p:cNvSpPr>
            <a:spLocks noGrp="1"/>
          </p:cNvSpPr>
          <p:nvPr>
            <p:ph type="body" sz="quarter" idx="1"/>
          </p:nvPr>
        </p:nvSpPr>
        <p:spPr>
          <a:prstGeom prst="rect">
            <a:avLst/>
          </a:prstGeom>
        </p:spPr>
        <p:txBody>
          <a:bodyPr/>
          <a:lstStyle/>
          <a:p>
            <a:pPr>
              <a:defRPr sz="1600">
                <a:latin typeface="Helvetica Neue"/>
                <a:ea typeface="Helvetica Neue"/>
                <a:cs typeface="Helvetica Neue"/>
                <a:sym typeface="Helvetica Neue"/>
              </a:defRPr>
            </a:pPr>
            <a:r>
              <a:t>To analyze BGP route instability, examining BGP route status changes received from peers or routers is very effective. These route status events reflect the internal BGP decision-making process—such as path selection, withdrawal, replacement, and forwarding changes. Analyzing them helps you:</a:t>
            </a:r>
          </a:p>
          <a:p>
            <a:pPr marL="160421" indent="-160421">
              <a:buSzPct val="100000"/>
              <a:buChar char="*"/>
              <a:defRPr sz="1600">
                <a:latin typeface="Helvetica Neue"/>
                <a:ea typeface="Helvetica Neue"/>
                <a:cs typeface="Helvetica Neue"/>
                <a:sym typeface="Helvetica Neue"/>
              </a:defRPr>
            </a:pPr>
            <a:r>
              <a:t>Detect flapping routes or unstable prefixes</a:t>
            </a:r>
          </a:p>
          <a:p>
            <a:pPr marL="160421" indent="-160421">
              <a:buSzPct val="100000"/>
              <a:buChar char="*"/>
              <a:defRPr sz="1600">
                <a:latin typeface="Helvetica Neue"/>
                <a:ea typeface="Helvetica Neue"/>
                <a:cs typeface="Helvetica Neue"/>
                <a:sym typeface="Helvetica Neue"/>
              </a:defRPr>
            </a:pPr>
            <a:r>
              <a:t>Identify problematic peers</a:t>
            </a:r>
          </a:p>
          <a:p>
            <a:pPr marL="160421" indent="-160421">
              <a:buSzPct val="100000"/>
              <a:buChar char="*"/>
              <a:defRPr sz="1600">
                <a:latin typeface="Helvetica Neue"/>
                <a:ea typeface="Helvetica Neue"/>
                <a:cs typeface="Helvetica Neue"/>
                <a:sym typeface="Helvetica Neue"/>
              </a:defRPr>
            </a:pPr>
            <a:r>
              <a:t>Understand the reasons behind frequent route changes</a:t>
            </a:r>
          </a:p>
          <a:p>
            <a:pPr marL="160421" indent="-160421">
              <a:buSzPct val="100000"/>
              <a:buChar char="*"/>
              <a:defRPr sz="1600">
                <a:latin typeface="Helvetica Neue"/>
                <a:ea typeface="Helvetica Neue"/>
                <a:cs typeface="Helvetica Neue"/>
                <a:sym typeface="Helvetica Neue"/>
              </a:defRPr>
            </a:pPr>
            <a:r>
              <a:t>Trace the root cause (e.g., upstream instability, policy change, implementation bugs)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Shape 537"/>
          <p:cNvSpPr>
            <a:spLocks noGrp="1" noRot="1" noChangeAspect="1"/>
          </p:cNvSpPr>
          <p:nvPr>
            <p:ph type="sldImg"/>
          </p:nvPr>
        </p:nvSpPr>
        <p:spPr>
          <a:prstGeom prst="rect">
            <a:avLst/>
          </a:prstGeom>
        </p:spPr>
        <p:txBody>
          <a:bodyPr/>
          <a:lstStyle/>
          <a:p>
            <a:endParaRPr/>
          </a:p>
        </p:txBody>
      </p:sp>
      <p:sp>
        <p:nvSpPr>
          <p:cNvPr id="538" name="Shape 538"/>
          <p:cNvSpPr>
            <a:spLocks noGrp="1"/>
          </p:cNvSpPr>
          <p:nvPr>
            <p:ph type="body" sz="quarter" idx="1"/>
          </p:nvPr>
        </p:nvSpPr>
        <p:spPr>
          <a:prstGeom prst="rect">
            <a:avLst/>
          </a:prstGeom>
        </p:spPr>
        <p:txBody>
          <a:bodyPr/>
          <a:lstStyle/>
          <a:p>
            <a:pPr>
              <a:defRPr sz="1600">
                <a:latin typeface="Helvetica Neue"/>
                <a:ea typeface="Helvetica Neue"/>
                <a:cs typeface="Helvetica Neue"/>
                <a:sym typeface="Helvetica Neue"/>
              </a:defRPr>
            </a:pPr>
            <a:r>
              <a:t>To analyze BGP route instability, examining BGP route status changes received from peers or routers is very effective. These route status events reflect the internal BGP decision-making process—such as path selection, withdrawal, replacement, and forwarding changes. Analyzing them helps you:</a:t>
            </a:r>
          </a:p>
          <a:p>
            <a:pPr marL="160421" indent="-160421">
              <a:buSzPct val="100000"/>
              <a:buChar char="*"/>
              <a:defRPr sz="1600">
                <a:latin typeface="Helvetica Neue"/>
                <a:ea typeface="Helvetica Neue"/>
                <a:cs typeface="Helvetica Neue"/>
                <a:sym typeface="Helvetica Neue"/>
              </a:defRPr>
            </a:pPr>
            <a:r>
              <a:t>Detect flapping routes or unstable prefixes</a:t>
            </a:r>
          </a:p>
          <a:p>
            <a:pPr marL="160421" indent="-160421">
              <a:buSzPct val="100000"/>
              <a:buChar char="*"/>
              <a:defRPr sz="1600">
                <a:latin typeface="Helvetica Neue"/>
                <a:ea typeface="Helvetica Neue"/>
                <a:cs typeface="Helvetica Neue"/>
                <a:sym typeface="Helvetica Neue"/>
              </a:defRPr>
            </a:pPr>
            <a:r>
              <a:t>Identify problematic peers</a:t>
            </a:r>
          </a:p>
          <a:p>
            <a:pPr marL="160421" indent="-160421">
              <a:buSzPct val="100000"/>
              <a:buChar char="*"/>
              <a:defRPr sz="1600">
                <a:latin typeface="Helvetica Neue"/>
                <a:ea typeface="Helvetica Neue"/>
                <a:cs typeface="Helvetica Neue"/>
                <a:sym typeface="Helvetica Neue"/>
              </a:defRPr>
            </a:pPr>
            <a:r>
              <a:t>Understand the reasons behind frequent route changes</a:t>
            </a:r>
          </a:p>
          <a:p>
            <a:pPr marL="160421" indent="-160421">
              <a:buSzPct val="100000"/>
              <a:buChar char="*"/>
              <a:defRPr sz="1600">
                <a:latin typeface="Helvetica Neue"/>
                <a:ea typeface="Helvetica Neue"/>
                <a:cs typeface="Helvetica Neue"/>
                <a:sym typeface="Helvetica Neue"/>
              </a:defRPr>
            </a:pPr>
            <a:r>
              <a:t>Trace the root cause (e.g., upstream instability, policy change, implementation bugs)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Shape 542"/>
          <p:cNvSpPr>
            <a:spLocks noGrp="1" noRot="1" noChangeAspect="1"/>
          </p:cNvSpPr>
          <p:nvPr>
            <p:ph type="sldImg"/>
          </p:nvPr>
        </p:nvSpPr>
        <p:spPr>
          <a:prstGeom prst="rect">
            <a:avLst/>
          </a:prstGeom>
        </p:spPr>
        <p:txBody>
          <a:bodyPr/>
          <a:lstStyle/>
          <a:p>
            <a:endParaRPr/>
          </a:p>
        </p:txBody>
      </p:sp>
      <p:sp>
        <p:nvSpPr>
          <p:cNvPr id="543" name="Shape 543"/>
          <p:cNvSpPr>
            <a:spLocks noGrp="1"/>
          </p:cNvSpPr>
          <p:nvPr>
            <p:ph type="body" sz="quarter" idx="1"/>
          </p:nvPr>
        </p:nvSpPr>
        <p:spPr>
          <a:prstGeom prst="rect">
            <a:avLst/>
          </a:prstGeom>
        </p:spPr>
        <p:txBody>
          <a:bodyPr/>
          <a:lstStyle/>
          <a:p>
            <a:pPr defTabSz="914400">
              <a:defRPr sz="1600">
                <a:latin typeface="Helvetica Neue"/>
                <a:ea typeface="Helvetica Neue"/>
                <a:cs typeface="Helvetica Neue"/>
                <a:sym typeface="Helvetica Neue"/>
              </a:defRPr>
            </a:pPr>
            <a:endParaRPr dirty="0"/>
          </a:p>
          <a:p>
            <a:pPr defTabSz="914400">
              <a:defRPr sz="1600">
                <a:latin typeface="Helvetica Neue"/>
                <a:ea typeface="Helvetica Neue"/>
                <a:cs typeface="Helvetica Neue"/>
                <a:sym typeface="Helvetica Neue"/>
              </a:defRPr>
            </a:pPr>
            <a:r>
              <a:rPr dirty="0" err="1"/>
              <a:t>GenieATM</a:t>
            </a:r>
            <a:r>
              <a:rPr dirty="0"/>
              <a:t> will detect the following route issues and sends alerts:</a:t>
            </a:r>
          </a:p>
          <a:p>
            <a:pPr marL="267368" indent="-267368" defTabSz="914400">
              <a:buSzPct val="100000"/>
              <a:buAutoNum type="arabicParenR"/>
              <a:defRPr sz="1600">
                <a:latin typeface="Helvetica Neue"/>
                <a:ea typeface="Helvetica Neue"/>
                <a:cs typeface="Helvetica Neue"/>
                <a:sym typeface="Helvetica Neue"/>
              </a:defRPr>
            </a:pPr>
            <a:r>
              <a:rPr dirty="0"/>
              <a:t>BGP peer up/down (the BGP peer monitored by BMP goes up and down. Usually along with a lot of Delete Route and Add Route events)</a:t>
            </a:r>
          </a:p>
          <a:p>
            <a:pPr marL="267368" indent="-267368" defTabSz="914400">
              <a:buSzPct val="100000"/>
              <a:buAutoNum type="arabicParenR"/>
              <a:defRPr sz="1600">
                <a:latin typeface="Helvetica Neue"/>
                <a:ea typeface="Helvetica Neue"/>
                <a:cs typeface="Helvetica Neue"/>
                <a:sym typeface="Helvetica Neue"/>
              </a:defRPr>
            </a:pPr>
            <a:r>
              <a:rPr dirty="0"/>
              <a:t>Route change while RPKI invalid: Add / Delete / Replace Route or Fail-over routes while RPKI is invalid (</a:t>
            </a:r>
            <a:r>
              <a:rPr dirty="0" err="1"/>
              <a:t>invalid_asn</a:t>
            </a:r>
            <a:r>
              <a:rPr dirty="0"/>
              <a:t> or </a:t>
            </a:r>
            <a:r>
              <a:rPr dirty="0" err="1"/>
              <a:t>invalid_length</a:t>
            </a:r>
            <a:r>
              <a:rPr dirty="0"/>
              <a:t>); RPKI invalid causes route changes (operation is to change the path attribute (Replace Route or Fail Over), or Add / Delete Route)</a:t>
            </a:r>
          </a:p>
          <a:p>
            <a:pPr marL="267368" indent="-267368" defTabSz="914400">
              <a:buSzPct val="100000"/>
              <a:buAutoNum type="arabicParenR"/>
              <a:defRPr sz="1600">
                <a:latin typeface="Helvetica Neue"/>
                <a:ea typeface="Helvetica Neue"/>
                <a:cs typeface="Helvetica Neue"/>
                <a:sym typeface="Helvetica Neue"/>
              </a:defRPr>
            </a:pPr>
            <a:r>
              <a:rPr dirty="0"/>
              <a:t>Unstable routes due to too many route change events (Replace / Fail Over) in a short time</a:t>
            </a:r>
          </a:p>
          <a:p>
            <a:pPr marL="267368" indent="-267368" defTabSz="914400">
              <a:buSzPct val="100000"/>
              <a:buAutoNum type="arabicParenR"/>
              <a:defRPr sz="1600">
                <a:latin typeface="Helvetica Neue"/>
                <a:ea typeface="Helvetica Neue"/>
                <a:cs typeface="Helvetica Neue"/>
                <a:sym typeface="Helvetica Neue"/>
              </a:defRPr>
            </a:pPr>
            <a:r>
              <a:rPr dirty="0"/>
              <a:t>Unusual route announcements: too many route announcements from a BGP Router in a short time</a:t>
            </a:r>
          </a:p>
          <a:p>
            <a:pPr defTabSz="914400">
              <a:defRPr sz="1600">
                <a:latin typeface="Helvetica Neue"/>
                <a:ea typeface="Helvetica Neue"/>
                <a:cs typeface="Helvetica Neue"/>
                <a:sym typeface="Helvetica Neue"/>
              </a:defRPr>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PL" dirty="0"/>
          </a:p>
        </p:txBody>
      </p:sp>
    </p:spTree>
    <p:extLst>
      <p:ext uri="{BB962C8B-B14F-4D97-AF65-F5344CB8AC3E}">
        <p14:creationId xmlns:p14="http://schemas.microsoft.com/office/powerpoint/2010/main" val="3073597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err="1"/>
              <a:t>Muchas</a:t>
            </a:r>
            <a:r>
              <a:rPr lang="en-GB" dirty="0"/>
              <a:t> gracias a </a:t>
            </a:r>
            <a:r>
              <a:rPr lang="en-GB" dirty="0" err="1"/>
              <a:t>los</a:t>
            </a:r>
            <a:r>
              <a:rPr lang="en-GB" dirty="0"/>
              <a:t> </a:t>
            </a:r>
            <a:r>
              <a:rPr lang="en-GB" dirty="0" err="1"/>
              <a:t>organizadores</a:t>
            </a:r>
            <a:r>
              <a:rPr lang="en-GB" dirty="0"/>
              <a:t> </a:t>
            </a:r>
            <a:r>
              <a:rPr lang="en-GB" dirty="0" err="1"/>
              <a:t>por</a:t>
            </a:r>
            <a:r>
              <a:rPr lang="en-GB" dirty="0"/>
              <a:t> </a:t>
            </a:r>
            <a:r>
              <a:rPr lang="en-GB" dirty="0" err="1"/>
              <a:t>el</a:t>
            </a:r>
            <a:r>
              <a:rPr lang="en-GB" dirty="0"/>
              <a:t> </a:t>
            </a:r>
            <a:r>
              <a:rPr lang="en-GB" dirty="0" err="1"/>
              <a:t>evento</a:t>
            </a:r>
            <a:r>
              <a:rPr lang="en-GB" dirty="0"/>
              <a:t> y la </a:t>
            </a:r>
            <a:r>
              <a:rPr lang="en-GB" dirty="0" err="1"/>
              <a:t>maravillosa</a:t>
            </a:r>
            <a:r>
              <a:rPr lang="en-GB" dirty="0"/>
              <a:t> </a:t>
            </a:r>
            <a:r>
              <a:rPr lang="en-GB" dirty="0" err="1"/>
              <a:t>velada</a:t>
            </a:r>
            <a:endParaRPr lang="en-PL" dirty="0"/>
          </a:p>
        </p:txBody>
      </p:sp>
    </p:spTree>
    <p:extLst>
      <p:ext uri="{BB962C8B-B14F-4D97-AF65-F5344CB8AC3E}">
        <p14:creationId xmlns:p14="http://schemas.microsoft.com/office/powerpoint/2010/main" val="1257773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PL" dirty="0"/>
          </a:p>
        </p:txBody>
      </p:sp>
    </p:spTree>
    <p:extLst>
      <p:ext uri="{BB962C8B-B14F-4D97-AF65-F5344CB8AC3E}">
        <p14:creationId xmlns:p14="http://schemas.microsoft.com/office/powerpoint/2010/main" val="1318463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noRot="1" noChangeAspect="1"/>
          </p:cNvSpPr>
          <p:nvPr>
            <p:ph type="sldImg"/>
          </p:nvPr>
        </p:nvSpPr>
        <p:spPr>
          <a:xfrm>
            <a:off x="381000" y="685800"/>
            <a:ext cx="6096000" cy="3429000"/>
          </a:xfrm>
          <a:prstGeom prst="rect">
            <a:avLst/>
          </a:prstGeom>
        </p:spPr>
        <p:txBody>
          <a:bodyPr/>
          <a:lstStyle/>
          <a:p>
            <a:endParaRPr/>
          </a:p>
        </p:txBody>
      </p:sp>
      <p:sp>
        <p:nvSpPr>
          <p:cNvPr id="182" name="Shape 182"/>
          <p:cNvSpPr>
            <a:spLocks noGrp="1"/>
          </p:cNvSpPr>
          <p:nvPr>
            <p:ph type="body" sz="quarter" idx="1"/>
          </p:nvPr>
        </p:nvSpPr>
        <p:spPr>
          <a:prstGeom prst="rect">
            <a:avLst/>
          </a:prstGeom>
        </p:spPr>
        <p:txBody>
          <a:bodyPr/>
          <a:lstStyle/>
          <a:p>
            <a:pPr defTabSz="914400">
              <a:defRPr sz="1600">
                <a:latin typeface="Helvetica Neue"/>
                <a:ea typeface="Helvetica Neue"/>
                <a:cs typeface="Helvetica Neue"/>
                <a:sym typeface="Helvetica Neue"/>
              </a:defRPr>
            </a:pPr>
            <a:r>
              <a:rPr dirty="0"/>
              <a:t>The ultimate question is not where DO you route your traffic, it is where CAN you route your traffic.</a:t>
            </a:r>
          </a:p>
          <a:p>
            <a:pPr defTabSz="914400">
              <a:defRPr sz="1600">
                <a:latin typeface="Helvetica Neue"/>
                <a:ea typeface="Helvetica Neue"/>
                <a:cs typeface="Helvetica Neue"/>
                <a:sym typeface="Helvetica Neue"/>
              </a:defRPr>
            </a:pPr>
            <a:endParaRPr dirty="0"/>
          </a:p>
          <a:p>
            <a:pPr defTabSz="914400">
              <a:defRPr sz="1600">
                <a:latin typeface="Helvetica Neue"/>
                <a:ea typeface="Helvetica Neue"/>
                <a:cs typeface="Helvetica Neue"/>
                <a:sym typeface="Helvetica Neue"/>
              </a:defRPr>
            </a:pPr>
            <a:r>
              <a:rPr dirty="0"/>
              <a:t>Why we Peer?</a:t>
            </a:r>
          </a:p>
          <a:p>
            <a:pPr marL="285750" indent="-285750" defTabSz="914400">
              <a:buFont typeface="Arial" panose="020B0604020202020204" pitchFamily="34" charset="0"/>
              <a:buChar char="•"/>
              <a:defRPr sz="1600">
                <a:latin typeface="Helvetica Neue"/>
                <a:ea typeface="Helvetica Neue"/>
                <a:cs typeface="Helvetica Neue"/>
                <a:sym typeface="Helvetica Neue"/>
              </a:defRPr>
            </a:pPr>
            <a:r>
              <a:rPr dirty="0"/>
              <a:t>For Performance (lower latency and better throughput to end users), </a:t>
            </a:r>
          </a:p>
          <a:p>
            <a:pPr marL="285750" indent="-285750" defTabSz="914400">
              <a:buFont typeface="Arial" panose="020B0604020202020204" pitchFamily="34" charset="0"/>
              <a:buChar char="•"/>
              <a:defRPr sz="1600">
                <a:latin typeface="Helvetica Neue"/>
                <a:ea typeface="Helvetica Neue"/>
                <a:cs typeface="Helvetica Neue"/>
                <a:sym typeface="Helvetica Neue"/>
              </a:defRPr>
            </a:pPr>
            <a:r>
              <a:rPr dirty="0"/>
              <a:t>for Capacity (more bandwidth than current paths), </a:t>
            </a:r>
          </a:p>
          <a:p>
            <a:pPr marL="285750" indent="-285750" defTabSz="914400">
              <a:buFont typeface="Arial" panose="020B0604020202020204" pitchFamily="34" charset="0"/>
              <a:buChar char="•"/>
              <a:defRPr sz="1600">
                <a:latin typeface="Helvetica Neue"/>
                <a:ea typeface="Helvetica Neue"/>
                <a:cs typeface="Helvetica Neue"/>
                <a:sym typeface="Helvetica Neue"/>
              </a:defRPr>
            </a:pPr>
            <a:r>
              <a:rPr dirty="0"/>
              <a:t>for Redundancy (multiple paths into your networks), </a:t>
            </a:r>
          </a:p>
          <a:p>
            <a:pPr marL="285750" indent="-285750" defTabSz="914400">
              <a:buFont typeface="Arial" panose="020B0604020202020204" pitchFamily="34" charset="0"/>
              <a:buChar char="•"/>
              <a:defRPr sz="1600">
                <a:latin typeface="Helvetica Neue"/>
                <a:ea typeface="Helvetica Neue"/>
                <a:cs typeface="Helvetica Neue"/>
                <a:sym typeface="Helvetica Neue"/>
              </a:defRPr>
            </a:pPr>
            <a:r>
              <a:rPr dirty="0"/>
              <a:t>for Cost reduction (transit saving, reduction of of backbone usage in your network.)</a:t>
            </a:r>
          </a:p>
          <a:p>
            <a:pPr defTabSz="914400">
              <a:defRPr sz="1600">
                <a:latin typeface="Helvetica Neue"/>
                <a:ea typeface="Helvetica Neue"/>
                <a:cs typeface="Helvetica Neue"/>
                <a:sym typeface="Helvetica Neue"/>
              </a:defRPr>
            </a:pPr>
            <a:endParaRPr lang="en-GB" dirty="0"/>
          </a:p>
          <a:p>
            <a:pPr defTabSz="914400">
              <a:defRPr sz="1600">
                <a:latin typeface="Helvetica Neue"/>
                <a:ea typeface="Helvetica Neue"/>
                <a:cs typeface="Helvetica Neue"/>
                <a:sym typeface="Helvetica Neue"/>
              </a:defRPr>
            </a:pPr>
            <a:r>
              <a:rPr lang="en-GB" dirty="0"/>
              <a:t>What to consider:</a:t>
            </a:r>
          </a:p>
          <a:p>
            <a:pPr marL="285750" indent="-285750" defTabSz="914400">
              <a:buFont typeface="Arial" panose="020B0604020202020204" pitchFamily="34" charset="0"/>
              <a:buChar char="•"/>
              <a:defRPr sz="1600">
                <a:latin typeface="Helvetica Neue"/>
                <a:ea typeface="Helvetica Neue"/>
                <a:cs typeface="Helvetica Neue"/>
                <a:sym typeface="Helvetica Neue"/>
              </a:defRPr>
            </a:pPr>
            <a:r>
              <a:rPr lang="en-GB" dirty="0"/>
              <a:t>What markets and networks does your traffic come from? Where is it going?</a:t>
            </a:r>
          </a:p>
          <a:p>
            <a:pPr marL="285750" indent="-285750" defTabSz="914400">
              <a:buFont typeface="Arial" panose="020B0604020202020204" pitchFamily="34" charset="0"/>
              <a:buChar char="•"/>
              <a:defRPr sz="1600">
                <a:latin typeface="Helvetica Neue"/>
                <a:ea typeface="Helvetica Neue"/>
                <a:cs typeface="Helvetica Neue"/>
                <a:sym typeface="Helvetica Neue"/>
              </a:defRPr>
            </a:pPr>
            <a:r>
              <a:rPr lang="en-GB" dirty="0"/>
              <a:t>Does your network architecture/hardware allow you to expand into many or few sites?</a:t>
            </a:r>
          </a:p>
          <a:p>
            <a:pPr marL="285750" indent="-285750" defTabSz="914400">
              <a:buFont typeface="Arial" panose="020B0604020202020204" pitchFamily="34" charset="0"/>
              <a:buChar char="•"/>
              <a:defRPr sz="1600">
                <a:latin typeface="Helvetica Neue"/>
                <a:ea typeface="Helvetica Neue"/>
                <a:cs typeface="Helvetica Neue"/>
                <a:sym typeface="Helvetica Neue"/>
              </a:defRPr>
            </a:pPr>
            <a:r>
              <a:rPr lang="en-GB" dirty="0"/>
              <a:t>Have facts and figures of your network profile - You may have a "feeling", but is your company going to spend millions of dollars on a feeling?</a:t>
            </a:r>
          </a:p>
          <a:p>
            <a:pPr marL="285750" indent="-285750" defTabSz="914400">
              <a:buFont typeface="Arial" panose="020B0604020202020204" pitchFamily="34" charset="0"/>
              <a:buChar char="•"/>
              <a:defRPr sz="1600">
                <a:latin typeface="Helvetica Neue"/>
                <a:ea typeface="Helvetica Neue"/>
                <a:cs typeface="Helvetica Neue"/>
                <a:sym typeface="Helvetica Neue"/>
              </a:defRPr>
            </a:pPr>
            <a:r>
              <a:rPr lang="en-GB" dirty="0"/>
              <a:t>Use telemetry-based tools to find out for sure, you may be surprised.</a:t>
            </a:r>
          </a:p>
          <a:p>
            <a:pPr marL="285750" indent="-285750" defTabSz="914400">
              <a:buFont typeface="Arial" panose="020B0604020202020204" pitchFamily="34" charset="0"/>
              <a:buChar char="•"/>
              <a:defRPr sz="1600">
                <a:latin typeface="Helvetica Neue"/>
                <a:ea typeface="Helvetica Neue"/>
                <a:cs typeface="Helvetica Neue"/>
                <a:sym typeface="Helvetica Neue"/>
              </a:defRPr>
            </a:pPr>
            <a:r>
              <a:rPr lang="en-GB" dirty="0"/>
              <a:t>Create a list of top networks that you exchange traffic with that you are not currently peering with, and rank them by amount of traffic.</a:t>
            </a:r>
          </a:p>
          <a:p>
            <a:pPr marL="285750" indent="-285750" defTabSz="914400">
              <a:buFont typeface="Arial" panose="020B0604020202020204" pitchFamily="34" charset="0"/>
              <a:buChar char="•"/>
              <a:defRPr sz="1600">
                <a:latin typeface="Helvetica Neue"/>
                <a:ea typeface="Helvetica Neue"/>
                <a:cs typeface="Helvetica Neue"/>
                <a:sym typeface="Helvetica Neue"/>
              </a:defRPr>
            </a:pP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p>
            <a:pPr defTabSz="914400">
              <a:defRPr sz="1600">
                <a:latin typeface="Helvetica Neue"/>
                <a:ea typeface="Helvetica Neue"/>
                <a:cs typeface="Helvetica Neue"/>
                <a:sym typeface="Helvetica Neue"/>
              </a:defRPr>
            </a:pPr>
            <a:r>
              <a:rPr dirty="0"/>
              <a:t>Steps:</a:t>
            </a:r>
          </a:p>
          <a:p>
            <a:pPr marL="267368" indent="-267368" defTabSz="914400">
              <a:buSzPct val="100000"/>
              <a:buAutoNum type="arabicParenR"/>
              <a:defRPr sz="1600">
                <a:latin typeface="Helvetica Neue"/>
                <a:ea typeface="Helvetica Neue"/>
                <a:cs typeface="Helvetica Neue"/>
                <a:sym typeface="Helvetica Neue"/>
              </a:defRPr>
            </a:pPr>
            <a:r>
              <a:rPr dirty="0"/>
              <a:t>Evaluate traffic to all ASNs, exclude those with existing peering relationships, and rank the remaining ASNs based on the volume of exchanged traffic</a:t>
            </a:r>
          </a:p>
          <a:p>
            <a:pPr marL="267368" indent="-267368" defTabSz="914400">
              <a:buSzPct val="100000"/>
              <a:buAutoNum type="arabicParenR"/>
              <a:defRPr sz="1600">
                <a:latin typeface="Helvetica Neue"/>
                <a:ea typeface="Helvetica Neue"/>
                <a:cs typeface="Helvetica Neue"/>
                <a:sym typeface="Helvetica Neue"/>
              </a:defRPr>
            </a:pPr>
            <a:r>
              <a:rPr dirty="0"/>
              <a:t>Identify ASNs with a balanced traffic ratio—where the inbound and outbound traffic volumes are approximately equal (as it shows that both networks benefit equally from the connection.  A roughly equal exchange makes the peering relationship more sustainable and likely to be accepted)</a:t>
            </a:r>
          </a:p>
          <a:p>
            <a:pPr marL="267368" indent="-267368" defTabSz="914400">
              <a:buSzPct val="100000"/>
              <a:buAutoNum type="arabicParenR"/>
              <a:defRPr sz="1600">
                <a:latin typeface="Helvetica Neue"/>
                <a:ea typeface="Helvetica Neue"/>
                <a:cs typeface="Helvetica Neue"/>
                <a:sym typeface="Helvetica Neue"/>
              </a:defRPr>
            </a:pPr>
            <a:r>
              <a:rPr dirty="0"/>
              <a:t>Analyze the traffic pattern (sent to/from or through) — peering is about direct exchange of traffic between your network and the candidate’s ASN.  If the ASN is just a transit provider or intermediary (i.e., you’re sending traffic through it to reach others), then peering with it might not yield much benefit.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a:spLocks noGrp="1" noRot="1" noChangeAspect="1"/>
          </p:cNvSpPr>
          <p:nvPr>
            <p:ph type="sldImg"/>
          </p:nvPr>
        </p:nvSpPr>
        <p:spPr>
          <a:xfrm>
            <a:off x="381000" y="685800"/>
            <a:ext cx="6096000" cy="3429000"/>
          </a:xfrm>
          <a:prstGeom prst="rect">
            <a:avLst/>
          </a:prstGeom>
        </p:spPr>
        <p:txBody>
          <a:bodyPr/>
          <a:lstStyle/>
          <a:p>
            <a:endParaRPr/>
          </a:p>
        </p:txBody>
      </p:sp>
      <p:sp>
        <p:nvSpPr>
          <p:cNvPr id="237" name="Shape 237"/>
          <p:cNvSpPr>
            <a:spLocks noGrp="1"/>
          </p:cNvSpPr>
          <p:nvPr>
            <p:ph type="body" sz="quarter" idx="1"/>
          </p:nvPr>
        </p:nvSpPr>
        <p:spPr>
          <a:prstGeom prst="rect">
            <a:avLst/>
          </a:prstGeom>
        </p:spPr>
        <p:txBody>
          <a:bodyPr/>
          <a:lstStyle/>
          <a:p>
            <a:pPr defTabSz="914400">
              <a:defRPr sz="1600">
                <a:latin typeface="Helvetica Neue"/>
                <a:ea typeface="Helvetica Neue"/>
                <a:cs typeface="Helvetica Neue"/>
                <a:sym typeface="Helvetica Neue"/>
              </a:defRPr>
            </a:pPr>
            <a:r>
              <a:rPr dirty="0"/>
              <a:t>Now the important part, find out whether it makes sense for you to expand your network in order to peer</a:t>
            </a:r>
          </a:p>
          <a:p>
            <a:pPr defTabSz="914400">
              <a:defRPr sz="1600">
                <a:latin typeface="Helvetica Neue"/>
                <a:ea typeface="Helvetica Neue"/>
                <a:cs typeface="Helvetica Neue"/>
                <a:sym typeface="Helvetica Neue"/>
              </a:defRPr>
            </a:pPr>
            <a:endParaRPr dirty="0"/>
          </a:p>
          <a:p>
            <a:pPr defTabSz="914400">
              <a:defRPr sz="1600">
                <a:latin typeface="Helvetica Neue"/>
                <a:ea typeface="Helvetica Neue"/>
                <a:cs typeface="Helvetica Neue"/>
                <a:sym typeface="Helvetica Neue"/>
              </a:defRPr>
            </a:pPr>
            <a:r>
              <a:rPr dirty="0"/>
              <a:t>Get quotes from colocation providers and transport providers and compute how much it’s going to cost to build a new POP.</a:t>
            </a:r>
          </a:p>
          <a:p>
            <a:pPr defTabSz="914400">
              <a:defRPr sz="1600">
                <a:latin typeface="Helvetica Neue"/>
                <a:ea typeface="Helvetica Neue"/>
                <a:cs typeface="Helvetica Neue"/>
                <a:sym typeface="Helvetica Neue"/>
              </a:defRPr>
            </a:pPr>
            <a:r>
              <a:rPr dirty="0"/>
              <a:t>•Divide that cost by how much traffic you believe you will be able to peer.</a:t>
            </a:r>
          </a:p>
          <a:p>
            <a:pPr defTabSz="914400">
              <a:defRPr sz="1600">
                <a:latin typeface="Helvetica Neue"/>
                <a:ea typeface="Helvetica Neue"/>
                <a:cs typeface="Helvetica Neue"/>
                <a:sym typeface="Helvetica Neue"/>
              </a:defRPr>
            </a:pPr>
            <a:r>
              <a:rPr dirty="0"/>
              <a:t>•If that cost is lower than how much you pay for transit, you have a good case to expand your network.</a:t>
            </a:r>
          </a:p>
          <a:p>
            <a:pPr defTabSz="914400">
              <a:defRPr sz="1600">
                <a:latin typeface="Helvetica Neue"/>
                <a:ea typeface="Helvetica Neue"/>
                <a:cs typeface="Helvetica Neue"/>
                <a:sym typeface="Helvetica Neue"/>
              </a:defRPr>
            </a:pPr>
            <a:r>
              <a:rPr dirty="0"/>
              <a:t>•Transit may cost less. It’s not always cheaper to peer.</a:t>
            </a:r>
          </a:p>
          <a:p>
            <a:pPr defTabSz="914400">
              <a:defRPr sz="1600">
                <a:latin typeface="Helvetica Neue"/>
                <a:ea typeface="Helvetica Neue"/>
                <a:cs typeface="Helvetica Neue"/>
                <a:sym typeface="Helvetica Neue"/>
              </a:defRPr>
            </a:pPr>
            <a:r>
              <a:rPr dirty="0"/>
              <a:t>•Consider other factors like performance, redundancy, ability to meet previously unattainable peering policies.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xfrm>
            <a:off x="381000" y="685800"/>
            <a:ext cx="6096000" cy="3429000"/>
          </a:xfrm>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pPr defTabSz="914400">
              <a:defRPr sz="1600">
                <a:latin typeface="Helvetica Neue"/>
                <a:ea typeface="Helvetica Neue"/>
                <a:cs typeface="Helvetica Neue"/>
                <a:sym typeface="Helvetica Neue"/>
              </a:defRPr>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a:spLocks noGrp="1" noRot="1" noChangeAspect="1"/>
          </p:cNvSpPr>
          <p:nvPr>
            <p:ph type="sldImg"/>
          </p:nvPr>
        </p:nvSpPr>
        <p:spPr>
          <a:prstGeom prst="rect">
            <a:avLst/>
          </a:prstGeom>
        </p:spPr>
        <p:txBody>
          <a:bodyPr/>
          <a:lstStyle/>
          <a:p>
            <a:endParaRPr/>
          </a:p>
        </p:txBody>
      </p:sp>
      <p:sp>
        <p:nvSpPr>
          <p:cNvPr id="247" name="Shape 247"/>
          <p:cNvSpPr>
            <a:spLocks noGrp="1"/>
          </p:cNvSpPr>
          <p:nvPr>
            <p:ph type="body" sz="quarter" idx="1"/>
          </p:nvPr>
        </p:nvSpPr>
        <p:spPr>
          <a:prstGeom prst="rect">
            <a:avLst/>
          </a:prstGeom>
        </p:spPr>
        <p:txBody>
          <a:bodyPr/>
          <a:lstStyle/>
          <a:p>
            <a:pPr defTabSz="914400">
              <a:defRPr sz="1600">
                <a:latin typeface="Helvetica Neue"/>
                <a:ea typeface="Helvetica Neue"/>
                <a:cs typeface="Helvetica Neue"/>
                <a:sym typeface="Helvetica Neue"/>
              </a:defRPr>
            </a:pPr>
            <a:endParaRPr dirty="0"/>
          </a:p>
          <a:p>
            <a:pPr defTabSz="914400">
              <a:defRPr sz="1600">
                <a:latin typeface="Helvetica Neue"/>
                <a:ea typeface="Helvetica Neue"/>
                <a:cs typeface="Helvetica Neue"/>
                <a:sym typeface="Helvetica Neue"/>
              </a:defRPr>
            </a:pPr>
            <a:r>
              <a:rPr dirty="0"/>
              <a:t>Information Helps the Job Done</a:t>
            </a:r>
          </a:p>
          <a:p>
            <a:pPr defTabSz="914400">
              <a:defRPr sz="1600">
                <a:latin typeface="Helvetica Neue"/>
                <a:ea typeface="Helvetica Neue"/>
                <a:cs typeface="Helvetica Neue"/>
                <a:sym typeface="Helvetica Neue"/>
              </a:defRPr>
            </a:pPr>
            <a:r>
              <a:rPr dirty="0"/>
              <a:t>Knowing “what traffic” is leaving the network @“where” provides insights for adjusting traffic going across the network</a:t>
            </a:r>
          </a:p>
          <a:p>
            <a:pPr defTabSz="914400">
              <a:defRPr sz="1600">
                <a:latin typeface="Helvetica Neue"/>
                <a:ea typeface="Helvetica Neue"/>
                <a:cs typeface="Helvetica Neue"/>
                <a:sym typeface="Helvetica Neue"/>
              </a:defRPr>
            </a:pPr>
            <a:r>
              <a:rPr dirty="0"/>
              <a:t>- If you know how much traffic is going to an AS, an AS Path, a BGP Community, or a Next-hop, you can use various methods (route policy) to deterministically move the traffic around.</a:t>
            </a:r>
          </a:p>
          <a:p>
            <a:pPr defTabSz="914400">
              <a:defRPr sz="1600">
                <a:latin typeface="Helvetica Neue"/>
                <a:ea typeface="Helvetica Neue"/>
                <a:cs typeface="Helvetica Neue"/>
                <a:sym typeface="Helvetica Neue"/>
              </a:defRPr>
            </a:pPr>
            <a:r>
              <a:rPr dirty="0"/>
              <a:t>- Data aggregation across the set of interfaces/links</a:t>
            </a:r>
          </a:p>
          <a:p>
            <a:pPr defTabSz="914400">
              <a:defRPr sz="1600">
                <a:latin typeface="Helvetica Neue"/>
                <a:ea typeface="Helvetica Neue"/>
                <a:cs typeface="Helvetica Neue"/>
                <a:sym typeface="Helvetica Neue"/>
              </a:defRPr>
            </a:pPr>
            <a:endParaRPr dirty="0"/>
          </a:p>
          <a:p>
            <a:pPr defTabSz="914400">
              <a:defRPr sz="1600">
                <a:latin typeface="Helvetica Neue"/>
                <a:ea typeface="Helvetica Neue"/>
                <a:cs typeface="Helvetica Neue"/>
                <a:sym typeface="Helvetica Neue"/>
              </a:defRPr>
            </a:pPr>
            <a:r>
              <a:rPr dirty="0"/>
              <a:t>■ Effective Actions Based Upon the information</a:t>
            </a:r>
          </a:p>
          <a:p>
            <a:pPr defTabSz="914400">
              <a:defRPr sz="1600">
                <a:latin typeface="Helvetica Neue"/>
                <a:ea typeface="Helvetica Neue"/>
                <a:cs typeface="Helvetica Neue"/>
                <a:sym typeface="Helvetica Neue"/>
              </a:defRPr>
            </a:pPr>
            <a:r>
              <a:rPr dirty="0"/>
              <a:t>● Static route</a:t>
            </a:r>
          </a:p>
          <a:p>
            <a:pPr defTabSz="914400">
              <a:defRPr sz="1600">
                <a:latin typeface="Helvetica Neue"/>
                <a:ea typeface="Helvetica Neue"/>
                <a:cs typeface="Helvetica Neue"/>
                <a:sym typeface="Helvetica Neue"/>
              </a:defRPr>
            </a:pPr>
            <a:r>
              <a:rPr dirty="0"/>
              <a:t>● Apply route policy to engineer traffic around</a:t>
            </a:r>
          </a:p>
          <a:p>
            <a:pPr defTabSz="914400">
              <a:defRPr sz="1600">
                <a:latin typeface="Helvetica Neue"/>
                <a:ea typeface="Helvetica Neue"/>
                <a:cs typeface="Helvetica Neue"/>
                <a:sym typeface="Helvetica Neue"/>
              </a:defRPr>
            </a:pPr>
            <a:r>
              <a:rPr dirty="0"/>
              <a:t>- Apply BGP policy (e.g. LOCAL_PREF, MED, AS_PATH) to routes seen from specific ASNs to prefer one peer interface over another</a:t>
            </a:r>
          </a:p>
          <a:p>
            <a:pPr defTabSz="914400">
              <a:defRPr sz="1600">
                <a:latin typeface="Helvetica Neue"/>
                <a:ea typeface="Helvetica Neue"/>
                <a:cs typeface="Helvetica Neue"/>
                <a:sym typeface="Helvetica Neue"/>
              </a:defRPr>
            </a:pPr>
            <a:r>
              <a:rPr dirty="0"/>
              <a:t>● Exit selection (outbound control) is a reasonably precise science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noRot="1" noChangeAspect="1"/>
          </p:cNvSpPr>
          <p:nvPr>
            <p:ph type="sldImg"/>
          </p:nvPr>
        </p:nvSpPr>
        <p:spPr>
          <a:prstGeom prst="rect">
            <a:avLst/>
          </a:prstGeom>
        </p:spPr>
        <p:txBody>
          <a:bodyPr/>
          <a:lstStyle/>
          <a:p>
            <a:endParaRPr/>
          </a:p>
        </p:txBody>
      </p:sp>
      <p:sp>
        <p:nvSpPr>
          <p:cNvPr id="272" name="Shape 272"/>
          <p:cNvSpPr>
            <a:spLocks noGrp="1"/>
          </p:cNvSpPr>
          <p:nvPr>
            <p:ph type="body" sz="quarter" idx="1"/>
          </p:nvPr>
        </p:nvSpPr>
        <p:spPr>
          <a:prstGeom prst="rect">
            <a:avLst/>
          </a:prstGeom>
        </p:spPr>
        <p:txBody>
          <a:bodyPr/>
          <a:lstStyle/>
          <a:p>
            <a:pPr defTabSz="914400">
              <a:defRPr sz="1600">
                <a:latin typeface="Helvetica Neue"/>
                <a:ea typeface="Helvetica Neue"/>
                <a:cs typeface="Helvetica Neue"/>
                <a:sym typeface="Helvetica Neue"/>
              </a:defRPr>
            </a:pPr>
            <a:endParaRPr dirty="0"/>
          </a:p>
          <a:p>
            <a:pPr defTabSz="914400">
              <a:defRPr sz="1600">
                <a:latin typeface="Helvetica Neue"/>
                <a:ea typeface="Helvetica Neue"/>
                <a:cs typeface="Helvetica Neue"/>
                <a:sym typeface="Helvetica Neue"/>
              </a:defRPr>
            </a:pPr>
            <a:r>
              <a:rPr dirty="0"/>
              <a:t>(p.38) By looking at how much traffic is going out to specific ASNs, you can apply policy to routes seen from specific ASNs to have your networks prefer one peer interface over another.   Local preference can be used to deterministically move traffic from one peer interface to another provided both have access to the same ASN.</a:t>
            </a:r>
          </a:p>
          <a:p>
            <a:pPr defTabSz="914400">
              <a:defRPr sz="1600">
                <a:latin typeface="Helvetica Neue"/>
                <a:ea typeface="Helvetica Neue"/>
                <a:cs typeface="Helvetica Neue"/>
                <a:sym typeface="Helvetica Neue"/>
              </a:defRPr>
            </a:pPr>
            <a:r>
              <a:rPr dirty="0"/>
              <a:t>(p.15, 16) Local </a:t>
            </a:r>
            <a:r>
              <a:rPr dirty="0" err="1"/>
              <a:t>Preference：Affecting</a:t>
            </a:r>
            <a:r>
              <a:rPr dirty="0"/>
              <a:t> How Traffic Leaves Your AS</a:t>
            </a:r>
          </a:p>
          <a:p>
            <a:pPr defTabSz="914400">
              <a:defRPr sz="1600">
                <a:latin typeface="Helvetica Neue"/>
                <a:ea typeface="Helvetica Neue"/>
                <a:cs typeface="Helvetica Neue"/>
                <a:sym typeface="Helvetica Neue"/>
              </a:defRPr>
            </a:pPr>
            <a:endParaRPr dirty="0"/>
          </a:p>
          <a:p>
            <a:pPr defTabSz="914400">
              <a:defRPr sz="1600">
                <a:latin typeface="Helvetica Neue"/>
                <a:ea typeface="Helvetica Neue"/>
                <a:cs typeface="Helvetica Neue"/>
                <a:sym typeface="Helvetica Neue"/>
              </a:defRPr>
            </a:pPr>
            <a:r>
              <a:rPr dirty="0"/>
              <a:t>Information Helps the Job Done</a:t>
            </a:r>
          </a:p>
          <a:p>
            <a:pPr defTabSz="914400">
              <a:defRPr sz="1600">
                <a:latin typeface="Helvetica Neue"/>
                <a:ea typeface="Helvetica Neue"/>
                <a:cs typeface="Helvetica Neue"/>
                <a:sym typeface="Helvetica Neue"/>
              </a:defRPr>
            </a:pPr>
            <a:r>
              <a:rPr dirty="0"/>
              <a:t>Knowing “what traffic” is leaving the network @“where” provides insights for adjusting traffic going across the network</a:t>
            </a:r>
          </a:p>
          <a:p>
            <a:pPr defTabSz="914400">
              <a:defRPr sz="1600">
                <a:latin typeface="Helvetica Neue"/>
                <a:ea typeface="Helvetica Neue"/>
                <a:cs typeface="Helvetica Neue"/>
                <a:sym typeface="Helvetica Neue"/>
              </a:defRPr>
            </a:pPr>
            <a:r>
              <a:rPr dirty="0"/>
              <a:t>- If you know how much traffic is going to an AS, an AS Path, a BGP Community, or a Next-hop, you can use various methods (route policy) to deterministically move the traffic around.</a:t>
            </a:r>
          </a:p>
          <a:p>
            <a:pPr defTabSz="914400">
              <a:defRPr sz="1600">
                <a:latin typeface="Helvetica Neue"/>
                <a:ea typeface="Helvetica Neue"/>
                <a:cs typeface="Helvetica Neue"/>
                <a:sym typeface="Helvetica Neue"/>
              </a:defRPr>
            </a:pPr>
            <a:r>
              <a:rPr dirty="0"/>
              <a:t>- Data aggregation across the set of interfaces/links</a:t>
            </a:r>
          </a:p>
          <a:p>
            <a:pPr defTabSz="914400">
              <a:defRPr sz="1600">
                <a:latin typeface="Helvetica Neue"/>
                <a:ea typeface="Helvetica Neue"/>
                <a:cs typeface="Helvetica Neue"/>
                <a:sym typeface="Helvetica Neue"/>
              </a:defRPr>
            </a:pPr>
            <a:endParaRPr dirty="0"/>
          </a:p>
          <a:p>
            <a:pPr defTabSz="914400">
              <a:defRPr sz="1600">
                <a:latin typeface="Helvetica Neue"/>
                <a:ea typeface="Helvetica Neue"/>
                <a:cs typeface="Helvetica Neue"/>
                <a:sym typeface="Helvetica Neue"/>
              </a:defRPr>
            </a:pPr>
            <a:r>
              <a:rPr dirty="0"/>
              <a:t>■ Effective Actions Based Upon the information</a:t>
            </a:r>
          </a:p>
          <a:p>
            <a:pPr defTabSz="914400">
              <a:defRPr sz="1600">
                <a:latin typeface="Helvetica Neue"/>
                <a:ea typeface="Helvetica Neue"/>
                <a:cs typeface="Helvetica Neue"/>
                <a:sym typeface="Helvetica Neue"/>
              </a:defRPr>
            </a:pPr>
            <a:r>
              <a:rPr dirty="0"/>
              <a:t>● Static route</a:t>
            </a:r>
          </a:p>
          <a:p>
            <a:pPr defTabSz="914400">
              <a:defRPr sz="1600">
                <a:latin typeface="Helvetica Neue"/>
                <a:ea typeface="Helvetica Neue"/>
                <a:cs typeface="Helvetica Neue"/>
                <a:sym typeface="Helvetica Neue"/>
              </a:defRPr>
            </a:pPr>
            <a:r>
              <a:rPr dirty="0"/>
              <a:t>● Apply route policy to engineer traffic around</a:t>
            </a:r>
          </a:p>
          <a:p>
            <a:pPr defTabSz="914400">
              <a:defRPr sz="1600">
                <a:latin typeface="Helvetica Neue"/>
                <a:ea typeface="Helvetica Neue"/>
                <a:cs typeface="Helvetica Neue"/>
                <a:sym typeface="Helvetica Neue"/>
              </a:defRPr>
            </a:pPr>
            <a:r>
              <a:rPr dirty="0"/>
              <a:t>- Apply BGP policy (e.g. LOCAL_PREF, MED, AS_PATH) to routes seen from specific ASNs to prefer one peer interface over another</a:t>
            </a:r>
          </a:p>
          <a:p>
            <a:pPr defTabSz="914400">
              <a:defRPr sz="1600">
                <a:latin typeface="Helvetica Neue"/>
                <a:ea typeface="Helvetica Neue"/>
                <a:cs typeface="Helvetica Neue"/>
                <a:sym typeface="Helvetica Neue"/>
              </a:defRPr>
            </a:pPr>
            <a:r>
              <a:rPr dirty="0"/>
              <a:t>● Exit selection (outbound control) is a reasonably precise science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Shape 351"/>
          <p:cNvSpPr>
            <a:spLocks noGrp="1" noRot="1" noChangeAspect="1"/>
          </p:cNvSpPr>
          <p:nvPr>
            <p:ph type="sldImg"/>
          </p:nvPr>
        </p:nvSpPr>
        <p:spPr>
          <a:xfrm>
            <a:off x="381000" y="685800"/>
            <a:ext cx="6096000" cy="3429000"/>
          </a:xfrm>
          <a:prstGeom prst="rect">
            <a:avLst/>
          </a:prstGeom>
        </p:spPr>
        <p:txBody>
          <a:bodyPr/>
          <a:lstStyle/>
          <a:p>
            <a:endParaRPr/>
          </a:p>
        </p:txBody>
      </p:sp>
      <p:sp>
        <p:nvSpPr>
          <p:cNvPr id="352" name="Shape 352"/>
          <p:cNvSpPr>
            <a:spLocks noGrp="1"/>
          </p:cNvSpPr>
          <p:nvPr>
            <p:ph type="body" sz="quarter" idx="1"/>
          </p:nvPr>
        </p:nvSpPr>
        <p:spPr>
          <a:prstGeom prst="rect">
            <a:avLst/>
          </a:prstGeom>
        </p:spPr>
        <p:txBody>
          <a:bodyPr/>
          <a:lstStyle/>
          <a:p>
            <a:pPr defTabSz="914400">
              <a:spcBef>
                <a:spcPts val="400"/>
              </a:spcBef>
              <a:defRPr sz="1600">
                <a:latin typeface="Arial"/>
                <a:ea typeface="Arial"/>
                <a:cs typeface="Arial"/>
                <a:sym typeface="Arial"/>
              </a:defRPr>
            </a:pPr>
            <a:endParaRPr dirty="0"/>
          </a:p>
          <a:p>
            <a:pPr defTabSz="914400">
              <a:spcBef>
                <a:spcPts val="400"/>
              </a:spcBef>
              <a:buSzPct val="100000"/>
              <a:buFont typeface="Arial"/>
              <a:buChar char="•"/>
              <a:defRPr sz="1600">
                <a:latin typeface="Arial"/>
                <a:ea typeface="Arial"/>
                <a:cs typeface="Arial"/>
                <a:sym typeface="Arial"/>
              </a:defRPr>
            </a:pPr>
            <a:r>
              <a:rPr dirty="0"/>
              <a:t>Identify unreasonable routed traffic</a:t>
            </a:r>
          </a:p>
          <a:p>
            <a:pPr defTabSz="914400">
              <a:spcBef>
                <a:spcPts val="400"/>
              </a:spcBef>
              <a:buSzPct val="100000"/>
              <a:buFont typeface="Arial"/>
              <a:buChar char="•"/>
              <a:defRPr sz="1600">
                <a:latin typeface="Arial"/>
                <a:ea typeface="Arial"/>
                <a:cs typeface="Arial"/>
                <a:sym typeface="Arial"/>
              </a:defRPr>
            </a:pPr>
            <a:r>
              <a:rPr dirty="0"/>
              <a:t>Mis-configured routing policy, Theft-over-IP, etc.</a:t>
            </a:r>
          </a:p>
          <a:p>
            <a:pPr defTabSz="914400">
              <a:spcBef>
                <a:spcPts val="400"/>
              </a:spcBef>
              <a:buSzPct val="100000"/>
              <a:buFont typeface="Arial"/>
              <a:buChar char="•"/>
              <a:defRPr sz="1600">
                <a:latin typeface="Arial"/>
                <a:ea typeface="Arial"/>
                <a:cs typeface="Arial"/>
                <a:sym typeface="Arial"/>
              </a:defRPr>
            </a:pPr>
            <a:r>
              <a:rPr dirty="0"/>
              <a:t>Ex. Un-optimized peering policy (no-export on certain long prefixes…)</a:t>
            </a:r>
          </a:p>
          <a:p>
            <a:pPr defTabSz="914400">
              <a:spcBef>
                <a:spcPts val="400"/>
              </a:spcBef>
              <a:defRPr sz="1600">
                <a:latin typeface="Arial"/>
                <a:ea typeface="Arial"/>
                <a:cs typeface="Arial"/>
                <a:sym typeface="Arial"/>
              </a:defRPr>
            </a:pPr>
            <a:endParaRPr dirty="0"/>
          </a:p>
          <a:p>
            <a:pPr defTabSz="914400">
              <a:lnSpc>
                <a:spcPct val="110000"/>
              </a:lnSpc>
              <a:spcBef>
                <a:spcPts val="200"/>
              </a:spcBef>
              <a:buSzPct val="100000"/>
              <a:buFont typeface="Arial"/>
              <a:buChar char="•"/>
              <a:defRPr sz="1600">
                <a:latin typeface="Arial"/>
                <a:ea typeface="Arial"/>
                <a:cs typeface="Arial"/>
                <a:sym typeface="Arial"/>
              </a:defRPr>
            </a:pPr>
            <a:r>
              <a:rPr dirty="0"/>
              <a:t> In a China Telecom’s case is that a Provincial ISP found that some of its subordinate cities are using its exit links to access the telecom’s domestic backbone.  This is unreasonable because after some network building projects, the city-level networks have their direct link to the domestic backbone already.  So that the traffic transiting through the provincial network to the backbone instead of peer with the backbone directly is not routing optimized.  In the case, the network manager found that its some routing policy issues and hence worked to fix it.</a:t>
            </a:r>
          </a:p>
          <a:p>
            <a:pPr defTabSz="914400">
              <a:lnSpc>
                <a:spcPct val="110000"/>
              </a:lnSpc>
              <a:spcBef>
                <a:spcPts val="400"/>
              </a:spcBef>
              <a:defRPr sz="1600" b="1">
                <a:latin typeface="Arial"/>
                <a:ea typeface="Arial"/>
                <a:cs typeface="Arial"/>
                <a:sym typeface="Arial"/>
              </a:defRPr>
            </a:pPr>
            <a:endParaRPr dirty="0"/>
          </a:p>
          <a:p>
            <a:pPr defTabSz="914400">
              <a:spcBef>
                <a:spcPts val="400"/>
              </a:spcBef>
              <a:defRPr sz="1600">
                <a:latin typeface="Arial"/>
                <a:ea typeface="Arial"/>
                <a:cs typeface="Arial"/>
                <a:sym typeface="Arial"/>
              </a:defRPr>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標題投影片">
    <p:spTree>
      <p:nvGrpSpPr>
        <p:cNvPr id="1" name=""/>
        <p:cNvGrpSpPr/>
        <p:nvPr/>
      </p:nvGrpSpPr>
      <p:grpSpPr>
        <a:xfrm>
          <a:off x="0" y="0"/>
          <a:ext cx="0" cy="0"/>
          <a:chOff x="0" y="0"/>
          <a:chExt cx="0" cy="0"/>
        </a:xfrm>
      </p:grpSpPr>
      <p:pic>
        <p:nvPicPr>
          <p:cNvPr id="12" name="圖片 4" descr="圖片 4"/>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13" name="Title Text"/>
          <p:cNvSpPr txBox="1">
            <a:spLocks noGrp="1"/>
          </p:cNvSpPr>
          <p:nvPr>
            <p:ph type="title"/>
          </p:nvPr>
        </p:nvSpPr>
        <p:spPr>
          <a:xfrm>
            <a:off x="1953469" y="4031305"/>
            <a:ext cx="18288001" cy="3100290"/>
          </a:xfrm>
          <a:prstGeom prst="rect">
            <a:avLst/>
          </a:prstGeom>
        </p:spPr>
        <p:txBody>
          <a:bodyPr anchor="b"/>
          <a:lstStyle>
            <a:lvl1pPr>
              <a:lnSpc>
                <a:spcPct val="100000"/>
              </a:lnSpc>
              <a:defRPr sz="7200">
                <a:solidFill>
                  <a:srgbClr val="FFFFFF"/>
                </a:solidFill>
                <a:latin typeface="Roboto Thin"/>
                <a:ea typeface="Roboto Thin"/>
                <a:cs typeface="Roboto Thin"/>
                <a:sym typeface="Roboto Thin"/>
              </a:defRPr>
            </a:lvl1pPr>
          </a:lstStyle>
          <a:p>
            <a:r>
              <a:t>Title Text</a:t>
            </a:r>
          </a:p>
        </p:txBody>
      </p:sp>
      <p:pic>
        <p:nvPicPr>
          <p:cNvPr id="14" name="圖片 6" descr="圖片 6"/>
          <p:cNvPicPr>
            <a:picLocks noChangeAspect="1"/>
          </p:cNvPicPr>
          <p:nvPr/>
        </p:nvPicPr>
        <p:blipFill>
          <a:blip r:embed="rId3"/>
          <a:stretch>
            <a:fillRect/>
          </a:stretch>
        </p:blipFill>
        <p:spPr>
          <a:xfrm>
            <a:off x="1953469" y="0"/>
            <a:ext cx="2878589" cy="2878589"/>
          </a:xfrm>
          <a:prstGeom prst="rect">
            <a:avLst/>
          </a:prstGeom>
          <a:ln w="12700">
            <a:miter lim="400000"/>
          </a:ln>
        </p:spPr>
      </p:pic>
      <p:sp>
        <p:nvSpPr>
          <p:cNvPr id="15" name="Title Text"/>
          <p:cNvSpPr txBox="1">
            <a:spLocks noGrp="1"/>
          </p:cNvSpPr>
          <p:nvPr>
            <p:ph type="body" sz="quarter" idx="21"/>
          </p:nvPr>
        </p:nvSpPr>
        <p:spPr>
          <a:xfrm>
            <a:off x="1953469" y="10406327"/>
            <a:ext cx="18288001" cy="1550145"/>
          </a:xfrm>
          <a:prstGeom prst="rect">
            <a:avLst/>
          </a:prstGeom>
        </p:spPr>
        <p:txBody>
          <a:bodyPr anchor="b"/>
          <a:lstStyle>
            <a:lvl1pPr marL="0" indent="0">
              <a:lnSpc>
                <a:spcPct val="100000"/>
              </a:lnSpc>
              <a:spcBef>
                <a:spcPts val="0"/>
              </a:spcBef>
              <a:buSzTx/>
              <a:buFontTx/>
              <a:buNone/>
              <a:defRPr sz="4800">
                <a:solidFill>
                  <a:srgbClr val="FFFFFF"/>
                </a:solidFill>
                <a:latin typeface="Roboto Light"/>
                <a:ea typeface="Roboto Light"/>
                <a:cs typeface="Roboto Light"/>
                <a:sym typeface="Roboto Light"/>
              </a:defRPr>
            </a:lvl1pPr>
          </a:lstStyle>
          <a:p>
            <a:r>
              <a:t>Title Text</a:t>
            </a:r>
          </a:p>
        </p:txBody>
      </p:sp>
      <p:sp>
        <p:nvSpPr>
          <p:cNvPr id="16" name="Title Text"/>
          <p:cNvSpPr txBox="1">
            <a:spLocks noGrp="1"/>
          </p:cNvSpPr>
          <p:nvPr>
            <p:ph type="body" sz="quarter" idx="22"/>
          </p:nvPr>
        </p:nvSpPr>
        <p:spPr>
          <a:xfrm>
            <a:off x="1953469" y="11753271"/>
            <a:ext cx="18288001" cy="775073"/>
          </a:xfrm>
          <a:prstGeom prst="rect">
            <a:avLst/>
          </a:prstGeom>
        </p:spPr>
        <p:txBody>
          <a:bodyPr anchor="b"/>
          <a:lstStyle>
            <a:lvl1pPr marL="0" indent="0">
              <a:lnSpc>
                <a:spcPct val="100000"/>
              </a:lnSpc>
              <a:spcBef>
                <a:spcPts val="0"/>
              </a:spcBef>
              <a:buSzTx/>
              <a:buFontTx/>
              <a:buNone/>
              <a:defRPr sz="3200">
                <a:solidFill>
                  <a:srgbClr val="00A2DB"/>
                </a:solidFill>
                <a:latin typeface="Roboto Light"/>
                <a:ea typeface="Roboto Light"/>
                <a:cs typeface="Roboto Light"/>
                <a:sym typeface="Roboto Light"/>
              </a:defRPr>
            </a:lvl1pPr>
          </a:lstStyle>
          <a:p>
            <a:r>
              <a:t>Title Text</a:t>
            </a:r>
          </a:p>
        </p:txBody>
      </p:sp>
      <p:sp>
        <p:nvSpPr>
          <p:cNvPr id="17" name="Title Text"/>
          <p:cNvSpPr txBox="1">
            <a:spLocks noGrp="1"/>
          </p:cNvSpPr>
          <p:nvPr>
            <p:ph type="body" sz="quarter" idx="23"/>
          </p:nvPr>
        </p:nvSpPr>
        <p:spPr>
          <a:xfrm>
            <a:off x="1953469" y="6928394"/>
            <a:ext cx="18288001" cy="993552"/>
          </a:xfrm>
          <a:prstGeom prst="rect">
            <a:avLst/>
          </a:prstGeom>
        </p:spPr>
        <p:txBody>
          <a:bodyPr lIns="101600" tIns="101600" rIns="101600" bIns="101600" anchor="b"/>
          <a:lstStyle>
            <a:lvl1pPr marL="0" indent="0">
              <a:lnSpc>
                <a:spcPct val="100000"/>
              </a:lnSpc>
              <a:spcBef>
                <a:spcPts val="0"/>
              </a:spcBef>
              <a:buSzTx/>
              <a:buFontTx/>
              <a:buNone/>
              <a:defRPr sz="3200">
                <a:solidFill>
                  <a:srgbClr val="00A2DB"/>
                </a:solidFill>
                <a:latin typeface="Roboto Light"/>
                <a:ea typeface="Roboto Light"/>
                <a:cs typeface="Roboto Light"/>
                <a:sym typeface="Roboto Light"/>
              </a:defRPr>
            </a:lvl1pPr>
          </a:lstStyle>
          <a:p>
            <a:r>
              <a:t>Title Text</a:t>
            </a:r>
          </a:p>
        </p:txBody>
      </p:sp>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標題投影片">
    <p:spTree>
      <p:nvGrpSpPr>
        <p:cNvPr id="1" name=""/>
        <p:cNvGrpSpPr/>
        <p:nvPr/>
      </p:nvGrpSpPr>
      <p:grpSpPr>
        <a:xfrm>
          <a:off x="0" y="0"/>
          <a:ext cx="0" cy="0"/>
          <a:chOff x="0" y="0"/>
          <a:chExt cx="0" cy="0"/>
        </a:xfrm>
      </p:grpSpPr>
      <p:sp>
        <p:nvSpPr>
          <p:cNvPr id="114" name="Title Text"/>
          <p:cNvSpPr txBox="1">
            <a:spLocks noGrp="1"/>
          </p:cNvSpPr>
          <p:nvPr>
            <p:ph type="title"/>
          </p:nvPr>
        </p:nvSpPr>
        <p:spPr>
          <a:xfrm>
            <a:off x="3048000" y="2244724"/>
            <a:ext cx="18288000" cy="4775202"/>
          </a:xfrm>
          <a:prstGeom prst="rect">
            <a:avLst/>
          </a:prstGeom>
        </p:spPr>
        <p:txBody>
          <a:bodyPr lIns="91437" tIns="91437" rIns="91437" bIns="91437" anchor="b"/>
          <a:lstStyle>
            <a:lvl1pPr algn="ctr">
              <a:defRPr sz="12000"/>
            </a:lvl1pPr>
          </a:lstStyle>
          <a:p>
            <a:r>
              <a:t>Title Text</a:t>
            </a:r>
          </a:p>
        </p:txBody>
      </p:sp>
      <p:sp>
        <p:nvSpPr>
          <p:cNvPr id="115" name="Body Level One…"/>
          <p:cNvSpPr txBox="1">
            <a:spLocks noGrp="1"/>
          </p:cNvSpPr>
          <p:nvPr>
            <p:ph type="body" sz="quarter" idx="1"/>
          </p:nvPr>
        </p:nvSpPr>
        <p:spPr>
          <a:xfrm>
            <a:off x="3048000" y="7204074"/>
            <a:ext cx="18288000" cy="3311527"/>
          </a:xfrm>
          <a:prstGeom prst="rect">
            <a:avLst/>
          </a:prstGeom>
        </p:spPr>
        <p:txBody>
          <a:bodyPr lIns="91437" tIns="91437" rIns="91437" bIns="91437"/>
          <a:lstStyle>
            <a:lvl1pPr marL="0" indent="0" algn="ctr">
              <a:buSzTx/>
              <a:buFontTx/>
              <a:buNone/>
              <a:defRPr sz="4800"/>
            </a:lvl1pPr>
            <a:lvl2pPr marL="0" indent="0" algn="ctr">
              <a:buSzTx/>
              <a:buFontTx/>
              <a:buNone/>
              <a:defRPr sz="4800"/>
            </a:lvl2pPr>
            <a:lvl3pPr marL="0" indent="0" algn="ctr">
              <a:buSzTx/>
              <a:buFontTx/>
              <a:buNone/>
              <a:defRPr sz="4800"/>
            </a:lvl3pPr>
            <a:lvl4pPr marL="0" indent="0" algn="ctr">
              <a:buSzTx/>
              <a:buFontTx/>
              <a:buNone/>
              <a:defRPr sz="4800"/>
            </a:lvl4pPr>
            <a:lvl5pPr marL="0" indent="0" algn="ctr">
              <a:buSzTx/>
              <a:buFontTx/>
              <a:buNone/>
              <a:defRPr sz="4800"/>
            </a:lvl5pPr>
          </a:lstStyle>
          <a:p>
            <a:r>
              <a:t>Body Level One</a:t>
            </a:r>
          </a:p>
          <a:p>
            <a:pPr lvl="1"/>
            <a:r>
              <a:t>Body Level Two</a:t>
            </a:r>
          </a:p>
          <a:p>
            <a:pPr lvl="2"/>
            <a:r>
              <a:t>Body Level Three</a:t>
            </a:r>
          </a:p>
          <a:p>
            <a:pPr lvl="3"/>
            <a:r>
              <a:t>Body Level Four</a:t>
            </a:r>
          </a:p>
          <a:p>
            <a:pPr lvl="4"/>
            <a:r>
              <a:t>Body Level Five</a:t>
            </a:r>
          </a:p>
        </p:txBody>
      </p:sp>
      <p:sp>
        <p:nvSpPr>
          <p:cNvPr id="116" name="Slide Number"/>
          <p:cNvSpPr txBox="1">
            <a:spLocks noGrp="1"/>
          </p:cNvSpPr>
          <p:nvPr>
            <p:ph type="sldNum" sz="quarter" idx="2"/>
          </p:nvPr>
        </p:nvSpPr>
        <p:spPr>
          <a:xfrm>
            <a:off x="22192342" y="12808587"/>
            <a:ext cx="515260" cy="538477"/>
          </a:xfrm>
          <a:prstGeom prst="rect">
            <a:avLst/>
          </a:prstGeom>
        </p:spPr>
        <p:txBody>
          <a:bodyPr lIns="91437" tIns="91437" rIns="91437" bIns="91437"/>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OBJECT">
    <p:spTree>
      <p:nvGrpSpPr>
        <p:cNvPr id="1" name=""/>
        <p:cNvGrpSpPr/>
        <p:nvPr/>
      </p:nvGrpSpPr>
      <p:grpSpPr>
        <a:xfrm>
          <a:off x="0" y="0"/>
          <a:ext cx="0" cy="0"/>
          <a:chOff x="0" y="0"/>
          <a:chExt cx="0" cy="0"/>
        </a:xfrm>
      </p:grpSpPr>
      <p:pic>
        <p:nvPicPr>
          <p:cNvPr id="123" name="Google Shape;10;p53" descr="Google Shape;10;p53"/>
          <p:cNvPicPr>
            <a:picLocks noChangeAspect="1"/>
          </p:cNvPicPr>
          <p:nvPr/>
        </p:nvPicPr>
        <p:blipFill>
          <a:blip r:embed="rId2"/>
          <a:stretch>
            <a:fillRect/>
          </a:stretch>
        </p:blipFill>
        <p:spPr>
          <a:xfrm>
            <a:off x="3048000" y="0"/>
            <a:ext cx="18288000" cy="13716000"/>
          </a:xfrm>
          <a:prstGeom prst="rect">
            <a:avLst/>
          </a:prstGeom>
          <a:ln w="12700">
            <a:miter lim="400000"/>
          </a:ln>
        </p:spPr>
      </p:pic>
      <p:grpSp>
        <p:nvGrpSpPr>
          <p:cNvPr id="126" name="Google Shape;12;p53"/>
          <p:cNvGrpSpPr/>
          <p:nvPr/>
        </p:nvGrpSpPr>
        <p:grpSpPr>
          <a:xfrm>
            <a:off x="3263007" y="12474623"/>
            <a:ext cx="2304257" cy="594311"/>
            <a:chOff x="0" y="0"/>
            <a:chExt cx="2304256" cy="594309"/>
          </a:xfrm>
        </p:grpSpPr>
        <p:sp>
          <p:nvSpPr>
            <p:cNvPr id="124" name="Shape"/>
            <p:cNvSpPr/>
            <p:nvPr/>
          </p:nvSpPr>
          <p:spPr>
            <a:xfrm>
              <a:off x="0" y="-1"/>
              <a:ext cx="2304257" cy="594311"/>
            </a:xfrm>
            <a:custGeom>
              <a:avLst/>
              <a:gdLst/>
              <a:ahLst/>
              <a:cxnLst>
                <a:cxn ang="0">
                  <a:pos x="wd2" y="hd2"/>
                </a:cxn>
                <a:cxn ang="5400000">
                  <a:pos x="wd2" y="hd2"/>
                </a:cxn>
                <a:cxn ang="10800000">
                  <a:pos x="wd2" y="hd2"/>
                </a:cxn>
                <a:cxn ang="16200000">
                  <a:pos x="wd2" y="hd2"/>
                </a:cxn>
              </a:cxnLst>
              <a:rect l="0" t="0" r="r" b="b"/>
              <a:pathLst>
                <a:path w="21600" h="21600" extrusionOk="0">
                  <a:moveTo>
                    <a:pt x="0" y="1856"/>
                  </a:moveTo>
                  <a:lnTo>
                    <a:pt x="0" y="1856"/>
                  </a:lnTo>
                  <a:cubicBezTo>
                    <a:pt x="0" y="831"/>
                    <a:pt x="214" y="0"/>
                    <a:pt x="479" y="0"/>
                  </a:cubicBezTo>
                  <a:lnTo>
                    <a:pt x="21121" y="0"/>
                  </a:lnTo>
                  <a:lnTo>
                    <a:pt x="21121" y="0"/>
                  </a:lnTo>
                  <a:cubicBezTo>
                    <a:pt x="21386" y="0"/>
                    <a:pt x="21600" y="831"/>
                    <a:pt x="21600" y="1856"/>
                  </a:cubicBezTo>
                  <a:lnTo>
                    <a:pt x="21600" y="19744"/>
                  </a:lnTo>
                  <a:lnTo>
                    <a:pt x="21600" y="19744"/>
                  </a:lnTo>
                  <a:cubicBezTo>
                    <a:pt x="21600" y="20769"/>
                    <a:pt x="21386" y="21600"/>
                    <a:pt x="21121" y="21600"/>
                  </a:cubicBezTo>
                  <a:lnTo>
                    <a:pt x="479" y="21600"/>
                  </a:lnTo>
                  <a:lnTo>
                    <a:pt x="479" y="21600"/>
                  </a:lnTo>
                  <a:cubicBezTo>
                    <a:pt x="214" y="21600"/>
                    <a:pt x="0" y="20769"/>
                    <a:pt x="0" y="19744"/>
                  </a:cubicBezTo>
                  <a:close/>
                </a:path>
              </a:pathLst>
            </a:custGeom>
            <a:solidFill>
              <a:srgbClr val="ECECEC"/>
            </a:solidFill>
            <a:ln w="12700" cap="flat">
              <a:noFill/>
              <a:miter lim="400000"/>
            </a:ln>
            <a:effectLst/>
          </p:spPr>
          <p:txBody>
            <a:bodyPr wrap="square" lIns="91439" tIns="91439" rIns="91439" bIns="91439" numCol="1" anchor="ctr">
              <a:noAutofit/>
            </a:bodyPr>
            <a:lstStyle/>
            <a:p>
              <a:pPr>
                <a:defRPr sz="2800">
                  <a:solidFill>
                    <a:srgbClr val="000000"/>
                  </a:solidFill>
                  <a:latin typeface="Arial"/>
                  <a:ea typeface="Arial"/>
                  <a:cs typeface="Arial"/>
                  <a:sym typeface="Arial"/>
                </a:defRPr>
              </a:pPr>
              <a:endParaRPr/>
            </a:p>
          </p:txBody>
        </p:sp>
        <p:pic>
          <p:nvPicPr>
            <p:cNvPr id="125" name="image2.png" descr="image2.png"/>
            <p:cNvPicPr>
              <a:picLocks noChangeAspect="1"/>
            </p:cNvPicPr>
            <p:nvPr/>
          </p:nvPicPr>
          <p:blipFill>
            <a:blip r:embed="rId3"/>
            <a:srcRect b="31"/>
            <a:stretch>
              <a:fillRect/>
            </a:stretch>
          </p:blipFill>
          <p:spPr>
            <a:xfrm>
              <a:off x="0" y="0"/>
              <a:ext cx="2304257" cy="594122"/>
            </a:xfrm>
            <a:custGeom>
              <a:avLst/>
              <a:gdLst/>
              <a:ahLst/>
              <a:cxnLst>
                <a:cxn ang="0">
                  <a:pos x="wd2" y="hd2"/>
                </a:cxn>
                <a:cxn ang="5400000">
                  <a:pos x="wd2" y="hd2"/>
                </a:cxn>
                <a:cxn ang="10800000">
                  <a:pos x="wd2" y="hd2"/>
                </a:cxn>
                <a:cxn ang="16200000">
                  <a:pos x="wd2" y="hd2"/>
                </a:cxn>
              </a:cxnLst>
              <a:rect l="0" t="0" r="r" b="b"/>
              <a:pathLst>
                <a:path w="21600" h="21600" extrusionOk="0">
                  <a:moveTo>
                    <a:pt x="480" y="0"/>
                  </a:moveTo>
                  <a:cubicBezTo>
                    <a:pt x="215" y="0"/>
                    <a:pt x="0" y="836"/>
                    <a:pt x="0" y="1861"/>
                  </a:cubicBezTo>
                  <a:lnTo>
                    <a:pt x="0" y="19753"/>
                  </a:lnTo>
                  <a:cubicBezTo>
                    <a:pt x="0" y="20779"/>
                    <a:pt x="215" y="21600"/>
                    <a:pt x="480" y="21600"/>
                  </a:cubicBezTo>
                  <a:lnTo>
                    <a:pt x="21120" y="21600"/>
                  </a:lnTo>
                  <a:cubicBezTo>
                    <a:pt x="21385" y="21600"/>
                    <a:pt x="21600" y="20779"/>
                    <a:pt x="21600" y="19753"/>
                  </a:cubicBezTo>
                  <a:lnTo>
                    <a:pt x="21600" y="1861"/>
                  </a:lnTo>
                  <a:cubicBezTo>
                    <a:pt x="21600" y="836"/>
                    <a:pt x="21385" y="0"/>
                    <a:pt x="21120" y="0"/>
                  </a:cubicBezTo>
                  <a:lnTo>
                    <a:pt x="480" y="0"/>
                  </a:lnTo>
                  <a:close/>
                </a:path>
              </a:pathLst>
            </a:custGeom>
            <a:ln w="12700" cap="flat">
              <a:noFill/>
              <a:miter lim="400000"/>
            </a:ln>
            <a:effectLst>
              <a:reflection stA="38000" endPos="40000" dir="5400000" sy="-100000" algn="bl" rotWithShape="0"/>
            </a:effectLst>
          </p:spPr>
        </p:pic>
      </p:grpSp>
      <p:sp>
        <p:nvSpPr>
          <p:cNvPr id="127" name="Title Text"/>
          <p:cNvSpPr txBox="1">
            <a:spLocks noGrp="1"/>
          </p:cNvSpPr>
          <p:nvPr>
            <p:ph type="title"/>
          </p:nvPr>
        </p:nvSpPr>
        <p:spPr>
          <a:xfrm>
            <a:off x="3962400" y="838200"/>
            <a:ext cx="16459200" cy="2276476"/>
          </a:xfrm>
          <a:prstGeom prst="rect">
            <a:avLst/>
          </a:prstGeom>
        </p:spPr>
        <p:txBody>
          <a:bodyPr lIns="91399" tIns="91399" rIns="91399" bIns="91399"/>
          <a:lstStyle>
            <a:lvl1pPr>
              <a:lnSpc>
                <a:spcPct val="100000"/>
              </a:lnSpc>
              <a:defRPr sz="8000" b="1">
                <a:solidFill>
                  <a:srgbClr val="003366"/>
                </a:solidFill>
                <a:latin typeface="Tahoma"/>
                <a:ea typeface="Tahoma"/>
                <a:cs typeface="Tahoma"/>
                <a:sym typeface="Tahoma"/>
              </a:defRPr>
            </a:lvl1pPr>
          </a:lstStyle>
          <a:p>
            <a:r>
              <a:t>Title Text</a:t>
            </a:r>
          </a:p>
        </p:txBody>
      </p:sp>
      <p:sp>
        <p:nvSpPr>
          <p:cNvPr id="128" name="Body Level One…"/>
          <p:cNvSpPr txBox="1">
            <a:spLocks noGrp="1"/>
          </p:cNvSpPr>
          <p:nvPr>
            <p:ph type="body" idx="1"/>
          </p:nvPr>
        </p:nvSpPr>
        <p:spPr>
          <a:xfrm>
            <a:off x="3962400" y="3689350"/>
            <a:ext cx="16459200" cy="9051926"/>
          </a:xfrm>
          <a:prstGeom prst="rect">
            <a:avLst/>
          </a:prstGeom>
        </p:spPr>
        <p:txBody>
          <a:bodyPr lIns="91399" tIns="91399" rIns="91399" bIns="91399"/>
          <a:lstStyle>
            <a:lvl1pPr marL="742950" indent="-571500">
              <a:lnSpc>
                <a:spcPct val="100000"/>
              </a:lnSpc>
              <a:spcBef>
                <a:spcPts val="600"/>
              </a:spcBef>
              <a:buClr>
                <a:srgbClr val="003399"/>
              </a:buClr>
              <a:buSzPts val="5600"/>
              <a:buFont typeface="Helvetica"/>
              <a:buChar char="■"/>
              <a:defRPr b="1">
                <a:solidFill>
                  <a:srgbClr val="003399"/>
                </a:solidFill>
                <a:latin typeface="Arial"/>
                <a:ea typeface="Arial"/>
                <a:cs typeface="Arial"/>
                <a:sym typeface="Arial"/>
              </a:defRPr>
            </a:lvl1pPr>
            <a:lvl2pPr marL="1295400" indent="-666750">
              <a:lnSpc>
                <a:spcPct val="100000"/>
              </a:lnSpc>
              <a:spcBef>
                <a:spcPts val="600"/>
              </a:spcBef>
              <a:buClr>
                <a:srgbClr val="003399"/>
              </a:buClr>
              <a:buSzPts val="5600"/>
              <a:buFont typeface="Helvetica"/>
              <a:buChar char="●"/>
              <a:defRPr b="1">
                <a:solidFill>
                  <a:srgbClr val="003399"/>
                </a:solidFill>
                <a:latin typeface="Arial"/>
                <a:ea typeface="Arial"/>
                <a:cs typeface="Arial"/>
                <a:sym typeface="Arial"/>
              </a:defRPr>
            </a:lvl2pPr>
            <a:lvl3pPr marL="1885950" indent="-800100">
              <a:lnSpc>
                <a:spcPct val="100000"/>
              </a:lnSpc>
              <a:spcBef>
                <a:spcPts val="600"/>
              </a:spcBef>
              <a:buClr>
                <a:srgbClr val="003399"/>
              </a:buClr>
              <a:buSzPts val="5600"/>
              <a:buFont typeface="Helvetica"/>
              <a:buChar char="⮚"/>
              <a:defRPr b="1">
                <a:solidFill>
                  <a:srgbClr val="003399"/>
                </a:solidFill>
                <a:latin typeface="Arial"/>
                <a:ea typeface="Arial"/>
                <a:cs typeface="Arial"/>
                <a:sym typeface="Arial"/>
              </a:defRPr>
            </a:lvl3pPr>
            <a:lvl4pPr marL="2343150" indent="-800100">
              <a:lnSpc>
                <a:spcPct val="100000"/>
              </a:lnSpc>
              <a:spcBef>
                <a:spcPts val="600"/>
              </a:spcBef>
              <a:buClr>
                <a:srgbClr val="003399"/>
              </a:buClr>
              <a:buSzPts val="5600"/>
              <a:buFont typeface="Helvetica"/>
              <a:buChar char="⮚"/>
              <a:defRPr b="1">
                <a:solidFill>
                  <a:srgbClr val="003399"/>
                </a:solidFill>
                <a:latin typeface="Arial"/>
                <a:ea typeface="Arial"/>
                <a:cs typeface="Arial"/>
                <a:sym typeface="Arial"/>
              </a:defRPr>
            </a:lvl4pPr>
            <a:lvl5pPr marL="2800350" indent="-800100">
              <a:lnSpc>
                <a:spcPct val="100000"/>
              </a:lnSpc>
              <a:spcBef>
                <a:spcPts val="600"/>
              </a:spcBef>
              <a:buClr>
                <a:srgbClr val="003399"/>
              </a:buClr>
              <a:buSzPts val="5600"/>
              <a:buFont typeface="Helvetica"/>
              <a:buChar char="⮚"/>
              <a:defRPr b="1">
                <a:solidFill>
                  <a:srgbClr val="003399"/>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29" name="Slide Number"/>
          <p:cNvSpPr txBox="1">
            <a:spLocks noGrp="1"/>
          </p:cNvSpPr>
          <p:nvPr>
            <p:ph type="sldNum" sz="quarter" idx="2"/>
          </p:nvPr>
        </p:nvSpPr>
        <p:spPr>
          <a:xfrm>
            <a:off x="11887200" y="12344400"/>
            <a:ext cx="4267200" cy="736601"/>
          </a:xfrm>
          <a:prstGeom prst="rect">
            <a:avLst/>
          </a:prstGeom>
        </p:spPr>
        <p:txBody>
          <a:bodyPr/>
          <a:lstStyle>
            <a:lvl1pPr>
              <a:defRPr>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標題投影片">
    <p:spTree>
      <p:nvGrpSpPr>
        <p:cNvPr id="1" name=""/>
        <p:cNvGrpSpPr/>
        <p:nvPr/>
      </p:nvGrpSpPr>
      <p:grpSpPr>
        <a:xfrm>
          <a:off x="0" y="0"/>
          <a:ext cx="0" cy="0"/>
          <a:chOff x="0" y="0"/>
          <a:chExt cx="0" cy="0"/>
        </a:xfrm>
      </p:grpSpPr>
      <p:sp>
        <p:nvSpPr>
          <p:cNvPr id="136" name="Title Text"/>
          <p:cNvSpPr txBox="1">
            <a:spLocks noGrp="1"/>
          </p:cNvSpPr>
          <p:nvPr>
            <p:ph type="title"/>
          </p:nvPr>
        </p:nvSpPr>
        <p:spPr>
          <a:xfrm>
            <a:off x="3048000" y="2244725"/>
            <a:ext cx="18288000" cy="4775201"/>
          </a:xfrm>
          <a:prstGeom prst="rect">
            <a:avLst/>
          </a:prstGeom>
        </p:spPr>
        <p:txBody>
          <a:bodyPr anchor="b"/>
          <a:lstStyle>
            <a:lvl1pPr algn="ctr">
              <a:defRPr sz="12000"/>
            </a:lvl1pPr>
          </a:lstStyle>
          <a:p>
            <a:r>
              <a:t>Title Text</a:t>
            </a:r>
          </a:p>
        </p:txBody>
      </p:sp>
      <p:sp>
        <p:nvSpPr>
          <p:cNvPr id="137" name="Body Level One…"/>
          <p:cNvSpPr txBox="1">
            <a:spLocks noGrp="1"/>
          </p:cNvSpPr>
          <p:nvPr>
            <p:ph type="body" sz="quarter" idx="1"/>
          </p:nvPr>
        </p:nvSpPr>
        <p:spPr>
          <a:xfrm>
            <a:off x="3048000" y="7204075"/>
            <a:ext cx="18288000" cy="3311525"/>
          </a:xfrm>
          <a:prstGeom prst="rect">
            <a:avLst/>
          </a:prstGeom>
        </p:spPr>
        <p:txBody>
          <a:bodyPr/>
          <a:lstStyle>
            <a:lvl1pPr marL="0" indent="0" algn="ctr">
              <a:buSzTx/>
              <a:buFontTx/>
              <a:buNone/>
              <a:defRPr sz="4800"/>
            </a:lvl1pPr>
            <a:lvl2pPr marL="0" indent="457200" algn="ctr">
              <a:buSzTx/>
              <a:buFontTx/>
              <a:buNone/>
              <a:defRPr sz="4800"/>
            </a:lvl2pPr>
            <a:lvl3pPr marL="0" indent="914400" algn="ctr">
              <a:buSzTx/>
              <a:buFontTx/>
              <a:buNone/>
              <a:defRPr sz="4800"/>
            </a:lvl3pPr>
            <a:lvl4pPr marL="0" indent="1371600" algn="ctr">
              <a:buSzTx/>
              <a:buFontTx/>
              <a:buNone/>
              <a:defRPr sz="4800"/>
            </a:lvl4pPr>
            <a:lvl5pPr marL="0" indent="1828800" algn="ctr">
              <a:buSzTx/>
              <a:buFontTx/>
              <a:buNone/>
              <a:defRPr sz="4800"/>
            </a:lvl5pPr>
          </a:lstStyle>
          <a:p>
            <a:r>
              <a:t>Body Level One</a:t>
            </a:r>
          </a:p>
          <a:p>
            <a:pPr lvl="1"/>
            <a:r>
              <a:t>Body Level Two</a:t>
            </a:r>
          </a:p>
          <a:p>
            <a:pPr lvl="2"/>
            <a:r>
              <a:t>Body Level Three</a:t>
            </a:r>
          </a:p>
          <a:p>
            <a:pPr lvl="3"/>
            <a:r>
              <a:t>Body Level Four</a:t>
            </a:r>
          </a:p>
          <a:p>
            <a:pPr lvl="4"/>
            <a:r>
              <a:t>Body Level Five</a:t>
            </a:r>
          </a:p>
        </p:txBody>
      </p:sp>
      <p:sp>
        <p:nvSpPr>
          <p:cNvPr id="1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標題及內容">
    <p:spTree>
      <p:nvGrpSpPr>
        <p:cNvPr id="1" name=""/>
        <p:cNvGrpSpPr/>
        <p:nvPr/>
      </p:nvGrpSpPr>
      <p:grpSpPr>
        <a:xfrm>
          <a:off x="0" y="0"/>
          <a:ext cx="0" cy="0"/>
          <a:chOff x="0" y="0"/>
          <a:chExt cx="0" cy="0"/>
        </a:xfrm>
      </p:grpSpPr>
      <p:pic>
        <p:nvPicPr>
          <p:cNvPr id="145" name="圖片 2" descr="圖片 2"/>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146" name="Body Level One…"/>
          <p:cNvSpPr txBox="1">
            <a:spLocks noGrp="1"/>
          </p:cNvSpPr>
          <p:nvPr>
            <p:ph type="body" idx="1"/>
          </p:nvPr>
        </p:nvSpPr>
        <p:spPr>
          <a:xfrm>
            <a:off x="1676400" y="3651250"/>
            <a:ext cx="20754132" cy="8834936"/>
          </a:xfrm>
          <a:prstGeom prst="rect">
            <a:avLst/>
          </a:prstGeom>
        </p:spPr>
        <p:txBody>
          <a:bodyPr lIns="91437" tIns="91437" rIns="91437" bIns="91437"/>
          <a:lstStyle>
            <a:lvl1pPr marL="0" indent="0">
              <a:lnSpc>
                <a:spcPct val="120000"/>
              </a:lnSpc>
              <a:spcBef>
                <a:spcPts val="0"/>
              </a:spcBef>
              <a:buSzTx/>
              <a:buFontTx/>
              <a:buNone/>
              <a:defRPr>
                <a:solidFill>
                  <a:srgbClr val="00A2DB"/>
                </a:solidFill>
                <a:latin typeface="Helvetica Neue Medium"/>
                <a:ea typeface="Helvetica Neue Medium"/>
                <a:cs typeface="Helvetica Neue Medium"/>
                <a:sym typeface="Helvetica Neue Medium"/>
              </a:defRPr>
            </a:lvl1pPr>
            <a:lvl2pPr marL="533400">
              <a:lnSpc>
                <a:spcPct val="120000"/>
              </a:lnSpc>
              <a:spcBef>
                <a:spcPts val="0"/>
              </a:spcBef>
              <a:buFontTx/>
              <a:defRPr>
                <a:solidFill>
                  <a:srgbClr val="00A2DB"/>
                </a:solidFill>
                <a:latin typeface="Helvetica Neue Medium"/>
                <a:ea typeface="Helvetica Neue Medium"/>
                <a:cs typeface="Helvetica Neue Medium"/>
                <a:sym typeface="Helvetica Neue Medium"/>
              </a:defRPr>
            </a:lvl2pPr>
            <a:lvl3pPr marL="881379">
              <a:lnSpc>
                <a:spcPct val="120000"/>
              </a:lnSpc>
              <a:spcBef>
                <a:spcPts val="0"/>
              </a:spcBef>
              <a:buFontTx/>
              <a:buChar char="-"/>
              <a:defRPr>
                <a:solidFill>
                  <a:srgbClr val="00A2DB"/>
                </a:solidFill>
                <a:latin typeface="Helvetica Neue Medium"/>
                <a:ea typeface="Helvetica Neue Medium"/>
                <a:cs typeface="Helvetica Neue Medium"/>
                <a:sym typeface="Helvetica Neue Medium"/>
              </a:defRPr>
            </a:lvl3pPr>
            <a:lvl4pPr marL="1219200">
              <a:lnSpc>
                <a:spcPct val="120000"/>
              </a:lnSpc>
              <a:spcBef>
                <a:spcPts val="0"/>
              </a:spcBef>
              <a:buFontTx/>
              <a:buChar char="‣"/>
              <a:defRPr>
                <a:solidFill>
                  <a:srgbClr val="00A2DB"/>
                </a:solidFill>
                <a:latin typeface="Helvetica Neue Medium"/>
                <a:ea typeface="Helvetica Neue Medium"/>
                <a:cs typeface="Helvetica Neue Medium"/>
                <a:sym typeface="Helvetica Neue Medium"/>
              </a:defRPr>
            </a:lvl4pPr>
            <a:lvl5pPr marL="0" indent="0">
              <a:lnSpc>
                <a:spcPct val="120000"/>
              </a:lnSpc>
              <a:spcBef>
                <a:spcPts val="0"/>
              </a:spcBef>
              <a:buSzTx/>
              <a:buFontTx/>
              <a:buNone/>
              <a:defRPr>
                <a:solidFill>
                  <a:srgbClr val="00A2DB"/>
                </a:solidFill>
                <a:latin typeface="Helvetica Neue Medium"/>
                <a:ea typeface="Helvetica Neue Medium"/>
                <a:cs typeface="Helvetica Neue Medium"/>
                <a:sym typeface="Helvetica Neue Medium"/>
              </a:defRPr>
            </a:lvl5pPr>
          </a:lstStyle>
          <a:p>
            <a:r>
              <a:t>Body Level One</a:t>
            </a:r>
          </a:p>
          <a:p>
            <a:pPr lvl="1"/>
            <a:r>
              <a:t>Body Level Two</a:t>
            </a:r>
          </a:p>
          <a:p>
            <a:pPr lvl="2"/>
            <a:r>
              <a:t>Body Level Three</a:t>
            </a:r>
          </a:p>
          <a:p>
            <a:pPr lvl="3"/>
            <a:r>
              <a:t>Body Level Four</a:t>
            </a:r>
          </a:p>
          <a:p>
            <a:pPr lvl="4"/>
            <a:r>
              <a:t>Body Level Five</a:t>
            </a:r>
          </a:p>
        </p:txBody>
      </p:sp>
      <p:sp>
        <p:nvSpPr>
          <p:cNvPr id="147" name="直線接點 7"/>
          <p:cNvSpPr/>
          <p:nvPr/>
        </p:nvSpPr>
        <p:spPr>
          <a:xfrm>
            <a:off x="1676400" y="2863662"/>
            <a:ext cx="20754131" cy="1"/>
          </a:xfrm>
          <a:prstGeom prst="line">
            <a:avLst/>
          </a:prstGeom>
          <a:ln w="25400">
            <a:solidFill>
              <a:srgbClr val="00A2DB"/>
            </a:solidFill>
            <a:miter/>
          </a:ln>
        </p:spPr>
        <p:txBody>
          <a:bodyPr lIns="91437" tIns="91437" rIns="91437" bIns="91437"/>
          <a:lstStyle/>
          <a:p>
            <a:pPr>
              <a:defRPr>
                <a:latin typeface="+mn-lt"/>
                <a:ea typeface="+mn-ea"/>
                <a:cs typeface="+mn-cs"/>
                <a:sym typeface="Calibri"/>
              </a:defRPr>
            </a:pPr>
            <a:endParaRPr/>
          </a:p>
        </p:txBody>
      </p:sp>
      <p:sp>
        <p:nvSpPr>
          <p:cNvPr id="148" name="文字方塊 12"/>
          <p:cNvSpPr txBox="1">
            <a:spLocks noGrp="1"/>
          </p:cNvSpPr>
          <p:nvPr>
            <p:ph type="body" sz="quarter" idx="21"/>
          </p:nvPr>
        </p:nvSpPr>
        <p:spPr>
          <a:xfrm>
            <a:off x="18345376" y="2198184"/>
            <a:ext cx="4069081" cy="628703"/>
          </a:xfrm>
          <a:prstGeom prst="rect">
            <a:avLst/>
          </a:prstGeom>
        </p:spPr>
        <p:txBody>
          <a:bodyPr lIns="91437" tIns="91437" rIns="91437" bIns="91437"/>
          <a:lstStyle/>
          <a:p>
            <a:pPr marL="0" indent="0" algn="r">
              <a:lnSpc>
                <a:spcPct val="100000"/>
              </a:lnSpc>
              <a:spcBef>
                <a:spcPts val="0"/>
              </a:spcBef>
              <a:buSzTx/>
              <a:buFontTx/>
              <a:buNone/>
              <a:defRPr sz="3200">
                <a:solidFill>
                  <a:srgbClr val="00A2DB"/>
                </a:solidFill>
                <a:latin typeface="Helvetica Neue"/>
                <a:ea typeface="Helvetica Neue"/>
                <a:cs typeface="Helvetica Neue"/>
                <a:sym typeface="Helvetica Neue"/>
              </a:defRPr>
            </a:pPr>
            <a:endParaRPr/>
          </a:p>
        </p:txBody>
      </p:sp>
      <p:sp>
        <p:nvSpPr>
          <p:cNvPr id="149" name="Title Text"/>
          <p:cNvSpPr txBox="1">
            <a:spLocks noGrp="1"/>
          </p:cNvSpPr>
          <p:nvPr>
            <p:ph type="body" sz="quarter" idx="22"/>
          </p:nvPr>
        </p:nvSpPr>
        <p:spPr>
          <a:xfrm>
            <a:off x="1676400" y="1626684"/>
            <a:ext cx="3662439" cy="1244603"/>
          </a:xfrm>
          <a:prstGeom prst="rect">
            <a:avLst/>
          </a:prstGeom>
          <a:solidFill>
            <a:srgbClr val="00A2DB"/>
          </a:solidFill>
        </p:spPr>
        <p:txBody>
          <a:bodyPr lIns="101600" tIns="101600" rIns="101600" bIns="101600"/>
          <a:lstStyle/>
          <a:p>
            <a:pPr marL="0" indent="0">
              <a:lnSpc>
                <a:spcPct val="100000"/>
              </a:lnSpc>
              <a:spcBef>
                <a:spcPts val="0"/>
              </a:spcBef>
              <a:buSzTx/>
              <a:buFontTx/>
              <a:buNone/>
              <a:defRPr sz="6800">
                <a:solidFill>
                  <a:srgbClr val="FFFFFF"/>
                </a:solidFill>
                <a:latin typeface="+mj-lt"/>
                <a:ea typeface="+mj-ea"/>
                <a:cs typeface="+mj-cs"/>
                <a:sym typeface="Helvetica"/>
              </a:defRPr>
            </a:pPr>
            <a:endParaRPr/>
          </a:p>
        </p:txBody>
      </p:sp>
      <p:sp>
        <p:nvSpPr>
          <p:cNvPr id="150" name="Slide Number"/>
          <p:cNvSpPr txBox="1">
            <a:spLocks noGrp="1"/>
          </p:cNvSpPr>
          <p:nvPr>
            <p:ph type="sldNum" sz="quarter" idx="2"/>
          </p:nvPr>
        </p:nvSpPr>
        <p:spPr>
          <a:xfrm>
            <a:off x="22203058" y="12835872"/>
            <a:ext cx="504544" cy="483906"/>
          </a:xfrm>
          <a:prstGeom prst="rect">
            <a:avLst/>
          </a:prstGeom>
        </p:spPr>
        <p:txBody>
          <a:bodyPr lIns="91437" tIns="91437" rIns="91437" bIns="91437"/>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空白">
    <p:spTree>
      <p:nvGrpSpPr>
        <p:cNvPr id="1" name=""/>
        <p:cNvGrpSpPr/>
        <p:nvPr/>
      </p:nvGrpSpPr>
      <p:grpSpPr>
        <a:xfrm>
          <a:off x="0" y="0"/>
          <a:ext cx="0" cy="0"/>
          <a:chOff x="0" y="0"/>
          <a:chExt cx="0" cy="0"/>
        </a:xfrm>
      </p:grpSpPr>
      <p:sp>
        <p:nvSpPr>
          <p:cNvPr id="157" name="矩形"/>
          <p:cNvSpPr/>
          <p:nvPr/>
        </p:nvSpPr>
        <p:spPr>
          <a:xfrm>
            <a:off x="3975098" y="13509626"/>
            <a:ext cx="16421102" cy="215903"/>
          </a:xfrm>
          <a:prstGeom prst="rect">
            <a:avLst/>
          </a:prstGeom>
          <a:solidFill>
            <a:srgbClr val="002060"/>
          </a:solidFill>
          <a:ln w="25400">
            <a:miter lim="400000"/>
          </a:ln>
        </p:spPr>
        <p:txBody>
          <a:bodyPr lIns="91437" tIns="91437" rIns="91437" bIns="91437"/>
          <a:lstStyle/>
          <a:p>
            <a:pPr>
              <a:defRPr sz="3200">
                <a:solidFill>
                  <a:srgbClr val="000000"/>
                </a:solidFill>
                <a:latin typeface="HelveticaNeueLT Std"/>
                <a:ea typeface="HelveticaNeueLT Std"/>
                <a:cs typeface="HelveticaNeueLT Std"/>
                <a:sym typeface="HelveticaNeueLT Std"/>
              </a:defRPr>
            </a:pPr>
            <a:endParaRPr/>
          </a:p>
        </p:txBody>
      </p:sp>
      <p:sp>
        <p:nvSpPr>
          <p:cNvPr id="158" name="矩形"/>
          <p:cNvSpPr/>
          <p:nvPr/>
        </p:nvSpPr>
        <p:spPr>
          <a:xfrm>
            <a:off x="15954102" y="-3"/>
            <a:ext cx="4676507" cy="215904"/>
          </a:xfrm>
          <a:prstGeom prst="rect">
            <a:avLst/>
          </a:prstGeom>
          <a:solidFill>
            <a:srgbClr val="003F75"/>
          </a:solidFill>
          <a:ln w="25400">
            <a:miter lim="400000"/>
          </a:ln>
        </p:spPr>
        <p:txBody>
          <a:bodyPr lIns="91437" tIns="91437" rIns="91437" bIns="91437"/>
          <a:lstStyle/>
          <a:p>
            <a:pPr>
              <a:defRPr sz="3200">
                <a:solidFill>
                  <a:srgbClr val="000000"/>
                </a:solidFill>
                <a:latin typeface="HelveticaNeueLT Std"/>
                <a:ea typeface="HelveticaNeueLT Std"/>
                <a:cs typeface="HelveticaNeueLT Std"/>
                <a:sym typeface="HelveticaNeueLT Std"/>
              </a:defRPr>
            </a:pPr>
            <a:endParaRPr/>
          </a:p>
        </p:txBody>
      </p:sp>
      <p:sp>
        <p:nvSpPr>
          <p:cNvPr id="159" name="Slide Number"/>
          <p:cNvSpPr txBox="1">
            <a:spLocks noGrp="1"/>
          </p:cNvSpPr>
          <p:nvPr>
            <p:ph type="sldNum" sz="quarter" idx="2"/>
          </p:nvPr>
        </p:nvSpPr>
        <p:spPr>
          <a:xfrm>
            <a:off x="11954105" y="13073062"/>
            <a:ext cx="466265" cy="477668"/>
          </a:xfrm>
          <a:prstGeom prst="rect">
            <a:avLst/>
          </a:prstGeom>
        </p:spPr>
        <p:txBody>
          <a:bodyPr lIns="71435" tIns="71435" rIns="71435" bIns="71435" anchor="t"/>
          <a:lstStyle>
            <a:lvl1pPr algn="ctr" defTabSz="821529">
              <a:defRPr sz="2200">
                <a:solidFill>
                  <a:srgbClr val="000000"/>
                </a:solidFill>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標題及內容">
    <p:spTree>
      <p:nvGrpSpPr>
        <p:cNvPr id="1" name=""/>
        <p:cNvGrpSpPr/>
        <p:nvPr/>
      </p:nvGrpSpPr>
      <p:grpSpPr>
        <a:xfrm>
          <a:off x="0" y="0"/>
          <a:ext cx="0" cy="0"/>
          <a:chOff x="0" y="0"/>
          <a:chExt cx="0" cy="0"/>
        </a:xfrm>
      </p:grpSpPr>
      <p:pic>
        <p:nvPicPr>
          <p:cNvPr id="25" name="圖片 2" descr="圖片 2"/>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26" name="Body Level One…"/>
          <p:cNvSpPr txBox="1">
            <a:spLocks noGrp="1"/>
          </p:cNvSpPr>
          <p:nvPr>
            <p:ph type="body" idx="1"/>
          </p:nvPr>
        </p:nvSpPr>
        <p:spPr>
          <a:xfrm>
            <a:off x="1676399" y="3194050"/>
            <a:ext cx="20754131" cy="8834935"/>
          </a:xfrm>
          <a:prstGeom prst="rect">
            <a:avLst/>
          </a:prstGeom>
        </p:spPr>
        <p:txBody>
          <a:bodyPr/>
          <a:lstStyle>
            <a:lvl1pPr marL="0" indent="0">
              <a:lnSpc>
                <a:spcPct val="120000"/>
              </a:lnSpc>
              <a:spcBef>
                <a:spcPts val="0"/>
              </a:spcBef>
              <a:buSzTx/>
              <a:buFontTx/>
              <a:buNone/>
              <a:defRPr sz="4800">
                <a:solidFill>
                  <a:srgbClr val="00A2DB"/>
                </a:solidFill>
                <a:latin typeface="Helvetica Neue Medium"/>
                <a:ea typeface="Helvetica Neue Medium"/>
                <a:cs typeface="Helvetica Neue Medium"/>
                <a:sym typeface="Helvetica Neue Medium"/>
              </a:defRPr>
            </a:lvl1pPr>
            <a:lvl2pPr marL="457200" indent="-457200">
              <a:lnSpc>
                <a:spcPct val="110000"/>
              </a:lnSpc>
              <a:spcBef>
                <a:spcPts val="0"/>
              </a:spcBef>
              <a:buFontTx/>
              <a:defRPr sz="4400">
                <a:solidFill>
                  <a:srgbClr val="262626"/>
                </a:solidFill>
                <a:latin typeface="Roboto Light"/>
                <a:ea typeface="Roboto Light"/>
                <a:cs typeface="Roboto Light"/>
                <a:sym typeface="Roboto Light"/>
              </a:defRPr>
            </a:lvl2pPr>
            <a:lvl3pPr marL="698500" indent="-457200">
              <a:lnSpc>
                <a:spcPct val="110000"/>
              </a:lnSpc>
              <a:spcBef>
                <a:spcPts val="0"/>
              </a:spcBef>
              <a:buFontTx/>
              <a:buChar char="-"/>
              <a:defRPr sz="4000">
                <a:solidFill>
                  <a:srgbClr val="262626"/>
                </a:solidFill>
                <a:latin typeface="Roboto Light"/>
                <a:ea typeface="Roboto Light"/>
                <a:cs typeface="Roboto Light"/>
                <a:sym typeface="Roboto Light"/>
              </a:defRPr>
            </a:lvl3pPr>
            <a:lvl4pPr marL="965200" indent="-457200">
              <a:lnSpc>
                <a:spcPct val="110000"/>
              </a:lnSpc>
              <a:spcBef>
                <a:spcPts val="0"/>
              </a:spcBef>
              <a:buFontTx/>
              <a:buChar char="‣"/>
              <a:defRPr sz="3600">
                <a:solidFill>
                  <a:srgbClr val="262626"/>
                </a:solidFill>
                <a:latin typeface="Roboto Light"/>
                <a:ea typeface="Roboto Light"/>
                <a:cs typeface="Roboto Light"/>
                <a:sym typeface="Roboto Light"/>
              </a:defRPr>
            </a:lvl4pPr>
            <a:lvl5pPr marL="0" indent="762000">
              <a:lnSpc>
                <a:spcPct val="110000"/>
              </a:lnSpc>
              <a:spcBef>
                <a:spcPts val="0"/>
              </a:spcBef>
              <a:buSzTx/>
              <a:buFontTx/>
              <a:buNone/>
              <a:defRPr sz="3200">
                <a:solidFill>
                  <a:srgbClr val="262626"/>
                </a:solidFill>
                <a:latin typeface="Roboto Light"/>
                <a:ea typeface="Roboto Light"/>
                <a:cs typeface="Roboto Light"/>
                <a:sym typeface="Roboto Light"/>
              </a:defRPr>
            </a:lvl5pPr>
          </a:lstStyle>
          <a:p>
            <a:r>
              <a:t>Body Level One</a:t>
            </a:r>
          </a:p>
          <a:p>
            <a:pPr lvl="1"/>
            <a:r>
              <a:t>Body Level Two</a:t>
            </a:r>
          </a:p>
          <a:p>
            <a:pPr lvl="2"/>
            <a:r>
              <a:t>Body Level Three</a:t>
            </a:r>
          </a:p>
          <a:p>
            <a:pPr lvl="3"/>
            <a:r>
              <a:t>Body Level Four</a:t>
            </a:r>
          </a:p>
          <a:p>
            <a:pPr lvl="4"/>
            <a:r>
              <a:t>Body Level Five</a:t>
            </a:r>
          </a:p>
        </p:txBody>
      </p:sp>
      <p:sp>
        <p:nvSpPr>
          <p:cNvPr id="27" name="直線接點 7"/>
          <p:cNvSpPr/>
          <p:nvPr/>
        </p:nvSpPr>
        <p:spPr>
          <a:xfrm>
            <a:off x="1676400" y="2863663"/>
            <a:ext cx="20754130" cy="1"/>
          </a:xfrm>
          <a:prstGeom prst="line">
            <a:avLst/>
          </a:prstGeom>
          <a:ln w="25400">
            <a:solidFill>
              <a:srgbClr val="00A2DB"/>
            </a:solidFill>
            <a:miter/>
          </a:ln>
        </p:spPr>
        <p:txBody>
          <a:bodyPr tIns="91439" bIns="91439"/>
          <a:lstStyle/>
          <a:p>
            <a:pPr>
              <a:defRPr sz="3600">
                <a:solidFill>
                  <a:srgbClr val="000000"/>
                </a:solidFill>
                <a:latin typeface="+mn-lt"/>
                <a:ea typeface="+mn-ea"/>
                <a:cs typeface="+mn-cs"/>
                <a:sym typeface="Calibri"/>
              </a:defRPr>
            </a:pPr>
            <a:endParaRPr/>
          </a:p>
        </p:txBody>
      </p:sp>
      <p:sp>
        <p:nvSpPr>
          <p:cNvPr id="28" name="文字方塊 12"/>
          <p:cNvSpPr txBox="1">
            <a:spLocks noGrp="1"/>
          </p:cNvSpPr>
          <p:nvPr>
            <p:ph type="body" sz="quarter" idx="21"/>
          </p:nvPr>
        </p:nvSpPr>
        <p:spPr>
          <a:xfrm>
            <a:off x="20744089" y="2198184"/>
            <a:ext cx="1686442" cy="665481"/>
          </a:xfrm>
          <a:prstGeom prst="rect">
            <a:avLst/>
          </a:prstGeom>
        </p:spPr>
        <p:txBody>
          <a:bodyPr wrap="none">
            <a:spAutoFit/>
          </a:bodyPr>
          <a:lstStyle>
            <a:lvl1pPr marL="0" indent="0" algn="r">
              <a:lnSpc>
                <a:spcPct val="100000"/>
              </a:lnSpc>
              <a:spcBef>
                <a:spcPts val="0"/>
              </a:spcBef>
              <a:buSzTx/>
              <a:buFontTx/>
              <a:buNone/>
              <a:defRPr sz="3200">
                <a:solidFill>
                  <a:srgbClr val="00A2DB"/>
                </a:solidFill>
                <a:latin typeface="Roboto Light"/>
                <a:ea typeface="Roboto Light"/>
                <a:cs typeface="Roboto Light"/>
                <a:sym typeface="Roboto Light"/>
              </a:defRPr>
            </a:lvl1pPr>
          </a:lstStyle>
          <a:p>
            <a:r>
              <a:t>Sub-title</a:t>
            </a:r>
          </a:p>
        </p:txBody>
      </p:sp>
      <p:sp>
        <p:nvSpPr>
          <p:cNvPr id="29" name="Title"/>
          <p:cNvSpPr txBox="1">
            <a:spLocks noGrp="1"/>
          </p:cNvSpPr>
          <p:nvPr>
            <p:ph type="body" sz="quarter" idx="22"/>
          </p:nvPr>
        </p:nvSpPr>
        <p:spPr>
          <a:xfrm>
            <a:off x="1676399" y="1682563"/>
            <a:ext cx="2201467" cy="1181101"/>
          </a:xfrm>
          <a:prstGeom prst="rect">
            <a:avLst/>
          </a:prstGeom>
          <a:solidFill>
            <a:srgbClr val="00A2DB"/>
          </a:solidFill>
        </p:spPr>
        <p:txBody>
          <a:bodyPr wrap="none" lIns="101600" tIns="101600" rIns="101600" bIns="101600">
            <a:spAutoFit/>
          </a:bodyPr>
          <a:lstStyle>
            <a:lvl1pPr marL="0" indent="0">
              <a:lnSpc>
                <a:spcPct val="100000"/>
              </a:lnSpc>
              <a:spcBef>
                <a:spcPts val="0"/>
              </a:spcBef>
              <a:buSzTx/>
              <a:buFontTx/>
              <a:buNone/>
              <a:defRPr sz="6400">
                <a:solidFill>
                  <a:srgbClr val="FFFFFF"/>
                </a:solidFill>
                <a:latin typeface="Roboto Thin"/>
                <a:ea typeface="Roboto Thin"/>
                <a:cs typeface="Roboto Thin"/>
                <a:sym typeface="Roboto Thin"/>
              </a:defRPr>
            </a:lvl1pPr>
          </a:lstStyle>
          <a:p>
            <a:r>
              <a:t>Title </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章節標題">
    <p:spTree>
      <p:nvGrpSpPr>
        <p:cNvPr id="1" name=""/>
        <p:cNvGrpSpPr/>
        <p:nvPr/>
      </p:nvGrpSpPr>
      <p:grpSpPr>
        <a:xfrm>
          <a:off x="0" y="0"/>
          <a:ext cx="0" cy="0"/>
          <a:chOff x="0" y="0"/>
          <a:chExt cx="0" cy="0"/>
        </a:xfrm>
      </p:grpSpPr>
      <p:pic>
        <p:nvPicPr>
          <p:cNvPr id="37" name="圖片 2" descr="圖片 2"/>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38" name="直線接點 7"/>
          <p:cNvSpPr/>
          <p:nvPr/>
        </p:nvSpPr>
        <p:spPr>
          <a:xfrm>
            <a:off x="1973789" y="7232463"/>
            <a:ext cx="19365829" cy="1"/>
          </a:xfrm>
          <a:prstGeom prst="line">
            <a:avLst/>
          </a:prstGeom>
          <a:ln w="25400">
            <a:solidFill>
              <a:srgbClr val="00A2DB"/>
            </a:solidFill>
            <a:miter/>
          </a:ln>
        </p:spPr>
        <p:txBody>
          <a:bodyPr tIns="91439" bIns="91439"/>
          <a:lstStyle/>
          <a:p>
            <a:pPr>
              <a:defRPr sz="3600">
                <a:solidFill>
                  <a:srgbClr val="000000"/>
                </a:solidFill>
                <a:latin typeface="+mn-lt"/>
                <a:ea typeface="+mn-ea"/>
                <a:cs typeface="+mn-cs"/>
                <a:sym typeface="Calibri"/>
              </a:defRPr>
            </a:pPr>
            <a:endParaRPr/>
          </a:p>
        </p:txBody>
      </p:sp>
      <p:sp>
        <p:nvSpPr>
          <p:cNvPr id="39" name="文字方塊 12"/>
          <p:cNvSpPr txBox="1">
            <a:spLocks noGrp="1"/>
          </p:cNvSpPr>
          <p:nvPr>
            <p:ph type="body" sz="quarter" idx="21"/>
          </p:nvPr>
        </p:nvSpPr>
        <p:spPr>
          <a:xfrm>
            <a:off x="1973789" y="7274307"/>
            <a:ext cx="8297785" cy="665481"/>
          </a:xfrm>
          <a:prstGeom prst="rect">
            <a:avLst/>
          </a:prstGeom>
        </p:spPr>
        <p:txBody>
          <a:bodyPr wrap="none">
            <a:spAutoFit/>
          </a:bodyPr>
          <a:lstStyle>
            <a:lvl1pPr marL="0" indent="0">
              <a:lnSpc>
                <a:spcPct val="100000"/>
              </a:lnSpc>
              <a:spcBef>
                <a:spcPts val="0"/>
              </a:spcBef>
              <a:buSzTx/>
              <a:buFontTx/>
              <a:buNone/>
              <a:defRPr sz="3200">
                <a:solidFill>
                  <a:srgbClr val="00A2DB"/>
                </a:solidFill>
                <a:latin typeface="Roboto Light"/>
                <a:ea typeface="Roboto Light"/>
                <a:cs typeface="Roboto Light"/>
                <a:sym typeface="Roboto Light"/>
              </a:defRPr>
            </a:lvl1pPr>
          </a:lstStyle>
          <a:p>
            <a:r>
              <a:t>Carrier-grade Scalability and High Availability</a:t>
            </a:r>
          </a:p>
        </p:txBody>
      </p:sp>
      <p:sp>
        <p:nvSpPr>
          <p:cNvPr id="40" name="Title"/>
          <p:cNvSpPr txBox="1">
            <a:spLocks noGrp="1"/>
          </p:cNvSpPr>
          <p:nvPr>
            <p:ph type="body" sz="quarter" idx="22"/>
          </p:nvPr>
        </p:nvSpPr>
        <p:spPr>
          <a:xfrm>
            <a:off x="1973789" y="5987863"/>
            <a:ext cx="2309690" cy="1244601"/>
          </a:xfrm>
          <a:prstGeom prst="rect">
            <a:avLst/>
          </a:prstGeom>
          <a:solidFill>
            <a:srgbClr val="00A2DB"/>
          </a:solidFill>
        </p:spPr>
        <p:txBody>
          <a:bodyPr wrap="none" lIns="101600" tIns="101600" rIns="101600" bIns="101600">
            <a:spAutoFit/>
          </a:bodyPr>
          <a:lstStyle>
            <a:lvl1pPr marL="0" indent="0">
              <a:lnSpc>
                <a:spcPct val="100000"/>
              </a:lnSpc>
              <a:spcBef>
                <a:spcPts val="0"/>
              </a:spcBef>
              <a:buSzTx/>
              <a:buFontTx/>
              <a:buNone/>
              <a:defRPr sz="6800">
                <a:solidFill>
                  <a:srgbClr val="FFFFFF"/>
                </a:solidFill>
                <a:latin typeface="Roboto Thin"/>
                <a:ea typeface="Roboto Thin"/>
                <a:cs typeface="Roboto Thin"/>
                <a:sym typeface="Roboto Thin"/>
              </a:defRPr>
            </a:lvl1pPr>
          </a:lstStyle>
          <a:p>
            <a:r>
              <a:t>Title </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只有標題">
    <p:spTree>
      <p:nvGrpSpPr>
        <p:cNvPr id="1" name=""/>
        <p:cNvGrpSpPr/>
        <p:nvPr/>
      </p:nvGrpSpPr>
      <p:grpSpPr>
        <a:xfrm>
          <a:off x="0" y="0"/>
          <a:ext cx="0" cy="0"/>
          <a:chOff x="0" y="0"/>
          <a:chExt cx="0" cy="0"/>
        </a:xfrm>
      </p:grpSpPr>
      <p:sp>
        <p:nvSpPr>
          <p:cNvPr id="48" name="文字方塊 12"/>
          <p:cNvSpPr txBox="1">
            <a:spLocks noGrp="1"/>
          </p:cNvSpPr>
          <p:nvPr>
            <p:ph type="body" sz="quarter" idx="21"/>
          </p:nvPr>
        </p:nvSpPr>
        <p:spPr>
          <a:xfrm>
            <a:off x="20744089" y="2198184"/>
            <a:ext cx="1686442" cy="665481"/>
          </a:xfrm>
          <a:prstGeom prst="rect">
            <a:avLst/>
          </a:prstGeom>
        </p:spPr>
        <p:txBody>
          <a:bodyPr wrap="none">
            <a:spAutoFit/>
          </a:bodyPr>
          <a:lstStyle>
            <a:lvl1pPr marL="0" indent="0" algn="r">
              <a:lnSpc>
                <a:spcPct val="100000"/>
              </a:lnSpc>
              <a:spcBef>
                <a:spcPts val="0"/>
              </a:spcBef>
              <a:buSzTx/>
              <a:buFontTx/>
              <a:buNone/>
              <a:defRPr sz="3200">
                <a:solidFill>
                  <a:srgbClr val="00A2DB"/>
                </a:solidFill>
                <a:latin typeface="Roboto Light"/>
                <a:ea typeface="Roboto Light"/>
                <a:cs typeface="Roboto Light"/>
                <a:sym typeface="Roboto Light"/>
              </a:defRPr>
            </a:lvl1pPr>
          </a:lstStyle>
          <a:p>
            <a:r>
              <a:t>Sub-title</a:t>
            </a:r>
          </a:p>
        </p:txBody>
      </p:sp>
      <p:sp>
        <p:nvSpPr>
          <p:cNvPr id="49" name="Body Level One…"/>
          <p:cNvSpPr txBox="1">
            <a:spLocks noGrp="1"/>
          </p:cNvSpPr>
          <p:nvPr>
            <p:ph type="body" idx="22"/>
          </p:nvPr>
        </p:nvSpPr>
        <p:spPr>
          <a:xfrm>
            <a:off x="1676400" y="3219450"/>
            <a:ext cx="20754131" cy="8702676"/>
          </a:xfrm>
          <a:prstGeom prst="rect">
            <a:avLst/>
          </a:prstGeom>
        </p:spPr>
        <p:txBody>
          <a:bodyPr/>
          <a:lstStyle>
            <a:lvl1pPr marL="0" indent="0">
              <a:lnSpc>
                <a:spcPct val="120000"/>
              </a:lnSpc>
              <a:spcBef>
                <a:spcPts val="0"/>
              </a:spcBef>
              <a:buSzTx/>
              <a:buFontTx/>
              <a:buNone/>
              <a:defRPr sz="4800">
                <a:solidFill>
                  <a:srgbClr val="00A2DB"/>
                </a:solidFill>
                <a:latin typeface="Helvetica Neue Medium"/>
                <a:ea typeface="Helvetica Neue Medium"/>
                <a:cs typeface="Helvetica Neue Medium"/>
                <a:sym typeface="Helvetica Neue Medium"/>
              </a:defRPr>
            </a:lvl1pPr>
            <a:lvl2pPr marL="457200" indent="-457200">
              <a:lnSpc>
                <a:spcPct val="110000"/>
              </a:lnSpc>
              <a:spcBef>
                <a:spcPts val="0"/>
              </a:spcBef>
              <a:buFontTx/>
              <a:defRPr sz="4400">
                <a:solidFill>
                  <a:srgbClr val="262626"/>
                </a:solidFill>
                <a:latin typeface="Roboto Light"/>
                <a:ea typeface="Roboto Light"/>
                <a:cs typeface="Roboto Light"/>
                <a:sym typeface="Roboto Light"/>
              </a:defRPr>
            </a:lvl2pPr>
            <a:lvl3pPr marL="698500" indent="-457200">
              <a:lnSpc>
                <a:spcPct val="110000"/>
              </a:lnSpc>
              <a:spcBef>
                <a:spcPts val="0"/>
              </a:spcBef>
              <a:buFontTx/>
              <a:buChar char="-"/>
              <a:defRPr sz="4000">
                <a:solidFill>
                  <a:srgbClr val="262626"/>
                </a:solidFill>
                <a:latin typeface="Roboto Light"/>
                <a:ea typeface="Roboto Light"/>
                <a:cs typeface="Roboto Light"/>
                <a:sym typeface="Roboto Light"/>
              </a:defRPr>
            </a:lvl3pPr>
            <a:lvl4pPr marL="965200" indent="-457200">
              <a:lnSpc>
                <a:spcPct val="110000"/>
              </a:lnSpc>
              <a:spcBef>
                <a:spcPts val="0"/>
              </a:spcBef>
              <a:buFontTx/>
              <a:buChar char="‣"/>
              <a:defRPr sz="3600">
                <a:solidFill>
                  <a:srgbClr val="262626"/>
                </a:solidFill>
                <a:latin typeface="Roboto Light"/>
                <a:ea typeface="Roboto Light"/>
                <a:cs typeface="Roboto Light"/>
                <a:sym typeface="Roboto Light"/>
              </a:defRPr>
            </a:lvl4pPr>
            <a:lvl5pPr marL="0" indent="762000">
              <a:lnSpc>
                <a:spcPct val="110000"/>
              </a:lnSpc>
              <a:spcBef>
                <a:spcPts val="0"/>
              </a:spcBef>
              <a:buSzTx/>
              <a:buFontTx/>
              <a:buNone/>
              <a:defRPr sz="3200">
                <a:solidFill>
                  <a:srgbClr val="262626"/>
                </a:solidFill>
                <a:latin typeface="Roboto Light"/>
                <a:ea typeface="Roboto Light"/>
                <a:cs typeface="Roboto Light"/>
                <a:sym typeface="Roboto Light"/>
              </a:defRPr>
            </a:lvl5pPr>
          </a:lstStyle>
          <a:p>
            <a:r>
              <a:t>Body Level One</a:t>
            </a:r>
          </a:p>
          <a:p>
            <a:pPr lvl="1"/>
            <a:r>
              <a:t>Body Level Two</a:t>
            </a:r>
          </a:p>
          <a:p>
            <a:pPr lvl="2"/>
            <a:r>
              <a:t>Body Level Three</a:t>
            </a:r>
          </a:p>
          <a:p>
            <a:pPr lvl="3"/>
            <a:r>
              <a:t>Body Level Four</a:t>
            </a:r>
          </a:p>
          <a:p>
            <a:pPr lvl="4"/>
            <a:r>
              <a:t>Body Level Five</a:t>
            </a:r>
          </a:p>
        </p:txBody>
      </p:sp>
      <p:sp>
        <p:nvSpPr>
          <p:cNvPr id="50" name="Title Text"/>
          <p:cNvSpPr txBox="1">
            <a:spLocks noGrp="1"/>
          </p:cNvSpPr>
          <p:nvPr>
            <p:ph type="body" sz="quarter" idx="23"/>
          </p:nvPr>
        </p:nvSpPr>
        <p:spPr>
          <a:xfrm>
            <a:off x="1676400" y="1682563"/>
            <a:ext cx="4129485" cy="1181101"/>
          </a:xfrm>
          <a:prstGeom prst="rect">
            <a:avLst/>
          </a:prstGeom>
          <a:solidFill>
            <a:srgbClr val="00A2DB"/>
          </a:solidFill>
        </p:spPr>
        <p:txBody>
          <a:bodyPr wrap="none" lIns="101600" tIns="101600" rIns="101600" bIns="101600">
            <a:spAutoFit/>
          </a:bodyPr>
          <a:lstStyle>
            <a:lvl1pPr marL="0" indent="0">
              <a:lnSpc>
                <a:spcPct val="100000"/>
              </a:lnSpc>
              <a:spcBef>
                <a:spcPts val="0"/>
              </a:spcBef>
              <a:buSzTx/>
              <a:buFontTx/>
              <a:buNone/>
              <a:defRPr sz="6400">
                <a:solidFill>
                  <a:srgbClr val="FFFFFF"/>
                </a:solidFill>
                <a:latin typeface="Roboto Thin"/>
                <a:ea typeface="Roboto Thin"/>
                <a:cs typeface="Roboto Thin"/>
                <a:sym typeface="Roboto Thin"/>
              </a:defRPr>
            </a:lvl1pPr>
          </a:lstStyle>
          <a:p>
            <a:r>
              <a:t>Title Text  </a:t>
            </a: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空白">
    <p:spTree>
      <p:nvGrpSpPr>
        <p:cNvPr id="1" name=""/>
        <p:cNvGrpSpPr/>
        <p:nvPr/>
      </p:nvGrpSpPr>
      <p:grpSpPr>
        <a:xfrm>
          <a:off x="0" y="0"/>
          <a:ext cx="0" cy="0"/>
          <a:chOff x="0" y="0"/>
          <a:chExt cx="0" cy="0"/>
        </a:xfrm>
      </p:grpSpPr>
      <p:pic>
        <p:nvPicPr>
          <p:cNvPr id="58" name="圖片 2" descr="圖片 2"/>
          <p:cNvPicPr>
            <a:picLocks noChangeAspect="1"/>
          </p:cNvPicPr>
          <p:nvPr/>
        </p:nvPicPr>
        <p:blipFill>
          <a:blip r:embed="rId2"/>
          <a:stretch>
            <a:fillRect/>
          </a:stretch>
        </p:blipFill>
        <p:spPr>
          <a:xfrm>
            <a:off x="0" y="0"/>
            <a:ext cx="24384000" cy="13716000"/>
          </a:xfrm>
          <a:prstGeom prst="rect">
            <a:avLst/>
          </a:prstGeom>
          <a:ln w="12700">
            <a:miter lim="400000"/>
          </a:ln>
        </p:spPr>
      </p:pic>
      <p:pic>
        <p:nvPicPr>
          <p:cNvPr id="59" name="圖片 6" descr="圖片 6"/>
          <p:cNvPicPr>
            <a:picLocks noChangeAspect="1"/>
          </p:cNvPicPr>
          <p:nvPr/>
        </p:nvPicPr>
        <p:blipFill>
          <a:blip r:embed="rId3"/>
          <a:stretch>
            <a:fillRect/>
          </a:stretch>
        </p:blipFill>
        <p:spPr>
          <a:xfrm>
            <a:off x="1953469" y="0"/>
            <a:ext cx="2878589" cy="2878589"/>
          </a:xfrm>
          <a:prstGeom prst="rect">
            <a:avLst/>
          </a:prstGeom>
          <a:ln w="12700">
            <a:miter lim="400000"/>
          </a:ln>
        </p:spPr>
      </p:pic>
      <p:sp>
        <p:nvSpPr>
          <p:cNvPr id="60" name="文字方塊 9"/>
          <p:cNvSpPr txBox="1"/>
          <p:nvPr/>
        </p:nvSpPr>
        <p:spPr>
          <a:xfrm>
            <a:off x="8103189" y="4949785"/>
            <a:ext cx="8864026" cy="18846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tIns="91439" bIns="91439">
            <a:spAutoFit/>
          </a:bodyPr>
          <a:lstStyle>
            <a:lvl1pPr>
              <a:defRPr sz="11200"/>
            </a:lvl1pPr>
          </a:lstStyle>
          <a:p>
            <a:r>
              <a:t>THANK YOU!</a:t>
            </a:r>
          </a:p>
        </p:txBody>
      </p:sp>
      <p:sp>
        <p:nvSpPr>
          <p:cNvPr id="61" name="文字方塊 10"/>
          <p:cNvSpPr txBox="1">
            <a:spLocks noGrp="1"/>
          </p:cNvSpPr>
          <p:nvPr>
            <p:ph type="body" sz="quarter" idx="21"/>
          </p:nvPr>
        </p:nvSpPr>
        <p:spPr>
          <a:xfrm>
            <a:off x="9741974" y="7895673"/>
            <a:ext cx="4803300" cy="665481"/>
          </a:xfrm>
          <a:prstGeom prst="rect">
            <a:avLst/>
          </a:prstGeom>
        </p:spPr>
        <p:txBody>
          <a:bodyPr wrap="none">
            <a:spAutoFit/>
          </a:bodyPr>
          <a:lstStyle>
            <a:lvl1pPr marL="0" indent="0">
              <a:lnSpc>
                <a:spcPct val="100000"/>
              </a:lnSpc>
              <a:spcBef>
                <a:spcPts val="0"/>
              </a:spcBef>
              <a:buSzTx/>
              <a:buFontTx/>
              <a:buNone/>
              <a:defRPr sz="3200">
                <a:solidFill>
                  <a:srgbClr val="00A2DB"/>
                </a:solidFill>
                <a:latin typeface="Roboto Light"/>
                <a:ea typeface="Roboto Light"/>
                <a:cs typeface="Roboto Light"/>
                <a:sym typeface="Roboto Light"/>
              </a:defRPr>
            </a:lvl1pPr>
          </a:lstStyle>
          <a:p>
            <a:r>
              <a:t>www.genie-networks.com</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enutzerdefiniertes Layout">
    <p:spTree>
      <p:nvGrpSpPr>
        <p:cNvPr id="1" name=""/>
        <p:cNvGrpSpPr/>
        <p:nvPr/>
      </p:nvGrpSpPr>
      <p:grpSpPr>
        <a:xfrm>
          <a:off x="0" y="0"/>
          <a:ext cx="0" cy="0"/>
          <a:chOff x="0" y="0"/>
          <a:chExt cx="0" cy="0"/>
        </a:xfrm>
      </p:grpSpPr>
      <p:sp>
        <p:nvSpPr>
          <p:cNvPr id="69" name="Rectangle"/>
          <p:cNvSpPr/>
          <p:nvPr/>
        </p:nvSpPr>
        <p:spPr>
          <a:xfrm>
            <a:off x="3975100" y="13509626"/>
            <a:ext cx="16421100" cy="215901"/>
          </a:xfrm>
          <a:prstGeom prst="rect">
            <a:avLst/>
          </a:prstGeom>
          <a:solidFill>
            <a:srgbClr val="002060"/>
          </a:solidFill>
          <a:ln w="3175">
            <a:miter lim="400000"/>
          </a:ln>
        </p:spPr>
        <p:txBody>
          <a:bodyPr tIns="91439" bIns="91439"/>
          <a:lstStyle/>
          <a:p>
            <a:pPr>
              <a:defRPr sz="3200">
                <a:solidFill>
                  <a:srgbClr val="000000"/>
                </a:solidFill>
                <a:latin typeface="HelveticaNeueLT Std"/>
                <a:ea typeface="HelveticaNeueLT Std"/>
                <a:cs typeface="HelveticaNeueLT Std"/>
                <a:sym typeface="HelveticaNeueLT Std"/>
              </a:defRPr>
            </a:pPr>
            <a:endParaRPr/>
          </a:p>
        </p:txBody>
      </p:sp>
      <p:sp>
        <p:nvSpPr>
          <p:cNvPr id="70" name="Rectangle"/>
          <p:cNvSpPr/>
          <p:nvPr/>
        </p:nvSpPr>
        <p:spPr>
          <a:xfrm>
            <a:off x="15954102" y="-1"/>
            <a:ext cx="4676505" cy="215901"/>
          </a:xfrm>
          <a:prstGeom prst="rect">
            <a:avLst/>
          </a:prstGeom>
          <a:solidFill>
            <a:srgbClr val="003F75"/>
          </a:solidFill>
          <a:ln w="3175">
            <a:miter lim="400000"/>
          </a:ln>
        </p:spPr>
        <p:txBody>
          <a:bodyPr tIns="91439" bIns="91439"/>
          <a:lstStyle/>
          <a:p>
            <a:pPr>
              <a:defRPr sz="3200">
                <a:solidFill>
                  <a:srgbClr val="000000"/>
                </a:solidFill>
                <a:latin typeface="HelveticaNeueLT Std"/>
                <a:ea typeface="HelveticaNeueLT Std"/>
                <a:cs typeface="HelveticaNeueLT Std"/>
                <a:sym typeface="HelveticaNeueLT Std"/>
              </a:defRPr>
            </a:pPr>
            <a:endParaRPr/>
          </a:p>
        </p:txBody>
      </p:sp>
      <p:pic>
        <p:nvPicPr>
          <p:cNvPr id="71" name="http://www.genienrm.com/images/en/logo.png" descr="http://www.genienrm.com/images/en/logo.png"/>
          <p:cNvPicPr>
            <a:picLocks noChangeAspect="1"/>
          </p:cNvPicPr>
          <p:nvPr/>
        </p:nvPicPr>
        <p:blipFill>
          <a:blip r:embed="rId2"/>
          <a:stretch>
            <a:fillRect/>
          </a:stretch>
        </p:blipFill>
        <p:spPr>
          <a:xfrm>
            <a:off x="17378150" y="432829"/>
            <a:ext cx="3649165" cy="912293"/>
          </a:xfrm>
          <a:prstGeom prst="rect">
            <a:avLst/>
          </a:prstGeom>
          <a:ln w="12700">
            <a:miter lim="400000"/>
          </a:ln>
        </p:spPr>
      </p:pic>
      <p:sp>
        <p:nvSpPr>
          <p:cNvPr id="72" name="Title Text"/>
          <p:cNvSpPr txBox="1">
            <a:spLocks noGrp="1"/>
          </p:cNvSpPr>
          <p:nvPr>
            <p:ph type="title"/>
          </p:nvPr>
        </p:nvSpPr>
        <p:spPr>
          <a:xfrm>
            <a:off x="3965575" y="1663699"/>
            <a:ext cx="16414751" cy="4889501"/>
          </a:xfrm>
          <a:prstGeom prst="rect">
            <a:avLst/>
          </a:prstGeom>
        </p:spPr>
        <p:txBody>
          <a:bodyPr anchor="t">
            <a:noAutofit/>
          </a:bodyPr>
          <a:lstStyle>
            <a:lvl1pPr>
              <a:lnSpc>
                <a:spcPts val="12800"/>
              </a:lnSpc>
              <a:defRPr sz="5200" b="1">
                <a:latin typeface="HelveticaNeueLT Std"/>
                <a:ea typeface="HelveticaNeueLT Std"/>
                <a:cs typeface="HelveticaNeueLT Std"/>
                <a:sym typeface="HelveticaNeueLT Std"/>
              </a:defRPr>
            </a:lvl1pPr>
          </a:lstStyle>
          <a:p>
            <a:r>
              <a:t>Title Text</a:t>
            </a:r>
          </a:p>
        </p:txBody>
      </p:sp>
      <p:sp>
        <p:nvSpPr>
          <p:cNvPr id="73" name="Slide Number"/>
          <p:cNvSpPr txBox="1">
            <a:spLocks noGrp="1"/>
          </p:cNvSpPr>
          <p:nvPr>
            <p:ph type="sldNum" sz="quarter" idx="2"/>
          </p:nvPr>
        </p:nvSpPr>
        <p:spPr>
          <a:xfrm>
            <a:off x="16154400" y="12344400"/>
            <a:ext cx="4267200" cy="736601"/>
          </a:xfrm>
          <a:prstGeom prst="rect">
            <a:avLst/>
          </a:prstGeom>
        </p:spPr>
        <p:txBody>
          <a:bodyPr wrap="square"/>
          <a:lstStyle>
            <a:lvl1pPr>
              <a:defRPr sz="2200">
                <a:solidFill>
                  <a:srgbClr val="000000"/>
                </a:solidFill>
                <a:latin typeface="HelveticaNeueLT Std"/>
                <a:ea typeface="HelveticaNeueLT Std"/>
                <a:cs typeface="HelveticaNeueLT Std"/>
                <a:sym typeface="HelveticaNeueLT Std"/>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標題投影片">
    <p:spTree>
      <p:nvGrpSpPr>
        <p:cNvPr id="1" name=""/>
        <p:cNvGrpSpPr/>
        <p:nvPr/>
      </p:nvGrpSpPr>
      <p:grpSpPr>
        <a:xfrm>
          <a:off x="0" y="0"/>
          <a:ext cx="0" cy="0"/>
          <a:chOff x="0" y="0"/>
          <a:chExt cx="0" cy="0"/>
        </a:xfrm>
      </p:grpSpPr>
      <p:sp>
        <p:nvSpPr>
          <p:cNvPr id="80" name="Rectangle"/>
          <p:cNvSpPr/>
          <p:nvPr/>
        </p:nvSpPr>
        <p:spPr>
          <a:xfrm>
            <a:off x="3975100" y="13509626"/>
            <a:ext cx="16421100" cy="215903"/>
          </a:xfrm>
          <a:prstGeom prst="rect">
            <a:avLst/>
          </a:prstGeom>
          <a:solidFill>
            <a:srgbClr val="002060"/>
          </a:solidFill>
          <a:ln w="12700">
            <a:miter lim="400000"/>
          </a:ln>
        </p:spPr>
        <p:txBody>
          <a:bodyPr tIns="91439" bIns="91439"/>
          <a:lstStyle/>
          <a:p>
            <a:pPr>
              <a:defRPr sz="3600">
                <a:solidFill>
                  <a:srgbClr val="000000"/>
                </a:solidFill>
                <a:latin typeface="HelveticaNeueLT Std"/>
                <a:ea typeface="HelveticaNeueLT Std"/>
                <a:cs typeface="HelveticaNeueLT Std"/>
                <a:sym typeface="HelveticaNeueLT Std"/>
              </a:defRPr>
            </a:pPr>
            <a:endParaRPr/>
          </a:p>
        </p:txBody>
      </p:sp>
      <p:sp>
        <p:nvSpPr>
          <p:cNvPr id="81" name="Rectangle"/>
          <p:cNvSpPr/>
          <p:nvPr/>
        </p:nvSpPr>
        <p:spPr>
          <a:xfrm>
            <a:off x="15954102" y="0"/>
            <a:ext cx="4676507" cy="215900"/>
          </a:xfrm>
          <a:prstGeom prst="rect">
            <a:avLst/>
          </a:prstGeom>
          <a:solidFill>
            <a:srgbClr val="003F75"/>
          </a:solidFill>
          <a:ln w="12700">
            <a:miter lim="400000"/>
          </a:ln>
        </p:spPr>
        <p:txBody>
          <a:bodyPr tIns="91439" bIns="91439"/>
          <a:lstStyle/>
          <a:p>
            <a:pPr>
              <a:defRPr sz="3600">
                <a:solidFill>
                  <a:srgbClr val="000000"/>
                </a:solidFill>
                <a:latin typeface="HelveticaNeueLT Std"/>
                <a:ea typeface="HelveticaNeueLT Std"/>
                <a:cs typeface="HelveticaNeueLT Std"/>
                <a:sym typeface="HelveticaNeueLT Std"/>
              </a:defRPr>
            </a:pPr>
            <a:endParaRPr/>
          </a:p>
        </p:txBody>
      </p:sp>
      <p:pic>
        <p:nvPicPr>
          <p:cNvPr id="82" name="http://www.genienrm.com/images/en/logo.png" descr="http://www.genienrm.com/images/en/logo.png"/>
          <p:cNvPicPr>
            <a:picLocks noChangeAspect="1"/>
          </p:cNvPicPr>
          <p:nvPr/>
        </p:nvPicPr>
        <p:blipFill>
          <a:blip r:embed="rId2"/>
          <a:stretch>
            <a:fillRect/>
          </a:stretch>
        </p:blipFill>
        <p:spPr>
          <a:xfrm>
            <a:off x="17378150" y="432827"/>
            <a:ext cx="3649167" cy="912296"/>
          </a:xfrm>
          <a:prstGeom prst="rect">
            <a:avLst/>
          </a:prstGeom>
          <a:ln w="12700">
            <a:miter lim="400000"/>
          </a:ln>
        </p:spPr>
      </p:pic>
      <p:sp>
        <p:nvSpPr>
          <p:cNvPr id="83" name="Title Text"/>
          <p:cNvSpPr txBox="1">
            <a:spLocks noGrp="1"/>
          </p:cNvSpPr>
          <p:nvPr>
            <p:ph type="title"/>
          </p:nvPr>
        </p:nvSpPr>
        <p:spPr>
          <a:xfrm>
            <a:off x="3984624" y="6296026"/>
            <a:ext cx="16414752" cy="6797676"/>
          </a:xfrm>
          <a:prstGeom prst="rect">
            <a:avLst/>
          </a:prstGeom>
        </p:spPr>
        <p:txBody>
          <a:bodyPr anchor="b"/>
          <a:lstStyle>
            <a:lvl1pPr>
              <a:lnSpc>
                <a:spcPts val="12800"/>
              </a:lnSpc>
              <a:defRPr sz="5600" b="1">
                <a:latin typeface="HelveticaNeueLT Std"/>
                <a:ea typeface="HelveticaNeueLT Std"/>
                <a:cs typeface="HelveticaNeueLT Std"/>
                <a:sym typeface="HelveticaNeueLT Std"/>
              </a:defRPr>
            </a:lvl1pPr>
          </a:lstStyle>
          <a:p>
            <a:r>
              <a:t>Title Text</a:t>
            </a:r>
          </a:p>
        </p:txBody>
      </p:sp>
      <p:sp>
        <p:nvSpPr>
          <p:cNvPr id="84" name="Slide Number"/>
          <p:cNvSpPr txBox="1">
            <a:spLocks noGrp="1"/>
          </p:cNvSpPr>
          <p:nvPr>
            <p:ph type="sldNum" sz="quarter" idx="2"/>
          </p:nvPr>
        </p:nvSpPr>
        <p:spPr>
          <a:xfrm>
            <a:off x="19886989" y="12437110"/>
            <a:ext cx="534611" cy="551181"/>
          </a:xfrm>
          <a:prstGeom prst="rect">
            <a:avLst/>
          </a:prstGeom>
        </p:spPr>
        <p:txBody>
          <a:bodyPr/>
          <a:lstStyle>
            <a:lvl1pPr>
              <a:defRPr>
                <a:solidFill>
                  <a:srgbClr val="000000"/>
                </a:solidFill>
                <a:latin typeface="HelveticaNeueLT Std"/>
                <a:ea typeface="HelveticaNeueLT Std"/>
                <a:cs typeface="HelveticaNeueLT Std"/>
                <a:sym typeface="HelveticaNeueLT Std"/>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enutzerdefiniertes Layout">
    <p:spTree>
      <p:nvGrpSpPr>
        <p:cNvPr id="1" name=""/>
        <p:cNvGrpSpPr/>
        <p:nvPr/>
      </p:nvGrpSpPr>
      <p:grpSpPr>
        <a:xfrm>
          <a:off x="0" y="0"/>
          <a:ext cx="0" cy="0"/>
          <a:chOff x="0" y="0"/>
          <a:chExt cx="0" cy="0"/>
        </a:xfrm>
      </p:grpSpPr>
      <p:sp>
        <p:nvSpPr>
          <p:cNvPr id="91" name="Rectangle"/>
          <p:cNvSpPr/>
          <p:nvPr/>
        </p:nvSpPr>
        <p:spPr>
          <a:xfrm>
            <a:off x="3975100" y="13509626"/>
            <a:ext cx="16421100" cy="215901"/>
          </a:xfrm>
          <a:prstGeom prst="rect">
            <a:avLst/>
          </a:prstGeom>
          <a:solidFill>
            <a:srgbClr val="002060"/>
          </a:solidFill>
          <a:ln w="12700">
            <a:miter lim="400000"/>
          </a:ln>
        </p:spPr>
        <p:txBody>
          <a:bodyPr tIns="91439" bIns="91439"/>
          <a:lstStyle/>
          <a:p>
            <a:pPr>
              <a:defRPr sz="3600">
                <a:solidFill>
                  <a:srgbClr val="000000"/>
                </a:solidFill>
                <a:latin typeface="HelveticaNeueLT Std"/>
                <a:ea typeface="HelveticaNeueLT Std"/>
                <a:cs typeface="HelveticaNeueLT Std"/>
                <a:sym typeface="HelveticaNeueLT Std"/>
              </a:defRPr>
            </a:pPr>
            <a:endParaRPr/>
          </a:p>
        </p:txBody>
      </p:sp>
      <p:sp>
        <p:nvSpPr>
          <p:cNvPr id="92" name="Rectangle"/>
          <p:cNvSpPr/>
          <p:nvPr/>
        </p:nvSpPr>
        <p:spPr>
          <a:xfrm>
            <a:off x="15954102" y="0"/>
            <a:ext cx="4676505" cy="215900"/>
          </a:xfrm>
          <a:prstGeom prst="rect">
            <a:avLst/>
          </a:prstGeom>
          <a:solidFill>
            <a:srgbClr val="003F75"/>
          </a:solidFill>
          <a:ln w="12700">
            <a:miter lim="400000"/>
          </a:ln>
        </p:spPr>
        <p:txBody>
          <a:bodyPr tIns="91439" bIns="91439"/>
          <a:lstStyle/>
          <a:p>
            <a:pPr>
              <a:defRPr sz="3600">
                <a:solidFill>
                  <a:srgbClr val="000000"/>
                </a:solidFill>
                <a:latin typeface="HelveticaNeueLT Std"/>
                <a:ea typeface="HelveticaNeueLT Std"/>
                <a:cs typeface="HelveticaNeueLT Std"/>
                <a:sym typeface="HelveticaNeueLT Std"/>
              </a:defRPr>
            </a:pPr>
            <a:endParaRPr/>
          </a:p>
        </p:txBody>
      </p:sp>
      <p:pic>
        <p:nvPicPr>
          <p:cNvPr id="93" name="http://www.genienrm.com/images/en/logo.png" descr="http://www.genienrm.com/images/en/logo.png"/>
          <p:cNvPicPr>
            <a:picLocks noChangeAspect="1"/>
          </p:cNvPicPr>
          <p:nvPr/>
        </p:nvPicPr>
        <p:blipFill>
          <a:blip r:embed="rId2"/>
          <a:stretch>
            <a:fillRect/>
          </a:stretch>
        </p:blipFill>
        <p:spPr>
          <a:xfrm>
            <a:off x="17378150" y="432829"/>
            <a:ext cx="3649165" cy="912293"/>
          </a:xfrm>
          <a:prstGeom prst="rect">
            <a:avLst/>
          </a:prstGeom>
          <a:ln w="12700">
            <a:miter lim="400000"/>
          </a:ln>
        </p:spPr>
      </p:pic>
      <p:sp>
        <p:nvSpPr>
          <p:cNvPr id="94" name="Title Text"/>
          <p:cNvSpPr txBox="1">
            <a:spLocks noGrp="1"/>
          </p:cNvSpPr>
          <p:nvPr>
            <p:ph type="title"/>
          </p:nvPr>
        </p:nvSpPr>
        <p:spPr>
          <a:xfrm>
            <a:off x="3965575" y="1663700"/>
            <a:ext cx="16414751" cy="4889500"/>
          </a:xfrm>
          <a:prstGeom prst="rect">
            <a:avLst/>
          </a:prstGeom>
        </p:spPr>
        <p:txBody>
          <a:bodyPr anchor="t">
            <a:noAutofit/>
          </a:bodyPr>
          <a:lstStyle>
            <a:lvl1pPr>
              <a:lnSpc>
                <a:spcPts val="12800"/>
              </a:lnSpc>
              <a:defRPr sz="5600" b="1">
                <a:latin typeface="HelveticaNeueLT Std"/>
                <a:ea typeface="HelveticaNeueLT Std"/>
                <a:cs typeface="HelveticaNeueLT Std"/>
                <a:sym typeface="HelveticaNeueLT Std"/>
              </a:defRPr>
            </a:lvl1pPr>
          </a:lstStyle>
          <a:p>
            <a:r>
              <a:t>Title Text</a:t>
            </a:r>
          </a:p>
        </p:txBody>
      </p:sp>
      <p:sp>
        <p:nvSpPr>
          <p:cNvPr id="95" name="Slide Number"/>
          <p:cNvSpPr txBox="1">
            <a:spLocks noGrp="1"/>
          </p:cNvSpPr>
          <p:nvPr>
            <p:ph type="sldNum" sz="quarter" idx="2"/>
          </p:nvPr>
        </p:nvSpPr>
        <p:spPr>
          <a:xfrm>
            <a:off x="16154400" y="12344400"/>
            <a:ext cx="4267200" cy="736601"/>
          </a:xfrm>
          <a:prstGeom prst="rect">
            <a:avLst/>
          </a:prstGeom>
        </p:spPr>
        <p:txBody>
          <a:bodyPr wrap="square"/>
          <a:lstStyle>
            <a:lvl1pPr>
              <a:defRPr>
                <a:solidFill>
                  <a:srgbClr val="000000"/>
                </a:solidFill>
                <a:latin typeface="HelveticaNeueLT Std"/>
                <a:ea typeface="HelveticaNeueLT Std"/>
                <a:cs typeface="HelveticaNeueLT Std"/>
                <a:sym typeface="HelveticaNeueLT Std"/>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標題及內容">
    <p:spTree>
      <p:nvGrpSpPr>
        <p:cNvPr id="1" name=""/>
        <p:cNvGrpSpPr/>
        <p:nvPr/>
      </p:nvGrpSpPr>
      <p:grpSpPr>
        <a:xfrm>
          <a:off x="0" y="0"/>
          <a:ext cx="0" cy="0"/>
          <a:chOff x="0" y="0"/>
          <a:chExt cx="0" cy="0"/>
        </a:xfrm>
      </p:grpSpPr>
      <p:pic>
        <p:nvPicPr>
          <p:cNvPr id="102" name="圖片 2" descr="圖片 2"/>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103" name="Title Text"/>
          <p:cNvSpPr txBox="1">
            <a:spLocks noGrp="1"/>
          </p:cNvSpPr>
          <p:nvPr>
            <p:ph type="title"/>
          </p:nvPr>
        </p:nvSpPr>
        <p:spPr>
          <a:xfrm>
            <a:off x="1676400" y="1694114"/>
            <a:ext cx="8737800" cy="1169551"/>
          </a:xfrm>
          <a:prstGeom prst="rect">
            <a:avLst/>
          </a:prstGeom>
          <a:solidFill>
            <a:srgbClr val="00A2DB"/>
          </a:solidFill>
          <a:ln>
            <a:solidFill>
              <a:srgbClr val="00A2DB"/>
            </a:solidFill>
          </a:ln>
        </p:spPr>
        <p:txBody>
          <a:bodyPr/>
          <a:lstStyle>
            <a:lvl1pPr>
              <a:lnSpc>
                <a:spcPct val="100000"/>
              </a:lnSpc>
              <a:defRPr sz="6400">
                <a:solidFill>
                  <a:srgbClr val="FFFFFF"/>
                </a:solidFill>
                <a:latin typeface="Helvetica Neue Medium"/>
                <a:ea typeface="Helvetica Neue Medium"/>
                <a:cs typeface="Helvetica Neue Medium"/>
                <a:sym typeface="Helvetica Neue Medium"/>
              </a:defRPr>
            </a:lvl1pPr>
          </a:lstStyle>
          <a:p>
            <a:r>
              <a:t>Title Text</a:t>
            </a:r>
          </a:p>
        </p:txBody>
      </p:sp>
      <p:sp>
        <p:nvSpPr>
          <p:cNvPr id="104" name="Body Level One…"/>
          <p:cNvSpPr txBox="1">
            <a:spLocks noGrp="1"/>
          </p:cNvSpPr>
          <p:nvPr>
            <p:ph type="body" idx="1"/>
          </p:nvPr>
        </p:nvSpPr>
        <p:spPr>
          <a:xfrm>
            <a:off x="1676400" y="3651250"/>
            <a:ext cx="21031200" cy="8702676"/>
          </a:xfrm>
          <a:prstGeom prst="rect">
            <a:avLst/>
          </a:prstGeom>
        </p:spPr>
        <p:txBody>
          <a:bodyPr lIns="91437" tIns="91437" rIns="91437" bIns="91437"/>
          <a:lstStyle>
            <a:lvl1pPr marL="0" indent="0">
              <a:lnSpc>
                <a:spcPct val="120000"/>
              </a:lnSpc>
              <a:spcBef>
                <a:spcPts val="0"/>
              </a:spcBef>
              <a:buSzTx/>
              <a:buFontTx/>
              <a:buNone/>
              <a:defRPr>
                <a:solidFill>
                  <a:srgbClr val="00A2DB"/>
                </a:solidFill>
                <a:latin typeface="Helvetica Neue Medium"/>
                <a:ea typeface="Helvetica Neue Medium"/>
                <a:cs typeface="Helvetica Neue Medium"/>
                <a:sym typeface="Helvetica Neue Medium"/>
              </a:defRPr>
            </a:lvl1pPr>
            <a:lvl2pPr marL="533400">
              <a:lnSpc>
                <a:spcPct val="120000"/>
              </a:lnSpc>
              <a:spcBef>
                <a:spcPts val="0"/>
              </a:spcBef>
              <a:buFontTx/>
              <a:defRPr>
                <a:solidFill>
                  <a:srgbClr val="00A2DB"/>
                </a:solidFill>
                <a:latin typeface="Helvetica Neue Medium"/>
                <a:ea typeface="Helvetica Neue Medium"/>
                <a:cs typeface="Helvetica Neue Medium"/>
                <a:sym typeface="Helvetica Neue Medium"/>
              </a:defRPr>
            </a:lvl2pPr>
            <a:lvl3pPr marL="881379">
              <a:lnSpc>
                <a:spcPct val="120000"/>
              </a:lnSpc>
              <a:spcBef>
                <a:spcPts val="0"/>
              </a:spcBef>
              <a:buFontTx/>
              <a:buChar char="-"/>
              <a:defRPr>
                <a:solidFill>
                  <a:srgbClr val="00A2DB"/>
                </a:solidFill>
                <a:latin typeface="Helvetica Neue Medium"/>
                <a:ea typeface="Helvetica Neue Medium"/>
                <a:cs typeface="Helvetica Neue Medium"/>
                <a:sym typeface="Helvetica Neue Medium"/>
              </a:defRPr>
            </a:lvl3pPr>
            <a:lvl4pPr marL="1219200">
              <a:lnSpc>
                <a:spcPct val="120000"/>
              </a:lnSpc>
              <a:spcBef>
                <a:spcPts val="0"/>
              </a:spcBef>
              <a:buFontTx/>
              <a:buChar char="‣"/>
              <a:defRPr>
                <a:solidFill>
                  <a:srgbClr val="00A2DB"/>
                </a:solidFill>
                <a:latin typeface="Helvetica Neue Medium"/>
                <a:ea typeface="Helvetica Neue Medium"/>
                <a:cs typeface="Helvetica Neue Medium"/>
                <a:sym typeface="Helvetica Neue Medium"/>
              </a:defRPr>
            </a:lvl4pPr>
            <a:lvl5pPr marL="0" indent="0">
              <a:lnSpc>
                <a:spcPct val="120000"/>
              </a:lnSpc>
              <a:spcBef>
                <a:spcPts val="0"/>
              </a:spcBef>
              <a:buSzTx/>
              <a:buFontTx/>
              <a:buNone/>
              <a:defRPr>
                <a:solidFill>
                  <a:srgbClr val="00A2DB"/>
                </a:solidFill>
                <a:latin typeface="Helvetica Neue Medium"/>
                <a:ea typeface="Helvetica Neue Medium"/>
                <a:cs typeface="Helvetica Neue Medium"/>
                <a:sym typeface="Helvetica Neue Medium"/>
              </a:defRPr>
            </a:lvl5pPr>
          </a:lstStyle>
          <a:p>
            <a:r>
              <a:t>Body Level One</a:t>
            </a:r>
          </a:p>
          <a:p>
            <a:pPr lvl="1"/>
            <a:r>
              <a:t>Body Level Two</a:t>
            </a:r>
          </a:p>
          <a:p>
            <a:pPr lvl="2"/>
            <a:r>
              <a:t>Body Level Three</a:t>
            </a:r>
          </a:p>
          <a:p>
            <a:pPr lvl="3"/>
            <a:r>
              <a:t>Body Level Four</a:t>
            </a:r>
          </a:p>
          <a:p>
            <a:pPr lvl="4"/>
            <a:r>
              <a:t>Body Level Five</a:t>
            </a:r>
          </a:p>
        </p:txBody>
      </p:sp>
      <p:sp>
        <p:nvSpPr>
          <p:cNvPr id="105" name="直線接點 7"/>
          <p:cNvSpPr/>
          <p:nvPr/>
        </p:nvSpPr>
        <p:spPr>
          <a:xfrm>
            <a:off x="1953468" y="2863662"/>
            <a:ext cx="20477062" cy="1"/>
          </a:xfrm>
          <a:prstGeom prst="line">
            <a:avLst/>
          </a:prstGeom>
          <a:ln w="25400">
            <a:solidFill>
              <a:srgbClr val="00A2DB"/>
            </a:solidFill>
            <a:miter/>
          </a:ln>
        </p:spPr>
        <p:txBody>
          <a:bodyPr lIns="91437" tIns="91437" rIns="91437" bIns="91437"/>
          <a:lstStyle/>
          <a:p>
            <a:pPr>
              <a:defRPr>
                <a:latin typeface="+mn-lt"/>
                <a:ea typeface="+mn-ea"/>
                <a:cs typeface="+mn-cs"/>
                <a:sym typeface="Calibri"/>
              </a:defRPr>
            </a:pPr>
            <a:endParaRPr/>
          </a:p>
        </p:txBody>
      </p:sp>
      <p:sp>
        <p:nvSpPr>
          <p:cNvPr id="106" name="文字方塊 12"/>
          <p:cNvSpPr txBox="1">
            <a:spLocks noGrp="1"/>
          </p:cNvSpPr>
          <p:nvPr>
            <p:ph type="body" sz="quarter" idx="21"/>
          </p:nvPr>
        </p:nvSpPr>
        <p:spPr>
          <a:xfrm>
            <a:off x="16642584" y="2198184"/>
            <a:ext cx="5787947" cy="665483"/>
          </a:xfrm>
          <a:prstGeom prst="rect">
            <a:avLst/>
          </a:prstGeom>
        </p:spPr>
        <p:txBody>
          <a:bodyPr lIns="91437" tIns="91437" rIns="91437" bIns="91437"/>
          <a:lstStyle/>
          <a:p>
            <a:pPr marL="0" indent="0">
              <a:lnSpc>
                <a:spcPct val="100000"/>
              </a:lnSpc>
              <a:spcBef>
                <a:spcPts val="0"/>
              </a:spcBef>
              <a:buSzTx/>
              <a:buFontTx/>
              <a:buNone/>
              <a:defRPr sz="3200">
                <a:solidFill>
                  <a:srgbClr val="00A2DB"/>
                </a:solidFill>
                <a:latin typeface="Roboto Light"/>
                <a:ea typeface="Roboto Light"/>
                <a:cs typeface="Roboto Light"/>
                <a:sym typeface="Roboto Light"/>
              </a:defRPr>
            </a:pPr>
            <a:endParaRPr/>
          </a:p>
        </p:txBody>
      </p:sp>
      <p:sp>
        <p:nvSpPr>
          <p:cNvPr id="107" name="Slide Number"/>
          <p:cNvSpPr txBox="1">
            <a:spLocks noGrp="1"/>
          </p:cNvSpPr>
          <p:nvPr>
            <p:ph type="sldNum" sz="quarter" idx="2"/>
          </p:nvPr>
        </p:nvSpPr>
        <p:spPr>
          <a:xfrm>
            <a:off x="22203058" y="12835872"/>
            <a:ext cx="504544" cy="483906"/>
          </a:xfrm>
          <a:prstGeom prst="rect">
            <a:avLst/>
          </a:prstGeom>
        </p:spPr>
        <p:txBody>
          <a:bodyPr lIns="91437" tIns="91437" rIns="91437" bIns="91437"/>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直線接點 7"/>
          <p:cNvSpPr/>
          <p:nvPr/>
        </p:nvSpPr>
        <p:spPr>
          <a:xfrm>
            <a:off x="1676400" y="2863663"/>
            <a:ext cx="20754130" cy="1"/>
          </a:xfrm>
          <a:prstGeom prst="line">
            <a:avLst/>
          </a:prstGeom>
          <a:ln w="25400">
            <a:solidFill>
              <a:srgbClr val="00A2DB"/>
            </a:solidFill>
            <a:miter/>
          </a:ln>
        </p:spPr>
        <p:txBody>
          <a:bodyPr tIns="91439" bIns="91439"/>
          <a:lstStyle/>
          <a:p>
            <a:pPr>
              <a:defRPr sz="3600">
                <a:solidFill>
                  <a:srgbClr val="000000"/>
                </a:solidFill>
                <a:latin typeface="+mn-lt"/>
                <a:ea typeface="+mn-ea"/>
                <a:cs typeface="+mn-cs"/>
                <a:sym typeface="Calibri"/>
              </a:defRPr>
            </a:pPr>
            <a:endParaRPr/>
          </a:p>
        </p:txBody>
      </p:sp>
      <p:sp>
        <p:nvSpPr>
          <p:cNvPr id="3" name="Title Text"/>
          <p:cNvSpPr txBox="1">
            <a:spLocks noGrp="1"/>
          </p:cNvSpPr>
          <p:nvPr>
            <p:ph type="title"/>
          </p:nvPr>
        </p:nvSpPr>
        <p:spPr>
          <a:xfrm>
            <a:off x="1676400" y="730250"/>
            <a:ext cx="21031200" cy="2651126"/>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chor="ctr">
            <a:normAutofit/>
          </a:bodyPr>
          <a:lstStyle/>
          <a:p>
            <a:r>
              <a:t>Title Text</a:t>
            </a:r>
          </a:p>
        </p:txBody>
      </p:sp>
      <p:sp>
        <p:nvSpPr>
          <p:cNvPr id="4" name="Body Level One…"/>
          <p:cNvSpPr txBox="1">
            <a:spLocks noGrp="1"/>
          </p:cNvSpPr>
          <p:nvPr>
            <p:ph type="body" idx="1"/>
          </p:nvPr>
        </p:nvSpPr>
        <p:spPr>
          <a:xfrm>
            <a:off x="1219200" y="3200400"/>
            <a:ext cx="21945600" cy="9051925"/>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22192337" y="12808585"/>
            <a:ext cx="515264" cy="538480"/>
          </a:xfrm>
          <a:prstGeom prst="rect">
            <a:avLst/>
          </a:prstGeom>
          <a:ln w="25400">
            <a:miter lim="400000"/>
          </a:ln>
        </p:spPr>
        <p:txBody>
          <a:bodyPr wrap="none" tIns="91439" bIns="91439" anchor="ctr">
            <a:spAutoFit/>
          </a:bodyPr>
          <a:lstStyle>
            <a:lvl1pPr algn="r">
              <a:defRPr sz="2400">
                <a:solidFill>
                  <a:srgbClr val="888888"/>
                </a:solidFill>
                <a:latin typeface="+mn-lt"/>
                <a:ea typeface="+mn-ea"/>
                <a:cs typeface="+mn-cs"/>
                <a:sym typeface="Calibri"/>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1pPr>
      <a:lvl2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2pPr>
      <a:lvl3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3pPr>
      <a:lvl4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4pPr>
      <a:lvl5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5pPr>
      <a:lvl6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6pPr>
      <a:lvl7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7pPr>
      <a:lvl8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8pPr>
      <a:lvl9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9pPr>
    </p:titleStyle>
    <p:bodyStyle>
      <a:lvl1pPr marL="457200" marR="0" indent="-457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n-lt"/>
          <a:ea typeface="+mn-ea"/>
          <a:cs typeface="+mn-cs"/>
          <a:sym typeface="Calibri"/>
        </a:defRPr>
      </a:lvl1pPr>
      <a:lvl2pPr marL="990600" marR="0" indent="-5334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n-lt"/>
          <a:ea typeface="+mn-ea"/>
          <a:cs typeface="+mn-cs"/>
          <a:sym typeface="Calibri"/>
        </a:defRPr>
      </a:lvl2pPr>
      <a:lvl3pPr marL="1554479" marR="0" indent="-640079"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n-lt"/>
          <a:ea typeface="+mn-ea"/>
          <a:cs typeface="+mn-cs"/>
          <a:sym typeface="Calibri"/>
        </a:defRPr>
      </a:lvl3pPr>
      <a:lvl4pPr marL="2082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n-lt"/>
          <a:ea typeface="+mn-ea"/>
          <a:cs typeface="+mn-cs"/>
          <a:sym typeface="Calibri"/>
        </a:defRPr>
      </a:lvl4pPr>
      <a:lvl5pPr marL="25400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n-lt"/>
          <a:ea typeface="+mn-ea"/>
          <a:cs typeface="+mn-cs"/>
          <a:sym typeface="Calibri"/>
        </a:defRPr>
      </a:lvl5pPr>
      <a:lvl6pPr marL="29972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n-lt"/>
          <a:ea typeface="+mn-ea"/>
          <a:cs typeface="+mn-cs"/>
          <a:sym typeface="Calibri"/>
        </a:defRPr>
      </a:lvl6pPr>
      <a:lvl7pPr marL="34544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n-lt"/>
          <a:ea typeface="+mn-ea"/>
          <a:cs typeface="+mn-cs"/>
          <a:sym typeface="Calibri"/>
        </a:defRPr>
      </a:lvl7pPr>
      <a:lvl8pPr marL="39116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n-lt"/>
          <a:ea typeface="+mn-ea"/>
          <a:cs typeface="+mn-cs"/>
          <a:sym typeface="Calibri"/>
        </a:defRPr>
      </a:lvl8pPr>
      <a:lvl9pPr marL="4368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n-lt"/>
          <a:ea typeface="+mn-ea"/>
          <a:cs typeface="+mn-cs"/>
          <a:sym typeface="Calibri"/>
        </a:defRPr>
      </a:lvl9pPr>
    </p:bodyStyle>
    <p:otherStyle>
      <a:lvl1pPr marL="0" marR="0" indent="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julie@genie-networks.com" TargetMode="External"/><Relationship Id="rId2" Type="http://schemas.openxmlformats.org/officeDocument/2006/relationships/hyperlink" Target="http://www.genie-networks.com" TargetMode="Externa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ynthesizing Heterogeneous Telemetry to  Optimize Peering Performance and Routing Security"/>
          <p:cNvSpPr txBox="1">
            <a:spLocks noGrp="1"/>
          </p:cNvSpPr>
          <p:nvPr>
            <p:ph type="ctrTitle"/>
          </p:nvPr>
        </p:nvSpPr>
        <p:spPr>
          <a:xfrm>
            <a:off x="1953469" y="4031305"/>
            <a:ext cx="18288001" cy="3300563"/>
          </a:xfrm>
          <a:prstGeom prst="rect">
            <a:avLst/>
          </a:prstGeom>
        </p:spPr>
        <p:txBody>
          <a:bodyPr/>
          <a:lstStyle/>
          <a:p>
            <a:pPr defTabSz="1554480">
              <a:lnSpc>
                <a:spcPct val="120000"/>
              </a:lnSpc>
              <a:defRPr sz="6120"/>
            </a:pPr>
            <a:r>
              <a:rPr lang="en-GB" dirty="0"/>
              <a:t>Infusing Heterogeneous Data to Troubleshoot &amp; Improve Peering Performance and Security</a:t>
            </a:r>
          </a:p>
        </p:txBody>
      </p:sp>
      <p:sp>
        <p:nvSpPr>
          <p:cNvPr id="169" name="文字方塊 12"/>
          <p:cNvSpPr txBox="1">
            <a:spLocks noGrp="1"/>
          </p:cNvSpPr>
          <p:nvPr>
            <p:ph type="body" idx="21"/>
          </p:nvPr>
        </p:nvSpPr>
        <p:spPr>
          <a:prstGeom prst="rect">
            <a:avLst/>
          </a:prstGeom>
        </p:spPr>
        <p:txBody>
          <a:bodyPr>
            <a:normAutofit/>
          </a:bodyPr>
          <a:lstStyle/>
          <a:p>
            <a:r>
              <a:rPr lang="en-US" dirty="0"/>
              <a:t>Siarhei Matashuk</a:t>
            </a:r>
          </a:p>
          <a:p>
            <a:r>
              <a:rPr lang="en-US" sz="3600" dirty="0"/>
              <a:t>CCIE #27340</a:t>
            </a:r>
            <a:endParaRPr sz="3600" dirty="0"/>
          </a:p>
        </p:txBody>
      </p:sp>
      <p:sp>
        <p:nvSpPr>
          <p:cNvPr id="170" name="May 2025"/>
          <p:cNvSpPr txBox="1">
            <a:spLocks noGrp="1"/>
          </p:cNvSpPr>
          <p:nvPr>
            <p:ph type="body" idx="22"/>
          </p:nvPr>
        </p:nvSpPr>
        <p:spPr>
          <a:prstGeom prst="rect">
            <a:avLst/>
          </a:prstGeom>
        </p:spPr>
        <p:txBody>
          <a:bodyPr/>
          <a:lstStyle/>
          <a:p>
            <a:r>
              <a:t>May 2025</a:t>
            </a:r>
          </a:p>
        </p:txBody>
      </p:sp>
      <p:sp>
        <p:nvSpPr>
          <p:cNvPr id="171" name="Some Use Cases"/>
          <p:cNvSpPr txBox="1">
            <a:spLocks noGrp="1"/>
          </p:cNvSpPr>
          <p:nvPr>
            <p:ph type="body" idx="23"/>
          </p:nvPr>
        </p:nvSpPr>
        <p:spPr>
          <a:xfrm>
            <a:off x="1953469" y="7421553"/>
            <a:ext cx="18288001" cy="993553"/>
          </a:xfrm>
          <a:prstGeom prst="rect">
            <a:avLst/>
          </a:prstGeom>
        </p:spPr>
        <p:txBody>
          <a:bodyPr/>
          <a:lstStyle/>
          <a:p>
            <a:r>
              <a:rPr dirty="0"/>
              <a:t>Some Use Cases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Troubleshooting — Unreasonable peer behavior…"/>
          <p:cNvSpPr txBox="1">
            <a:spLocks noGrp="1"/>
          </p:cNvSpPr>
          <p:nvPr>
            <p:ph type="body" sz="quarter" idx="1"/>
          </p:nvPr>
        </p:nvSpPr>
        <p:spPr>
          <a:xfrm>
            <a:off x="1676399" y="3044274"/>
            <a:ext cx="20754131" cy="2545842"/>
          </a:xfrm>
          <a:prstGeom prst="rect">
            <a:avLst/>
          </a:prstGeom>
        </p:spPr>
        <p:txBody>
          <a:bodyPr/>
          <a:lstStyle/>
          <a:p>
            <a:pPr>
              <a:lnSpc>
                <a:spcPct val="100000"/>
              </a:lnSpc>
            </a:pPr>
            <a:r>
              <a:t>Troubleshooting — Unreasonable peer behavior</a:t>
            </a:r>
          </a:p>
          <a:p>
            <a:pPr>
              <a:lnSpc>
                <a:spcPct val="100000"/>
              </a:lnSpc>
            </a:pPr>
            <a:r>
              <a:rPr sz="4000" b="1">
                <a:solidFill>
                  <a:srgbClr val="222222"/>
                </a:solidFill>
                <a:latin typeface="Helvetica Neue"/>
                <a:ea typeface="Helvetica Neue"/>
                <a:cs typeface="Helvetica Neue"/>
                <a:sym typeface="Helvetica Neue"/>
              </a:rPr>
              <a:t>Example: </a:t>
            </a:r>
            <a:r>
              <a:rPr sz="4000">
                <a:solidFill>
                  <a:srgbClr val="222222"/>
                </a:solidFill>
                <a:latin typeface="Helvetica Neue Light"/>
                <a:ea typeface="Helvetica Neue Light"/>
                <a:cs typeface="Helvetica Neue Light"/>
                <a:sym typeface="Helvetica Neue Light"/>
              </a:rPr>
              <a:t>Peers dumping traffic at you for routes they didn’t receive from you (CDN/service providers abusing peering terms) </a:t>
            </a:r>
          </a:p>
        </p:txBody>
      </p:sp>
      <p:sp>
        <p:nvSpPr>
          <p:cNvPr id="414" name="文字方塊 12"/>
          <p:cNvSpPr txBox="1"/>
          <p:nvPr/>
        </p:nvSpPr>
        <p:spPr>
          <a:xfrm>
            <a:off x="20337689" y="2198184"/>
            <a:ext cx="2092842" cy="6654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tIns="91439" bIns="91439">
            <a:spAutoFit/>
          </a:bodyPr>
          <a:lstStyle>
            <a:lvl1pPr algn="r">
              <a:defRPr sz="3200">
                <a:solidFill>
                  <a:srgbClr val="00A2DB"/>
                </a:solidFill>
                <a:latin typeface="Roboto Light"/>
                <a:ea typeface="Roboto Light"/>
                <a:cs typeface="Roboto Light"/>
                <a:sym typeface="Roboto Light"/>
              </a:defRPr>
            </a:lvl1pPr>
          </a:lstStyle>
          <a:p>
            <a:r>
              <a:t>Use Case </a:t>
            </a:r>
          </a:p>
        </p:txBody>
      </p:sp>
      <p:sp>
        <p:nvSpPr>
          <p:cNvPr id="415" name="Route Integrity Verification"/>
          <p:cNvSpPr txBox="1"/>
          <p:nvPr/>
        </p:nvSpPr>
        <p:spPr>
          <a:xfrm>
            <a:off x="1676400" y="1695755"/>
            <a:ext cx="10183813" cy="1181101"/>
          </a:xfrm>
          <a:prstGeom prst="rect">
            <a:avLst/>
          </a:prstGeom>
          <a:solidFill>
            <a:srgbClr val="00A2DB"/>
          </a:solidFill>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01600" tIns="101600" rIns="101600" bIns="101600">
            <a:spAutoFit/>
          </a:bodyPr>
          <a:lstStyle>
            <a:lvl1pPr>
              <a:defRPr sz="6400"/>
            </a:lvl1pPr>
          </a:lstStyle>
          <a:p>
            <a:r>
              <a:rPr dirty="0"/>
              <a:t>Route Integrity Verification </a:t>
            </a:r>
          </a:p>
        </p:txBody>
      </p:sp>
      <p:sp>
        <p:nvSpPr>
          <p:cNvPr id="416" name="ISP B is stealing resources from its peer by dumping at ISP A for routes ISP A didn’t send it (to haul the ISP B’s traffic from location S to location D)"/>
          <p:cNvSpPr txBox="1"/>
          <p:nvPr/>
        </p:nvSpPr>
        <p:spPr>
          <a:xfrm>
            <a:off x="13814793" y="5123041"/>
            <a:ext cx="8414649" cy="4842479"/>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7" tIns="91437" rIns="91437" bIns="91437">
            <a:spAutoFit/>
          </a:bodyPr>
          <a:lstStyle/>
          <a:p>
            <a:pPr>
              <a:defRPr sz="3800">
                <a:solidFill>
                  <a:srgbClr val="000000"/>
                </a:solidFill>
                <a:latin typeface="Helvetica Neue Light"/>
                <a:ea typeface="Helvetica Neue Light"/>
                <a:cs typeface="Helvetica Neue Light"/>
                <a:sym typeface="Helvetica Neue Light"/>
              </a:defRPr>
            </a:pPr>
            <a:r>
              <a:rPr dirty="0"/>
              <a:t>Instead of diverting the traffic through paid transit links, ISP B dumps traffic at ISP A for routes ISP A didn’t send it trough the free-peering agreement.</a:t>
            </a:r>
            <a:br>
              <a:rPr dirty="0"/>
            </a:br>
            <a:endParaRPr dirty="0"/>
          </a:p>
          <a:p>
            <a:pPr>
              <a:defRPr sz="3800">
                <a:solidFill>
                  <a:srgbClr val="000000"/>
                </a:solidFill>
                <a:latin typeface="Helvetica Neue Light"/>
                <a:ea typeface="Helvetica Neue Light"/>
                <a:cs typeface="Helvetica Neue Light"/>
                <a:sym typeface="Helvetica Neue Light"/>
              </a:defRPr>
            </a:pPr>
            <a:r>
              <a:rPr dirty="0"/>
              <a:t>ISP B is </a:t>
            </a:r>
            <a:r>
              <a:rPr lang="en-GB" dirty="0"/>
              <a:t>stealing</a:t>
            </a:r>
            <a:r>
              <a:rPr dirty="0"/>
              <a:t> resources from ISP A, by violating the peering agreements with ISP A. </a:t>
            </a:r>
          </a:p>
        </p:txBody>
      </p:sp>
      <p:sp>
        <p:nvSpPr>
          <p:cNvPr id="417" name="Shape"/>
          <p:cNvSpPr/>
          <p:nvPr/>
        </p:nvSpPr>
        <p:spPr>
          <a:xfrm>
            <a:off x="6740024" y="5064371"/>
            <a:ext cx="4634087" cy="2832470"/>
          </a:xfrm>
          <a:custGeom>
            <a:avLst/>
            <a:gdLst/>
            <a:ahLst/>
            <a:cxnLst>
              <a:cxn ang="0">
                <a:pos x="wd2" y="hd2"/>
              </a:cxn>
              <a:cxn ang="5400000">
                <a:pos x="wd2" y="hd2"/>
              </a:cxn>
              <a:cxn ang="10800000">
                <a:pos x="wd2" y="hd2"/>
              </a:cxn>
              <a:cxn ang="16200000">
                <a:pos x="wd2" y="hd2"/>
              </a:cxn>
            </a:cxnLst>
            <a:rect l="0" t="0" r="r" b="b"/>
            <a:pathLst>
              <a:path w="21600" h="21600" extrusionOk="0">
                <a:moveTo>
                  <a:pt x="16538" y="19636"/>
                </a:moveTo>
                <a:cubicBezTo>
                  <a:pt x="13440" y="19636"/>
                  <a:pt x="4725" y="19636"/>
                  <a:pt x="4725" y="19636"/>
                </a:cubicBezTo>
                <a:cubicBezTo>
                  <a:pt x="2861" y="19636"/>
                  <a:pt x="1350" y="17439"/>
                  <a:pt x="1350" y="14727"/>
                </a:cubicBezTo>
                <a:cubicBezTo>
                  <a:pt x="1350" y="12016"/>
                  <a:pt x="2861" y="9818"/>
                  <a:pt x="4725" y="9818"/>
                </a:cubicBezTo>
                <a:lnTo>
                  <a:pt x="5400" y="9818"/>
                </a:lnTo>
                <a:cubicBezTo>
                  <a:pt x="5076" y="9296"/>
                  <a:pt x="4725" y="8613"/>
                  <a:pt x="4725" y="7855"/>
                </a:cubicBezTo>
                <a:cubicBezTo>
                  <a:pt x="4725" y="6228"/>
                  <a:pt x="5632" y="4909"/>
                  <a:pt x="6750" y="4909"/>
                </a:cubicBezTo>
                <a:cubicBezTo>
                  <a:pt x="7388" y="4909"/>
                  <a:pt x="8100" y="5400"/>
                  <a:pt x="8321" y="5956"/>
                </a:cubicBezTo>
                <a:cubicBezTo>
                  <a:pt x="8775" y="3927"/>
                  <a:pt x="10357" y="1964"/>
                  <a:pt x="12150" y="1964"/>
                </a:cubicBezTo>
                <a:cubicBezTo>
                  <a:pt x="14387" y="1964"/>
                  <a:pt x="16200" y="4601"/>
                  <a:pt x="16200" y="7855"/>
                </a:cubicBezTo>
                <a:cubicBezTo>
                  <a:pt x="16200" y="8211"/>
                  <a:pt x="16200" y="8836"/>
                  <a:pt x="16200" y="8836"/>
                </a:cubicBezTo>
                <a:cubicBezTo>
                  <a:pt x="16200" y="8836"/>
                  <a:pt x="16397" y="8836"/>
                  <a:pt x="16538" y="8836"/>
                </a:cubicBezTo>
                <a:cubicBezTo>
                  <a:pt x="18588" y="8836"/>
                  <a:pt x="20250" y="11254"/>
                  <a:pt x="20250" y="14236"/>
                </a:cubicBezTo>
                <a:cubicBezTo>
                  <a:pt x="20250" y="17219"/>
                  <a:pt x="18588" y="19636"/>
                  <a:pt x="16538" y="19636"/>
                </a:cubicBezTo>
                <a:close/>
                <a:moveTo>
                  <a:pt x="17518" y="7014"/>
                </a:moveTo>
                <a:cubicBezTo>
                  <a:pt x="17230" y="3072"/>
                  <a:pt x="14937" y="0"/>
                  <a:pt x="12150" y="0"/>
                </a:cubicBezTo>
                <a:cubicBezTo>
                  <a:pt x="10363" y="0"/>
                  <a:pt x="8784" y="1268"/>
                  <a:pt x="7801" y="3213"/>
                </a:cubicBezTo>
                <a:cubicBezTo>
                  <a:pt x="7468" y="3053"/>
                  <a:pt x="7119" y="2945"/>
                  <a:pt x="6750" y="2945"/>
                </a:cubicBezTo>
                <a:cubicBezTo>
                  <a:pt x="4886" y="2945"/>
                  <a:pt x="3375" y="5143"/>
                  <a:pt x="3375" y="7855"/>
                </a:cubicBezTo>
                <a:cubicBezTo>
                  <a:pt x="3375" y="7951"/>
                  <a:pt x="3391" y="8041"/>
                  <a:pt x="3394" y="8136"/>
                </a:cubicBezTo>
                <a:cubicBezTo>
                  <a:pt x="1433" y="8972"/>
                  <a:pt x="0" y="11604"/>
                  <a:pt x="0" y="14727"/>
                </a:cubicBezTo>
                <a:cubicBezTo>
                  <a:pt x="0" y="18523"/>
                  <a:pt x="2115" y="21600"/>
                  <a:pt x="4725" y="21600"/>
                </a:cubicBezTo>
                <a:cubicBezTo>
                  <a:pt x="8011" y="21600"/>
                  <a:pt x="15150" y="21600"/>
                  <a:pt x="16538" y="21600"/>
                </a:cubicBezTo>
                <a:cubicBezTo>
                  <a:pt x="19333" y="21600"/>
                  <a:pt x="21600" y="18303"/>
                  <a:pt x="21600" y="14236"/>
                </a:cubicBezTo>
                <a:cubicBezTo>
                  <a:pt x="21600" y="10658"/>
                  <a:pt x="19844" y="7678"/>
                  <a:pt x="17518" y="7014"/>
                </a:cubicBezTo>
                <a:close/>
              </a:path>
            </a:pathLst>
          </a:custGeom>
          <a:solidFill>
            <a:srgbClr val="0096FF"/>
          </a:solidFill>
          <a:ln w="25400">
            <a:miter lim="400000"/>
          </a:ln>
        </p:spPr>
        <p:txBody>
          <a:bodyPr lIns="91437" tIns="91437" rIns="91437" bIns="91437" anchor="ctr"/>
          <a:lstStyle/>
          <a:p>
            <a:pPr algn="ctr" defTabSz="914400">
              <a:defRPr sz="6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8" name="ISP A"/>
          <p:cNvSpPr txBox="1"/>
          <p:nvPr/>
        </p:nvSpPr>
        <p:spPr>
          <a:xfrm>
            <a:off x="7869266" y="5886208"/>
            <a:ext cx="1421812" cy="640077"/>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7" tIns="91437" rIns="91437" bIns="91437">
            <a:spAutoFit/>
          </a:bodyPr>
          <a:lstStyle>
            <a:lvl1pPr algn="ctr">
              <a:defRPr sz="3200">
                <a:solidFill>
                  <a:srgbClr val="000000"/>
                </a:solidFill>
                <a:latin typeface="Gill Sans"/>
                <a:ea typeface="Gill Sans"/>
                <a:cs typeface="Gill Sans"/>
                <a:sym typeface="Gill Sans"/>
              </a:defRPr>
            </a:lvl1pPr>
          </a:lstStyle>
          <a:p>
            <a:r>
              <a:t>ISP A</a:t>
            </a:r>
          </a:p>
        </p:txBody>
      </p:sp>
      <p:sp>
        <p:nvSpPr>
          <p:cNvPr id="419" name="Shape"/>
          <p:cNvSpPr/>
          <p:nvPr/>
        </p:nvSpPr>
        <p:spPr>
          <a:xfrm>
            <a:off x="7195835" y="8892154"/>
            <a:ext cx="3898718" cy="2380270"/>
          </a:xfrm>
          <a:custGeom>
            <a:avLst/>
            <a:gdLst/>
            <a:ahLst/>
            <a:cxnLst>
              <a:cxn ang="0">
                <a:pos x="wd2" y="hd2"/>
              </a:cxn>
              <a:cxn ang="5400000">
                <a:pos x="wd2" y="hd2"/>
              </a:cxn>
              <a:cxn ang="10800000">
                <a:pos x="wd2" y="hd2"/>
              </a:cxn>
              <a:cxn ang="16200000">
                <a:pos x="wd2" y="hd2"/>
              </a:cxn>
            </a:cxnLst>
            <a:rect l="0" t="0" r="r" b="b"/>
            <a:pathLst>
              <a:path w="21600" h="21600" extrusionOk="0">
                <a:moveTo>
                  <a:pt x="16538" y="19636"/>
                </a:moveTo>
                <a:cubicBezTo>
                  <a:pt x="13440" y="19636"/>
                  <a:pt x="4725" y="19636"/>
                  <a:pt x="4725" y="19636"/>
                </a:cubicBezTo>
                <a:cubicBezTo>
                  <a:pt x="2861" y="19636"/>
                  <a:pt x="1350" y="17439"/>
                  <a:pt x="1350" y="14727"/>
                </a:cubicBezTo>
                <a:cubicBezTo>
                  <a:pt x="1350" y="12016"/>
                  <a:pt x="2861" y="9818"/>
                  <a:pt x="4725" y="9818"/>
                </a:cubicBezTo>
                <a:lnTo>
                  <a:pt x="5400" y="9818"/>
                </a:lnTo>
                <a:cubicBezTo>
                  <a:pt x="5076" y="9296"/>
                  <a:pt x="4725" y="8613"/>
                  <a:pt x="4725" y="7855"/>
                </a:cubicBezTo>
                <a:cubicBezTo>
                  <a:pt x="4725" y="6228"/>
                  <a:pt x="5632" y="4909"/>
                  <a:pt x="6750" y="4909"/>
                </a:cubicBezTo>
                <a:cubicBezTo>
                  <a:pt x="7388" y="4909"/>
                  <a:pt x="8100" y="5400"/>
                  <a:pt x="8321" y="5956"/>
                </a:cubicBezTo>
                <a:cubicBezTo>
                  <a:pt x="8775" y="3927"/>
                  <a:pt x="10357" y="1964"/>
                  <a:pt x="12150" y="1964"/>
                </a:cubicBezTo>
                <a:cubicBezTo>
                  <a:pt x="14387" y="1964"/>
                  <a:pt x="16200" y="4601"/>
                  <a:pt x="16200" y="7855"/>
                </a:cubicBezTo>
                <a:cubicBezTo>
                  <a:pt x="16200" y="8211"/>
                  <a:pt x="16200" y="8836"/>
                  <a:pt x="16200" y="8836"/>
                </a:cubicBezTo>
                <a:cubicBezTo>
                  <a:pt x="16200" y="8836"/>
                  <a:pt x="16397" y="8836"/>
                  <a:pt x="16538" y="8836"/>
                </a:cubicBezTo>
                <a:cubicBezTo>
                  <a:pt x="18588" y="8836"/>
                  <a:pt x="20250" y="11254"/>
                  <a:pt x="20250" y="14236"/>
                </a:cubicBezTo>
                <a:cubicBezTo>
                  <a:pt x="20250" y="17219"/>
                  <a:pt x="18588" y="19636"/>
                  <a:pt x="16538" y="19636"/>
                </a:cubicBezTo>
                <a:close/>
                <a:moveTo>
                  <a:pt x="17518" y="7014"/>
                </a:moveTo>
                <a:cubicBezTo>
                  <a:pt x="17230" y="3072"/>
                  <a:pt x="14937" y="0"/>
                  <a:pt x="12150" y="0"/>
                </a:cubicBezTo>
                <a:cubicBezTo>
                  <a:pt x="10363" y="0"/>
                  <a:pt x="8784" y="1268"/>
                  <a:pt x="7801" y="3213"/>
                </a:cubicBezTo>
                <a:cubicBezTo>
                  <a:pt x="7468" y="3053"/>
                  <a:pt x="7119" y="2945"/>
                  <a:pt x="6750" y="2945"/>
                </a:cubicBezTo>
                <a:cubicBezTo>
                  <a:pt x="4886" y="2945"/>
                  <a:pt x="3375" y="5143"/>
                  <a:pt x="3375" y="7855"/>
                </a:cubicBezTo>
                <a:cubicBezTo>
                  <a:pt x="3375" y="7951"/>
                  <a:pt x="3391" y="8041"/>
                  <a:pt x="3394" y="8136"/>
                </a:cubicBezTo>
                <a:cubicBezTo>
                  <a:pt x="1433" y="8972"/>
                  <a:pt x="0" y="11604"/>
                  <a:pt x="0" y="14727"/>
                </a:cubicBezTo>
                <a:cubicBezTo>
                  <a:pt x="0" y="18523"/>
                  <a:pt x="2115" y="21600"/>
                  <a:pt x="4725" y="21600"/>
                </a:cubicBezTo>
                <a:cubicBezTo>
                  <a:pt x="8011" y="21600"/>
                  <a:pt x="15150" y="21600"/>
                  <a:pt x="16538" y="21600"/>
                </a:cubicBezTo>
                <a:cubicBezTo>
                  <a:pt x="19333" y="21600"/>
                  <a:pt x="21600" y="18303"/>
                  <a:pt x="21600" y="14236"/>
                </a:cubicBezTo>
                <a:cubicBezTo>
                  <a:pt x="21600" y="10658"/>
                  <a:pt x="19844" y="7678"/>
                  <a:pt x="17518" y="7014"/>
                </a:cubicBezTo>
                <a:close/>
              </a:path>
            </a:pathLst>
          </a:custGeom>
          <a:solidFill>
            <a:srgbClr val="FF9300"/>
          </a:solidFill>
          <a:ln w="25400">
            <a:miter lim="400000"/>
          </a:ln>
        </p:spPr>
        <p:txBody>
          <a:bodyPr lIns="91437" tIns="91437" rIns="91437" bIns="91437" anchor="ctr"/>
          <a:lstStyle/>
          <a:p>
            <a:pPr algn="ctr" defTabSz="914400">
              <a:defRPr sz="6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0" name="ISP B"/>
          <p:cNvSpPr txBox="1"/>
          <p:nvPr/>
        </p:nvSpPr>
        <p:spPr>
          <a:xfrm>
            <a:off x="7527207" y="9504290"/>
            <a:ext cx="3122603" cy="1554477"/>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7" tIns="91437" rIns="91437" bIns="91437">
            <a:spAutoFit/>
          </a:bodyPr>
          <a:lstStyle/>
          <a:p>
            <a:pPr algn="ctr">
              <a:defRPr sz="3200">
                <a:solidFill>
                  <a:srgbClr val="000000"/>
                </a:solidFill>
                <a:latin typeface="Gill Sans"/>
                <a:ea typeface="Gill Sans"/>
                <a:cs typeface="Gill Sans"/>
                <a:sym typeface="Gill Sans"/>
              </a:defRPr>
            </a:pPr>
            <a:r>
              <a:t>ISP B/ </a:t>
            </a:r>
          </a:p>
          <a:p>
            <a:pPr algn="ctr">
              <a:defRPr sz="3200">
                <a:solidFill>
                  <a:srgbClr val="000000"/>
                </a:solidFill>
                <a:latin typeface="Gill Sans"/>
                <a:ea typeface="Gill Sans"/>
                <a:cs typeface="Gill Sans"/>
                <a:sym typeface="Gill Sans"/>
              </a:defRPr>
            </a:pPr>
            <a:r>
              <a:t>CDN/ </a:t>
            </a:r>
            <a:br/>
            <a:r>
              <a:t>Content Provider</a:t>
            </a:r>
          </a:p>
        </p:txBody>
      </p:sp>
      <p:pic>
        <p:nvPicPr>
          <p:cNvPr id="421" name="router-gray" descr="router-gray"/>
          <p:cNvPicPr>
            <a:picLocks noChangeAspect="1"/>
          </p:cNvPicPr>
          <p:nvPr/>
        </p:nvPicPr>
        <p:blipFill>
          <a:blip r:embed="rId2"/>
          <a:stretch>
            <a:fillRect/>
          </a:stretch>
        </p:blipFill>
        <p:spPr>
          <a:xfrm>
            <a:off x="7869266" y="7197138"/>
            <a:ext cx="847729" cy="561979"/>
          </a:xfrm>
          <a:prstGeom prst="rect">
            <a:avLst/>
          </a:prstGeom>
          <a:ln w="12700">
            <a:miter lim="400000"/>
          </a:ln>
          <a:effectLst>
            <a:outerShdw dist="203200" dir="2700000" rotWithShape="0">
              <a:srgbClr val="808080">
                <a:alpha val="50000"/>
              </a:srgbClr>
            </a:outerShdw>
          </a:effectLst>
        </p:spPr>
      </p:pic>
      <p:pic>
        <p:nvPicPr>
          <p:cNvPr id="422" name="router-gray" descr="router-gray"/>
          <p:cNvPicPr>
            <a:picLocks noChangeAspect="1"/>
          </p:cNvPicPr>
          <p:nvPr/>
        </p:nvPicPr>
        <p:blipFill>
          <a:blip r:embed="rId2"/>
          <a:stretch>
            <a:fillRect/>
          </a:stretch>
        </p:blipFill>
        <p:spPr>
          <a:xfrm>
            <a:off x="7859770" y="8933698"/>
            <a:ext cx="847729" cy="561979"/>
          </a:xfrm>
          <a:prstGeom prst="rect">
            <a:avLst/>
          </a:prstGeom>
          <a:ln w="12700">
            <a:miter lim="400000"/>
          </a:ln>
          <a:effectLst>
            <a:outerShdw dist="203200" dir="2700000" rotWithShape="0">
              <a:srgbClr val="808080">
                <a:alpha val="50000"/>
              </a:srgbClr>
            </a:outerShdw>
          </a:effectLst>
        </p:spPr>
      </p:pic>
      <p:sp>
        <p:nvSpPr>
          <p:cNvPr id="423" name="Line"/>
          <p:cNvSpPr/>
          <p:nvPr/>
        </p:nvSpPr>
        <p:spPr>
          <a:xfrm>
            <a:off x="8267729" y="7764657"/>
            <a:ext cx="1" cy="1169042"/>
          </a:xfrm>
          <a:prstGeom prst="line">
            <a:avLst/>
          </a:prstGeom>
          <a:ln w="101600">
            <a:solidFill>
              <a:srgbClr val="CC0000"/>
            </a:solidFill>
          </a:ln>
        </p:spPr>
        <p:txBody>
          <a:bodyPr lIns="91437" tIns="91437" rIns="91437" bIns="91437"/>
          <a:lstStyle/>
          <a:p>
            <a:pPr>
              <a:defRPr sz="3600">
                <a:solidFill>
                  <a:srgbClr val="000000"/>
                </a:solidFill>
                <a:latin typeface="+mn-lt"/>
                <a:ea typeface="+mn-ea"/>
                <a:cs typeface="+mn-cs"/>
                <a:sym typeface="Calibri"/>
              </a:defRPr>
            </a:pPr>
            <a:endParaRPr/>
          </a:p>
        </p:txBody>
      </p:sp>
      <p:sp>
        <p:nvSpPr>
          <p:cNvPr id="424" name="Line"/>
          <p:cNvSpPr/>
          <p:nvPr/>
        </p:nvSpPr>
        <p:spPr>
          <a:xfrm flipV="1">
            <a:off x="9793348" y="7755151"/>
            <a:ext cx="1" cy="1181101"/>
          </a:xfrm>
          <a:prstGeom prst="line">
            <a:avLst/>
          </a:prstGeom>
          <a:ln w="101600">
            <a:solidFill>
              <a:srgbClr val="008F00"/>
            </a:solidFill>
          </a:ln>
        </p:spPr>
        <p:txBody>
          <a:bodyPr lIns="91437" tIns="91437" rIns="91437" bIns="91437"/>
          <a:lstStyle/>
          <a:p>
            <a:pPr>
              <a:defRPr sz="3600">
                <a:solidFill>
                  <a:srgbClr val="000000"/>
                </a:solidFill>
                <a:latin typeface="+mn-lt"/>
                <a:ea typeface="+mn-ea"/>
                <a:cs typeface="+mn-cs"/>
                <a:sym typeface="Calibri"/>
              </a:defRPr>
            </a:pPr>
            <a:endParaRPr/>
          </a:p>
        </p:txBody>
      </p:sp>
      <p:pic>
        <p:nvPicPr>
          <p:cNvPr id="425" name="router-gray" descr="router-gray"/>
          <p:cNvPicPr>
            <a:picLocks noChangeAspect="1"/>
          </p:cNvPicPr>
          <p:nvPr/>
        </p:nvPicPr>
        <p:blipFill>
          <a:blip r:embed="rId2"/>
          <a:stretch>
            <a:fillRect/>
          </a:stretch>
        </p:blipFill>
        <p:spPr>
          <a:xfrm>
            <a:off x="9344085" y="7197138"/>
            <a:ext cx="847729" cy="561979"/>
          </a:xfrm>
          <a:prstGeom prst="rect">
            <a:avLst/>
          </a:prstGeom>
          <a:ln w="12700">
            <a:miter lim="400000"/>
          </a:ln>
          <a:effectLst>
            <a:outerShdw dist="203200" dir="2700000" rotWithShape="0">
              <a:srgbClr val="808080">
                <a:alpha val="50000"/>
              </a:srgbClr>
            </a:outerShdw>
          </a:effectLst>
        </p:spPr>
      </p:pic>
      <p:grpSp>
        <p:nvGrpSpPr>
          <p:cNvPr id="435" name="Group"/>
          <p:cNvGrpSpPr/>
          <p:nvPr/>
        </p:nvGrpSpPr>
        <p:grpSpPr>
          <a:xfrm>
            <a:off x="1676400" y="6526284"/>
            <a:ext cx="5863426" cy="3255064"/>
            <a:chOff x="0" y="0"/>
            <a:chExt cx="5863425" cy="3255062"/>
          </a:xfrm>
        </p:grpSpPr>
        <p:sp>
          <p:nvSpPr>
            <p:cNvPr id="426" name="Rectangle"/>
            <p:cNvSpPr/>
            <p:nvPr/>
          </p:nvSpPr>
          <p:spPr>
            <a:xfrm>
              <a:off x="0" y="0"/>
              <a:ext cx="4903292" cy="3255062"/>
            </a:xfrm>
            <a:prstGeom prst="rect">
              <a:avLst/>
            </a:prstGeom>
            <a:solidFill>
              <a:srgbClr val="EBEBEB"/>
            </a:solidFill>
            <a:ln w="12700" cap="flat">
              <a:solidFill>
                <a:srgbClr val="919191"/>
              </a:solidFill>
              <a:prstDash val="solid"/>
              <a:round/>
            </a:ln>
            <a:effectLst/>
          </p:spPr>
          <p:txBody>
            <a:bodyPr wrap="square" lIns="91437" tIns="91437" rIns="91437" bIns="91437" numCol="1" anchor="t">
              <a:noAutofit/>
            </a:bodyPr>
            <a:lstStyle/>
            <a:p>
              <a:pPr algn="ctr">
                <a:defRPr sz="6400" b="1" baseline="-15500">
                  <a:solidFill>
                    <a:srgbClr val="000000"/>
                  </a:solidFill>
                  <a:latin typeface="Arial"/>
                  <a:ea typeface="Arial"/>
                  <a:cs typeface="Arial"/>
                  <a:sym typeface="Arial"/>
                </a:defRPr>
              </a:pPr>
              <a:endParaRPr/>
            </a:p>
          </p:txBody>
        </p:sp>
        <p:sp>
          <p:nvSpPr>
            <p:cNvPr id="427" name="Line"/>
            <p:cNvSpPr/>
            <p:nvPr/>
          </p:nvSpPr>
          <p:spPr>
            <a:xfrm>
              <a:off x="321638" y="1220191"/>
              <a:ext cx="1016894" cy="1"/>
            </a:xfrm>
            <a:prstGeom prst="line">
              <a:avLst/>
            </a:prstGeom>
            <a:noFill/>
            <a:ln w="76200" cap="flat">
              <a:solidFill>
                <a:srgbClr val="CC0000"/>
              </a:solidFill>
              <a:prstDash val="solid"/>
              <a:round/>
            </a:ln>
            <a:effectLst/>
          </p:spPr>
          <p:txBody>
            <a:bodyPr wrap="square" lIns="91437" tIns="91437" rIns="91437" bIns="91437" numCol="1" anchor="t">
              <a:noAutofit/>
            </a:bodyPr>
            <a:lstStyle/>
            <a:p>
              <a:pPr>
                <a:defRPr sz="3600">
                  <a:solidFill>
                    <a:srgbClr val="000000"/>
                  </a:solidFill>
                  <a:latin typeface="+mn-lt"/>
                  <a:ea typeface="+mn-ea"/>
                  <a:cs typeface="+mn-cs"/>
                  <a:sym typeface="Calibri"/>
                </a:defRPr>
              </a:pPr>
              <a:endParaRPr/>
            </a:p>
          </p:txBody>
        </p:sp>
        <p:sp>
          <p:nvSpPr>
            <p:cNvPr id="428" name="Real Traffic"/>
            <p:cNvSpPr/>
            <p:nvPr/>
          </p:nvSpPr>
          <p:spPr>
            <a:xfrm>
              <a:off x="1464938" y="2241086"/>
              <a:ext cx="2461703" cy="67710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7" tIns="91437" rIns="91437" bIns="91437" numCol="1" anchor="ctr">
              <a:spAutoFit/>
            </a:bodyPr>
            <a:lstStyle>
              <a:lvl1pPr algn="ctr">
                <a:defRPr sz="4800" baseline="-15499">
                  <a:solidFill>
                    <a:srgbClr val="000000"/>
                  </a:solidFill>
                  <a:latin typeface="Helvetica Neue"/>
                  <a:ea typeface="Helvetica Neue"/>
                  <a:cs typeface="Helvetica Neue"/>
                  <a:sym typeface="Helvetica Neue"/>
                </a:defRPr>
              </a:lvl1pPr>
            </a:lstStyle>
            <a:p>
              <a:pPr algn="l"/>
              <a:r>
                <a:rPr dirty="0"/>
                <a:t>Real Traffic</a:t>
              </a:r>
            </a:p>
          </p:txBody>
        </p:sp>
        <p:sp>
          <p:nvSpPr>
            <p:cNvPr id="429" name="External Link"/>
            <p:cNvSpPr txBox="1"/>
            <p:nvPr/>
          </p:nvSpPr>
          <p:spPr>
            <a:xfrm>
              <a:off x="1475838" y="862840"/>
              <a:ext cx="4132189" cy="677102"/>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7" tIns="91437" rIns="91437" bIns="91437" numCol="1" anchor="t">
              <a:spAutoFit/>
            </a:bodyPr>
            <a:lstStyle>
              <a:lvl1pPr algn="ctr">
                <a:defRPr sz="4800" baseline="-15499">
                  <a:solidFill>
                    <a:srgbClr val="000000"/>
                  </a:solidFill>
                  <a:latin typeface="Helvetica Neue"/>
                  <a:ea typeface="Helvetica Neue"/>
                  <a:cs typeface="Helvetica Neue"/>
                  <a:sym typeface="Helvetica Neue"/>
                </a:defRPr>
              </a:lvl1pPr>
            </a:lstStyle>
            <a:p>
              <a:pPr algn="l"/>
              <a:r>
                <a:rPr dirty="0"/>
                <a:t>Peering Link</a:t>
              </a:r>
            </a:p>
          </p:txBody>
        </p:sp>
        <p:sp>
          <p:nvSpPr>
            <p:cNvPr id="430" name="Line"/>
            <p:cNvSpPr/>
            <p:nvPr/>
          </p:nvSpPr>
          <p:spPr>
            <a:xfrm>
              <a:off x="282257" y="2643078"/>
              <a:ext cx="1247109" cy="1"/>
            </a:xfrm>
            <a:prstGeom prst="line">
              <a:avLst/>
            </a:prstGeom>
            <a:noFill/>
            <a:ln w="76200" cap="flat">
              <a:solidFill>
                <a:srgbClr val="000000"/>
              </a:solidFill>
              <a:prstDash val="sysDot"/>
              <a:miter lim="400000"/>
              <a:headEnd type="stealth" w="med" len="med"/>
              <a:tailEnd type="stealth" w="med" len="med"/>
            </a:ln>
            <a:effectLst/>
          </p:spPr>
          <p:txBody>
            <a:bodyPr wrap="square" lIns="91439" tIns="91439" rIns="91439" bIns="91439" numCol="1" anchor="t">
              <a:noAutofit/>
            </a:bodyPr>
            <a:lstStyle/>
            <a:p>
              <a:pPr algn="ctr">
                <a:defRPr sz="6400" b="1" baseline="-15500">
                  <a:solidFill>
                    <a:srgbClr val="000000"/>
                  </a:solidFill>
                  <a:latin typeface="+mn-lt"/>
                  <a:ea typeface="+mn-ea"/>
                  <a:cs typeface="+mn-cs"/>
                  <a:sym typeface="Calibri"/>
                </a:defRPr>
              </a:pPr>
              <a:endParaRPr/>
            </a:p>
          </p:txBody>
        </p:sp>
        <p:sp>
          <p:nvSpPr>
            <p:cNvPr id="431" name="Real Traffic"/>
            <p:cNvSpPr/>
            <p:nvPr/>
          </p:nvSpPr>
          <p:spPr>
            <a:xfrm>
              <a:off x="1464938" y="1563984"/>
              <a:ext cx="4398487" cy="67710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7" tIns="91437" rIns="91437" bIns="91437" numCol="1" anchor="ctr">
              <a:spAutoFit/>
            </a:bodyPr>
            <a:lstStyle>
              <a:lvl1pPr algn="ctr">
                <a:defRPr sz="4800" baseline="-15499">
                  <a:solidFill>
                    <a:srgbClr val="000000"/>
                  </a:solidFill>
                  <a:latin typeface="Helvetica Neue"/>
                  <a:ea typeface="Helvetica Neue"/>
                  <a:cs typeface="Helvetica Neue"/>
                  <a:sym typeface="Helvetica Neue"/>
                </a:defRPr>
              </a:lvl1pPr>
            </a:lstStyle>
            <a:p>
              <a:pPr algn="l"/>
              <a:r>
                <a:rPr dirty="0"/>
                <a:t>Expected Traffic</a:t>
              </a:r>
            </a:p>
          </p:txBody>
        </p:sp>
        <p:sp>
          <p:nvSpPr>
            <p:cNvPr id="432" name="Line"/>
            <p:cNvSpPr/>
            <p:nvPr/>
          </p:nvSpPr>
          <p:spPr>
            <a:xfrm>
              <a:off x="282257" y="1929560"/>
              <a:ext cx="1247109" cy="1"/>
            </a:xfrm>
            <a:prstGeom prst="line">
              <a:avLst/>
            </a:prstGeom>
            <a:noFill/>
            <a:ln w="76200" cap="flat">
              <a:solidFill>
                <a:srgbClr val="9437FF"/>
              </a:solidFill>
              <a:custDash>
                <a:ds d="200000" sp="200000"/>
              </a:custDash>
              <a:miter lim="400000"/>
              <a:headEnd type="stealth" w="med" len="med"/>
              <a:tailEnd type="stealth" w="med" len="med"/>
            </a:ln>
            <a:effectLst/>
          </p:spPr>
          <p:txBody>
            <a:bodyPr wrap="square" lIns="91439" tIns="91439" rIns="91439" bIns="91439" numCol="1" anchor="t">
              <a:noAutofit/>
            </a:bodyPr>
            <a:lstStyle/>
            <a:p>
              <a:pPr algn="ctr">
                <a:defRPr sz="6400" b="1" baseline="-15500">
                  <a:solidFill>
                    <a:srgbClr val="000000"/>
                  </a:solidFill>
                  <a:latin typeface="+mn-lt"/>
                  <a:ea typeface="+mn-ea"/>
                  <a:cs typeface="+mn-cs"/>
                  <a:sym typeface="Calibri"/>
                </a:defRPr>
              </a:pPr>
              <a:endParaRPr/>
            </a:p>
          </p:txBody>
        </p:sp>
        <p:sp>
          <p:nvSpPr>
            <p:cNvPr id="433" name="Line"/>
            <p:cNvSpPr/>
            <p:nvPr/>
          </p:nvSpPr>
          <p:spPr>
            <a:xfrm>
              <a:off x="321638" y="591016"/>
              <a:ext cx="1016894" cy="1"/>
            </a:xfrm>
            <a:prstGeom prst="line">
              <a:avLst/>
            </a:prstGeom>
            <a:noFill/>
            <a:ln w="76200" cap="flat">
              <a:solidFill>
                <a:srgbClr val="4F8F00"/>
              </a:solidFill>
              <a:prstDash val="solid"/>
              <a:round/>
            </a:ln>
            <a:effectLst/>
          </p:spPr>
          <p:txBody>
            <a:bodyPr wrap="square" lIns="91437" tIns="91437" rIns="91437" bIns="91437" numCol="1" anchor="t">
              <a:noAutofit/>
            </a:bodyPr>
            <a:lstStyle/>
            <a:p>
              <a:pPr>
                <a:defRPr sz="3600">
                  <a:solidFill>
                    <a:srgbClr val="000000"/>
                  </a:solidFill>
                  <a:latin typeface="+mn-lt"/>
                  <a:ea typeface="+mn-ea"/>
                  <a:cs typeface="+mn-cs"/>
                  <a:sym typeface="Calibri"/>
                </a:defRPr>
              </a:pPr>
              <a:endParaRPr/>
            </a:p>
          </p:txBody>
        </p:sp>
        <p:sp>
          <p:nvSpPr>
            <p:cNvPr id="434" name="External Link"/>
            <p:cNvSpPr txBox="1"/>
            <p:nvPr/>
          </p:nvSpPr>
          <p:spPr>
            <a:xfrm>
              <a:off x="1475838" y="277591"/>
              <a:ext cx="3967839" cy="533217"/>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7" tIns="91437" rIns="91437" bIns="91437" numCol="1" anchor="t">
              <a:spAutoFit/>
            </a:bodyPr>
            <a:lstStyle>
              <a:lvl1pPr algn="ctr">
                <a:lnSpc>
                  <a:spcPct val="70000"/>
                </a:lnSpc>
                <a:defRPr sz="4800" baseline="-15499">
                  <a:solidFill>
                    <a:srgbClr val="000000"/>
                  </a:solidFill>
                  <a:latin typeface="Helvetica Neue"/>
                  <a:ea typeface="Helvetica Neue"/>
                  <a:cs typeface="Helvetica Neue"/>
                  <a:sym typeface="Helvetica Neue"/>
                </a:defRPr>
              </a:lvl1pPr>
            </a:lstStyle>
            <a:p>
              <a:pPr algn="l"/>
              <a:r>
                <a:rPr dirty="0"/>
                <a:t>Transit Link</a:t>
              </a:r>
            </a:p>
          </p:txBody>
        </p:sp>
      </p:grpSp>
      <p:sp>
        <p:nvSpPr>
          <p:cNvPr id="436" name="Have facts and figures for identifying and evidencing these unreasonable routes:  Correlate service (CDN, OTT, etc.) identity information can be also helpful, in the cases that ISP B is a CDN network or service provider who’s traffic cannot be identified"/>
          <p:cNvSpPr txBox="1"/>
          <p:nvPr/>
        </p:nvSpPr>
        <p:spPr>
          <a:xfrm>
            <a:off x="1432142" y="11348369"/>
            <a:ext cx="20797299" cy="1821080"/>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marL="685800" indent="-685800" defTabSz="914400">
              <a:buClr>
                <a:srgbClr val="222222"/>
              </a:buClr>
              <a:buSzPct val="100000"/>
              <a:buChar char="➡"/>
              <a:defRPr sz="3600">
                <a:solidFill>
                  <a:srgbClr val="005493"/>
                </a:solidFill>
                <a:latin typeface="Helvetica Neue Medium"/>
                <a:ea typeface="Helvetica Neue Medium"/>
                <a:cs typeface="Helvetica Neue Medium"/>
                <a:sym typeface="Helvetica Neue Medium"/>
              </a:defRPr>
            </a:pPr>
            <a:r>
              <a:rPr>
                <a:solidFill>
                  <a:srgbClr val="000000"/>
                </a:solidFill>
              </a:rPr>
              <a:t>Have facts and figures for identifying and evidencing these unreasonable routes:</a:t>
            </a:r>
            <a:r>
              <a:t> </a:t>
            </a:r>
            <a:br/>
            <a:r>
              <a:rPr>
                <a:latin typeface="Helvetica Neue"/>
                <a:ea typeface="Helvetica Neue"/>
                <a:cs typeface="Helvetica Neue"/>
                <a:sym typeface="Helvetica Neue"/>
              </a:rPr>
              <a:t>Correlate service (CDN, OTT, etc.) identity information can be also helpful, in the cases that ISP B is a CDN network or service provider who’s traffic cannot be identified via origin ASN…</a:t>
            </a:r>
          </a:p>
        </p:txBody>
      </p:sp>
      <p:sp>
        <p:nvSpPr>
          <p:cNvPr id="437" name="文字方塊 121"/>
          <p:cNvSpPr txBox="1"/>
          <p:nvPr/>
        </p:nvSpPr>
        <p:spPr>
          <a:xfrm>
            <a:off x="11094553" y="6799339"/>
            <a:ext cx="2602784" cy="148988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lgn="ctr" defTabSz="457200">
              <a:defRPr sz="2800">
                <a:solidFill>
                  <a:srgbClr val="941100"/>
                </a:solidFill>
                <a:latin typeface="Quicksand"/>
                <a:ea typeface="Quicksand"/>
                <a:cs typeface="Quicksand"/>
                <a:sym typeface="Quicksand"/>
              </a:defRPr>
            </a:pPr>
            <a:r>
              <a:t>Subscribers/ </a:t>
            </a:r>
          </a:p>
          <a:p>
            <a:pPr algn="ctr" defTabSz="457200">
              <a:defRPr sz="2800">
                <a:solidFill>
                  <a:srgbClr val="941100"/>
                </a:solidFill>
                <a:latin typeface="Quicksand"/>
                <a:ea typeface="Quicksand"/>
                <a:cs typeface="Quicksand"/>
                <a:sym typeface="Quicksand"/>
              </a:defRPr>
            </a:pPr>
            <a:r>
              <a:t>Eyeball networks</a:t>
            </a:r>
          </a:p>
        </p:txBody>
      </p:sp>
      <p:pic>
        <p:nvPicPr>
          <p:cNvPr id="438" name="router-gray" descr="router-gray"/>
          <p:cNvPicPr>
            <a:picLocks noChangeAspect="1"/>
          </p:cNvPicPr>
          <p:nvPr/>
        </p:nvPicPr>
        <p:blipFill>
          <a:blip r:embed="rId2"/>
          <a:stretch>
            <a:fillRect/>
          </a:stretch>
        </p:blipFill>
        <p:spPr>
          <a:xfrm>
            <a:off x="9361878" y="8933698"/>
            <a:ext cx="847729" cy="561979"/>
          </a:xfrm>
          <a:prstGeom prst="rect">
            <a:avLst/>
          </a:prstGeom>
          <a:ln w="12700">
            <a:miter lim="400000"/>
          </a:ln>
          <a:effectLst>
            <a:outerShdw dist="203200" dir="2700000" rotWithShape="0">
              <a:srgbClr val="808080">
                <a:alpha val="50000"/>
              </a:srgbClr>
            </a:outerShdw>
          </a:effectLst>
        </p:spPr>
      </p:pic>
      <p:grpSp>
        <p:nvGrpSpPr>
          <p:cNvPr id="446" name="Group"/>
          <p:cNvGrpSpPr/>
          <p:nvPr/>
        </p:nvGrpSpPr>
        <p:grpSpPr>
          <a:xfrm>
            <a:off x="9744906" y="4911372"/>
            <a:ext cx="2281905" cy="4303316"/>
            <a:chOff x="0" y="0"/>
            <a:chExt cx="2281903" cy="4303314"/>
          </a:xfrm>
        </p:grpSpPr>
        <p:sp>
          <p:nvSpPr>
            <p:cNvPr id="439" name="Oval"/>
            <p:cNvSpPr/>
            <p:nvPr/>
          </p:nvSpPr>
          <p:spPr>
            <a:xfrm>
              <a:off x="0" y="600041"/>
              <a:ext cx="2030492" cy="1097277"/>
            </a:xfrm>
            <a:prstGeom prst="ellipse">
              <a:avLst/>
            </a:prstGeom>
            <a:solidFill>
              <a:srgbClr val="FF7E79">
                <a:alpha val="39572"/>
              </a:srgbClr>
            </a:solidFill>
            <a:ln w="12700" cap="flat">
              <a:noFill/>
              <a:miter lim="400000"/>
            </a:ln>
            <a:effectLst/>
          </p:spPr>
          <p:txBody>
            <a:bodyPr wrap="square" lIns="45718" tIns="45718" rIns="45718" bIns="45718" numCol="1" anchor="ctr">
              <a:noAutofit/>
            </a:bodyPr>
            <a:lstStyle/>
            <a:p>
              <a:pPr algn="ctr" defTabSz="914400">
                <a:defRPr sz="2400">
                  <a:solidFill>
                    <a:srgbClr val="000000"/>
                  </a:solidFill>
                  <a:latin typeface="+mn-lt"/>
                  <a:ea typeface="+mn-ea"/>
                  <a:cs typeface="+mn-cs"/>
                  <a:sym typeface="Calibri"/>
                </a:defRPr>
              </a:pPr>
              <a:endParaRPr/>
            </a:p>
          </p:txBody>
        </p:sp>
        <p:pic>
          <p:nvPicPr>
            <p:cNvPr id="440" name="Graphic 3" descr="Graphic 3"/>
            <p:cNvPicPr>
              <a:picLocks noChangeAspect="1"/>
            </p:cNvPicPr>
            <p:nvPr/>
          </p:nvPicPr>
          <p:blipFill>
            <a:blip r:embed="rId3"/>
            <a:stretch>
              <a:fillRect/>
            </a:stretch>
          </p:blipFill>
          <p:spPr>
            <a:xfrm>
              <a:off x="128158" y="0"/>
              <a:ext cx="776745" cy="776744"/>
            </a:xfrm>
            <a:prstGeom prst="rect">
              <a:avLst/>
            </a:prstGeom>
            <a:ln w="12700" cap="flat">
              <a:noFill/>
              <a:miter lim="400000"/>
            </a:ln>
            <a:effectLst/>
          </p:spPr>
        </p:pic>
        <p:pic>
          <p:nvPicPr>
            <p:cNvPr id="441" name="Graphic 3" descr="Graphic 3"/>
            <p:cNvPicPr>
              <a:picLocks noChangeAspect="1"/>
            </p:cNvPicPr>
            <p:nvPr/>
          </p:nvPicPr>
          <p:blipFill>
            <a:blip r:embed="rId3"/>
            <a:stretch>
              <a:fillRect/>
            </a:stretch>
          </p:blipFill>
          <p:spPr>
            <a:xfrm>
              <a:off x="516530" y="211669"/>
              <a:ext cx="776744" cy="776744"/>
            </a:xfrm>
            <a:prstGeom prst="rect">
              <a:avLst/>
            </a:prstGeom>
            <a:ln w="12700" cap="flat">
              <a:noFill/>
              <a:miter lim="400000"/>
            </a:ln>
            <a:effectLst/>
          </p:spPr>
        </p:pic>
        <p:pic>
          <p:nvPicPr>
            <p:cNvPr id="442" name="Graphic 3" descr="Graphic 3"/>
            <p:cNvPicPr>
              <a:picLocks noChangeAspect="1"/>
            </p:cNvPicPr>
            <p:nvPr/>
          </p:nvPicPr>
          <p:blipFill>
            <a:blip r:embed="rId3"/>
            <a:stretch>
              <a:fillRect/>
            </a:stretch>
          </p:blipFill>
          <p:spPr>
            <a:xfrm>
              <a:off x="849139" y="427863"/>
              <a:ext cx="776744" cy="776745"/>
            </a:xfrm>
            <a:prstGeom prst="rect">
              <a:avLst/>
            </a:prstGeom>
            <a:ln w="12700" cap="flat">
              <a:noFill/>
              <a:miter lim="400000"/>
            </a:ln>
            <a:effectLst/>
          </p:spPr>
        </p:pic>
        <p:pic>
          <p:nvPicPr>
            <p:cNvPr id="443" name="Graphic 3" descr="Graphic 3"/>
            <p:cNvPicPr>
              <a:picLocks noChangeAspect="1"/>
            </p:cNvPicPr>
            <p:nvPr/>
          </p:nvPicPr>
          <p:blipFill>
            <a:blip r:embed="rId3"/>
            <a:stretch>
              <a:fillRect/>
            </a:stretch>
          </p:blipFill>
          <p:spPr>
            <a:xfrm>
              <a:off x="1165776" y="564278"/>
              <a:ext cx="776744" cy="776745"/>
            </a:xfrm>
            <a:prstGeom prst="rect">
              <a:avLst/>
            </a:prstGeom>
            <a:ln w="12700" cap="flat">
              <a:noFill/>
              <a:miter lim="400000"/>
            </a:ln>
            <a:effectLst/>
          </p:spPr>
        </p:pic>
        <p:pic>
          <p:nvPicPr>
            <p:cNvPr id="444" name="Graphic 3" descr="Graphic 3"/>
            <p:cNvPicPr>
              <a:picLocks noChangeAspect="1"/>
            </p:cNvPicPr>
            <p:nvPr/>
          </p:nvPicPr>
          <p:blipFill>
            <a:blip r:embed="rId3"/>
            <a:stretch>
              <a:fillRect/>
            </a:stretch>
          </p:blipFill>
          <p:spPr>
            <a:xfrm>
              <a:off x="1505160" y="792489"/>
              <a:ext cx="776744" cy="776745"/>
            </a:xfrm>
            <a:prstGeom prst="rect">
              <a:avLst/>
            </a:prstGeom>
            <a:ln w="12700" cap="flat">
              <a:noFill/>
              <a:miter lim="400000"/>
            </a:ln>
            <a:effectLst/>
          </p:spPr>
        </p:pic>
        <p:sp>
          <p:nvSpPr>
            <p:cNvPr id="449" name="Connection Line"/>
            <p:cNvSpPr/>
            <p:nvPr/>
          </p:nvSpPr>
          <p:spPr>
            <a:xfrm>
              <a:off x="40835" y="1689869"/>
              <a:ext cx="807247" cy="26134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noFill/>
            <a:ln w="101600" cap="flat">
              <a:solidFill>
                <a:srgbClr val="9437FF"/>
              </a:solidFill>
              <a:custDash>
                <a:ds d="200000" sp="200000"/>
              </a:custDash>
              <a:miter lim="400000"/>
              <a:headEnd type="stealth" w="med" len="med"/>
            </a:ln>
            <a:effectLst/>
          </p:spPr>
          <p:txBody>
            <a:bodyPr/>
            <a:lstStyle/>
            <a:p>
              <a:endParaRPr/>
            </a:p>
          </p:txBody>
        </p:sp>
      </p:grpSp>
      <p:sp>
        <p:nvSpPr>
          <p:cNvPr id="447" name="文字方塊 121"/>
          <p:cNvSpPr txBox="1"/>
          <p:nvPr/>
        </p:nvSpPr>
        <p:spPr>
          <a:xfrm>
            <a:off x="9589217" y="8243645"/>
            <a:ext cx="1660851" cy="971042"/>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lvl1pPr algn="ctr" defTabSz="457200">
              <a:defRPr sz="3600">
                <a:solidFill>
                  <a:srgbClr val="008F00"/>
                </a:solidFill>
                <a:latin typeface="Quicksand"/>
                <a:ea typeface="Quicksand"/>
                <a:cs typeface="Quicksand"/>
                <a:sym typeface="Quicksand"/>
              </a:defRPr>
            </a:lvl1pPr>
          </a:lstStyle>
          <a:p>
            <a:r>
              <a:t>$$</a:t>
            </a:r>
          </a:p>
        </p:txBody>
      </p:sp>
      <p:sp>
        <p:nvSpPr>
          <p:cNvPr id="450" name="Connection Line"/>
          <p:cNvSpPr/>
          <p:nvPr/>
        </p:nvSpPr>
        <p:spPr>
          <a:xfrm>
            <a:off x="7919718" y="6060051"/>
            <a:ext cx="2840435" cy="2930471"/>
          </a:xfrm>
          <a:custGeom>
            <a:avLst/>
            <a:gdLst/>
            <a:ahLst/>
            <a:cxnLst>
              <a:cxn ang="0">
                <a:pos x="wd2" y="hd2"/>
              </a:cxn>
              <a:cxn ang="5400000">
                <a:pos x="wd2" y="hd2"/>
              </a:cxn>
              <a:cxn ang="10800000">
                <a:pos x="wd2" y="hd2"/>
              </a:cxn>
              <a:cxn ang="16200000">
                <a:pos x="wd2" y="hd2"/>
              </a:cxn>
            </a:cxnLst>
            <a:rect l="0" t="0" r="r" b="b"/>
            <a:pathLst>
              <a:path w="19825" h="21600" extrusionOk="0">
                <a:moveTo>
                  <a:pt x="416" y="21600"/>
                </a:moveTo>
                <a:cubicBezTo>
                  <a:pt x="-1775" y="7941"/>
                  <a:pt x="4695" y="741"/>
                  <a:pt x="19825" y="0"/>
                </a:cubicBezTo>
              </a:path>
            </a:pathLst>
          </a:custGeom>
          <a:ln w="101600">
            <a:solidFill>
              <a:srgbClr val="000000"/>
            </a:solidFill>
            <a:prstDash val="sysDot"/>
            <a:miter lim="400000"/>
            <a:tailEnd type="stealth"/>
          </a:ln>
        </p:spPr>
        <p:txBody>
          <a:bodyPr/>
          <a:lstStyle/>
          <a:p>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Analyze BGP Route Instability…"/>
          <p:cNvSpPr txBox="1">
            <a:spLocks noGrp="1"/>
          </p:cNvSpPr>
          <p:nvPr>
            <p:ph type="body" idx="1"/>
          </p:nvPr>
        </p:nvSpPr>
        <p:spPr>
          <a:xfrm>
            <a:off x="1676399" y="3097044"/>
            <a:ext cx="20754131" cy="10062195"/>
          </a:xfrm>
          <a:prstGeom prst="rect">
            <a:avLst/>
          </a:prstGeom>
        </p:spPr>
        <p:txBody>
          <a:bodyPr/>
          <a:lstStyle/>
          <a:p>
            <a:pPr defTabSz="1719072">
              <a:lnSpc>
                <a:spcPct val="110000"/>
              </a:lnSpc>
              <a:spcBef>
                <a:spcPts val="300"/>
              </a:spcBef>
              <a:defRPr sz="4512"/>
            </a:pPr>
            <a:r>
              <a:rPr dirty="0"/>
              <a:t>Analyze BGP Route Instability</a:t>
            </a:r>
          </a:p>
          <a:p>
            <a:pPr defTabSz="1719072">
              <a:lnSpc>
                <a:spcPct val="110000"/>
              </a:lnSpc>
              <a:spcBef>
                <a:spcPts val="300"/>
              </a:spcBef>
              <a:defRPr sz="3759">
                <a:solidFill>
                  <a:srgbClr val="222222"/>
                </a:solidFill>
                <a:latin typeface="Helvetica Neue Light"/>
                <a:ea typeface="Helvetica Neue Light"/>
                <a:cs typeface="Helvetica Neue Light"/>
                <a:sym typeface="Helvetica Neue Light"/>
              </a:defRPr>
            </a:pPr>
            <a:r>
              <a:rPr dirty="0"/>
              <a:t>By examining BGP route status changes received from peers, BMP data, and correlation with RPKI information, we can analyze BGP route instability. The route status events reflect the internal BGP decision-making process. Analyzing them may help:</a:t>
            </a:r>
          </a:p>
          <a:p>
            <a:pPr marL="310388" indent="-310388" defTabSz="1719072">
              <a:lnSpc>
                <a:spcPct val="110000"/>
              </a:lnSpc>
              <a:spcBef>
                <a:spcPts val="300"/>
              </a:spcBef>
              <a:buSzPct val="100000"/>
              <a:buChar char="•"/>
              <a:defRPr sz="3759">
                <a:solidFill>
                  <a:srgbClr val="222222"/>
                </a:solidFill>
                <a:latin typeface="Helvetica Neue Light"/>
                <a:ea typeface="Helvetica Neue Light"/>
                <a:cs typeface="Helvetica Neue Light"/>
                <a:sym typeface="Helvetica Neue Light"/>
              </a:defRPr>
            </a:pPr>
            <a:r>
              <a:rPr dirty="0"/>
              <a:t>Detect flapping routes or unstable prefixes, </a:t>
            </a:r>
          </a:p>
          <a:p>
            <a:pPr marL="310388" indent="-310388" defTabSz="1719072">
              <a:lnSpc>
                <a:spcPct val="110000"/>
              </a:lnSpc>
              <a:spcBef>
                <a:spcPts val="300"/>
              </a:spcBef>
              <a:buSzPct val="100000"/>
              <a:buChar char="•"/>
              <a:defRPr sz="3759">
                <a:solidFill>
                  <a:srgbClr val="222222"/>
                </a:solidFill>
                <a:latin typeface="Helvetica Neue Light"/>
                <a:ea typeface="Helvetica Neue Light"/>
                <a:cs typeface="Helvetica Neue Light"/>
                <a:sym typeface="Helvetica Neue Light"/>
              </a:defRPr>
            </a:pPr>
            <a:r>
              <a:rPr dirty="0"/>
              <a:t>Identify problematic peers</a:t>
            </a:r>
          </a:p>
          <a:p>
            <a:pPr marL="310388" indent="-310388" defTabSz="1719072">
              <a:lnSpc>
                <a:spcPct val="110000"/>
              </a:lnSpc>
              <a:spcBef>
                <a:spcPts val="300"/>
              </a:spcBef>
              <a:buSzPct val="100000"/>
              <a:buChar char="•"/>
              <a:defRPr sz="3759">
                <a:solidFill>
                  <a:srgbClr val="222222"/>
                </a:solidFill>
                <a:latin typeface="Helvetica Neue Light"/>
                <a:ea typeface="Helvetica Neue Light"/>
                <a:cs typeface="Helvetica Neue Light"/>
                <a:sym typeface="Helvetica Neue Light"/>
              </a:defRPr>
            </a:pPr>
            <a:r>
              <a:rPr dirty="0"/>
              <a:t>Trace the root cause behind frequent route changes (e.g., upstream instability, policy change, implementation bugs)</a:t>
            </a:r>
          </a:p>
          <a:p>
            <a:pPr defTabSz="1719072">
              <a:lnSpc>
                <a:spcPct val="110000"/>
              </a:lnSpc>
              <a:spcBef>
                <a:spcPts val="300"/>
              </a:spcBef>
              <a:defRPr sz="1504">
                <a:solidFill>
                  <a:srgbClr val="222222"/>
                </a:solidFill>
                <a:latin typeface="Helvetica Neue Light"/>
                <a:ea typeface="Helvetica Neue Light"/>
                <a:cs typeface="Helvetica Neue Light"/>
                <a:sym typeface="Helvetica Neue Light"/>
              </a:defRPr>
            </a:pPr>
            <a:endParaRPr dirty="0"/>
          </a:p>
          <a:p>
            <a:pPr defTabSz="1719072">
              <a:lnSpc>
                <a:spcPct val="110000"/>
              </a:lnSpc>
              <a:spcBef>
                <a:spcPts val="500"/>
              </a:spcBef>
              <a:defRPr sz="4512"/>
            </a:pPr>
            <a:r>
              <a:rPr dirty="0"/>
              <a:t>Possible Data Sources</a:t>
            </a:r>
          </a:p>
          <a:p>
            <a:pPr marL="382015" indent="-382015" defTabSz="1719072">
              <a:lnSpc>
                <a:spcPct val="110000"/>
              </a:lnSpc>
              <a:spcBef>
                <a:spcPts val="500"/>
              </a:spcBef>
              <a:buSzPct val="100000"/>
              <a:buChar char="•"/>
              <a:defRPr sz="3759">
                <a:solidFill>
                  <a:srgbClr val="222222"/>
                </a:solidFill>
                <a:latin typeface="Helvetica Neue Light"/>
                <a:ea typeface="Helvetica Neue Light"/>
                <a:cs typeface="Helvetica Neue Light"/>
                <a:sym typeface="Helvetica Neue Light"/>
              </a:defRPr>
            </a:pPr>
            <a:r>
              <a:rPr b="1" dirty="0">
                <a:latin typeface="Helvetica Neue"/>
                <a:ea typeface="Helvetica Neue"/>
                <a:cs typeface="Helvetica Neue"/>
                <a:sym typeface="Helvetica Neue"/>
              </a:rPr>
              <a:t>BGP routing messages</a:t>
            </a:r>
            <a:r>
              <a:rPr dirty="0"/>
              <a:t> (updates from peers): Such as </a:t>
            </a:r>
            <a:r>
              <a:rPr dirty="0">
                <a:latin typeface="Courier"/>
                <a:ea typeface="Courier"/>
                <a:cs typeface="Courier"/>
                <a:sym typeface="Courier"/>
              </a:rPr>
              <a:t>UPDATE</a:t>
            </a:r>
            <a:r>
              <a:rPr dirty="0"/>
              <a:t> messages with </a:t>
            </a:r>
            <a:r>
              <a:rPr dirty="0">
                <a:latin typeface="Courier"/>
                <a:ea typeface="Courier"/>
                <a:cs typeface="Courier"/>
                <a:sym typeface="Courier"/>
              </a:rPr>
              <a:t>NLRI</a:t>
            </a:r>
            <a:r>
              <a:rPr dirty="0"/>
              <a:t>, Withdrawn Routes, associated BGP attributes (AS_PATH, NEXT_HOP, Communities, etc.)</a:t>
            </a:r>
          </a:p>
          <a:p>
            <a:pPr marL="382015" indent="-382015" defTabSz="1719072">
              <a:lnSpc>
                <a:spcPct val="110000"/>
              </a:lnSpc>
              <a:spcBef>
                <a:spcPts val="500"/>
              </a:spcBef>
              <a:buSzPct val="100000"/>
              <a:buChar char="•"/>
              <a:defRPr sz="3759">
                <a:solidFill>
                  <a:srgbClr val="222222"/>
                </a:solidFill>
                <a:latin typeface="Helvetica Neue Light"/>
                <a:ea typeface="Helvetica Neue Light"/>
                <a:cs typeface="Helvetica Neue Light"/>
                <a:sym typeface="Helvetica Neue Light"/>
              </a:defRPr>
            </a:pPr>
            <a:r>
              <a:rPr b="1" dirty="0">
                <a:latin typeface="Helvetica Neue"/>
                <a:ea typeface="Helvetica Neue"/>
                <a:cs typeface="Helvetica Neue"/>
                <a:sym typeface="Helvetica Neue"/>
              </a:rPr>
              <a:t>BMP messages </a:t>
            </a:r>
            <a:r>
              <a:rPr dirty="0"/>
              <a:t>(from the routers’ perspective): per-peer per-prefix events like </a:t>
            </a:r>
            <a:r>
              <a:rPr dirty="0" err="1"/>
              <a:t>AAdiff</a:t>
            </a:r>
            <a:r>
              <a:rPr dirty="0"/>
              <a:t>, </a:t>
            </a:r>
            <a:r>
              <a:rPr dirty="0" err="1"/>
              <a:t>Wdown</a:t>
            </a:r>
            <a:r>
              <a:rPr dirty="0"/>
              <a:t>, Status transitions (</a:t>
            </a:r>
            <a:r>
              <a:rPr dirty="0" err="1">
                <a:latin typeface="Courier"/>
                <a:ea typeface="Courier"/>
                <a:cs typeface="Courier"/>
                <a:sym typeface="Courier"/>
              </a:rPr>
              <a:t>Tbetter</a:t>
            </a:r>
            <a:r>
              <a:rPr dirty="0"/>
              <a:t>, </a:t>
            </a:r>
            <a:r>
              <a:rPr dirty="0" err="1">
                <a:latin typeface="Courier"/>
                <a:ea typeface="Courier"/>
                <a:cs typeface="Courier"/>
                <a:sym typeface="Courier"/>
              </a:rPr>
              <a:t>Wdown</a:t>
            </a:r>
            <a:r>
              <a:rPr dirty="0"/>
              <a:t>, etc.)</a:t>
            </a:r>
          </a:p>
          <a:p>
            <a:pPr marL="382015" indent="-382015" defTabSz="1719072">
              <a:lnSpc>
                <a:spcPct val="110000"/>
              </a:lnSpc>
              <a:spcBef>
                <a:spcPts val="500"/>
              </a:spcBef>
              <a:buSzPct val="100000"/>
              <a:buChar char="•"/>
              <a:defRPr sz="3759">
                <a:solidFill>
                  <a:srgbClr val="222222"/>
                </a:solidFill>
                <a:latin typeface="Helvetica Neue Light"/>
                <a:ea typeface="Helvetica Neue Light"/>
                <a:cs typeface="Helvetica Neue Light"/>
                <a:sym typeface="Helvetica Neue Light"/>
              </a:defRPr>
            </a:pPr>
            <a:r>
              <a:rPr b="1" dirty="0">
                <a:latin typeface="Helvetica Neue"/>
                <a:ea typeface="Helvetica Neue"/>
                <a:cs typeface="Helvetica Neue"/>
                <a:sym typeface="Helvetica Neue"/>
              </a:rPr>
              <a:t>RPKI validation status</a:t>
            </a:r>
            <a:r>
              <a:rPr dirty="0"/>
              <a:t>: prefixes can tagged with RPKI status (valid/invalid/unknown status, etc.)</a:t>
            </a:r>
          </a:p>
        </p:txBody>
      </p:sp>
      <p:sp>
        <p:nvSpPr>
          <p:cNvPr id="528" name="Route Health Monitoring"/>
          <p:cNvSpPr txBox="1">
            <a:spLocks noGrp="1"/>
          </p:cNvSpPr>
          <p:nvPr>
            <p:ph type="body" idx="22"/>
          </p:nvPr>
        </p:nvSpPr>
        <p:spPr>
          <a:xfrm>
            <a:off x="1676399" y="1682563"/>
            <a:ext cx="9460708" cy="1181101"/>
          </a:xfrm>
          <a:prstGeom prst="rect">
            <a:avLst/>
          </a:prstGeom>
        </p:spPr>
        <p:txBody>
          <a:bodyPr/>
          <a:lstStyle/>
          <a:p>
            <a:r>
              <a:rPr dirty="0"/>
              <a:t>Route Health Monitoring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Monitoring Examples…"/>
          <p:cNvSpPr txBox="1">
            <a:spLocks noGrp="1"/>
          </p:cNvSpPr>
          <p:nvPr>
            <p:ph type="body" sz="half" idx="1"/>
          </p:nvPr>
        </p:nvSpPr>
        <p:spPr>
          <a:xfrm>
            <a:off x="1676399" y="3056697"/>
            <a:ext cx="7518752" cy="10231504"/>
          </a:xfrm>
          <a:prstGeom prst="rect">
            <a:avLst/>
          </a:prstGeom>
        </p:spPr>
        <p:txBody>
          <a:bodyPr/>
          <a:lstStyle/>
          <a:p>
            <a:pPr>
              <a:lnSpc>
                <a:spcPct val="110000"/>
              </a:lnSpc>
              <a:spcBef>
                <a:spcPts val="600"/>
              </a:spcBef>
            </a:pPr>
            <a:r>
              <a:t>Monitoring Examples</a:t>
            </a:r>
          </a:p>
          <a:p>
            <a:pPr>
              <a:lnSpc>
                <a:spcPct val="110000"/>
              </a:lnSpc>
              <a:spcBef>
                <a:spcPts val="600"/>
              </a:spcBef>
              <a:defRPr sz="4000" b="1">
                <a:solidFill>
                  <a:srgbClr val="222222"/>
                </a:solidFill>
                <a:latin typeface="Helvetica Neue"/>
                <a:ea typeface="Helvetica Neue"/>
                <a:cs typeface="Helvetica Neue"/>
                <a:sym typeface="Helvetica Neue"/>
              </a:defRPr>
            </a:pPr>
            <a:r>
              <a:t>BGP:</a:t>
            </a:r>
            <a:r>
              <a:rPr b="0">
                <a:latin typeface="Helvetica Neue Light"/>
                <a:ea typeface="Helvetica Neue Light"/>
                <a:cs typeface="Helvetica Neue Light"/>
                <a:sym typeface="Helvetica Neue Light"/>
              </a:rPr>
              <a:t> Monitor the Top-N prefixes with the highest event count (especially Wdown/TW), etc.</a:t>
            </a:r>
          </a:p>
          <a:p>
            <a:pPr>
              <a:lnSpc>
                <a:spcPct val="110000"/>
              </a:lnSpc>
              <a:spcBef>
                <a:spcPts val="600"/>
              </a:spcBef>
              <a:defRPr sz="4000" b="1">
                <a:solidFill>
                  <a:srgbClr val="222222"/>
                </a:solidFill>
                <a:latin typeface="Helvetica Neue"/>
                <a:ea typeface="Helvetica Neue"/>
                <a:cs typeface="Helvetica Neue"/>
                <a:sym typeface="Helvetica Neue"/>
              </a:defRPr>
            </a:pPr>
            <a:endParaRPr b="0">
              <a:latin typeface="Helvetica Neue Light"/>
              <a:ea typeface="Helvetica Neue Light"/>
              <a:cs typeface="Helvetica Neue Light"/>
              <a:sym typeface="Helvetica Neue Light"/>
            </a:endParaRPr>
          </a:p>
          <a:p>
            <a:pPr>
              <a:lnSpc>
                <a:spcPct val="110000"/>
              </a:lnSpc>
              <a:spcBef>
                <a:spcPts val="600"/>
              </a:spcBef>
              <a:defRPr sz="4000" b="1">
                <a:solidFill>
                  <a:srgbClr val="222222"/>
                </a:solidFill>
                <a:latin typeface="Helvetica Neue"/>
                <a:ea typeface="Helvetica Neue"/>
                <a:cs typeface="Helvetica Neue"/>
                <a:sym typeface="Helvetica Neue"/>
              </a:defRPr>
            </a:pPr>
            <a:r>
              <a:t>By Peer: </a:t>
            </a:r>
            <a:r>
              <a:rPr b="0">
                <a:latin typeface="Helvetica Neue Light"/>
                <a:ea typeface="Helvetica Neue Light"/>
                <a:cs typeface="Helvetica Neue Light"/>
                <a:sym typeface="Helvetica Neue Light"/>
              </a:rPr>
              <a:t>Track which peers cause the most TW/Wdown events, etc.</a:t>
            </a:r>
          </a:p>
          <a:p>
            <a:pPr>
              <a:lnSpc>
                <a:spcPct val="110000"/>
              </a:lnSpc>
              <a:spcBef>
                <a:spcPts val="600"/>
              </a:spcBef>
              <a:defRPr sz="4000" b="1">
                <a:solidFill>
                  <a:srgbClr val="222222"/>
                </a:solidFill>
                <a:latin typeface="Helvetica Neue"/>
                <a:ea typeface="Helvetica Neue"/>
                <a:cs typeface="Helvetica Neue"/>
                <a:sym typeface="Helvetica Neue"/>
              </a:defRPr>
            </a:pPr>
            <a:endParaRPr b="0">
              <a:latin typeface="Helvetica Neue Light"/>
              <a:ea typeface="Helvetica Neue Light"/>
              <a:cs typeface="Helvetica Neue Light"/>
              <a:sym typeface="Helvetica Neue Light"/>
            </a:endParaRPr>
          </a:p>
          <a:p>
            <a:pPr>
              <a:lnSpc>
                <a:spcPct val="110000"/>
              </a:lnSpc>
              <a:spcBef>
                <a:spcPts val="600"/>
              </a:spcBef>
              <a:defRPr sz="4000" b="1">
                <a:solidFill>
                  <a:srgbClr val="222222"/>
                </a:solidFill>
                <a:latin typeface="Helvetica Neue"/>
                <a:ea typeface="Helvetica Neue"/>
                <a:cs typeface="Helvetica Neue"/>
                <a:sym typeface="Helvetica Neue"/>
              </a:defRPr>
            </a:pPr>
            <a:r>
              <a:t>Time-based: </a:t>
            </a:r>
            <a:r>
              <a:rPr b="0">
                <a:latin typeface="Helvetica Neue Light"/>
                <a:ea typeface="Helvetica Neue Light"/>
                <a:cs typeface="Helvetica Neue Light"/>
                <a:sym typeface="Helvetica Neue Light"/>
              </a:rPr>
              <a:t>Are the events clustered in short bursts (bursty behavior)? Do they happen at regular times (e.g., scheduled policy updates or cron jobs)?</a:t>
            </a:r>
          </a:p>
        </p:txBody>
      </p:sp>
      <p:sp>
        <p:nvSpPr>
          <p:cNvPr id="533" name="Route Health Monitoring"/>
          <p:cNvSpPr txBox="1">
            <a:spLocks noGrp="1"/>
          </p:cNvSpPr>
          <p:nvPr>
            <p:ph type="body" idx="22"/>
          </p:nvPr>
        </p:nvSpPr>
        <p:spPr>
          <a:xfrm>
            <a:off x="1676399" y="1682563"/>
            <a:ext cx="9460708" cy="1181101"/>
          </a:xfrm>
          <a:prstGeom prst="rect">
            <a:avLst/>
          </a:prstGeom>
        </p:spPr>
        <p:txBody>
          <a:bodyPr/>
          <a:lstStyle/>
          <a:p>
            <a:r>
              <a:rPr dirty="0"/>
              <a:t>Route Health Monitoring </a:t>
            </a:r>
          </a:p>
        </p:txBody>
      </p:sp>
      <p:pic>
        <p:nvPicPr>
          <p:cNvPr id="534" name="Google Shape;577;p25" descr="Google Shape;577;p25"/>
          <p:cNvPicPr>
            <a:picLocks noChangeAspect="1"/>
          </p:cNvPicPr>
          <p:nvPr/>
        </p:nvPicPr>
        <p:blipFill>
          <a:blip r:embed="rId3"/>
          <a:srcRect t="80397" r="12948" b="6885"/>
          <a:stretch>
            <a:fillRect/>
          </a:stretch>
        </p:blipFill>
        <p:spPr>
          <a:xfrm>
            <a:off x="9195149" y="4081713"/>
            <a:ext cx="14256584" cy="1549588"/>
          </a:xfrm>
          <a:prstGeom prst="rect">
            <a:avLst/>
          </a:prstGeom>
          <a:ln w="12700">
            <a:miter lim="400000"/>
          </a:ln>
          <a:effectLst>
            <a:outerShdw blurRad="203200" dist="50800" dir="5400000" rotWithShape="0">
              <a:srgbClr val="000000">
                <a:alpha val="75000"/>
              </a:srgbClr>
            </a:outerShdw>
          </a:effectLst>
        </p:spPr>
      </p:pic>
      <p:pic>
        <p:nvPicPr>
          <p:cNvPr id="535" name="Google Shape;225;p8" descr="Google Shape;225;p8"/>
          <p:cNvPicPr>
            <a:picLocks noChangeAspect="1"/>
          </p:cNvPicPr>
          <p:nvPr/>
        </p:nvPicPr>
        <p:blipFill>
          <a:blip r:embed="rId4"/>
          <a:srcRect t="85812" r="12884"/>
          <a:stretch>
            <a:fillRect/>
          </a:stretch>
        </p:blipFill>
        <p:spPr>
          <a:xfrm>
            <a:off x="9134057" y="6337317"/>
            <a:ext cx="14256489" cy="1648127"/>
          </a:xfrm>
          <a:prstGeom prst="rect">
            <a:avLst/>
          </a:prstGeom>
          <a:ln w="12700">
            <a:miter lim="400000"/>
          </a:ln>
          <a:effectLst>
            <a:outerShdw dist="203200" dir="2700000" rotWithShape="0">
              <a:srgbClr val="808080">
                <a:alpha val="50000"/>
              </a:srgbClr>
            </a:outerShdw>
          </a:effectLst>
        </p:spPr>
      </p:pic>
      <p:pic>
        <p:nvPicPr>
          <p:cNvPr id="536" name="Group" descr="Group"/>
          <p:cNvPicPr>
            <a:picLocks noChangeAspect="1"/>
          </p:cNvPicPr>
          <p:nvPr/>
        </p:nvPicPr>
        <p:blipFill>
          <a:blip r:embed="rId5"/>
          <a:srcRect t="43051" b="16809"/>
          <a:stretch>
            <a:fillRect/>
          </a:stretch>
        </p:blipFill>
        <p:spPr>
          <a:xfrm>
            <a:off x="9195149" y="8691742"/>
            <a:ext cx="14256545" cy="4238715"/>
          </a:xfrm>
          <a:prstGeom prst="rect">
            <a:avLst/>
          </a:prstGeom>
          <a:ln w="12700">
            <a:miter lim="400000"/>
          </a:ln>
          <a:effectLst>
            <a:outerShdw dist="203200" dir="2700000" rotWithShape="0">
              <a:srgbClr val="808080">
                <a:alpha val="50000"/>
              </a:srgbClr>
            </a:outerShdw>
          </a:effectLst>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5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 grpId="1" animBg="1" advAuto="0"/>
      <p:bldP spid="536" grpId="2"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Some BGP Route Anomaly Alerting Ideas…"/>
          <p:cNvSpPr txBox="1">
            <a:spLocks noGrp="1"/>
          </p:cNvSpPr>
          <p:nvPr>
            <p:ph type="body" idx="1"/>
          </p:nvPr>
        </p:nvSpPr>
        <p:spPr>
          <a:xfrm>
            <a:off x="1676400" y="3003855"/>
            <a:ext cx="20754131" cy="10068339"/>
          </a:xfrm>
          <a:prstGeom prst="rect">
            <a:avLst/>
          </a:prstGeom>
        </p:spPr>
        <p:txBody>
          <a:bodyPr/>
          <a:lstStyle/>
          <a:p>
            <a:pPr defTabSz="1792223">
              <a:lnSpc>
                <a:spcPct val="100000"/>
              </a:lnSpc>
              <a:defRPr sz="4704"/>
            </a:pPr>
            <a:r>
              <a:rPr dirty="0"/>
              <a:t>Some BGP Route Anomaly Alerting Ideas</a:t>
            </a:r>
          </a:p>
          <a:p>
            <a:pPr marL="398272" lvl="1" indent="-298704" defTabSz="1792223">
              <a:lnSpc>
                <a:spcPct val="100000"/>
              </a:lnSpc>
              <a:spcBef>
                <a:spcPts val="700"/>
              </a:spcBef>
              <a:defRPr sz="3920">
                <a:solidFill>
                  <a:srgbClr val="222222"/>
                </a:solidFill>
                <a:latin typeface="Helvetica Neue Light"/>
                <a:ea typeface="Helvetica Neue Light"/>
                <a:cs typeface="Helvetica Neue Light"/>
                <a:sym typeface="Helvetica Neue Light"/>
              </a:defRPr>
            </a:pPr>
            <a:r>
              <a:rPr b="1" dirty="0">
                <a:latin typeface="Helvetica Neue"/>
                <a:ea typeface="Helvetica Neue"/>
                <a:cs typeface="Helvetica Neue"/>
                <a:sym typeface="Helvetica Neue"/>
              </a:rPr>
              <a:t>A BGP peer monitored by BMP goes up and down</a:t>
            </a:r>
            <a:r>
              <a:rPr dirty="0"/>
              <a:t>: Indicate BGP peer flapping, which triggers frequent route-convergence and generates a massive churn of BGP messages.  </a:t>
            </a:r>
            <a:br>
              <a:rPr dirty="0"/>
            </a:br>
            <a:r>
              <a:rPr dirty="0"/>
              <a:t>Example: detect &gt; N times Peer flaps (Up/Down) in M minutes  </a:t>
            </a:r>
          </a:p>
          <a:p>
            <a:pPr marL="398272" lvl="1" indent="-298704" defTabSz="1792223">
              <a:lnSpc>
                <a:spcPct val="100000"/>
              </a:lnSpc>
              <a:spcBef>
                <a:spcPts val="700"/>
              </a:spcBef>
              <a:defRPr sz="3920">
                <a:solidFill>
                  <a:srgbClr val="222222"/>
                </a:solidFill>
                <a:latin typeface="Helvetica Neue Light"/>
                <a:ea typeface="Helvetica Neue Light"/>
                <a:cs typeface="Helvetica Neue Light"/>
                <a:sym typeface="Helvetica Neue Light"/>
              </a:defRPr>
            </a:pPr>
            <a:r>
              <a:rPr b="1" dirty="0">
                <a:latin typeface="Helvetica Neue"/>
                <a:ea typeface="Helvetica Neue"/>
                <a:cs typeface="Helvetica Neue"/>
                <a:sym typeface="Helvetica Neue"/>
              </a:rPr>
              <a:t>BGP route state changes while RPKI invalid: </a:t>
            </a:r>
            <a:r>
              <a:rPr dirty="0"/>
              <a:t>Invalid routes should be rejected (depending on policy.)  If invalid routes cause replacement of valid paths, hijack or </a:t>
            </a:r>
            <a:r>
              <a:rPr dirty="0" err="1"/>
              <a:t>misconfig</a:t>
            </a:r>
            <a:r>
              <a:rPr dirty="0"/>
              <a:t> is likely.</a:t>
            </a:r>
            <a:br>
              <a:rPr dirty="0"/>
            </a:br>
            <a:r>
              <a:rPr dirty="0"/>
              <a:t>Example: detect &gt; N route change events (Add, Withdraw, Replace, Fail Over) while RPKI invalid (INVALID_ASN or INVALID_LENGTH) in M minutes  </a:t>
            </a:r>
          </a:p>
          <a:p>
            <a:pPr marL="398272" lvl="1" indent="-298704" defTabSz="1792223">
              <a:lnSpc>
                <a:spcPct val="100000"/>
              </a:lnSpc>
              <a:spcBef>
                <a:spcPts val="700"/>
              </a:spcBef>
              <a:defRPr sz="3920">
                <a:solidFill>
                  <a:srgbClr val="222222"/>
                </a:solidFill>
                <a:latin typeface="Helvetica Neue Light"/>
                <a:ea typeface="Helvetica Neue Light"/>
                <a:cs typeface="Helvetica Neue Light"/>
                <a:sym typeface="Helvetica Neue Light"/>
              </a:defRPr>
            </a:pPr>
            <a:r>
              <a:rPr b="1" dirty="0">
                <a:latin typeface="Helvetica Neue"/>
                <a:ea typeface="Helvetica Neue"/>
                <a:cs typeface="Helvetica Neue"/>
                <a:sym typeface="Helvetica Neue"/>
              </a:rPr>
              <a:t>Unstable routes: </a:t>
            </a:r>
            <a:r>
              <a:rPr dirty="0"/>
              <a:t>For a prefix, if too many route change events in short time window, it may suggest route flapping (instability) due to upstream routing churn, BGP convergence churn due to remote outages, Intermittent RPKI status flips (valid &lt;-&gt; invalid), etc.</a:t>
            </a:r>
            <a:br>
              <a:rPr dirty="0"/>
            </a:br>
            <a:r>
              <a:rPr dirty="0"/>
              <a:t>Example: detect &gt; N times route flaps (Replace, Fail Over) in M minutes </a:t>
            </a:r>
          </a:p>
          <a:p>
            <a:pPr marL="398272" lvl="1" indent="-298704" defTabSz="1792223">
              <a:lnSpc>
                <a:spcPct val="100000"/>
              </a:lnSpc>
              <a:spcBef>
                <a:spcPts val="700"/>
              </a:spcBef>
              <a:defRPr sz="3920">
                <a:solidFill>
                  <a:srgbClr val="222222"/>
                </a:solidFill>
                <a:latin typeface="Helvetica Neue Light"/>
                <a:ea typeface="Helvetica Neue Light"/>
                <a:cs typeface="Helvetica Neue Light"/>
                <a:sym typeface="Helvetica Neue Light"/>
              </a:defRPr>
            </a:pPr>
            <a:r>
              <a:rPr b="1" dirty="0">
                <a:latin typeface="Helvetica Neue"/>
                <a:ea typeface="Helvetica Neue"/>
                <a:cs typeface="Helvetica Neue"/>
                <a:sym typeface="Helvetica Neue"/>
              </a:rPr>
              <a:t>Too frequent route announcements from a BGP router:</a:t>
            </a:r>
            <a:r>
              <a:rPr dirty="0"/>
              <a:t> It could be a route leak or policy Misconfiguration, a BGP Speaker Misbehaving, a Prefix Hijack or Attack, etc.</a:t>
            </a:r>
            <a:br>
              <a:rPr dirty="0"/>
            </a:br>
            <a:r>
              <a:rPr dirty="0"/>
              <a:t>Example: detect &gt; N times announcement events in M minutes  </a:t>
            </a:r>
          </a:p>
        </p:txBody>
      </p:sp>
      <p:sp>
        <p:nvSpPr>
          <p:cNvPr id="541" name="Route Anomaly Detection"/>
          <p:cNvSpPr txBox="1"/>
          <p:nvPr/>
        </p:nvSpPr>
        <p:spPr>
          <a:xfrm>
            <a:off x="1676400" y="1708455"/>
            <a:ext cx="9867900" cy="1181101"/>
          </a:xfrm>
          <a:prstGeom prst="rect">
            <a:avLst/>
          </a:prstGeom>
          <a:solidFill>
            <a:srgbClr val="00A2DB"/>
          </a:solidFill>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01600" tIns="101600" rIns="101600" bIns="101600">
            <a:spAutoFit/>
          </a:bodyPr>
          <a:lstStyle>
            <a:lvl1pPr>
              <a:defRPr sz="6400"/>
            </a:lvl1pPr>
          </a:lstStyle>
          <a:p>
            <a:r>
              <a:rPr dirty="0"/>
              <a:t>Route Anomaly Detection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Key Tasks Empowered by BGP Telemetry Analysis…"/>
          <p:cNvSpPr txBox="1">
            <a:spLocks noGrp="1"/>
          </p:cNvSpPr>
          <p:nvPr>
            <p:ph type="body" idx="1"/>
          </p:nvPr>
        </p:nvSpPr>
        <p:spPr>
          <a:xfrm>
            <a:off x="1676399" y="3140905"/>
            <a:ext cx="20754131" cy="8834936"/>
          </a:xfrm>
          <a:prstGeom prst="rect">
            <a:avLst/>
          </a:prstGeom>
        </p:spPr>
        <p:txBody>
          <a:bodyPr/>
          <a:lstStyle/>
          <a:p>
            <a:pPr>
              <a:lnSpc>
                <a:spcPct val="100000"/>
              </a:lnSpc>
              <a:spcBef>
                <a:spcPts val="800"/>
              </a:spcBef>
            </a:pPr>
            <a:r>
              <a:rPr dirty="0"/>
              <a:t>Key Tasks Empowered by BGP Telemetry Analysis</a:t>
            </a:r>
          </a:p>
          <a:p>
            <a:pPr>
              <a:lnSpc>
                <a:spcPct val="100000"/>
              </a:lnSpc>
              <a:spcBef>
                <a:spcPts val="800"/>
              </a:spcBef>
            </a:pPr>
            <a:r>
              <a:rPr b="1" dirty="0">
                <a:solidFill>
                  <a:srgbClr val="222222"/>
                </a:solidFill>
                <a:latin typeface="Helvetica Neue"/>
                <a:ea typeface="Helvetica Neue"/>
                <a:cs typeface="Helvetica Neue"/>
                <a:sym typeface="Helvetica Neue"/>
              </a:rPr>
              <a:t>Peering Evaluation: </a:t>
            </a:r>
            <a:r>
              <a:rPr dirty="0">
                <a:solidFill>
                  <a:srgbClr val="222222"/>
                </a:solidFill>
                <a:latin typeface="Helvetica Neue Light"/>
                <a:ea typeface="Helvetica Neue Light"/>
                <a:cs typeface="Helvetica Neue Light"/>
                <a:sym typeface="Helvetica Neue Light"/>
              </a:rPr>
              <a:t>Identify valuable candidates; assess cost-benefit</a:t>
            </a:r>
          </a:p>
          <a:p>
            <a:pPr>
              <a:lnSpc>
                <a:spcPct val="100000"/>
              </a:lnSpc>
              <a:spcBef>
                <a:spcPts val="800"/>
              </a:spcBef>
            </a:pPr>
            <a:r>
              <a:rPr b="1" dirty="0">
                <a:solidFill>
                  <a:srgbClr val="222222"/>
                </a:solidFill>
                <a:latin typeface="Helvetica Neue"/>
                <a:ea typeface="Helvetica Neue"/>
                <a:cs typeface="Helvetica Neue"/>
                <a:sym typeface="Helvetica Neue"/>
              </a:rPr>
              <a:t>Traffic Route Management: </a:t>
            </a:r>
            <a:r>
              <a:rPr dirty="0">
                <a:solidFill>
                  <a:srgbClr val="222222"/>
                </a:solidFill>
                <a:latin typeface="Helvetica Neue Light"/>
                <a:ea typeface="Helvetica Neue Light"/>
                <a:cs typeface="Helvetica Neue Light"/>
                <a:sym typeface="Helvetica Neue Light"/>
              </a:rPr>
              <a:t>Balance, optimize, and validate routing paths</a:t>
            </a:r>
          </a:p>
          <a:p>
            <a:pPr>
              <a:lnSpc>
                <a:spcPct val="100000"/>
              </a:lnSpc>
              <a:spcBef>
                <a:spcPts val="800"/>
              </a:spcBef>
            </a:pPr>
            <a:r>
              <a:rPr b="1" dirty="0">
                <a:solidFill>
                  <a:srgbClr val="222222"/>
                </a:solidFill>
                <a:latin typeface="Helvetica Neue"/>
                <a:ea typeface="Helvetica Neue"/>
                <a:cs typeface="Helvetica Neue"/>
                <a:sym typeface="Helvetica Neue"/>
              </a:rPr>
              <a:t>Route Health Monitoring:</a:t>
            </a:r>
            <a:r>
              <a:rPr dirty="0">
                <a:solidFill>
                  <a:srgbClr val="222222"/>
                </a:solidFill>
                <a:latin typeface="Helvetica Neue Light"/>
                <a:ea typeface="Helvetica Neue Light"/>
                <a:cs typeface="Helvetica Neue Light"/>
                <a:sym typeface="Helvetica Neue Light"/>
              </a:rPr>
              <a:t> Detect flapping, problematic peers, misconfigurations</a:t>
            </a:r>
          </a:p>
          <a:p>
            <a:pPr>
              <a:lnSpc>
                <a:spcPct val="100000"/>
              </a:lnSpc>
              <a:spcBef>
                <a:spcPts val="800"/>
              </a:spcBef>
            </a:pPr>
            <a:r>
              <a:rPr b="1" dirty="0">
                <a:solidFill>
                  <a:srgbClr val="222222"/>
                </a:solidFill>
                <a:latin typeface="Helvetica Neue"/>
                <a:ea typeface="Helvetica Neue"/>
                <a:cs typeface="Helvetica Neue"/>
                <a:sym typeface="Helvetica Neue"/>
              </a:rPr>
              <a:t>Route Anomaly Detection: </a:t>
            </a:r>
            <a:r>
              <a:rPr dirty="0">
                <a:solidFill>
                  <a:srgbClr val="222222"/>
                </a:solidFill>
                <a:latin typeface="Helvetica Neue Light"/>
                <a:ea typeface="Helvetica Neue Light"/>
                <a:cs typeface="Helvetica Neue Light"/>
                <a:sym typeface="Helvetica Neue Light"/>
              </a:rPr>
              <a:t>Alert on abnormal route behaviors</a:t>
            </a:r>
            <a:endParaRPr sz="4000" dirty="0">
              <a:solidFill>
                <a:srgbClr val="222222"/>
              </a:solidFill>
              <a:latin typeface="Helvetica Neue Light"/>
              <a:ea typeface="Helvetica Neue Light"/>
              <a:cs typeface="Helvetica Neue Light"/>
              <a:sym typeface="Helvetica Neue Light"/>
            </a:endParaRPr>
          </a:p>
          <a:p>
            <a:pPr>
              <a:lnSpc>
                <a:spcPct val="110000"/>
              </a:lnSpc>
              <a:spcBef>
                <a:spcPts val="600"/>
              </a:spcBef>
              <a:defRPr sz="4400"/>
            </a:pPr>
            <a:br>
              <a:rPr dirty="0"/>
            </a:br>
            <a:r>
              <a:rPr lang="en-US" sz="4800" dirty="0">
                <a:solidFill>
                  <a:srgbClr val="000000"/>
                </a:solidFill>
              </a:rPr>
              <a:t>Use</a:t>
            </a:r>
            <a:r>
              <a:rPr sz="4800" dirty="0">
                <a:solidFill>
                  <a:srgbClr val="000000"/>
                </a:solidFill>
              </a:rPr>
              <a:t> heterogeneous data: </a:t>
            </a:r>
            <a:r>
              <a:rPr sz="4800" dirty="0">
                <a:latin typeface="Helvetica Neue"/>
                <a:ea typeface="Helvetica Neue"/>
                <a:cs typeface="Helvetica Neue"/>
                <a:sym typeface="Helvetica Neue"/>
              </a:rPr>
              <a:t>Flow records, BGP routes, SNMP, service layer info (DNS info), RPKI validation and BMP telemetry to help the tasks done more effectively and efficiently!</a:t>
            </a:r>
          </a:p>
        </p:txBody>
      </p:sp>
      <p:sp>
        <p:nvSpPr>
          <p:cNvPr id="576" name="Key Takeaways"/>
          <p:cNvSpPr txBox="1"/>
          <p:nvPr/>
        </p:nvSpPr>
        <p:spPr>
          <a:xfrm>
            <a:off x="1676400" y="1657655"/>
            <a:ext cx="6335626" cy="1206501"/>
          </a:xfrm>
          <a:prstGeom prst="rect">
            <a:avLst/>
          </a:prstGeom>
          <a:solidFill>
            <a:srgbClr val="00A2DB"/>
          </a:solidFill>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01600" tIns="101600" rIns="101600" bIns="101600">
            <a:spAutoFit/>
          </a:bodyPr>
          <a:lstStyle/>
          <a:p>
            <a:pPr>
              <a:lnSpc>
                <a:spcPct val="120000"/>
              </a:lnSpc>
              <a:defRPr sz="6600"/>
            </a:pPr>
            <a:r>
              <a:rPr sz="6400" dirty="0"/>
              <a:t>Key Takeaways</a:t>
            </a:r>
            <a:r>
              <a:rPr dirty="0"/>
              <a:t>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B760737-FC46-840A-2E40-43B2B98664FD}"/>
              </a:ext>
            </a:extLst>
          </p:cNvPr>
          <p:cNvSpPr>
            <a:spLocks noGrp="1"/>
          </p:cNvSpPr>
          <p:nvPr>
            <p:ph type="body" sz="quarter" idx="22"/>
          </p:nvPr>
        </p:nvSpPr>
        <p:spPr>
          <a:xfrm>
            <a:off x="1676399" y="1682563"/>
            <a:ext cx="13660791" cy="1190069"/>
          </a:xfrm>
        </p:spPr>
        <p:txBody>
          <a:bodyPr/>
          <a:lstStyle/>
          <a:p>
            <a:r>
              <a:rPr lang="en-US" dirty="0"/>
              <a:t>DDoS attacks up 358% year-over-year</a:t>
            </a:r>
            <a:endParaRPr lang="en-PL" dirty="0"/>
          </a:p>
        </p:txBody>
      </p:sp>
      <p:pic>
        <p:nvPicPr>
          <p:cNvPr id="1026" name="Picture 2">
            <a:extLst>
              <a:ext uri="{FF2B5EF4-FFF2-40B4-BE49-F238E27FC236}">
                <a16:creationId xmlns:a16="http://schemas.microsoft.com/office/drawing/2014/main" id="{0A7EE84B-61B3-C574-3AA7-DBA084F3FA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812" y="2872631"/>
            <a:ext cx="12326820" cy="6435491"/>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1">
            <a:extLst>
              <a:ext uri="{FF2B5EF4-FFF2-40B4-BE49-F238E27FC236}">
                <a16:creationId xmlns:a16="http://schemas.microsoft.com/office/drawing/2014/main" id="{30A1A62B-20F3-73FA-71E7-7B012EBDDA4B}"/>
              </a:ext>
            </a:extLst>
          </p:cNvPr>
          <p:cNvSpPr>
            <a:spLocks noGrp="1"/>
          </p:cNvSpPr>
          <p:nvPr>
            <p:ph type="body" idx="1"/>
          </p:nvPr>
        </p:nvSpPr>
        <p:spPr>
          <a:xfrm>
            <a:off x="1676400" y="3194050"/>
            <a:ext cx="10328032" cy="8834935"/>
          </a:xfrm>
        </p:spPr>
        <p:txBody>
          <a:bodyPr>
            <a:normAutofit fontScale="77500" lnSpcReduction="20000"/>
          </a:bodyPr>
          <a:lstStyle/>
          <a:p>
            <a:pPr fontAlgn="base"/>
            <a:r>
              <a:rPr lang="en-GB" dirty="0"/>
              <a:t>KrebsOnSecurity last week was hit by a near record distributed denial-of-service (DDoS) attack that clocked in at </a:t>
            </a:r>
            <a:r>
              <a:rPr lang="en-GB" sz="4600" b="1" u="sng" dirty="0">
                <a:solidFill>
                  <a:srgbClr val="222222"/>
                </a:solidFill>
                <a:latin typeface="Helvetica Neue"/>
                <a:ea typeface="Helvetica Neue"/>
                <a:cs typeface="Helvetica Neue"/>
              </a:rPr>
              <a:t>more than 6.3 </a:t>
            </a:r>
            <a:r>
              <a:rPr lang="en-GB" sz="4600" b="1" u="sng" dirty="0" err="1">
                <a:solidFill>
                  <a:srgbClr val="222222"/>
                </a:solidFill>
                <a:latin typeface="Helvetica Neue"/>
                <a:ea typeface="Helvetica Neue"/>
                <a:cs typeface="Helvetica Neue"/>
              </a:rPr>
              <a:t>Tbps</a:t>
            </a:r>
            <a:r>
              <a:rPr lang="en-GB" dirty="0"/>
              <a:t>. </a:t>
            </a:r>
          </a:p>
          <a:p>
            <a:pPr fontAlgn="base"/>
            <a:br>
              <a:rPr lang="en-GB" dirty="0"/>
            </a:br>
            <a:r>
              <a:rPr lang="en-GB" dirty="0"/>
              <a:t>Google Security Engineer </a:t>
            </a:r>
            <a:r>
              <a:rPr lang="en-GB" b="1" dirty="0"/>
              <a:t>Damian </a:t>
            </a:r>
            <a:r>
              <a:rPr lang="en-GB" b="1" dirty="0" err="1"/>
              <a:t>Menscher</a:t>
            </a:r>
            <a:r>
              <a:rPr lang="en-GB" dirty="0"/>
              <a:t> told KrebsOnSecurity the May 12 attack was the largest Google has ever handled.</a:t>
            </a:r>
          </a:p>
          <a:p>
            <a:pPr fontAlgn="base"/>
            <a:br>
              <a:rPr lang="en-GB" dirty="0"/>
            </a:br>
            <a:r>
              <a:rPr lang="en-GB" dirty="0"/>
              <a:t>After comparing notes with Cloudflare, </a:t>
            </a:r>
            <a:r>
              <a:rPr lang="en-GB" dirty="0" err="1"/>
              <a:t>Menscher</a:t>
            </a:r>
            <a:r>
              <a:rPr lang="en-GB" dirty="0"/>
              <a:t> said the botnet that launched both attacks bears the fingerprints of </a:t>
            </a:r>
            <a:r>
              <a:rPr lang="en-GB" b="1" dirty="0" err="1"/>
              <a:t>Aisuru</a:t>
            </a:r>
            <a:r>
              <a:rPr lang="en-GB" dirty="0"/>
              <a:t>, a digital siege machine that first surfaced less than a year ago.</a:t>
            </a:r>
            <a:endParaRPr lang="en-PL" dirty="0"/>
          </a:p>
        </p:txBody>
      </p:sp>
      <p:sp>
        <p:nvSpPr>
          <p:cNvPr id="11" name="Text Placeholder 1">
            <a:extLst>
              <a:ext uri="{FF2B5EF4-FFF2-40B4-BE49-F238E27FC236}">
                <a16:creationId xmlns:a16="http://schemas.microsoft.com/office/drawing/2014/main" id="{23219F1C-82EB-0FD6-7F5D-51E34DD027F0}"/>
              </a:ext>
            </a:extLst>
          </p:cNvPr>
          <p:cNvSpPr txBox="1">
            <a:spLocks/>
          </p:cNvSpPr>
          <p:nvPr/>
        </p:nvSpPr>
        <p:spPr>
          <a:xfrm>
            <a:off x="13200189" y="9308122"/>
            <a:ext cx="10738334" cy="2411545"/>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ormAutofit fontScale="70000" lnSpcReduction="20000"/>
          </a:bodyPr>
          <a:lstStyle>
            <a:lvl1pPr marL="0" marR="0" indent="0" algn="l" defTabSz="1828800" rtl="0" latinLnBrk="0">
              <a:lnSpc>
                <a:spcPct val="120000"/>
              </a:lnSpc>
              <a:spcBef>
                <a:spcPts val="0"/>
              </a:spcBef>
              <a:spcAft>
                <a:spcPts val="0"/>
              </a:spcAft>
              <a:buClrTx/>
              <a:buSzTx/>
              <a:buFontTx/>
              <a:buNone/>
              <a:tabLst/>
              <a:defRPr sz="4800" b="0" i="0" u="none" strike="noStrike" cap="none" spc="0" baseline="0">
                <a:solidFill>
                  <a:srgbClr val="00A2DB"/>
                </a:solidFill>
                <a:uFillTx/>
                <a:latin typeface="Helvetica Neue Medium"/>
                <a:ea typeface="Helvetica Neue Medium"/>
                <a:cs typeface="Helvetica Neue Medium"/>
                <a:sym typeface="Helvetica Neue Medium"/>
              </a:defRPr>
            </a:lvl1pPr>
            <a:lvl2pPr marL="457200" marR="0" indent="-457200" algn="l" defTabSz="1828800" rtl="0" latinLnBrk="0">
              <a:lnSpc>
                <a:spcPct val="110000"/>
              </a:lnSpc>
              <a:spcBef>
                <a:spcPts val="0"/>
              </a:spcBef>
              <a:spcAft>
                <a:spcPts val="0"/>
              </a:spcAft>
              <a:buClrTx/>
              <a:buSzPct val="100000"/>
              <a:buFontTx/>
              <a:buChar char="•"/>
              <a:tabLst/>
              <a:defRPr sz="4400" b="0" i="0" u="none" strike="noStrike" cap="none" spc="0" baseline="0">
                <a:solidFill>
                  <a:srgbClr val="262626"/>
                </a:solidFill>
                <a:uFillTx/>
                <a:latin typeface="Roboto Light"/>
                <a:ea typeface="Roboto Light"/>
                <a:cs typeface="Roboto Light"/>
                <a:sym typeface="Roboto Light"/>
              </a:defRPr>
            </a:lvl2pPr>
            <a:lvl3pPr marL="698500" marR="0" indent="-457200" algn="l" defTabSz="1828800" rtl="0" latinLnBrk="0">
              <a:lnSpc>
                <a:spcPct val="110000"/>
              </a:lnSpc>
              <a:spcBef>
                <a:spcPts val="0"/>
              </a:spcBef>
              <a:spcAft>
                <a:spcPts val="0"/>
              </a:spcAft>
              <a:buClrTx/>
              <a:buSzPct val="100000"/>
              <a:buFontTx/>
              <a:buChar char="-"/>
              <a:tabLst/>
              <a:defRPr sz="4000" b="0" i="0" u="none" strike="noStrike" cap="none" spc="0" baseline="0">
                <a:solidFill>
                  <a:srgbClr val="262626"/>
                </a:solidFill>
                <a:uFillTx/>
                <a:latin typeface="Roboto Light"/>
                <a:ea typeface="Roboto Light"/>
                <a:cs typeface="Roboto Light"/>
                <a:sym typeface="Roboto Light"/>
              </a:defRPr>
            </a:lvl3pPr>
            <a:lvl4pPr marL="965200" marR="0" indent="-457200" algn="l" defTabSz="1828800" rtl="0" latinLnBrk="0">
              <a:lnSpc>
                <a:spcPct val="110000"/>
              </a:lnSpc>
              <a:spcBef>
                <a:spcPts val="0"/>
              </a:spcBef>
              <a:spcAft>
                <a:spcPts val="0"/>
              </a:spcAft>
              <a:buClrTx/>
              <a:buSzPct val="100000"/>
              <a:buFontTx/>
              <a:buChar char="‣"/>
              <a:tabLst/>
              <a:defRPr sz="3600" b="0" i="0" u="none" strike="noStrike" cap="none" spc="0" baseline="0">
                <a:solidFill>
                  <a:srgbClr val="262626"/>
                </a:solidFill>
                <a:uFillTx/>
                <a:latin typeface="Roboto Light"/>
                <a:ea typeface="Roboto Light"/>
                <a:cs typeface="Roboto Light"/>
                <a:sym typeface="Roboto Light"/>
              </a:defRPr>
            </a:lvl4pPr>
            <a:lvl5pPr marL="0" marR="0" indent="762000" algn="l" defTabSz="1828800" rtl="0" latinLnBrk="0">
              <a:lnSpc>
                <a:spcPct val="110000"/>
              </a:lnSpc>
              <a:spcBef>
                <a:spcPts val="0"/>
              </a:spcBef>
              <a:spcAft>
                <a:spcPts val="0"/>
              </a:spcAft>
              <a:buClrTx/>
              <a:buSzTx/>
              <a:buFontTx/>
              <a:buNone/>
              <a:tabLst/>
              <a:defRPr sz="3200" b="0" i="0" u="none" strike="noStrike" cap="none" spc="0" baseline="0">
                <a:solidFill>
                  <a:srgbClr val="262626"/>
                </a:solidFill>
                <a:uFillTx/>
                <a:latin typeface="Roboto Light"/>
                <a:ea typeface="Roboto Light"/>
                <a:cs typeface="Roboto Light"/>
                <a:sym typeface="Roboto Light"/>
              </a:defRPr>
            </a:lvl5pPr>
            <a:lvl6pPr marL="29972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n-lt"/>
                <a:ea typeface="+mn-ea"/>
                <a:cs typeface="+mn-cs"/>
                <a:sym typeface="Calibri"/>
              </a:defRPr>
            </a:lvl6pPr>
            <a:lvl7pPr marL="34544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n-lt"/>
                <a:ea typeface="+mn-ea"/>
                <a:cs typeface="+mn-cs"/>
                <a:sym typeface="Calibri"/>
              </a:defRPr>
            </a:lvl7pPr>
            <a:lvl8pPr marL="39116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n-lt"/>
                <a:ea typeface="+mn-ea"/>
                <a:cs typeface="+mn-cs"/>
                <a:sym typeface="Calibri"/>
              </a:defRPr>
            </a:lvl8pPr>
            <a:lvl9pPr marL="4368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n-lt"/>
                <a:ea typeface="+mn-ea"/>
                <a:cs typeface="+mn-cs"/>
                <a:sym typeface="Calibri"/>
              </a:defRPr>
            </a:lvl9pPr>
          </a:lstStyle>
          <a:p>
            <a:pPr fontAlgn="base" hangingPunct="1"/>
            <a:r>
              <a:rPr lang="en-GB" dirty="0">
                <a:solidFill>
                  <a:schemeClr val="tx2"/>
                </a:solidFill>
              </a:rPr>
              <a:t>Sub-minute 6.5Tbps attacks using UDP  originated from 147 countries and targeted multiple IP addresses and ports of a hosting provider. </a:t>
            </a:r>
            <a:endParaRPr lang="en-PL" dirty="0">
              <a:solidFill>
                <a:schemeClr val="tx2"/>
              </a:solidFill>
            </a:endParaRPr>
          </a:p>
        </p:txBody>
      </p:sp>
    </p:spTree>
    <p:extLst>
      <p:ext uri="{BB962C8B-B14F-4D97-AF65-F5344CB8AC3E}">
        <p14:creationId xmlns:p14="http://schemas.microsoft.com/office/powerpoint/2010/main" val="71536618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DA9833-C73E-82F8-0468-07DD9FCF81D4}"/>
              </a:ext>
            </a:extLst>
          </p:cNvPr>
          <p:cNvSpPr>
            <a:spLocks noGrp="1"/>
          </p:cNvSpPr>
          <p:nvPr>
            <p:ph type="body" idx="1"/>
          </p:nvPr>
        </p:nvSpPr>
        <p:spPr/>
        <p:txBody>
          <a:bodyPr>
            <a:normAutofit/>
          </a:bodyPr>
          <a:lstStyle/>
          <a:p>
            <a:pPr marL="685800" indent="-685800">
              <a:buFont typeface="Arial" panose="020B0604020202020204" pitchFamily="34" charset="0"/>
              <a:buChar char="•"/>
            </a:pPr>
            <a:r>
              <a:rPr lang="en-GB" dirty="0"/>
              <a:t>Use flow tools to ensure traffic visibility</a:t>
            </a:r>
            <a:br>
              <a:rPr lang="en-GB" dirty="0"/>
            </a:br>
            <a:r>
              <a:rPr lang="en-GB" dirty="0"/>
              <a:t>you can't afford to be blind. </a:t>
            </a:r>
          </a:p>
          <a:p>
            <a:pPr marL="685800" indent="-685800">
              <a:buFont typeface="Arial" panose="020B0604020202020204" pitchFamily="34" charset="0"/>
              <a:buChar char="•"/>
            </a:pPr>
            <a:r>
              <a:rPr lang="en-PL" dirty="0"/>
              <a:t>Know your upstream/IX AntiDDoS capabilities:</a:t>
            </a:r>
            <a:endParaRPr lang="ru-RU" dirty="0"/>
          </a:p>
          <a:p>
            <a:pPr marL="1143000" lvl="1" indent="-685800">
              <a:buFont typeface="Arial" panose="020B0604020202020204" pitchFamily="34" charset="0"/>
              <a:buChar char="•"/>
            </a:pPr>
            <a:r>
              <a:rPr lang="en-US" dirty="0">
                <a:solidFill>
                  <a:srgbClr val="00B0F0"/>
                </a:solidFill>
              </a:rPr>
              <a:t>RTBH</a:t>
            </a:r>
          </a:p>
          <a:p>
            <a:pPr marL="1143000" lvl="1" indent="-685800">
              <a:buFont typeface="Arial" panose="020B0604020202020204" pitchFamily="34" charset="0"/>
              <a:buChar char="•"/>
            </a:pPr>
            <a:r>
              <a:rPr lang="en-US" dirty="0">
                <a:solidFill>
                  <a:srgbClr val="00B0F0"/>
                </a:solidFill>
              </a:rPr>
              <a:t>Advanced RTBH</a:t>
            </a:r>
          </a:p>
          <a:p>
            <a:pPr marL="1143000" lvl="1" indent="-685800">
              <a:buFont typeface="Arial" panose="020B0604020202020204" pitchFamily="34" charset="0"/>
              <a:buChar char="•"/>
            </a:pPr>
            <a:r>
              <a:rPr lang="en-US" dirty="0" err="1">
                <a:solidFill>
                  <a:srgbClr val="00B0F0"/>
                </a:solidFill>
              </a:rPr>
              <a:t>FlowSpec</a:t>
            </a:r>
            <a:endParaRPr lang="en-US" dirty="0">
              <a:solidFill>
                <a:srgbClr val="00B0F0"/>
              </a:solidFill>
            </a:endParaRPr>
          </a:p>
          <a:p>
            <a:pPr marL="1143000" lvl="1" indent="-685800">
              <a:buFont typeface="Arial" panose="020B0604020202020204" pitchFamily="34" charset="0"/>
              <a:buChar char="•"/>
            </a:pPr>
            <a:r>
              <a:rPr lang="en-US" dirty="0">
                <a:solidFill>
                  <a:srgbClr val="00B0F0"/>
                </a:solidFill>
              </a:rPr>
              <a:t>Upstream scrubbing</a:t>
            </a:r>
          </a:p>
          <a:p>
            <a:pPr marL="1143000" lvl="1" indent="-685800">
              <a:buFont typeface="Arial" panose="020B0604020202020204" pitchFamily="34" charset="0"/>
              <a:buChar char="•"/>
            </a:pPr>
            <a:r>
              <a:rPr lang="en-US" dirty="0">
                <a:solidFill>
                  <a:srgbClr val="00B0F0"/>
                </a:solidFill>
              </a:rPr>
              <a:t>Clean Pipes</a:t>
            </a:r>
            <a:endParaRPr lang="ru-RU" dirty="0">
              <a:solidFill>
                <a:srgbClr val="00B0F0"/>
              </a:solidFill>
            </a:endParaRPr>
          </a:p>
          <a:p>
            <a:pPr marL="685800" indent="-685800">
              <a:buFont typeface="Arial" panose="020B0604020202020204" pitchFamily="34" charset="0"/>
              <a:buChar char="•"/>
            </a:pPr>
            <a:r>
              <a:rPr lang="en-GB" dirty="0"/>
              <a:t>Maintain a list of emergency contacts for quick response.</a:t>
            </a:r>
          </a:p>
          <a:p>
            <a:pPr marL="685800" indent="-685800">
              <a:buFont typeface="Arial" panose="020B0604020202020204" pitchFamily="34" charset="0"/>
              <a:buChar char="•"/>
            </a:pPr>
            <a:r>
              <a:rPr lang="en-GB" dirty="0"/>
              <a:t>Communicate, share, and collaborate with your peers.</a:t>
            </a:r>
            <a:endParaRPr lang="en-PL" dirty="0"/>
          </a:p>
        </p:txBody>
      </p:sp>
      <p:sp>
        <p:nvSpPr>
          <p:cNvPr id="4" name="Text Placeholder 3">
            <a:extLst>
              <a:ext uri="{FF2B5EF4-FFF2-40B4-BE49-F238E27FC236}">
                <a16:creationId xmlns:a16="http://schemas.microsoft.com/office/drawing/2014/main" id="{70221384-2214-B0A5-8966-AC8018699A56}"/>
              </a:ext>
            </a:extLst>
          </p:cNvPr>
          <p:cNvSpPr>
            <a:spLocks noGrp="1"/>
          </p:cNvSpPr>
          <p:nvPr>
            <p:ph type="body" sz="quarter" idx="22"/>
          </p:nvPr>
        </p:nvSpPr>
        <p:spPr>
          <a:xfrm>
            <a:off x="1676399" y="1682563"/>
            <a:ext cx="6532237" cy="1190069"/>
          </a:xfrm>
        </p:spPr>
        <p:txBody>
          <a:bodyPr/>
          <a:lstStyle/>
          <a:p>
            <a:r>
              <a:rPr lang="en-PL" dirty="0"/>
              <a:t>What can you do?</a:t>
            </a:r>
          </a:p>
        </p:txBody>
      </p:sp>
    </p:spTree>
    <p:extLst>
      <p:ext uri="{BB962C8B-B14F-4D97-AF65-F5344CB8AC3E}">
        <p14:creationId xmlns:p14="http://schemas.microsoft.com/office/powerpoint/2010/main" val="388457533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www.genie-networks.com…"/>
          <p:cNvSpPr txBox="1">
            <a:spLocks noGrp="1"/>
          </p:cNvSpPr>
          <p:nvPr>
            <p:ph type="body" idx="21"/>
          </p:nvPr>
        </p:nvSpPr>
        <p:spPr>
          <a:xfrm>
            <a:off x="1274768" y="8066579"/>
            <a:ext cx="6410729" cy="1493740"/>
          </a:xfrm>
          <a:prstGeom prst="rect">
            <a:avLst/>
          </a:prstGeom>
        </p:spPr>
        <p:txBody>
          <a:bodyPr/>
          <a:lstStyle/>
          <a:p>
            <a:pPr>
              <a:lnSpc>
                <a:spcPct val="140000"/>
              </a:lnSpc>
            </a:pPr>
            <a:r>
              <a:rPr u="sng" dirty="0">
                <a:solidFill>
                  <a:schemeClr val="bg1"/>
                </a:solidFill>
                <a:uFill>
                  <a:solidFill>
                    <a:srgbClr val="0563C1"/>
                  </a:solidFill>
                </a:uFill>
                <a:hlinkClick r:id="rId2">
                  <a:extLst>
                    <a:ext uri="{A12FA001-AC4F-418D-AE19-62706E023703}">
                      <ahyp:hlinkClr xmlns:ahyp="http://schemas.microsoft.com/office/drawing/2018/hyperlinkcolor" val="tx"/>
                    </a:ext>
                  </a:extLst>
                </a:hlinkClick>
              </a:rPr>
              <a:t>www.genie-networks.com</a:t>
            </a:r>
          </a:p>
          <a:p>
            <a:pPr>
              <a:lnSpc>
                <a:spcPct val="140000"/>
              </a:lnSpc>
            </a:pPr>
            <a:r>
              <a:rPr lang="en-US" u="sng" dirty="0">
                <a:solidFill>
                  <a:schemeClr val="bg1"/>
                </a:solidFill>
                <a:uFill>
                  <a:solidFill>
                    <a:srgbClr val="0563C1"/>
                  </a:solidFill>
                </a:uFill>
                <a:hlinkClick r:id="rId3">
                  <a:extLst>
                    <a:ext uri="{A12FA001-AC4F-418D-AE19-62706E023703}">
                      <ahyp:hlinkClr xmlns:ahyp="http://schemas.microsoft.com/office/drawing/2018/hyperlinkcolor" val="tx"/>
                    </a:ext>
                  </a:extLst>
                </a:hlinkClick>
              </a:rPr>
              <a:t>s.matashuk</a:t>
            </a:r>
            <a:r>
              <a:rPr u="sng" dirty="0">
                <a:solidFill>
                  <a:schemeClr val="bg1"/>
                </a:solidFill>
                <a:uFill>
                  <a:solidFill>
                    <a:srgbClr val="0563C1"/>
                  </a:solidFill>
                </a:uFill>
                <a:hlinkClick r:id="rId3">
                  <a:extLst>
                    <a:ext uri="{A12FA001-AC4F-418D-AE19-62706E023703}">
                      <ahyp:hlinkClr xmlns:ahyp="http://schemas.microsoft.com/office/drawing/2018/hyperlinkcolor" val="tx"/>
                    </a:ext>
                  </a:extLst>
                </a:hlinkClick>
              </a:rPr>
              <a:t>@genie-networks.com</a:t>
            </a:r>
            <a:r>
              <a:rPr dirty="0">
                <a:solidFill>
                  <a:schemeClr val="bg1"/>
                </a:solidFill>
              </a:rPr>
              <a:t> </a:t>
            </a:r>
          </a:p>
        </p:txBody>
      </p:sp>
      <p:sp>
        <p:nvSpPr>
          <p:cNvPr id="579" name="Shape"/>
          <p:cNvSpPr/>
          <p:nvPr/>
        </p:nvSpPr>
        <p:spPr>
          <a:xfrm>
            <a:off x="672424" y="8315055"/>
            <a:ext cx="558801" cy="522144"/>
          </a:xfrm>
          <a:custGeom>
            <a:avLst/>
            <a:gdLst/>
            <a:ahLst/>
            <a:cxnLst>
              <a:cxn ang="0">
                <a:pos x="wd2" y="hd2"/>
              </a:cxn>
              <a:cxn ang="5400000">
                <a:pos x="wd2" y="hd2"/>
              </a:cxn>
              <a:cxn ang="10800000">
                <a:pos x="wd2" y="hd2"/>
              </a:cxn>
              <a:cxn ang="16200000">
                <a:pos x="wd2" y="hd2"/>
              </a:cxn>
            </a:cxnLst>
            <a:rect l="0" t="0" r="r" b="b"/>
            <a:pathLst>
              <a:path w="21600" h="21600" extrusionOk="0">
                <a:moveTo>
                  <a:pt x="16965" y="15840"/>
                </a:moveTo>
                <a:cubicBezTo>
                  <a:pt x="16965" y="15840"/>
                  <a:pt x="16245" y="16652"/>
                  <a:pt x="15288" y="17285"/>
                </a:cubicBezTo>
                <a:cubicBezTo>
                  <a:pt x="14257" y="17967"/>
                  <a:pt x="13050" y="18428"/>
                  <a:pt x="13050" y="18428"/>
                </a:cubicBezTo>
                <a:lnTo>
                  <a:pt x="14198" y="15840"/>
                </a:lnTo>
                <a:lnTo>
                  <a:pt x="16965" y="15840"/>
                </a:lnTo>
                <a:cubicBezTo>
                  <a:pt x="16965" y="15840"/>
                  <a:pt x="16965" y="15840"/>
                  <a:pt x="16965" y="15840"/>
                </a:cubicBezTo>
                <a:close/>
                <a:moveTo>
                  <a:pt x="13455" y="13320"/>
                </a:moveTo>
                <a:cubicBezTo>
                  <a:pt x="13300" y="13940"/>
                  <a:pt x="13185" y="14422"/>
                  <a:pt x="13185" y="14422"/>
                </a:cubicBezTo>
                <a:lnTo>
                  <a:pt x="8437" y="14400"/>
                </a:lnTo>
                <a:cubicBezTo>
                  <a:pt x="8437" y="14400"/>
                  <a:pt x="8221" y="13721"/>
                  <a:pt x="8094" y="13010"/>
                </a:cubicBezTo>
                <a:cubicBezTo>
                  <a:pt x="7963" y="12281"/>
                  <a:pt x="7920" y="11520"/>
                  <a:pt x="7920" y="11520"/>
                </a:cubicBezTo>
                <a:lnTo>
                  <a:pt x="13680" y="11520"/>
                </a:lnTo>
                <a:cubicBezTo>
                  <a:pt x="13680" y="11520"/>
                  <a:pt x="13654" y="12523"/>
                  <a:pt x="13455" y="13320"/>
                </a:cubicBezTo>
                <a:cubicBezTo>
                  <a:pt x="13455" y="13320"/>
                  <a:pt x="13455" y="13320"/>
                  <a:pt x="13455" y="13320"/>
                </a:cubicBezTo>
                <a:close/>
                <a:moveTo>
                  <a:pt x="8094" y="8590"/>
                </a:moveTo>
                <a:cubicBezTo>
                  <a:pt x="8221" y="7880"/>
                  <a:pt x="8437" y="7200"/>
                  <a:pt x="8437" y="7200"/>
                </a:cubicBezTo>
                <a:lnTo>
                  <a:pt x="13185" y="7178"/>
                </a:lnTo>
                <a:cubicBezTo>
                  <a:pt x="13185" y="7178"/>
                  <a:pt x="13300" y="7660"/>
                  <a:pt x="13455" y="8280"/>
                </a:cubicBezTo>
                <a:cubicBezTo>
                  <a:pt x="13654" y="9078"/>
                  <a:pt x="13680" y="10080"/>
                  <a:pt x="13680" y="10080"/>
                </a:cubicBezTo>
                <a:lnTo>
                  <a:pt x="7920" y="10080"/>
                </a:lnTo>
                <a:cubicBezTo>
                  <a:pt x="7920" y="10080"/>
                  <a:pt x="7963" y="9319"/>
                  <a:pt x="8094" y="8590"/>
                </a:cubicBezTo>
                <a:cubicBezTo>
                  <a:pt x="8094" y="8590"/>
                  <a:pt x="8094" y="8590"/>
                  <a:pt x="8094" y="8590"/>
                </a:cubicBezTo>
                <a:close/>
                <a:moveTo>
                  <a:pt x="11520" y="18720"/>
                </a:moveTo>
                <a:lnTo>
                  <a:pt x="10080" y="18720"/>
                </a:lnTo>
                <a:lnTo>
                  <a:pt x="8842" y="15840"/>
                </a:lnTo>
                <a:lnTo>
                  <a:pt x="12757" y="15840"/>
                </a:lnTo>
                <a:lnTo>
                  <a:pt x="11520" y="18720"/>
                </a:lnTo>
                <a:cubicBezTo>
                  <a:pt x="11520" y="18720"/>
                  <a:pt x="11520" y="18720"/>
                  <a:pt x="11520" y="18720"/>
                </a:cubicBezTo>
                <a:close/>
                <a:moveTo>
                  <a:pt x="8640" y="18428"/>
                </a:moveTo>
                <a:cubicBezTo>
                  <a:pt x="8640" y="18428"/>
                  <a:pt x="7433" y="17967"/>
                  <a:pt x="6402" y="17285"/>
                </a:cubicBezTo>
                <a:cubicBezTo>
                  <a:pt x="5445" y="16652"/>
                  <a:pt x="4725" y="15840"/>
                  <a:pt x="4725" y="15840"/>
                </a:cubicBezTo>
                <a:lnTo>
                  <a:pt x="7493" y="15840"/>
                </a:lnTo>
                <a:lnTo>
                  <a:pt x="8640" y="18428"/>
                </a:lnTo>
                <a:cubicBezTo>
                  <a:pt x="8640" y="18428"/>
                  <a:pt x="8640" y="18428"/>
                  <a:pt x="8640" y="18428"/>
                </a:cubicBezTo>
                <a:close/>
                <a:moveTo>
                  <a:pt x="6710" y="12937"/>
                </a:moveTo>
                <a:cubicBezTo>
                  <a:pt x="6841" y="13673"/>
                  <a:pt x="7087" y="14422"/>
                  <a:pt x="7087" y="14422"/>
                </a:cubicBezTo>
                <a:lnTo>
                  <a:pt x="3825" y="14400"/>
                </a:lnTo>
                <a:cubicBezTo>
                  <a:pt x="3825" y="14400"/>
                  <a:pt x="3501" y="13688"/>
                  <a:pt x="3288" y="12972"/>
                </a:cubicBezTo>
                <a:cubicBezTo>
                  <a:pt x="3074" y="12248"/>
                  <a:pt x="2970" y="11520"/>
                  <a:pt x="2970" y="11520"/>
                </a:cubicBezTo>
                <a:lnTo>
                  <a:pt x="6570" y="11520"/>
                </a:lnTo>
                <a:cubicBezTo>
                  <a:pt x="6570" y="11520"/>
                  <a:pt x="6583" y="12222"/>
                  <a:pt x="6710" y="12937"/>
                </a:cubicBezTo>
                <a:cubicBezTo>
                  <a:pt x="6710" y="12937"/>
                  <a:pt x="6710" y="12937"/>
                  <a:pt x="6710" y="12937"/>
                </a:cubicBezTo>
                <a:close/>
                <a:moveTo>
                  <a:pt x="6710" y="8663"/>
                </a:moveTo>
                <a:cubicBezTo>
                  <a:pt x="6583" y="9378"/>
                  <a:pt x="6570" y="10080"/>
                  <a:pt x="6570" y="10080"/>
                </a:cubicBezTo>
                <a:lnTo>
                  <a:pt x="2970" y="10080"/>
                </a:lnTo>
                <a:cubicBezTo>
                  <a:pt x="2970" y="10080"/>
                  <a:pt x="3074" y="9352"/>
                  <a:pt x="3288" y="8628"/>
                </a:cubicBezTo>
                <a:cubicBezTo>
                  <a:pt x="3501" y="7912"/>
                  <a:pt x="3825" y="7200"/>
                  <a:pt x="3825" y="7200"/>
                </a:cubicBezTo>
                <a:lnTo>
                  <a:pt x="7087" y="7178"/>
                </a:lnTo>
                <a:cubicBezTo>
                  <a:pt x="7087" y="7178"/>
                  <a:pt x="6841" y="7927"/>
                  <a:pt x="6710" y="8663"/>
                </a:cubicBezTo>
                <a:cubicBezTo>
                  <a:pt x="6710" y="8663"/>
                  <a:pt x="6710" y="8663"/>
                  <a:pt x="6710" y="8663"/>
                </a:cubicBezTo>
                <a:close/>
                <a:moveTo>
                  <a:pt x="4725" y="5760"/>
                </a:moveTo>
                <a:cubicBezTo>
                  <a:pt x="4725" y="5760"/>
                  <a:pt x="5445" y="4948"/>
                  <a:pt x="6402" y="4315"/>
                </a:cubicBezTo>
                <a:cubicBezTo>
                  <a:pt x="7433" y="3633"/>
                  <a:pt x="8640" y="3173"/>
                  <a:pt x="8640" y="3173"/>
                </a:cubicBezTo>
                <a:lnTo>
                  <a:pt x="7493" y="5760"/>
                </a:lnTo>
                <a:lnTo>
                  <a:pt x="4725" y="5760"/>
                </a:lnTo>
                <a:cubicBezTo>
                  <a:pt x="4725" y="5760"/>
                  <a:pt x="4725" y="5760"/>
                  <a:pt x="4725" y="5760"/>
                </a:cubicBezTo>
                <a:close/>
                <a:moveTo>
                  <a:pt x="10080" y="2880"/>
                </a:moveTo>
                <a:lnTo>
                  <a:pt x="11520" y="2880"/>
                </a:lnTo>
                <a:lnTo>
                  <a:pt x="12757" y="5760"/>
                </a:lnTo>
                <a:lnTo>
                  <a:pt x="8842" y="5760"/>
                </a:lnTo>
                <a:lnTo>
                  <a:pt x="10080" y="2880"/>
                </a:lnTo>
                <a:cubicBezTo>
                  <a:pt x="10080" y="2880"/>
                  <a:pt x="10080" y="2880"/>
                  <a:pt x="10080" y="2880"/>
                </a:cubicBezTo>
                <a:close/>
                <a:moveTo>
                  <a:pt x="13050" y="3173"/>
                </a:moveTo>
                <a:cubicBezTo>
                  <a:pt x="13050" y="3173"/>
                  <a:pt x="14257" y="3633"/>
                  <a:pt x="15288" y="4315"/>
                </a:cubicBezTo>
                <a:cubicBezTo>
                  <a:pt x="16245" y="4948"/>
                  <a:pt x="16965" y="5760"/>
                  <a:pt x="16965" y="5760"/>
                </a:cubicBezTo>
                <a:lnTo>
                  <a:pt x="14198" y="5760"/>
                </a:lnTo>
                <a:lnTo>
                  <a:pt x="13050" y="3173"/>
                </a:lnTo>
                <a:cubicBezTo>
                  <a:pt x="13050" y="3173"/>
                  <a:pt x="13050" y="3173"/>
                  <a:pt x="13050" y="3173"/>
                </a:cubicBezTo>
                <a:close/>
                <a:moveTo>
                  <a:pt x="14980" y="8663"/>
                </a:moveTo>
                <a:cubicBezTo>
                  <a:pt x="14849" y="7927"/>
                  <a:pt x="14603" y="7178"/>
                  <a:pt x="14603" y="7178"/>
                </a:cubicBezTo>
                <a:lnTo>
                  <a:pt x="17865" y="7200"/>
                </a:lnTo>
                <a:cubicBezTo>
                  <a:pt x="17865" y="7200"/>
                  <a:pt x="18189" y="7912"/>
                  <a:pt x="18402" y="8628"/>
                </a:cubicBezTo>
                <a:cubicBezTo>
                  <a:pt x="18616" y="9352"/>
                  <a:pt x="18720" y="10080"/>
                  <a:pt x="18720" y="10080"/>
                </a:cubicBezTo>
                <a:lnTo>
                  <a:pt x="15120" y="10080"/>
                </a:lnTo>
                <a:cubicBezTo>
                  <a:pt x="15120" y="10080"/>
                  <a:pt x="15108" y="9378"/>
                  <a:pt x="14980" y="8663"/>
                </a:cubicBezTo>
                <a:cubicBezTo>
                  <a:pt x="14980" y="8663"/>
                  <a:pt x="14980" y="8663"/>
                  <a:pt x="14980" y="8663"/>
                </a:cubicBezTo>
                <a:close/>
                <a:moveTo>
                  <a:pt x="14980" y="12937"/>
                </a:moveTo>
                <a:cubicBezTo>
                  <a:pt x="15108" y="12222"/>
                  <a:pt x="15120" y="11520"/>
                  <a:pt x="15120" y="11520"/>
                </a:cubicBezTo>
                <a:lnTo>
                  <a:pt x="18720" y="11520"/>
                </a:lnTo>
                <a:cubicBezTo>
                  <a:pt x="18720" y="11520"/>
                  <a:pt x="18616" y="12248"/>
                  <a:pt x="18402" y="12972"/>
                </a:cubicBezTo>
                <a:cubicBezTo>
                  <a:pt x="18189" y="13688"/>
                  <a:pt x="17865" y="14400"/>
                  <a:pt x="17865" y="14400"/>
                </a:cubicBezTo>
                <a:lnTo>
                  <a:pt x="14603" y="14422"/>
                </a:lnTo>
                <a:cubicBezTo>
                  <a:pt x="14603" y="14422"/>
                  <a:pt x="14849" y="13673"/>
                  <a:pt x="14980" y="12937"/>
                </a:cubicBezTo>
                <a:cubicBezTo>
                  <a:pt x="14980" y="12937"/>
                  <a:pt x="14980" y="12937"/>
                  <a:pt x="14980" y="12937"/>
                </a:cubicBezTo>
                <a:close/>
                <a:moveTo>
                  <a:pt x="10800" y="20160"/>
                </a:moveTo>
                <a:cubicBezTo>
                  <a:pt x="5631" y="20160"/>
                  <a:pt x="1440" y="15969"/>
                  <a:pt x="1440" y="10800"/>
                </a:cubicBezTo>
                <a:cubicBezTo>
                  <a:pt x="1440" y="5631"/>
                  <a:pt x="5631" y="1440"/>
                  <a:pt x="10800" y="1440"/>
                </a:cubicBezTo>
                <a:cubicBezTo>
                  <a:pt x="15969" y="1440"/>
                  <a:pt x="20160" y="5631"/>
                  <a:pt x="20160" y="10800"/>
                </a:cubicBezTo>
                <a:cubicBezTo>
                  <a:pt x="20160" y="15969"/>
                  <a:pt x="15969" y="20160"/>
                  <a:pt x="10800" y="20160"/>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77BAE3"/>
          </a:solidFill>
          <a:ln w="25400">
            <a:miter lim="400000"/>
          </a:ln>
        </p:spPr>
        <p:txBody>
          <a:bodyPr lIns="30480" tIns="30480" rIns="30480" bIns="30480" anchor="ctr"/>
          <a:lstStyle/>
          <a:p>
            <a:pPr algn="ctr" defTabSz="365759">
              <a:lnSpc>
                <a:spcPct val="120000"/>
              </a:lnSpc>
              <a:spcBef>
                <a:spcPts val="3900"/>
              </a:spcBef>
              <a:defRPr sz="22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80" name="Julie Liu"/>
          <p:cNvSpPr txBox="1"/>
          <p:nvPr/>
        </p:nvSpPr>
        <p:spPr>
          <a:xfrm>
            <a:off x="686939" y="7125766"/>
            <a:ext cx="4378122" cy="90101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tIns="91439" bIns="91439">
            <a:spAutoFit/>
          </a:bodyPr>
          <a:lstStyle>
            <a:lvl1pPr>
              <a:lnSpc>
                <a:spcPct val="120000"/>
              </a:lnSpc>
              <a:defRPr sz="4200">
                <a:solidFill>
                  <a:srgbClr val="00A2DB"/>
                </a:solidFill>
                <a:latin typeface="Roboto Medium"/>
                <a:ea typeface="Roboto Medium"/>
                <a:cs typeface="Roboto Medium"/>
                <a:sym typeface="Roboto Medium"/>
              </a:defRPr>
            </a:lvl1pPr>
          </a:lstStyle>
          <a:p>
            <a:r>
              <a:rPr lang="en-US" dirty="0">
                <a:solidFill>
                  <a:schemeClr val="bg1"/>
                </a:solidFill>
              </a:rPr>
              <a:t>Siarhei Matashuk</a:t>
            </a:r>
            <a:endParaRPr dirty="0">
              <a:solidFill>
                <a:schemeClr val="bg1"/>
              </a:solidFill>
            </a:endParaRPr>
          </a:p>
        </p:txBody>
      </p:sp>
      <p:grpSp>
        <p:nvGrpSpPr>
          <p:cNvPr id="583" name="Group"/>
          <p:cNvGrpSpPr/>
          <p:nvPr/>
        </p:nvGrpSpPr>
        <p:grpSpPr>
          <a:xfrm>
            <a:off x="672424" y="8994512"/>
            <a:ext cx="558801" cy="522263"/>
            <a:chOff x="0" y="-136"/>
            <a:chExt cx="558800" cy="558936"/>
          </a:xfrm>
        </p:grpSpPr>
        <p:sp>
          <p:nvSpPr>
            <p:cNvPr id="581" name="Circle"/>
            <p:cNvSpPr/>
            <p:nvPr/>
          </p:nvSpPr>
          <p:spPr>
            <a:xfrm>
              <a:off x="0" y="0"/>
              <a:ext cx="558800" cy="558801"/>
            </a:xfrm>
            <a:prstGeom prst="ellipse">
              <a:avLst/>
            </a:prstGeom>
            <a:solidFill>
              <a:srgbClr val="FFFFFF"/>
            </a:solidFill>
            <a:ln w="12700" cap="flat">
              <a:noFill/>
              <a:miter lim="400000"/>
            </a:ln>
            <a:effectLst/>
          </p:spPr>
          <p:txBody>
            <a:bodyPr wrap="square" lIns="91439" tIns="91439" rIns="91439" bIns="91439" numCol="1" anchor="ctr">
              <a:noAutofit/>
            </a:bodyPr>
            <a:lstStyle/>
            <a:p>
              <a:pPr>
                <a:defRPr sz="3600">
                  <a:solidFill>
                    <a:srgbClr val="000000"/>
                  </a:solidFill>
                  <a:latin typeface="+mn-lt"/>
                  <a:ea typeface="+mn-ea"/>
                  <a:cs typeface="+mn-cs"/>
                  <a:sym typeface="Calibri"/>
                </a:defRPr>
              </a:pPr>
              <a:endParaRPr/>
            </a:p>
          </p:txBody>
        </p:sp>
        <p:pic>
          <p:nvPicPr>
            <p:cNvPr id="582" name="Image" descr="Image"/>
            <p:cNvPicPr>
              <a:picLocks noChangeAspect="1"/>
            </p:cNvPicPr>
            <p:nvPr/>
          </p:nvPicPr>
          <p:blipFill>
            <a:blip r:embed="rId4"/>
            <a:srcRect/>
            <a:stretch>
              <a:fillRect/>
            </a:stretch>
          </p:blipFill>
          <p:spPr>
            <a:xfrm>
              <a:off x="0" y="-137"/>
              <a:ext cx="558800" cy="558801"/>
            </a:xfrm>
            <a:prstGeom prst="rect">
              <a:avLst/>
            </a:prstGeom>
            <a:ln w="12700" cap="flat">
              <a:noFill/>
              <a:miter lim="400000"/>
            </a:ln>
            <a:effectLst/>
          </p:spPr>
        </p:pic>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eering Coordinators, Network Engineers for BGP Operation………"/>
          <p:cNvSpPr txBox="1">
            <a:spLocks noGrp="1"/>
          </p:cNvSpPr>
          <p:nvPr>
            <p:ph type="body" idx="1"/>
          </p:nvPr>
        </p:nvSpPr>
        <p:spPr>
          <a:xfrm>
            <a:off x="1676399" y="3171453"/>
            <a:ext cx="20754131" cy="9592860"/>
          </a:xfrm>
          <a:prstGeom prst="rect">
            <a:avLst/>
          </a:prstGeom>
        </p:spPr>
        <p:txBody>
          <a:bodyPr/>
          <a:lstStyle/>
          <a:p>
            <a:pPr defTabSz="1755647">
              <a:defRPr sz="5376"/>
            </a:pPr>
            <a:r>
              <a:rPr dirty="0"/>
              <a:t>Peering Coordinators, Network Engineers for BGP Operation……</a:t>
            </a:r>
          </a:p>
          <a:p>
            <a:pPr defTabSz="1755647">
              <a:lnSpc>
                <a:spcPct val="110000"/>
              </a:lnSpc>
              <a:defRPr sz="4608"/>
            </a:pPr>
            <a:r>
              <a:rPr b="1" dirty="0">
                <a:solidFill>
                  <a:srgbClr val="222222"/>
                </a:solidFill>
                <a:latin typeface="Helvetica Neue"/>
                <a:ea typeface="Helvetica Neue"/>
                <a:cs typeface="Helvetica Neue"/>
                <a:sym typeface="Helvetica Neue"/>
              </a:rPr>
              <a:t>Peering Evaluation: </a:t>
            </a:r>
            <a:r>
              <a:rPr dirty="0">
                <a:solidFill>
                  <a:srgbClr val="222222"/>
                </a:solidFill>
                <a:latin typeface="Helvetica Neue Light"/>
                <a:ea typeface="Helvetica Neue Light"/>
                <a:cs typeface="Helvetica Neue Light"/>
                <a:sym typeface="Helvetica Neue Light"/>
              </a:rPr>
              <a:t>Align peering decisions with your policy</a:t>
            </a:r>
          </a:p>
          <a:p>
            <a:pPr defTabSz="1755647">
              <a:lnSpc>
                <a:spcPct val="110000"/>
              </a:lnSpc>
              <a:defRPr sz="4608"/>
            </a:pPr>
            <a:r>
              <a:rPr b="1" dirty="0">
                <a:solidFill>
                  <a:srgbClr val="222222"/>
                </a:solidFill>
                <a:latin typeface="Helvetica Neue"/>
                <a:ea typeface="Helvetica Neue"/>
                <a:cs typeface="Helvetica Neue"/>
                <a:sym typeface="Helvetica Neue"/>
              </a:rPr>
              <a:t>Traffic Route Management: </a:t>
            </a:r>
            <a:r>
              <a:rPr dirty="0">
                <a:solidFill>
                  <a:srgbClr val="222222"/>
                </a:solidFill>
                <a:latin typeface="Helvetica Neue Light"/>
                <a:ea typeface="Helvetica Neue Light"/>
                <a:cs typeface="Helvetica Neue Light"/>
                <a:sym typeface="Helvetica Neue Light"/>
              </a:rPr>
              <a:t>Monitor traffic paths to optimize routing, detect anomalies, and troubleshoot issues.</a:t>
            </a:r>
          </a:p>
          <a:p>
            <a:pPr defTabSz="1755647">
              <a:lnSpc>
                <a:spcPct val="110000"/>
              </a:lnSpc>
              <a:defRPr sz="4608"/>
            </a:pPr>
            <a:r>
              <a:rPr b="1" dirty="0">
                <a:solidFill>
                  <a:srgbClr val="222222"/>
                </a:solidFill>
                <a:latin typeface="Helvetica Neue"/>
                <a:ea typeface="Helvetica Neue"/>
                <a:cs typeface="Helvetica Neue"/>
                <a:sym typeface="Helvetica Neue"/>
              </a:rPr>
              <a:t>Route Health Monitoring:</a:t>
            </a:r>
            <a:r>
              <a:rPr dirty="0">
                <a:solidFill>
                  <a:srgbClr val="222222"/>
                </a:solidFill>
                <a:latin typeface="Helvetica Neue Light"/>
                <a:ea typeface="Helvetica Neue Light"/>
                <a:cs typeface="Helvetica Neue Light"/>
                <a:sym typeface="Helvetica Neue Light"/>
              </a:rPr>
              <a:t> Use BGP updates and RPKI validation to assess route stability and integrity.</a:t>
            </a:r>
          </a:p>
          <a:p>
            <a:pPr defTabSz="1755647">
              <a:lnSpc>
                <a:spcPct val="110000"/>
              </a:lnSpc>
              <a:defRPr sz="4608"/>
            </a:pPr>
            <a:r>
              <a:rPr b="1" dirty="0">
                <a:solidFill>
                  <a:srgbClr val="222222"/>
                </a:solidFill>
                <a:latin typeface="Helvetica Neue"/>
                <a:ea typeface="Helvetica Neue"/>
                <a:cs typeface="Helvetica Neue"/>
                <a:sym typeface="Helvetica Neue"/>
              </a:rPr>
              <a:t>Route Anomaly Detection: </a:t>
            </a:r>
            <a:r>
              <a:rPr dirty="0">
                <a:solidFill>
                  <a:srgbClr val="222222"/>
                </a:solidFill>
                <a:latin typeface="Helvetica Neue Light"/>
                <a:ea typeface="Helvetica Neue Light"/>
                <a:cs typeface="Helvetica Neue Light"/>
                <a:sym typeface="Helvetica Neue Light"/>
              </a:rPr>
              <a:t>Enable proactive alerts for abnormal BGP behavior.</a:t>
            </a:r>
            <a:endParaRPr sz="3839" dirty="0">
              <a:solidFill>
                <a:srgbClr val="222222"/>
              </a:solidFill>
              <a:latin typeface="Helvetica Neue Light"/>
              <a:ea typeface="Helvetica Neue Light"/>
              <a:cs typeface="Helvetica Neue Light"/>
              <a:sym typeface="Helvetica Neue Light"/>
            </a:endParaRPr>
          </a:p>
          <a:p>
            <a:pPr marL="390143" lvl="1" indent="-292607" defTabSz="1755647">
              <a:spcBef>
                <a:spcPts val="700"/>
              </a:spcBef>
              <a:defRPr sz="3839">
                <a:solidFill>
                  <a:srgbClr val="000000"/>
                </a:solidFill>
                <a:latin typeface="Helvetica Neue"/>
                <a:ea typeface="Helvetica Neue"/>
                <a:cs typeface="Helvetica Neue"/>
                <a:sym typeface="Helvetica Neue"/>
              </a:defRPr>
            </a:pPr>
            <a:endParaRPr dirty="0">
              <a:solidFill>
                <a:srgbClr val="222222"/>
              </a:solidFill>
              <a:latin typeface="Helvetica Neue Light"/>
              <a:ea typeface="Helvetica Neue Light"/>
              <a:cs typeface="Helvetica Neue Light"/>
              <a:sym typeface="Helvetica Neue Light"/>
            </a:endParaRPr>
          </a:p>
          <a:p>
            <a:pPr marL="658368" indent="-658368" defTabSz="877823">
              <a:lnSpc>
                <a:spcPct val="100000"/>
              </a:lnSpc>
              <a:buClr>
                <a:srgbClr val="222222"/>
              </a:buClr>
              <a:buSzPct val="100000"/>
              <a:buChar char="➡"/>
              <a:defRPr sz="4608">
                <a:solidFill>
                  <a:srgbClr val="005493"/>
                </a:solidFill>
                <a:latin typeface="+mn-lt"/>
                <a:ea typeface="+mn-ea"/>
                <a:cs typeface="+mn-cs"/>
                <a:sym typeface="Calibri"/>
              </a:defRPr>
            </a:pPr>
            <a:r>
              <a:rPr b="1" dirty="0">
                <a:solidFill>
                  <a:srgbClr val="00A2DB"/>
                </a:solidFill>
                <a:latin typeface="Helvetica Neue"/>
                <a:ea typeface="Helvetica Neue"/>
                <a:cs typeface="Helvetica Neue"/>
                <a:sym typeface="Helvetica Neue"/>
              </a:rPr>
              <a:t>“</a:t>
            </a:r>
            <a:r>
              <a:rPr i="1" dirty="0">
                <a:solidFill>
                  <a:srgbClr val="00A2DB"/>
                </a:solidFill>
                <a:latin typeface="Helvetica Neue"/>
                <a:ea typeface="Helvetica Neue"/>
                <a:cs typeface="Helvetica Neue"/>
                <a:sym typeface="Helvetica Neue"/>
              </a:rPr>
              <a:t>Anything you need to quantify can be measured in some way that is superior to not measuring it at all.</a:t>
            </a:r>
            <a:r>
              <a:rPr b="1" dirty="0">
                <a:solidFill>
                  <a:srgbClr val="00A2DB"/>
                </a:solidFill>
                <a:latin typeface="Helvetica Neue"/>
                <a:ea typeface="Helvetica Neue"/>
                <a:cs typeface="Helvetica Neue"/>
                <a:sym typeface="Helvetica Neue"/>
              </a:rPr>
              <a:t>” </a:t>
            </a:r>
            <a:r>
              <a:rPr dirty="0">
                <a:solidFill>
                  <a:srgbClr val="00A2DB"/>
                </a:solidFill>
                <a:latin typeface="Helvetica Neue"/>
                <a:ea typeface="Helvetica Neue"/>
                <a:cs typeface="Helvetica Neue"/>
                <a:sym typeface="Helvetica Neue"/>
              </a:rPr>
              <a:t>—Gilb's Law</a:t>
            </a:r>
            <a:r>
              <a:rPr dirty="0">
                <a:solidFill>
                  <a:srgbClr val="00A2DB"/>
                </a:solidFill>
                <a:latin typeface="Helvetica Neue Light"/>
                <a:ea typeface="Helvetica Neue Light"/>
                <a:cs typeface="Helvetica Neue Light"/>
                <a:sym typeface="Helvetica Neue Light"/>
              </a:rPr>
              <a:t>:</a:t>
            </a:r>
            <a:br>
              <a:rPr b="1" dirty="0">
                <a:latin typeface="Helvetica Neue"/>
                <a:ea typeface="Helvetica Neue"/>
                <a:cs typeface="Helvetica Neue"/>
                <a:sym typeface="Helvetica Neue"/>
              </a:rPr>
            </a:br>
            <a:r>
              <a:rPr b="1" dirty="0">
                <a:latin typeface="Helvetica Neue"/>
                <a:ea typeface="Helvetica Neue"/>
                <a:cs typeface="Helvetica Neue"/>
                <a:sym typeface="Helvetica Neue"/>
              </a:rPr>
              <a:t>Collect and fuse network data from multiple sources</a:t>
            </a:r>
          </a:p>
        </p:txBody>
      </p:sp>
      <p:sp>
        <p:nvSpPr>
          <p:cNvPr id="176" name="Some “BGP Routing Tasks”"/>
          <p:cNvSpPr txBox="1"/>
          <p:nvPr/>
        </p:nvSpPr>
        <p:spPr>
          <a:xfrm>
            <a:off x="1676400" y="1657655"/>
            <a:ext cx="8075929" cy="1330814"/>
          </a:xfrm>
          <a:prstGeom prst="rect">
            <a:avLst/>
          </a:prstGeom>
          <a:solidFill>
            <a:srgbClr val="00A2DB"/>
          </a:solidFill>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01600" tIns="101600" rIns="101600" bIns="101600">
            <a:spAutoFit/>
          </a:bodyPr>
          <a:lstStyle/>
          <a:p>
            <a:pPr>
              <a:lnSpc>
                <a:spcPct val="120000"/>
              </a:lnSpc>
              <a:defRPr sz="6600"/>
            </a:pPr>
            <a:r>
              <a:rPr dirty="0"/>
              <a:t>“BGP Routing Tasks”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o Peer or Not to Peer, That’s the Question…"/>
          <p:cNvSpPr txBox="1">
            <a:spLocks noGrp="1"/>
          </p:cNvSpPr>
          <p:nvPr>
            <p:ph type="body" idx="1"/>
          </p:nvPr>
        </p:nvSpPr>
        <p:spPr>
          <a:xfrm>
            <a:off x="1676400" y="2988821"/>
            <a:ext cx="20754131" cy="10236974"/>
          </a:xfrm>
          <a:prstGeom prst="rect">
            <a:avLst/>
          </a:prstGeom>
        </p:spPr>
        <p:txBody>
          <a:bodyPr/>
          <a:lstStyle/>
          <a:p>
            <a:pPr>
              <a:lnSpc>
                <a:spcPct val="110000"/>
              </a:lnSpc>
              <a:spcBef>
                <a:spcPts val="800"/>
              </a:spcBef>
            </a:pPr>
            <a:r>
              <a:t>To Peer or Not to Peer, That’s the Question</a:t>
            </a:r>
          </a:p>
          <a:p>
            <a:pPr>
              <a:lnSpc>
                <a:spcPct val="110000"/>
              </a:lnSpc>
              <a:spcBef>
                <a:spcPts val="800"/>
              </a:spcBef>
              <a:defRPr sz="4400"/>
            </a:pPr>
            <a:r>
              <a:rPr>
                <a:solidFill>
                  <a:srgbClr val="222222"/>
                </a:solidFill>
                <a:latin typeface="Helvetica Neue Light"/>
                <a:ea typeface="Helvetica Neue Light"/>
                <a:cs typeface="Helvetica Neue Light"/>
                <a:sym typeface="Helvetica Neue Light"/>
              </a:rPr>
              <a:t>Align with your peering policy:</a:t>
            </a:r>
          </a:p>
          <a:p>
            <a:pPr marL="406400" lvl="1" indent="-304800">
              <a:spcBef>
                <a:spcPts val="800"/>
              </a:spcBef>
              <a:defRPr sz="4000">
                <a:solidFill>
                  <a:srgbClr val="000000"/>
                </a:solidFill>
                <a:latin typeface="Helvetica Neue"/>
                <a:ea typeface="Helvetica Neue"/>
                <a:cs typeface="Helvetica Neue"/>
                <a:sym typeface="Helvetica Neue"/>
              </a:defRPr>
            </a:pPr>
            <a:r>
              <a:rPr>
                <a:latin typeface="Helvetica Neue Medium"/>
                <a:ea typeface="Helvetica Neue Medium"/>
                <a:cs typeface="Helvetica Neue Medium"/>
                <a:sym typeface="Helvetica Neue Medium"/>
              </a:rPr>
              <a:t>No Peering</a:t>
            </a:r>
            <a:r>
              <a:t>: </a:t>
            </a:r>
            <a:r>
              <a:rPr>
                <a:solidFill>
                  <a:srgbClr val="222222"/>
                </a:solidFill>
                <a:latin typeface="Helvetica Neue Light"/>
                <a:ea typeface="Helvetica Neue Light"/>
                <a:cs typeface="Helvetica Neue Light"/>
                <a:sym typeface="Helvetica Neue Light"/>
              </a:rPr>
              <a:t>Focus on choosing the best transit providers for cost-efficiency.  </a:t>
            </a:r>
          </a:p>
          <a:p>
            <a:pPr marL="990600" lvl="1" indent="-533400">
              <a:spcBef>
                <a:spcPts val="800"/>
              </a:spcBef>
              <a:buChar char="➡"/>
              <a:defRPr sz="4000">
                <a:solidFill>
                  <a:srgbClr val="000000"/>
                </a:solidFill>
                <a:latin typeface="Helvetica Neue"/>
                <a:ea typeface="Helvetica Neue"/>
                <a:cs typeface="Helvetica Neue"/>
                <a:sym typeface="Helvetica Neue"/>
              </a:defRPr>
            </a:pPr>
            <a:r>
              <a:rPr>
                <a:solidFill>
                  <a:srgbClr val="222222"/>
                </a:solidFill>
                <a:latin typeface="Helvetica Neue Light"/>
                <a:ea typeface="Helvetica Neue Light"/>
                <a:cs typeface="Helvetica Neue Light"/>
                <a:sym typeface="Helvetica Neue Light"/>
              </a:rPr>
              <a:t>Pick providers who are best for your specific traffic</a:t>
            </a:r>
          </a:p>
          <a:p>
            <a:pPr marL="406400" lvl="1" indent="-304800">
              <a:spcBef>
                <a:spcPts val="800"/>
              </a:spcBef>
              <a:defRPr sz="4000">
                <a:solidFill>
                  <a:srgbClr val="000000"/>
                </a:solidFill>
                <a:latin typeface="Helvetica Neue"/>
                <a:ea typeface="Helvetica Neue"/>
                <a:cs typeface="Helvetica Neue"/>
                <a:sym typeface="Helvetica Neue"/>
              </a:defRPr>
            </a:pPr>
            <a:r>
              <a:rPr>
                <a:latin typeface="Helvetica Neue Medium"/>
                <a:ea typeface="Helvetica Neue Medium"/>
                <a:cs typeface="Helvetica Neue Medium"/>
                <a:sym typeface="Helvetica Neue Medium"/>
              </a:rPr>
              <a:t>Open</a:t>
            </a:r>
            <a:r>
              <a:t>: </a:t>
            </a:r>
            <a:r>
              <a:rPr>
                <a:solidFill>
                  <a:srgbClr val="222222"/>
                </a:solidFill>
                <a:latin typeface="Helvetica Neue Light"/>
                <a:ea typeface="Helvetica Neue Light"/>
                <a:cs typeface="Helvetica Neue Light"/>
                <a:sym typeface="Helvetica Neue Light"/>
              </a:rPr>
              <a:t>Peer with as many networks as possible to reduce transit costs. </a:t>
            </a:r>
          </a:p>
          <a:p>
            <a:pPr marL="990600" lvl="1" indent="-533400">
              <a:spcBef>
                <a:spcPts val="800"/>
              </a:spcBef>
              <a:buChar char="➡"/>
              <a:defRPr sz="4000">
                <a:solidFill>
                  <a:srgbClr val="000000"/>
                </a:solidFill>
                <a:latin typeface="Helvetica Neue"/>
                <a:ea typeface="Helvetica Neue"/>
                <a:cs typeface="Helvetica Neue"/>
                <a:sym typeface="Helvetica Neue"/>
              </a:defRPr>
            </a:pPr>
            <a:r>
              <a:rPr>
                <a:solidFill>
                  <a:srgbClr val="222222"/>
                </a:solidFill>
                <a:latin typeface="Helvetica Neue Light"/>
                <a:ea typeface="Helvetica Neue Light"/>
                <a:cs typeface="Helvetica Neue Light"/>
                <a:sym typeface="Helvetica Neue Light"/>
              </a:rPr>
              <a:t>To decide if you should peer with a new network </a:t>
            </a:r>
          </a:p>
          <a:p>
            <a:pPr marL="990600" lvl="1" indent="-533400">
              <a:spcBef>
                <a:spcPts val="800"/>
              </a:spcBef>
              <a:buChar char="➡"/>
              <a:defRPr sz="4000">
                <a:solidFill>
                  <a:srgbClr val="000000"/>
                </a:solidFill>
                <a:latin typeface="Helvetica Neue"/>
                <a:ea typeface="Helvetica Neue"/>
                <a:cs typeface="Helvetica Neue"/>
                <a:sym typeface="Helvetica Neue"/>
              </a:defRPr>
            </a:pPr>
            <a:r>
              <a:rPr>
                <a:solidFill>
                  <a:srgbClr val="222222"/>
                </a:solidFill>
                <a:latin typeface="Helvetica Neue Light"/>
                <a:ea typeface="Helvetica Neue Light"/>
                <a:cs typeface="Helvetica Neue Light"/>
                <a:sym typeface="Helvetica Neue Light"/>
              </a:rPr>
              <a:t>To convince others to peer with you</a:t>
            </a:r>
          </a:p>
          <a:p>
            <a:pPr marL="406400" lvl="1" indent="-304800">
              <a:spcBef>
                <a:spcPts val="800"/>
              </a:spcBef>
              <a:defRPr sz="4000">
                <a:solidFill>
                  <a:srgbClr val="000000"/>
                </a:solidFill>
                <a:latin typeface="Helvetica Neue"/>
                <a:ea typeface="Helvetica Neue"/>
                <a:cs typeface="Helvetica Neue"/>
                <a:sym typeface="Helvetica Neue"/>
              </a:defRPr>
            </a:pPr>
            <a:r>
              <a:rPr>
                <a:latin typeface="Helvetica Neue Medium"/>
                <a:ea typeface="Helvetica Neue Medium"/>
                <a:cs typeface="Helvetica Neue Medium"/>
                <a:sym typeface="Helvetica Neue Medium"/>
              </a:rPr>
              <a:t>Selective</a:t>
            </a:r>
            <a:r>
              <a:t>: </a:t>
            </a:r>
            <a:r>
              <a:rPr>
                <a:solidFill>
                  <a:srgbClr val="222222"/>
                </a:solidFill>
                <a:latin typeface="Helvetica Neue Light"/>
                <a:ea typeface="Helvetica Neue Light"/>
                <a:cs typeface="Helvetica Neue Light"/>
                <a:sym typeface="Helvetica Neue Light"/>
              </a:rPr>
              <a:t>Only peer with networks that offer significant mutual value. </a:t>
            </a:r>
          </a:p>
          <a:p>
            <a:pPr marL="990600" lvl="1" indent="-533400">
              <a:spcBef>
                <a:spcPts val="800"/>
              </a:spcBef>
              <a:buChar char="➡"/>
              <a:defRPr sz="4000">
                <a:solidFill>
                  <a:srgbClr val="000000"/>
                </a:solidFill>
                <a:latin typeface="Helvetica Neue"/>
                <a:ea typeface="Helvetica Neue"/>
                <a:cs typeface="Helvetica Neue"/>
                <a:sym typeface="Helvetica Neue"/>
              </a:defRPr>
            </a:pPr>
            <a:r>
              <a:rPr>
                <a:solidFill>
                  <a:srgbClr val="222222"/>
                </a:solidFill>
                <a:latin typeface="Helvetica Neue Light"/>
                <a:ea typeface="Helvetica Neue Light"/>
                <a:cs typeface="Helvetica Neue Light"/>
                <a:sym typeface="Helvetica Neue Light"/>
              </a:rPr>
              <a:t>To decide if you should peer with a new network </a:t>
            </a:r>
          </a:p>
          <a:p>
            <a:pPr marL="406400" lvl="1" indent="-304800">
              <a:spcBef>
                <a:spcPts val="800"/>
              </a:spcBef>
              <a:defRPr sz="4000">
                <a:solidFill>
                  <a:srgbClr val="000000"/>
                </a:solidFill>
                <a:latin typeface="Helvetica Neue"/>
                <a:ea typeface="Helvetica Neue"/>
                <a:cs typeface="Helvetica Neue"/>
                <a:sym typeface="Helvetica Neue"/>
              </a:defRPr>
            </a:pPr>
            <a:r>
              <a:rPr>
                <a:latin typeface="Helvetica Neue Medium"/>
                <a:ea typeface="Helvetica Neue Medium"/>
                <a:cs typeface="Helvetica Neue Medium"/>
                <a:sym typeface="Helvetica Neue Medium"/>
              </a:rPr>
              <a:t>Restrictive</a:t>
            </a:r>
            <a:r>
              <a:t>: </a:t>
            </a:r>
            <a:r>
              <a:rPr>
                <a:solidFill>
                  <a:srgbClr val="222222"/>
                </a:solidFill>
                <a:latin typeface="Helvetica Neue Light"/>
                <a:ea typeface="Helvetica Neue Light"/>
                <a:cs typeface="Helvetica Neue Light"/>
                <a:sym typeface="Helvetica Neue Light"/>
              </a:rPr>
              <a:t>Assess potential customer traffic for transit business revenue opportunities.  </a:t>
            </a:r>
          </a:p>
          <a:p>
            <a:pPr marL="990600" lvl="1" indent="-533400">
              <a:spcBef>
                <a:spcPts val="800"/>
              </a:spcBef>
              <a:buChar char="➡"/>
              <a:defRPr sz="4000">
                <a:solidFill>
                  <a:srgbClr val="000000"/>
                </a:solidFill>
                <a:latin typeface="Helvetica Neue"/>
                <a:ea typeface="Helvetica Neue"/>
                <a:cs typeface="Helvetica Neue"/>
                <a:sym typeface="Helvetica Neue"/>
              </a:defRPr>
            </a:pPr>
            <a:r>
              <a:rPr>
                <a:solidFill>
                  <a:srgbClr val="222222"/>
                </a:solidFill>
                <a:latin typeface="Helvetica Neue Light"/>
                <a:ea typeface="Helvetica Neue Light"/>
                <a:cs typeface="Helvetica Neue Light"/>
                <a:sym typeface="Helvetica Neue Light"/>
              </a:rPr>
              <a:t>To understand 'transit prospective customers’ traffic behavior for compelling business case building </a:t>
            </a:r>
          </a:p>
        </p:txBody>
      </p:sp>
      <p:sp>
        <p:nvSpPr>
          <p:cNvPr id="179" name="文字方塊 12"/>
          <p:cNvSpPr txBox="1">
            <a:spLocks noGrp="1"/>
          </p:cNvSpPr>
          <p:nvPr>
            <p:ph type="body" idx="21"/>
          </p:nvPr>
        </p:nvSpPr>
        <p:spPr>
          <a:xfrm>
            <a:off x="22122039" y="2198184"/>
            <a:ext cx="308492" cy="665481"/>
          </a:xfrm>
          <a:prstGeom prst="rect">
            <a:avLst/>
          </a:prstGeom>
        </p:spPr>
        <p:txBody>
          <a:bodyPr/>
          <a:lstStyle/>
          <a:p>
            <a:r>
              <a:t> </a:t>
            </a:r>
          </a:p>
        </p:txBody>
      </p:sp>
      <p:sp>
        <p:nvSpPr>
          <p:cNvPr id="180" name="Peering Evaluation"/>
          <p:cNvSpPr txBox="1">
            <a:spLocks noGrp="1"/>
          </p:cNvSpPr>
          <p:nvPr>
            <p:ph type="body" idx="22"/>
          </p:nvPr>
        </p:nvSpPr>
        <p:spPr>
          <a:xfrm>
            <a:off x="1676400" y="1683055"/>
            <a:ext cx="7518797" cy="1181101"/>
          </a:xfrm>
          <a:prstGeom prst="rect">
            <a:avLst/>
          </a:prstGeom>
        </p:spPr>
        <p:txBody>
          <a:bodyPr/>
          <a:lstStyle/>
          <a:p>
            <a:r>
              <a:t>Peering Evaluation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Goal: Find and evaluate new peering candidates…"/>
          <p:cNvSpPr txBox="1">
            <a:spLocks noGrp="1"/>
          </p:cNvSpPr>
          <p:nvPr>
            <p:ph type="body" idx="1"/>
          </p:nvPr>
        </p:nvSpPr>
        <p:spPr>
          <a:xfrm>
            <a:off x="1676400" y="3102929"/>
            <a:ext cx="21031200" cy="10288844"/>
          </a:xfrm>
          <a:prstGeom prst="rect">
            <a:avLst/>
          </a:prstGeom>
        </p:spPr>
        <p:txBody>
          <a:bodyPr/>
          <a:lstStyle/>
          <a:p>
            <a:pPr defTabSz="1773936">
              <a:lnSpc>
                <a:spcPct val="110000"/>
              </a:lnSpc>
              <a:spcBef>
                <a:spcPts val="500"/>
              </a:spcBef>
              <a:defRPr sz="4656"/>
            </a:pPr>
            <a:r>
              <a:rPr dirty="0"/>
              <a:t>Goal: </a:t>
            </a:r>
            <a:r>
              <a:rPr sz="4268" b="1" dirty="0">
                <a:solidFill>
                  <a:srgbClr val="222222"/>
                </a:solidFill>
                <a:latin typeface="Helvetica Neue"/>
                <a:ea typeface="Helvetica Neue"/>
                <a:cs typeface="Helvetica Neue"/>
                <a:sym typeface="Helvetica Neue"/>
              </a:rPr>
              <a:t>Find and evaluate new peering candidates</a:t>
            </a:r>
            <a:endParaRPr sz="3880" b="1" dirty="0">
              <a:solidFill>
                <a:srgbClr val="222222"/>
              </a:solidFill>
              <a:latin typeface="Helvetica Neue"/>
              <a:ea typeface="Helvetica Neue"/>
              <a:cs typeface="Helvetica Neue"/>
              <a:sym typeface="Helvetica Neue"/>
            </a:endParaRPr>
          </a:p>
          <a:p>
            <a:pPr marL="358370" indent="-358370" defTabSz="1773936">
              <a:lnSpc>
                <a:spcPct val="110000"/>
              </a:lnSpc>
              <a:spcBef>
                <a:spcPts val="500"/>
              </a:spcBef>
              <a:buSzPct val="100000"/>
              <a:buChar char="•"/>
              <a:defRPr sz="4268"/>
            </a:pPr>
            <a:r>
              <a:rPr sz="3880" b="1" dirty="0">
                <a:solidFill>
                  <a:srgbClr val="222222"/>
                </a:solidFill>
                <a:latin typeface="Helvetica Neue"/>
                <a:ea typeface="Helvetica Neue"/>
                <a:cs typeface="Helvetica Neue"/>
                <a:sym typeface="Helvetica Neue"/>
              </a:rPr>
              <a:t>Identify the Candidates: </a:t>
            </a:r>
            <a:r>
              <a:rPr sz="3880" dirty="0">
                <a:solidFill>
                  <a:srgbClr val="222222"/>
                </a:solidFill>
                <a:latin typeface="Helvetica Neue Light"/>
                <a:ea typeface="Helvetica Neue Light"/>
                <a:cs typeface="Helvetica Neue Light"/>
                <a:sym typeface="Helvetica Neue Light"/>
              </a:rPr>
              <a:t>Settlement-free peering reduces transit costs by enabling direct exchange of traffic, bypassing third-party transit providers.  </a:t>
            </a:r>
          </a:p>
          <a:p>
            <a:pPr marL="358370" indent="-358370" defTabSz="1773936">
              <a:lnSpc>
                <a:spcPct val="110000"/>
              </a:lnSpc>
              <a:spcBef>
                <a:spcPts val="500"/>
              </a:spcBef>
              <a:buSzPct val="100000"/>
              <a:buChar char="•"/>
              <a:defRPr sz="4268"/>
            </a:pPr>
            <a:r>
              <a:rPr sz="3880" b="1" dirty="0">
                <a:solidFill>
                  <a:srgbClr val="222222"/>
                </a:solidFill>
                <a:latin typeface="Helvetica Neue"/>
                <a:ea typeface="Helvetica Neue"/>
                <a:cs typeface="Helvetica Neue"/>
                <a:sym typeface="Helvetica Neue"/>
              </a:rPr>
              <a:t>Cost Analysis: </a:t>
            </a:r>
            <a:r>
              <a:rPr sz="3880" dirty="0">
                <a:solidFill>
                  <a:srgbClr val="222222"/>
                </a:solidFill>
                <a:latin typeface="Helvetica Neue Light"/>
                <a:ea typeface="Helvetica Neue Light"/>
                <a:cs typeface="Helvetica Neue Light"/>
                <a:sym typeface="Helvetica Neue Light"/>
              </a:rPr>
              <a:t>While the peering arrangement itself is settlement-free, it still incurs infrastructure costs such as router port utilization and colocation expenses at the peering facility.</a:t>
            </a:r>
          </a:p>
          <a:p>
            <a:pPr defTabSz="1773936">
              <a:lnSpc>
                <a:spcPct val="110000"/>
              </a:lnSpc>
              <a:spcBef>
                <a:spcPts val="500"/>
              </a:spcBef>
              <a:defRPr sz="4656"/>
            </a:pPr>
            <a:r>
              <a:rPr dirty="0"/>
              <a:t>Steps:</a:t>
            </a:r>
            <a:endParaRPr sz="3880" b="1" dirty="0">
              <a:solidFill>
                <a:srgbClr val="222222"/>
              </a:solidFill>
              <a:latin typeface="Helvetica Neue"/>
              <a:ea typeface="Helvetica Neue"/>
              <a:cs typeface="Helvetica Neue"/>
              <a:sym typeface="Helvetica Neue"/>
            </a:endParaRPr>
          </a:p>
          <a:p>
            <a:pPr marL="470361" indent="-470361" defTabSz="1773936">
              <a:lnSpc>
                <a:spcPct val="110000"/>
              </a:lnSpc>
              <a:spcBef>
                <a:spcPts val="500"/>
              </a:spcBef>
              <a:buSzPct val="100000"/>
              <a:buAutoNum type="arabicParenR"/>
              <a:defRPr sz="3880">
                <a:solidFill>
                  <a:srgbClr val="222222"/>
                </a:solidFill>
                <a:latin typeface="Helvetica Neue Light"/>
                <a:ea typeface="Helvetica Neue Light"/>
                <a:cs typeface="Helvetica Neue Light"/>
                <a:sym typeface="Helvetica Neue Light"/>
              </a:defRPr>
            </a:pPr>
            <a:r>
              <a:rPr dirty="0"/>
              <a:t>Identify ASNs with significant traffic volume not yet peered with: Rank the ASNs based on </a:t>
            </a:r>
            <a:r>
              <a:rPr b="1" dirty="0">
                <a:latin typeface="Helvetica Neue"/>
                <a:ea typeface="Helvetica Neue"/>
                <a:cs typeface="Helvetica Neue"/>
                <a:sym typeface="Helvetica Neue"/>
              </a:rPr>
              <a:t>the volume </a:t>
            </a:r>
            <a:r>
              <a:rPr dirty="0"/>
              <a:t>of exchanged traffic</a:t>
            </a:r>
          </a:p>
          <a:p>
            <a:pPr marL="470361" indent="-470361" defTabSz="1773936">
              <a:lnSpc>
                <a:spcPct val="110000"/>
              </a:lnSpc>
              <a:spcBef>
                <a:spcPts val="500"/>
              </a:spcBef>
              <a:buSzPct val="100000"/>
              <a:buAutoNum type="arabicParenR"/>
              <a:defRPr sz="3880">
                <a:solidFill>
                  <a:srgbClr val="222222"/>
                </a:solidFill>
                <a:latin typeface="Helvetica Neue Light"/>
                <a:ea typeface="Helvetica Neue Light"/>
                <a:cs typeface="Helvetica Neue Light"/>
                <a:sym typeface="Helvetica Neue Light"/>
              </a:defRPr>
            </a:pPr>
            <a:r>
              <a:rPr dirty="0"/>
              <a:t>Identify ASNs with a </a:t>
            </a:r>
            <a:r>
              <a:rPr b="1" dirty="0">
                <a:latin typeface="Helvetica Neue"/>
                <a:ea typeface="Helvetica Neue"/>
                <a:cs typeface="Helvetica Neue"/>
                <a:sym typeface="Helvetica Neue"/>
              </a:rPr>
              <a:t>balanced traffic ratio</a:t>
            </a:r>
            <a:r>
              <a:rPr dirty="0"/>
              <a:t>: where the inbound and outbound traffic volumes are approximately equal.  A roughly equal exchange makes the peering relationship more sustainable and likely to be accepted</a:t>
            </a:r>
          </a:p>
          <a:p>
            <a:pPr marL="470361" indent="-470361" defTabSz="1773936">
              <a:lnSpc>
                <a:spcPct val="110000"/>
              </a:lnSpc>
              <a:spcBef>
                <a:spcPts val="500"/>
              </a:spcBef>
              <a:buSzPct val="100000"/>
              <a:buAutoNum type="arabicParenR"/>
              <a:defRPr sz="3880">
                <a:solidFill>
                  <a:srgbClr val="222222"/>
                </a:solidFill>
                <a:latin typeface="Helvetica Neue Light"/>
                <a:ea typeface="Helvetica Neue Light"/>
                <a:cs typeface="Helvetica Neue Light"/>
                <a:sym typeface="Helvetica Neue Light"/>
              </a:defRPr>
            </a:pPr>
            <a:r>
              <a:rPr dirty="0"/>
              <a:t>Distinguish between </a:t>
            </a:r>
            <a:r>
              <a:rPr b="1" dirty="0">
                <a:latin typeface="Helvetica Neue"/>
                <a:ea typeface="Helvetica Neue"/>
                <a:cs typeface="Helvetica Neue"/>
                <a:sym typeface="Helvetica Neue"/>
              </a:rPr>
              <a:t>direct traffic</a:t>
            </a:r>
            <a:r>
              <a:rPr dirty="0"/>
              <a:t> (</a:t>
            </a:r>
            <a:r>
              <a:rPr b="1" dirty="0">
                <a:latin typeface="Helvetica Neue"/>
                <a:ea typeface="Helvetica Neue"/>
                <a:cs typeface="Helvetica Neue"/>
                <a:sym typeface="Helvetica Neue"/>
              </a:rPr>
              <a:t>sent to/from</a:t>
            </a:r>
            <a:r>
              <a:rPr dirty="0"/>
              <a:t>) and </a:t>
            </a:r>
            <a:r>
              <a:rPr b="1" dirty="0">
                <a:latin typeface="Helvetica Neue"/>
                <a:ea typeface="Helvetica Neue"/>
                <a:cs typeface="Helvetica Neue"/>
                <a:sym typeface="Helvetica Neue"/>
              </a:rPr>
              <a:t>through traffic</a:t>
            </a:r>
            <a:r>
              <a:rPr dirty="0"/>
              <a:t> (</a:t>
            </a:r>
            <a:r>
              <a:rPr b="1" dirty="0">
                <a:latin typeface="Helvetica Neue"/>
                <a:ea typeface="Helvetica Neue"/>
                <a:cs typeface="Helvetica Neue"/>
                <a:sym typeface="Helvetica Neue"/>
              </a:rPr>
              <a:t>through,</a:t>
            </a:r>
            <a:r>
              <a:rPr dirty="0"/>
              <a:t> transit paths) (</a:t>
            </a:r>
            <a:r>
              <a:rPr b="1" dirty="0">
                <a:latin typeface="Helvetica Neue"/>
                <a:ea typeface="Helvetica Neue"/>
                <a:cs typeface="Helvetica Neue"/>
                <a:sym typeface="Helvetica Neue"/>
              </a:rPr>
              <a:t>sent to/from or through</a:t>
            </a:r>
            <a:r>
              <a:rPr dirty="0"/>
              <a:t>): If the ASN is just a transit provider or intermediary (i.e., you’re sending traffic </a:t>
            </a:r>
            <a:r>
              <a:rPr i="1" dirty="0">
                <a:latin typeface="Helvetica Neue"/>
                <a:ea typeface="Helvetica Neue"/>
                <a:cs typeface="Helvetica Neue"/>
                <a:sym typeface="Helvetica Neue"/>
              </a:rPr>
              <a:t>through</a:t>
            </a:r>
            <a:r>
              <a:rPr dirty="0"/>
              <a:t> it to reach others), then peering with it might not yield much benefit.</a:t>
            </a:r>
          </a:p>
        </p:txBody>
      </p:sp>
      <p:sp>
        <p:nvSpPr>
          <p:cNvPr id="192" name="Open Peering Policy Use Case"/>
          <p:cNvSpPr txBox="1"/>
          <p:nvPr/>
        </p:nvSpPr>
        <p:spPr>
          <a:xfrm>
            <a:off x="1676400" y="1695755"/>
            <a:ext cx="11899900" cy="1181101"/>
          </a:xfrm>
          <a:prstGeom prst="rect">
            <a:avLst/>
          </a:prstGeom>
          <a:solidFill>
            <a:srgbClr val="00A2DB"/>
          </a:solidFill>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01600" tIns="101600" rIns="101600" bIns="101600">
            <a:spAutoFit/>
          </a:bodyPr>
          <a:lstStyle>
            <a:lvl1pPr>
              <a:defRPr sz="6400"/>
            </a:lvl1pPr>
          </a:lstStyle>
          <a:p>
            <a:r>
              <a:rPr dirty="0"/>
              <a:t>Open Peering Policy Use Case </a:t>
            </a:r>
          </a:p>
        </p:txBody>
      </p:sp>
      <p:sp>
        <p:nvSpPr>
          <p:cNvPr id="193" name="文字方塊 12"/>
          <p:cNvSpPr txBox="1"/>
          <p:nvPr/>
        </p:nvSpPr>
        <p:spPr>
          <a:xfrm>
            <a:off x="20337689" y="2198184"/>
            <a:ext cx="2092842" cy="6654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tIns="91439" bIns="91439">
            <a:spAutoFit/>
          </a:bodyPr>
          <a:lstStyle>
            <a:lvl1pPr algn="r">
              <a:defRPr sz="3200">
                <a:solidFill>
                  <a:srgbClr val="00A2DB"/>
                </a:solidFill>
                <a:latin typeface="Roboto Light"/>
                <a:ea typeface="Roboto Light"/>
                <a:cs typeface="Roboto Light"/>
                <a:sym typeface="Roboto Light"/>
              </a:defRPr>
            </a:lvl1pPr>
          </a:lstStyle>
          <a:p>
            <a:r>
              <a:t>Use Case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Open Peering Policy Use Case"/>
          <p:cNvSpPr txBox="1"/>
          <p:nvPr/>
        </p:nvSpPr>
        <p:spPr>
          <a:xfrm>
            <a:off x="1676400" y="1695263"/>
            <a:ext cx="13681631" cy="1190069"/>
          </a:xfrm>
          <a:prstGeom prst="rect">
            <a:avLst/>
          </a:prstGeom>
          <a:solidFill>
            <a:srgbClr val="00A2DB"/>
          </a:solidFill>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01600" tIns="101600" rIns="101600" bIns="101600">
            <a:spAutoFit/>
          </a:bodyPr>
          <a:lstStyle>
            <a:lvl1pPr>
              <a:defRPr sz="6400"/>
            </a:lvl1pPr>
          </a:lstStyle>
          <a:p>
            <a:r>
              <a:rPr dirty="0"/>
              <a:t>Open Peering Policy Use Case</a:t>
            </a:r>
            <a:r>
              <a:rPr lang="en-US" dirty="0"/>
              <a:t> (</a:t>
            </a:r>
            <a:r>
              <a:rPr lang="en-US" dirty="0" err="1"/>
              <a:t>contd</a:t>
            </a:r>
            <a:r>
              <a:rPr lang="en-US" dirty="0"/>
              <a:t>)</a:t>
            </a:r>
            <a:r>
              <a:rPr dirty="0"/>
              <a:t> </a:t>
            </a:r>
          </a:p>
        </p:txBody>
      </p:sp>
      <p:sp>
        <p:nvSpPr>
          <p:cNvPr id="234" name="A Use Case for Open Peering Policy (cont.)…"/>
          <p:cNvSpPr txBox="1">
            <a:spLocks noGrp="1"/>
          </p:cNvSpPr>
          <p:nvPr>
            <p:ph type="body" idx="1"/>
          </p:nvPr>
        </p:nvSpPr>
        <p:spPr>
          <a:xfrm>
            <a:off x="1676400" y="3087817"/>
            <a:ext cx="20754131" cy="10380636"/>
          </a:xfrm>
          <a:prstGeom prst="rect">
            <a:avLst/>
          </a:prstGeom>
        </p:spPr>
        <p:txBody>
          <a:bodyPr/>
          <a:lstStyle/>
          <a:p>
            <a:pPr defTabSz="1792223">
              <a:lnSpc>
                <a:spcPct val="110000"/>
              </a:lnSpc>
              <a:spcBef>
                <a:spcPts val="500"/>
              </a:spcBef>
              <a:defRPr sz="4704"/>
            </a:pPr>
            <a:r>
              <a:rPr dirty="0"/>
              <a:t>Estimate cost savings vs. infrastructure cost:</a:t>
            </a:r>
          </a:p>
          <a:p>
            <a:pPr defTabSz="1792223">
              <a:lnSpc>
                <a:spcPct val="110000"/>
              </a:lnSpc>
              <a:spcBef>
                <a:spcPts val="500"/>
              </a:spcBef>
              <a:defRPr sz="4312"/>
            </a:pPr>
            <a:r>
              <a:rPr sz="3920" b="1" dirty="0">
                <a:solidFill>
                  <a:srgbClr val="222222"/>
                </a:solidFill>
                <a:latin typeface="Helvetica Neue"/>
                <a:ea typeface="Helvetica Neue"/>
                <a:cs typeface="Helvetica Neue"/>
                <a:sym typeface="Helvetica Neue"/>
              </a:rPr>
              <a:t>Cost Avoidance from Transit: </a:t>
            </a:r>
            <a:r>
              <a:rPr sz="3920" dirty="0">
                <a:solidFill>
                  <a:srgbClr val="222222"/>
                </a:solidFill>
                <a:latin typeface="Helvetica Neue Light"/>
                <a:ea typeface="Helvetica Neue Light"/>
                <a:cs typeface="Helvetica Neue Light"/>
                <a:sym typeface="Helvetica Neue Light"/>
              </a:rPr>
              <a:t>how much transit cost would be saved if the traffic is offloaded  </a:t>
            </a:r>
          </a:p>
          <a:p>
            <a:pPr marL="475210" indent="-475210" defTabSz="1792223">
              <a:lnSpc>
                <a:spcPct val="110000"/>
              </a:lnSpc>
              <a:spcBef>
                <a:spcPts val="500"/>
              </a:spcBef>
              <a:buSzPct val="100000"/>
              <a:buChar char="•"/>
              <a:defRPr sz="4312"/>
            </a:pPr>
            <a:r>
              <a:rPr sz="3920" dirty="0">
                <a:solidFill>
                  <a:srgbClr val="222222"/>
                </a:solidFill>
                <a:latin typeface="Helvetica Neue Light"/>
                <a:ea typeface="Helvetica Neue Light"/>
                <a:cs typeface="Helvetica Neue Light"/>
                <a:sym typeface="Helvetica Neue Light"/>
              </a:rPr>
              <a:t>Example: If you’re paying $X and $Y per Mbps for transit A and B, and this peering would offload m and n Mbps, you can estimate monthly savings [ $(</a:t>
            </a:r>
            <a:r>
              <a:rPr sz="3920" dirty="0" err="1">
                <a:solidFill>
                  <a:srgbClr val="222222"/>
                </a:solidFill>
                <a:latin typeface="Helvetica Neue Light"/>
                <a:ea typeface="Helvetica Neue Light"/>
                <a:cs typeface="Helvetica Neue Light"/>
                <a:sym typeface="Helvetica Neue Light"/>
              </a:rPr>
              <a:t>m·X</a:t>
            </a:r>
            <a:r>
              <a:rPr sz="3920" dirty="0">
                <a:solidFill>
                  <a:srgbClr val="222222"/>
                </a:solidFill>
                <a:latin typeface="Helvetica Neue Light"/>
                <a:ea typeface="Helvetica Neue Light"/>
                <a:cs typeface="Helvetica Neue Light"/>
                <a:sym typeface="Helvetica Neue Light"/>
              </a:rPr>
              <a:t> + </a:t>
            </a:r>
            <a:r>
              <a:rPr sz="3920" dirty="0" err="1">
                <a:solidFill>
                  <a:srgbClr val="222222"/>
                </a:solidFill>
                <a:latin typeface="Helvetica Neue Light"/>
                <a:ea typeface="Helvetica Neue Light"/>
                <a:cs typeface="Helvetica Neue Light"/>
                <a:sym typeface="Helvetica Neue Light"/>
              </a:rPr>
              <a:t>n·X</a:t>
            </a:r>
            <a:r>
              <a:rPr sz="3920" dirty="0">
                <a:solidFill>
                  <a:srgbClr val="222222"/>
                </a:solidFill>
                <a:latin typeface="Helvetica Neue Light"/>
                <a:ea typeface="Helvetica Neue Light"/>
                <a:cs typeface="Helvetica Neue Light"/>
                <a:sym typeface="Helvetica Neue Light"/>
              </a:rPr>
              <a:t>)]</a:t>
            </a:r>
          </a:p>
          <a:p>
            <a:pPr defTabSz="1792223">
              <a:lnSpc>
                <a:spcPct val="110000"/>
              </a:lnSpc>
              <a:spcBef>
                <a:spcPts val="500"/>
              </a:spcBef>
              <a:defRPr sz="4312"/>
            </a:pPr>
            <a:r>
              <a:rPr sz="3920" b="1" dirty="0">
                <a:solidFill>
                  <a:srgbClr val="222222"/>
                </a:solidFill>
                <a:latin typeface="Helvetica Neue"/>
                <a:ea typeface="Helvetica Neue"/>
                <a:cs typeface="Helvetica Neue"/>
                <a:sym typeface="Helvetica Neue"/>
              </a:rPr>
              <a:t>Peering Intra Cost: </a:t>
            </a:r>
            <a:r>
              <a:rPr sz="3920" dirty="0">
                <a:solidFill>
                  <a:srgbClr val="222222"/>
                </a:solidFill>
                <a:latin typeface="Helvetica Neue Light"/>
                <a:ea typeface="Helvetica Neue Light"/>
                <a:cs typeface="Helvetica Neue Light"/>
                <a:sym typeface="Helvetica Neue Light"/>
              </a:rPr>
              <a:t>Calculate the port &amp; colocation cost for establishing the new peering </a:t>
            </a:r>
          </a:p>
          <a:p>
            <a:pPr marL="475210" indent="-475210" defTabSz="1792223">
              <a:lnSpc>
                <a:spcPct val="110000"/>
              </a:lnSpc>
              <a:spcBef>
                <a:spcPts val="500"/>
              </a:spcBef>
              <a:buSzPct val="100000"/>
              <a:buChar char="•"/>
              <a:defRPr sz="4312"/>
            </a:pPr>
            <a:r>
              <a:rPr sz="3920" dirty="0">
                <a:solidFill>
                  <a:srgbClr val="222222"/>
                </a:solidFill>
                <a:latin typeface="Helvetica Neue Light"/>
                <a:ea typeface="Helvetica Neue Light"/>
                <a:cs typeface="Helvetica Neue Light"/>
                <a:sym typeface="Helvetica Neue Light"/>
              </a:rPr>
              <a:t>Do you already have infrastructure (routers, ports, power, rack space) at the same IX where the candidate ASN peers?</a:t>
            </a:r>
          </a:p>
          <a:p>
            <a:pPr marL="970788" indent="-522731" defTabSz="1792223">
              <a:lnSpc>
                <a:spcPct val="110000"/>
              </a:lnSpc>
              <a:spcBef>
                <a:spcPts val="500"/>
              </a:spcBef>
              <a:buSzPct val="100000"/>
              <a:buChar char="➡"/>
              <a:defRPr sz="3920">
                <a:solidFill>
                  <a:srgbClr val="222222"/>
                </a:solidFill>
                <a:latin typeface="Helvetica Neue Light"/>
                <a:ea typeface="Helvetica Neue Light"/>
                <a:cs typeface="Helvetica Neue Light"/>
                <a:sym typeface="Helvetica Neue Light"/>
              </a:defRPr>
            </a:pPr>
            <a:r>
              <a:rPr dirty="0"/>
              <a:t>If yes, the incremental cost is lower</a:t>
            </a:r>
          </a:p>
          <a:p>
            <a:pPr marL="970788" indent="-522731" defTabSz="1792223">
              <a:lnSpc>
                <a:spcPct val="110000"/>
              </a:lnSpc>
              <a:spcBef>
                <a:spcPts val="500"/>
              </a:spcBef>
              <a:buSzPct val="100000"/>
              <a:buChar char="➡"/>
              <a:defRPr sz="3920">
                <a:solidFill>
                  <a:srgbClr val="222222"/>
                </a:solidFill>
                <a:latin typeface="Helvetica Neue Light"/>
                <a:ea typeface="Helvetica Neue Light"/>
                <a:cs typeface="Helvetica Neue Light"/>
                <a:sym typeface="Helvetica Neue Light"/>
              </a:defRPr>
            </a:pPr>
            <a:r>
              <a:rPr dirty="0"/>
              <a:t>If not, factor in additional port costs (e.g., 10G, 100G) and rack/power/cross-connect fees.</a:t>
            </a:r>
          </a:p>
          <a:p>
            <a:pPr defTabSz="1792223">
              <a:lnSpc>
                <a:spcPct val="110000"/>
              </a:lnSpc>
              <a:spcBef>
                <a:spcPts val="500"/>
              </a:spcBef>
              <a:defRPr sz="4312"/>
            </a:pPr>
            <a:r>
              <a:rPr sz="3920" b="1" dirty="0">
                <a:solidFill>
                  <a:srgbClr val="222222"/>
                </a:solidFill>
                <a:latin typeface="Helvetica Neue"/>
                <a:ea typeface="Helvetica Neue"/>
                <a:cs typeface="Helvetica Neue"/>
                <a:sym typeface="Helvetica Neue"/>
              </a:rPr>
              <a:t>A simplified cost-benefit formula like:</a:t>
            </a:r>
            <a:r>
              <a:rPr sz="3920" dirty="0">
                <a:solidFill>
                  <a:srgbClr val="222222"/>
                </a:solidFill>
                <a:latin typeface="Helvetica Neue Light"/>
                <a:ea typeface="Helvetica Neue Light"/>
                <a:cs typeface="Helvetica Neue Light"/>
                <a:sym typeface="Helvetica Neue Light"/>
              </a:rPr>
              <a:t>.  </a:t>
            </a:r>
          </a:p>
          <a:p>
            <a:pPr defTabSz="1792223">
              <a:lnSpc>
                <a:spcPct val="110000"/>
              </a:lnSpc>
              <a:spcBef>
                <a:spcPts val="500"/>
              </a:spcBef>
              <a:defRPr sz="4312">
                <a:latin typeface="Helvetica Neue Light"/>
                <a:ea typeface="Helvetica Neue Light"/>
                <a:cs typeface="Helvetica Neue Light"/>
                <a:sym typeface="Helvetica Neue Light"/>
              </a:defRPr>
            </a:pPr>
            <a:r>
              <a:rPr dirty="0"/>
              <a:t>Net Benefit = (Transit Cost Saved) – (Peering Infra Cost + Operational Overhead)</a:t>
            </a:r>
          </a:p>
          <a:p>
            <a:pPr defTabSz="1792223">
              <a:lnSpc>
                <a:spcPct val="110000"/>
              </a:lnSpc>
              <a:spcBef>
                <a:spcPts val="500"/>
              </a:spcBef>
              <a:defRPr sz="3920">
                <a:solidFill>
                  <a:srgbClr val="000000"/>
                </a:solidFill>
                <a:latin typeface="Helvetica Neue Light"/>
                <a:ea typeface="Helvetica Neue Light"/>
                <a:cs typeface="Helvetica Neue Light"/>
                <a:sym typeface="Helvetica Neue Light"/>
              </a:defRPr>
            </a:pPr>
            <a:r>
              <a:rPr dirty="0"/>
              <a:t>If Net Benefit is positive and rising over time → go for it.</a:t>
            </a:r>
            <a:endParaRPr lang="en-US" dirty="0"/>
          </a:p>
          <a:p>
            <a:pPr defTabSz="1792223">
              <a:lnSpc>
                <a:spcPct val="110000"/>
              </a:lnSpc>
              <a:spcBef>
                <a:spcPts val="500"/>
              </a:spcBef>
              <a:defRPr sz="3920">
                <a:solidFill>
                  <a:srgbClr val="000000"/>
                </a:solidFill>
                <a:latin typeface="Helvetica Neue Light"/>
                <a:ea typeface="Helvetica Neue Light"/>
                <a:cs typeface="Helvetica Neue Light"/>
                <a:sym typeface="Helvetica Neue Light"/>
              </a:defRPr>
            </a:pPr>
            <a:r>
              <a:rPr lang="en-GB" sz="4312" dirty="0">
                <a:solidFill>
                  <a:srgbClr val="00B0F0"/>
                </a:solidFill>
                <a:latin typeface="Helvetica Neue Light"/>
                <a:ea typeface="Helvetica Neue Light"/>
              </a:rPr>
              <a:t>Indirect benefits - User Experience</a:t>
            </a:r>
            <a:endParaRPr sz="4312" dirty="0">
              <a:solidFill>
                <a:srgbClr val="00B0F0"/>
              </a:solidFill>
              <a:latin typeface="Helvetica Neue Light"/>
              <a:ea typeface="Helvetica Neue Light"/>
            </a:endParaRPr>
          </a:p>
        </p:txBody>
      </p:sp>
      <p:sp>
        <p:nvSpPr>
          <p:cNvPr id="235" name="文字方塊 12"/>
          <p:cNvSpPr txBox="1"/>
          <p:nvPr/>
        </p:nvSpPr>
        <p:spPr>
          <a:xfrm>
            <a:off x="20337689" y="2198184"/>
            <a:ext cx="2092842" cy="6654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tIns="91439" bIns="91439">
            <a:spAutoFit/>
          </a:bodyPr>
          <a:lstStyle>
            <a:lvl1pPr algn="r">
              <a:defRPr sz="3200">
                <a:solidFill>
                  <a:srgbClr val="00A2DB"/>
                </a:solidFill>
                <a:latin typeface="Roboto Light"/>
                <a:ea typeface="Roboto Light"/>
                <a:cs typeface="Roboto Light"/>
                <a:sym typeface="Roboto Light"/>
              </a:defRPr>
            </a:lvl1pPr>
          </a:lstStyle>
          <a:p>
            <a:r>
              <a:t>Use Case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Peering Evaluation"/>
          <p:cNvSpPr txBox="1"/>
          <p:nvPr/>
        </p:nvSpPr>
        <p:spPr>
          <a:xfrm>
            <a:off x="1676400" y="1695263"/>
            <a:ext cx="7518797" cy="1181101"/>
          </a:xfrm>
          <a:prstGeom prst="rect">
            <a:avLst/>
          </a:prstGeom>
          <a:solidFill>
            <a:srgbClr val="00A2DB"/>
          </a:solidFill>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01600" tIns="101600" rIns="101600" bIns="101600">
            <a:spAutoFit/>
          </a:bodyPr>
          <a:lstStyle>
            <a:lvl1pPr>
              <a:defRPr sz="6400"/>
            </a:lvl1pPr>
          </a:lstStyle>
          <a:p>
            <a:r>
              <a:t>Peering Evaluation </a:t>
            </a:r>
          </a:p>
        </p:txBody>
      </p:sp>
      <p:sp>
        <p:nvSpPr>
          <p:cNvPr id="240" name="Not just for Open Peering.  Evaluation helps across all policy types:…"/>
          <p:cNvSpPr txBox="1">
            <a:spLocks noGrp="1"/>
          </p:cNvSpPr>
          <p:nvPr>
            <p:ph type="body" idx="1"/>
          </p:nvPr>
        </p:nvSpPr>
        <p:spPr>
          <a:xfrm>
            <a:off x="1676400" y="3115215"/>
            <a:ext cx="20754131" cy="10380635"/>
          </a:xfrm>
          <a:prstGeom prst="rect">
            <a:avLst/>
          </a:prstGeom>
        </p:spPr>
        <p:txBody>
          <a:bodyPr/>
          <a:lstStyle/>
          <a:p>
            <a:pPr>
              <a:lnSpc>
                <a:spcPct val="110000"/>
              </a:lnSpc>
              <a:spcBef>
                <a:spcPts val="800"/>
              </a:spcBef>
            </a:pPr>
            <a:r>
              <a:t>Not just for Open Peering.  Evaluation helps across all policy types:</a:t>
            </a:r>
            <a:endParaRPr>
              <a:solidFill>
                <a:srgbClr val="222222"/>
              </a:solidFill>
              <a:latin typeface="Helvetica Neue Light"/>
              <a:ea typeface="Helvetica Neue Light"/>
              <a:cs typeface="Helvetica Neue Light"/>
              <a:sym typeface="Helvetica Neue Light"/>
            </a:endParaRPr>
          </a:p>
          <a:p>
            <a:pPr marL="406400" lvl="1" indent="-304800">
              <a:spcBef>
                <a:spcPts val="800"/>
              </a:spcBef>
              <a:defRPr sz="4000">
                <a:solidFill>
                  <a:srgbClr val="000000"/>
                </a:solidFill>
                <a:latin typeface="Helvetica Neue"/>
                <a:ea typeface="Helvetica Neue"/>
                <a:cs typeface="Helvetica Neue"/>
                <a:sym typeface="Helvetica Neue"/>
              </a:defRPr>
            </a:pPr>
            <a:r>
              <a:rPr>
                <a:latin typeface="Helvetica Neue Medium"/>
                <a:ea typeface="Helvetica Neue Medium"/>
                <a:cs typeface="Helvetica Neue Medium"/>
                <a:sym typeface="Helvetica Neue Medium"/>
              </a:rPr>
              <a:t>No Peering</a:t>
            </a:r>
            <a:r>
              <a:t>: </a:t>
            </a:r>
            <a:r>
              <a:rPr>
                <a:solidFill>
                  <a:srgbClr val="222222"/>
                </a:solidFill>
                <a:latin typeface="Helvetica Neue Light"/>
                <a:ea typeface="Helvetica Neue Light"/>
                <a:cs typeface="Helvetica Neue Light"/>
                <a:sym typeface="Helvetica Neue Light"/>
              </a:rPr>
              <a:t>Cost analysis can also help Choose the most efficient transit providers for your specific traffic</a:t>
            </a:r>
          </a:p>
          <a:p>
            <a:pPr marL="406400" lvl="1" indent="-304800">
              <a:spcBef>
                <a:spcPts val="800"/>
              </a:spcBef>
              <a:defRPr sz="4000">
                <a:solidFill>
                  <a:srgbClr val="000000"/>
                </a:solidFill>
                <a:latin typeface="Helvetica Neue"/>
                <a:ea typeface="Helvetica Neue"/>
                <a:cs typeface="Helvetica Neue"/>
                <a:sym typeface="Helvetica Neue"/>
              </a:defRPr>
            </a:pPr>
            <a:r>
              <a:rPr>
                <a:latin typeface="Helvetica Neue Medium"/>
                <a:ea typeface="Helvetica Neue Medium"/>
                <a:cs typeface="Helvetica Neue Medium"/>
                <a:sym typeface="Helvetica Neue Medium"/>
              </a:rPr>
              <a:t>Selective</a:t>
            </a:r>
            <a:r>
              <a:t>: </a:t>
            </a:r>
            <a:r>
              <a:rPr>
                <a:solidFill>
                  <a:srgbClr val="222222"/>
                </a:solidFill>
                <a:latin typeface="Helvetica Neue Light"/>
                <a:ea typeface="Helvetica Neue Light"/>
                <a:cs typeface="Helvetica Neue Light"/>
                <a:sym typeface="Helvetica Neue Light"/>
              </a:rPr>
              <a:t>Assess whether peering requests make sense based on traffic volume, traffic ratio and traffic patterns </a:t>
            </a:r>
          </a:p>
          <a:p>
            <a:pPr marL="406400" lvl="1" indent="-304800">
              <a:spcBef>
                <a:spcPts val="800"/>
              </a:spcBef>
              <a:defRPr sz="4000">
                <a:solidFill>
                  <a:srgbClr val="000000"/>
                </a:solidFill>
                <a:latin typeface="Helvetica Neue"/>
                <a:ea typeface="Helvetica Neue"/>
                <a:cs typeface="Helvetica Neue"/>
                <a:sym typeface="Helvetica Neue"/>
              </a:defRPr>
            </a:pPr>
            <a:r>
              <a:rPr>
                <a:latin typeface="Helvetica Neue Medium"/>
                <a:ea typeface="Helvetica Neue Medium"/>
                <a:cs typeface="Helvetica Neue Medium"/>
                <a:sym typeface="Helvetica Neue Medium"/>
              </a:rPr>
              <a:t>Restrictive</a:t>
            </a:r>
            <a:r>
              <a:t>: </a:t>
            </a:r>
            <a:r>
              <a:rPr>
                <a:solidFill>
                  <a:srgbClr val="222222"/>
                </a:solidFill>
                <a:latin typeface="Helvetica Neue Light"/>
                <a:ea typeface="Helvetica Neue Light"/>
                <a:cs typeface="Helvetica Neue Light"/>
                <a:sym typeface="Helvetica Neue Light"/>
              </a:rPr>
              <a:t>Understand potential customer traffic to build a business case  </a:t>
            </a:r>
          </a:p>
          <a:p>
            <a:pPr marL="990600" indent="-533400">
              <a:lnSpc>
                <a:spcPct val="110000"/>
              </a:lnSpc>
              <a:spcBef>
                <a:spcPts val="600"/>
              </a:spcBef>
              <a:buSzPct val="100000"/>
              <a:buChar char="➡"/>
              <a:defRPr sz="4000">
                <a:solidFill>
                  <a:srgbClr val="222222"/>
                </a:solidFill>
                <a:latin typeface="Helvetica Neue Light"/>
                <a:ea typeface="Helvetica Neue Light"/>
                <a:cs typeface="Helvetica Neue Light"/>
                <a:sym typeface="Helvetica Neue Light"/>
              </a:defRPr>
            </a:pPr>
            <a:endParaRPr>
              <a:solidFill>
                <a:srgbClr val="222222"/>
              </a:solidFill>
              <a:latin typeface="Helvetica Neue Light"/>
              <a:ea typeface="Helvetica Neue Light"/>
              <a:cs typeface="Helvetica Neue Light"/>
              <a:sym typeface="Helvetica Neue Light"/>
            </a:endParaRPr>
          </a:p>
          <a:p>
            <a:pPr>
              <a:lnSpc>
                <a:spcPct val="110000"/>
              </a:lnSpc>
              <a:spcBef>
                <a:spcPts val="600"/>
              </a:spcBef>
              <a:defRPr sz="4400"/>
            </a:pPr>
            <a:r>
              <a:rPr>
                <a:solidFill>
                  <a:srgbClr val="000000"/>
                </a:solidFill>
              </a:rPr>
              <a:t>Use data to support decisions:</a:t>
            </a:r>
            <a:br>
              <a:rPr>
                <a:solidFill>
                  <a:srgbClr val="000000"/>
                </a:solidFill>
              </a:rPr>
            </a:br>
            <a:r>
              <a:rPr>
                <a:latin typeface="Helvetica Neue"/>
                <a:ea typeface="Helvetica Neue"/>
                <a:cs typeface="Helvetica Neue"/>
                <a:sym typeface="Helvetica Neue"/>
              </a:rPr>
              <a:t>Flow data:</a:t>
            </a:r>
            <a:r>
              <a:t> </a:t>
            </a:r>
            <a:r>
              <a:rPr sz="4000">
                <a:solidFill>
                  <a:srgbClr val="222222"/>
                </a:solidFill>
                <a:latin typeface="Helvetica Neue Light"/>
                <a:ea typeface="Helvetica Neue Light"/>
                <a:cs typeface="Helvetica Neue Light"/>
                <a:sym typeface="Helvetica Neue Light"/>
              </a:rPr>
              <a:t>Understand traffic volume and directionality</a:t>
            </a:r>
            <a:br>
              <a:rPr sz="4000">
                <a:solidFill>
                  <a:srgbClr val="222222"/>
                </a:solidFill>
                <a:latin typeface="Helvetica Neue Light"/>
                <a:ea typeface="Helvetica Neue Light"/>
                <a:cs typeface="Helvetica Neue Light"/>
                <a:sym typeface="Helvetica Neue Light"/>
              </a:rPr>
            </a:br>
            <a:r>
              <a:rPr>
                <a:latin typeface="Helvetica Neue"/>
                <a:ea typeface="Helvetica Neue"/>
                <a:cs typeface="Helvetica Neue"/>
                <a:sym typeface="Helvetica Neue"/>
              </a:rPr>
              <a:t>BGP data: </a:t>
            </a:r>
            <a:r>
              <a:rPr sz="4000">
                <a:solidFill>
                  <a:srgbClr val="222222"/>
                </a:solidFill>
                <a:latin typeface="Helvetica Neue Light"/>
                <a:ea typeface="Helvetica Neue Light"/>
                <a:cs typeface="Helvetica Neue Light"/>
                <a:sym typeface="Helvetica Neue Light"/>
              </a:rPr>
              <a:t>Analyze prefix visibility, AS paths, and routing dynamics (build your own virtual RIB)</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raffic Engineering Use Cases…"/>
          <p:cNvSpPr txBox="1">
            <a:spLocks noGrp="1"/>
          </p:cNvSpPr>
          <p:nvPr>
            <p:ph type="body" idx="1"/>
          </p:nvPr>
        </p:nvSpPr>
        <p:spPr>
          <a:xfrm>
            <a:off x="1676399" y="3171453"/>
            <a:ext cx="20754131" cy="9756854"/>
          </a:xfrm>
          <a:prstGeom prst="rect">
            <a:avLst/>
          </a:prstGeom>
        </p:spPr>
        <p:txBody>
          <a:bodyPr/>
          <a:lstStyle/>
          <a:p>
            <a:pPr defTabSz="1810511">
              <a:lnSpc>
                <a:spcPct val="110000"/>
              </a:lnSpc>
              <a:spcBef>
                <a:spcPts val="500"/>
              </a:spcBef>
              <a:defRPr sz="4752"/>
            </a:pPr>
            <a:r>
              <a:t>Traffic Engineering Use Cases</a:t>
            </a:r>
          </a:p>
          <a:p>
            <a:pPr defTabSz="1810511">
              <a:lnSpc>
                <a:spcPct val="110000"/>
              </a:lnSpc>
              <a:spcBef>
                <a:spcPts val="500"/>
              </a:spcBef>
              <a:defRPr sz="4356"/>
            </a:pPr>
            <a:r>
              <a:rPr>
                <a:solidFill>
                  <a:srgbClr val="222222"/>
                </a:solidFill>
                <a:latin typeface="Helvetica Neue Light"/>
                <a:ea typeface="Helvetica Neue Light"/>
                <a:cs typeface="Helvetica Neue Light"/>
                <a:sym typeface="Helvetica Neue Light"/>
              </a:rPr>
              <a:t>Knowing </a:t>
            </a:r>
            <a:r>
              <a:t>What traffic</a:t>
            </a:r>
            <a:r>
              <a:rPr>
                <a:solidFill>
                  <a:srgbClr val="222222"/>
                </a:solidFill>
                <a:latin typeface="Helvetica Neue Light"/>
                <a:ea typeface="Helvetica Neue Light"/>
                <a:cs typeface="Helvetica Neue Light"/>
                <a:sym typeface="Helvetica Neue Light"/>
              </a:rPr>
              <a:t> is </a:t>
            </a:r>
            <a:r>
              <a:t>leaving/entering your network @where </a:t>
            </a:r>
            <a:r>
              <a:rPr>
                <a:solidFill>
                  <a:srgbClr val="222222"/>
                </a:solidFill>
                <a:latin typeface="Helvetica Neue Light"/>
                <a:ea typeface="Helvetica Neue Light"/>
                <a:cs typeface="Helvetica Neue Light"/>
                <a:sym typeface="Helvetica Neue Light"/>
              </a:rPr>
              <a:t>is helpful for adjusting how the traffic going across the network.</a:t>
            </a:r>
            <a:endParaRPr sz="3959">
              <a:solidFill>
                <a:srgbClr val="222222"/>
              </a:solidFill>
              <a:latin typeface="Helvetica Neue Light"/>
              <a:ea typeface="Helvetica Neue Light"/>
              <a:cs typeface="Helvetica Neue Light"/>
              <a:sym typeface="Helvetica Neue Light"/>
            </a:endParaRPr>
          </a:p>
          <a:p>
            <a:pPr marL="402336" lvl="1" indent="-301752" defTabSz="1810511">
              <a:spcBef>
                <a:spcPts val="500"/>
              </a:spcBef>
              <a:defRPr sz="3959">
                <a:solidFill>
                  <a:srgbClr val="000000"/>
                </a:solidFill>
                <a:latin typeface="Helvetica Neue"/>
                <a:ea typeface="Helvetica Neue"/>
                <a:cs typeface="Helvetica Neue"/>
                <a:sym typeface="Helvetica Neue"/>
              </a:defRPr>
            </a:pPr>
            <a:r>
              <a:rPr b="1"/>
              <a:t>Congestion mitigation</a:t>
            </a:r>
            <a:r>
              <a:rPr sz="4356">
                <a:solidFill>
                  <a:srgbClr val="222222"/>
                </a:solidFill>
                <a:latin typeface="Helvetica Neue Light"/>
                <a:ea typeface="Helvetica Neue Light"/>
                <a:cs typeface="Helvetica Neue Light"/>
                <a:sym typeface="Helvetica Neue Light"/>
              </a:rPr>
              <a:t>: Identify which links or peers are overloaded</a:t>
            </a:r>
          </a:p>
          <a:p>
            <a:pPr marL="402336" lvl="1" indent="-301752" defTabSz="1810511">
              <a:spcBef>
                <a:spcPts val="500"/>
              </a:spcBef>
              <a:defRPr sz="3959">
                <a:solidFill>
                  <a:srgbClr val="000000"/>
                </a:solidFill>
                <a:latin typeface="Helvetica Neue"/>
                <a:ea typeface="Helvetica Neue"/>
                <a:cs typeface="Helvetica Neue"/>
                <a:sym typeface="Helvetica Neue"/>
              </a:defRPr>
            </a:pPr>
            <a:r>
              <a:rPr b="1"/>
              <a:t>Exit point balancing</a:t>
            </a:r>
            <a:r>
              <a:t>: </a:t>
            </a:r>
            <a:r>
              <a:rPr sz="4356">
                <a:solidFill>
                  <a:srgbClr val="222222"/>
                </a:solidFill>
                <a:latin typeface="Helvetica Neue Light"/>
                <a:ea typeface="Helvetica Neue Light"/>
                <a:cs typeface="Helvetica Neue Light"/>
                <a:sym typeface="Helvetica Neue Light"/>
              </a:rPr>
              <a:t>Shift traffic using BGP policies (e.g., LOCAL_PREF)</a:t>
            </a:r>
          </a:p>
          <a:p>
            <a:pPr marL="402336" lvl="1" indent="-301752" defTabSz="1810511">
              <a:spcBef>
                <a:spcPts val="500"/>
              </a:spcBef>
              <a:defRPr sz="3959">
                <a:solidFill>
                  <a:srgbClr val="000000"/>
                </a:solidFill>
                <a:latin typeface="Helvetica Neue"/>
                <a:ea typeface="Helvetica Neue"/>
                <a:cs typeface="Helvetica Neue"/>
                <a:sym typeface="Helvetica Neue"/>
              </a:defRPr>
            </a:pPr>
            <a:r>
              <a:rPr b="1"/>
              <a:t>Policy verification</a:t>
            </a:r>
            <a:r>
              <a:t>: </a:t>
            </a:r>
            <a:r>
              <a:rPr sz="4356">
                <a:solidFill>
                  <a:srgbClr val="222222"/>
                </a:solidFill>
                <a:latin typeface="Helvetica Neue Light"/>
                <a:ea typeface="Helvetica Neue Light"/>
                <a:cs typeface="Helvetica Neue Light"/>
                <a:sym typeface="Helvetica Neue Light"/>
              </a:rPr>
              <a:t>Ensure that configuration changes are effective</a:t>
            </a:r>
          </a:p>
          <a:p>
            <a:pPr marL="402336" lvl="1" indent="-301752" defTabSz="1810511">
              <a:spcBef>
                <a:spcPts val="500"/>
              </a:spcBef>
              <a:defRPr sz="3959">
                <a:solidFill>
                  <a:srgbClr val="000000"/>
                </a:solidFill>
                <a:latin typeface="Helvetica Neue"/>
                <a:ea typeface="Helvetica Neue"/>
                <a:cs typeface="Helvetica Neue"/>
                <a:sym typeface="Helvetica Neue"/>
              </a:defRPr>
            </a:pPr>
            <a:r>
              <a:rPr b="1"/>
              <a:t>Route integrity</a:t>
            </a:r>
            <a:r>
              <a:t>: </a:t>
            </a:r>
            <a:r>
              <a:rPr sz="4356">
                <a:solidFill>
                  <a:srgbClr val="222222"/>
                </a:solidFill>
                <a:latin typeface="Helvetica Neue Light"/>
                <a:ea typeface="Helvetica Neue Light"/>
                <a:cs typeface="Helvetica Neue Light"/>
                <a:sym typeface="Helvetica Neue Light"/>
              </a:rPr>
              <a:t>Detect route leaks or peers violating traffic agreements</a:t>
            </a:r>
          </a:p>
          <a:p>
            <a:pPr defTabSz="905255">
              <a:lnSpc>
                <a:spcPct val="110000"/>
              </a:lnSpc>
              <a:spcBef>
                <a:spcPts val="500"/>
              </a:spcBef>
              <a:buClr>
                <a:srgbClr val="222222"/>
              </a:buClr>
              <a:defRPr sz="4752">
                <a:solidFill>
                  <a:srgbClr val="222222"/>
                </a:solidFill>
                <a:latin typeface="Helvetica Neue Light"/>
                <a:ea typeface="Helvetica Neue Light"/>
                <a:cs typeface="Helvetica Neue Light"/>
                <a:sym typeface="Helvetica Neue Light"/>
              </a:defRPr>
            </a:pPr>
            <a:endParaRPr sz="4356">
              <a:solidFill>
                <a:srgbClr val="222222"/>
              </a:solidFill>
              <a:latin typeface="Helvetica Neue Light"/>
              <a:ea typeface="Helvetica Neue Light"/>
              <a:cs typeface="Helvetica Neue Light"/>
              <a:sym typeface="Helvetica Neue Light"/>
            </a:endParaRPr>
          </a:p>
          <a:p>
            <a:pPr defTabSz="905255">
              <a:lnSpc>
                <a:spcPct val="110000"/>
              </a:lnSpc>
              <a:spcBef>
                <a:spcPts val="500"/>
              </a:spcBef>
              <a:buClr>
                <a:srgbClr val="222222"/>
              </a:buClr>
              <a:defRPr sz="4752">
                <a:solidFill>
                  <a:srgbClr val="005493"/>
                </a:solidFill>
                <a:latin typeface="+mn-lt"/>
                <a:ea typeface="+mn-ea"/>
                <a:cs typeface="+mn-cs"/>
                <a:sym typeface="Calibri"/>
              </a:defRPr>
            </a:pPr>
            <a:r>
              <a:rPr sz="4356">
                <a:solidFill>
                  <a:srgbClr val="000000"/>
                </a:solidFill>
                <a:latin typeface="Helvetica Neue Medium"/>
                <a:ea typeface="Helvetica Neue Medium"/>
                <a:cs typeface="Helvetica Neue Medium"/>
                <a:sym typeface="Helvetica Neue Medium"/>
              </a:rPr>
              <a:t>Key Data Sources:</a:t>
            </a:r>
          </a:p>
          <a:p>
            <a:pPr marL="359587" indent="-359587" defTabSz="1810511">
              <a:lnSpc>
                <a:spcPct val="110000"/>
              </a:lnSpc>
              <a:spcBef>
                <a:spcPts val="500"/>
              </a:spcBef>
              <a:buSzPct val="100000"/>
              <a:buChar char="•"/>
              <a:defRPr sz="3959">
                <a:solidFill>
                  <a:srgbClr val="222222"/>
                </a:solidFill>
                <a:latin typeface="Helvetica Neue Light"/>
                <a:ea typeface="Helvetica Neue Light"/>
                <a:cs typeface="Helvetica Neue Light"/>
                <a:sym typeface="Helvetica Neue Light"/>
              </a:defRPr>
            </a:pPr>
            <a:r>
              <a:rPr sz="4356">
                <a:solidFill>
                  <a:srgbClr val="00A2DB"/>
                </a:solidFill>
                <a:latin typeface="Helvetica Neue"/>
                <a:ea typeface="Helvetica Neue"/>
                <a:cs typeface="Helvetica Neue"/>
                <a:sym typeface="Helvetica Neue"/>
              </a:rPr>
              <a:t>Flow records:</a:t>
            </a:r>
            <a:r>
              <a:t> traffic volume, interface mapping, etc.</a:t>
            </a:r>
          </a:p>
          <a:p>
            <a:pPr marL="359587" indent="-359587" defTabSz="1810511">
              <a:lnSpc>
                <a:spcPct val="110000"/>
              </a:lnSpc>
              <a:spcBef>
                <a:spcPts val="500"/>
              </a:spcBef>
              <a:buSzPct val="100000"/>
              <a:buChar char="•"/>
              <a:defRPr sz="3959">
                <a:solidFill>
                  <a:srgbClr val="222222"/>
                </a:solidFill>
                <a:latin typeface="Helvetica Neue Light"/>
                <a:ea typeface="Helvetica Neue Light"/>
                <a:cs typeface="Helvetica Neue Light"/>
                <a:sym typeface="Helvetica Neue Light"/>
              </a:defRPr>
            </a:pPr>
            <a:r>
              <a:rPr sz="4356">
                <a:solidFill>
                  <a:srgbClr val="00A2DB"/>
                </a:solidFill>
                <a:latin typeface="Helvetica Neue"/>
                <a:ea typeface="Helvetica Neue"/>
                <a:cs typeface="Helvetica Neue"/>
                <a:sym typeface="Helvetica Neue"/>
              </a:rPr>
              <a:t>BGP updates:</a:t>
            </a:r>
            <a:r>
              <a:t> prefix paths, next-hop, etc.</a:t>
            </a:r>
          </a:p>
          <a:p>
            <a:pPr marL="359587" indent="-359587" defTabSz="1810511">
              <a:lnSpc>
                <a:spcPct val="110000"/>
              </a:lnSpc>
              <a:spcBef>
                <a:spcPts val="500"/>
              </a:spcBef>
              <a:buSzPct val="100000"/>
              <a:buChar char="•"/>
              <a:defRPr sz="3959">
                <a:solidFill>
                  <a:srgbClr val="222222"/>
                </a:solidFill>
                <a:latin typeface="Helvetica Neue Light"/>
                <a:ea typeface="Helvetica Neue Light"/>
                <a:cs typeface="Helvetica Neue Light"/>
                <a:sym typeface="Helvetica Neue Light"/>
              </a:defRPr>
            </a:pPr>
            <a:r>
              <a:rPr sz="4356">
                <a:solidFill>
                  <a:srgbClr val="00A2DB"/>
                </a:solidFill>
                <a:latin typeface="Helvetica Neue"/>
                <a:ea typeface="Helvetica Neue"/>
                <a:cs typeface="Helvetica Neue"/>
                <a:sym typeface="Helvetica Neue"/>
              </a:rPr>
              <a:t>SNMP: </a:t>
            </a:r>
            <a:r>
              <a:t>interface utilization, etc.</a:t>
            </a:r>
          </a:p>
        </p:txBody>
      </p:sp>
      <p:sp>
        <p:nvSpPr>
          <p:cNvPr id="245" name="Traffic Route Management"/>
          <p:cNvSpPr txBox="1"/>
          <p:nvPr/>
        </p:nvSpPr>
        <p:spPr>
          <a:xfrm>
            <a:off x="1676400" y="1683055"/>
            <a:ext cx="10274300" cy="1181101"/>
          </a:xfrm>
          <a:prstGeom prst="rect">
            <a:avLst/>
          </a:prstGeom>
          <a:solidFill>
            <a:srgbClr val="00A2DB"/>
          </a:solidFill>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01600" tIns="101600" rIns="101600" bIns="101600">
            <a:spAutoFit/>
          </a:bodyPr>
          <a:lstStyle>
            <a:lvl1pPr>
              <a:defRPr sz="6400"/>
            </a:lvl1pPr>
          </a:lstStyle>
          <a:p>
            <a:r>
              <a:t>Traffic Route Management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A Use Case to mitigate congestion and improve resource utilization…"/>
          <p:cNvSpPr txBox="1">
            <a:spLocks noGrp="1"/>
          </p:cNvSpPr>
          <p:nvPr>
            <p:ph type="body" sz="quarter" idx="1"/>
          </p:nvPr>
        </p:nvSpPr>
        <p:spPr>
          <a:xfrm>
            <a:off x="1676399" y="3019053"/>
            <a:ext cx="20754131" cy="3119812"/>
          </a:xfrm>
          <a:prstGeom prst="rect">
            <a:avLst/>
          </a:prstGeom>
        </p:spPr>
        <p:txBody>
          <a:bodyPr/>
          <a:lstStyle/>
          <a:p>
            <a:pPr defTabSz="1810511">
              <a:lnSpc>
                <a:spcPct val="110000"/>
              </a:lnSpc>
              <a:spcBef>
                <a:spcPts val="500"/>
              </a:spcBef>
              <a:defRPr sz="4752"/>
            </a:pPr>
            <a:r>
              <a:t>A Use Case to mitigate congestion and improve resource utilization </a:t>
            </a:r>
            <a:endParaRPr sz="3959">
              <a:solidFill>
                <a:srgbClr val="222222"/>
              </a:solidFill>
              <a:latin typeface="Helvetica Neue Light"/>
              <a:ea typeface="Helvetica Neue Light"/>
              <a:cs typeface="Helvetica Neue Light"/>
              <a:sym typeface="Helvetica Neue Light"/>
            </a:endParaRPr>
          </a:p>
          <a:p>
            <a:pPr defTabSz="1810511">
              <a:lnSpc>
                <a:spcPct val="110000"/>
              </a:lnSpc>
              <a:spcBef>
                <a:spcPts val="500"/>
              </a:spcBef>
              <a:defRPr sz="4752"/>
            </a:pPr>
            <a:r>
              <a:rPr sz="3959">
                <a:solidFill>
                  <a:srgbClr val="222222"/>
                </a:solidFill>
                <a:latin typeface="Helvetica Neue Light"/>
                <a:ea typeface="Helvetica Neue Light"/>
                <a:cs typeface="Helvetica Neue Light"/>
                <a:sym typeface="Helvetica Neue Light"/>
              </a:rPr>
              <a:t>Example: A peer (ISP V) is complained “being saturated.”  So let’s see what is going on there:</a:t>
            </a:r>
          </a:p>
          <a:p>
            <a:pPr marL="272415" indent="-272415" defTabSz="1810511">
              <a:lnSpc>
                <a:spcPct val="110000"/>
              </a:lnSpc>
              <a:spcBef>
                <a:spcPts val="500"/>
              </a:spcBef>
              <a:buSzPct val="100000"/>
              <a:buChar char="•"/>
              <a:defRPr sz="4752"/>
            </a:pPr>
            <a:r>
              <a:rPr sz="3959">
                <a:solidFill>
                  <a:srgbClr val="222222"/>
                </a:solidFill>
                <a:latin typeface="Helvetica Neue Light"/>
                <a:ea typeface="Helvetica Neue Light"/>
                <a:cs typeface="Helvetica Neue Light"/>
                <a:sym typeface="Helvetica Neue Light"/>
              </a:rPr>
              <a:t>Knowing only how much total traffic there is through ISP-V is not enough</a:t>
            </a:r>
          </a:p>
          <a:p>
            <a:pPr defTabSz="1810511">
              <a:lnSpc>
                <a:spcPct val="110000"/>
              </a:lnSpc>
              <a:defRPr sz="3959">
                <a:latin typeface="Helvetica Neue"/>
                <a:ea typeface="Helvetica Neue"/>
                <a:cs typeface="Helvetica Neue"/>
                <a:sym typeface="Helvetica Neue"/>
              </a:defRPr>
            </a:pPr>
            <a:r>
              <a:t>Need to know the traffic through and the utilization of all the links connecting to ISP-V</a:t>
            </a:r>
          </a:p>
        </p:txBody>
      </p:sp>
      <p:sp>
        <p:nvSpPr>
          <p:cNvPr id="257" name="Congestion Mitigation by Exit Point Balancing"/>
          <p:cNvSpPr txBox="1"/>
          <p:nvPr/>
        </p:nvSpPr>
        <p:spPr>
          <a:xfrm>
            <a:off x="1676400" y="1695755"/>
            <a:ext cx="17051338" cy="1181101"/>
          </a:xfrm>
          <a:prstGeom prst="rect">
            <a:avLst/>
          </a:prstGeom>
          <a:solidFill>
            <a:srgbClr val="00A2DB"/>
          </a:solidFill>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01600" tIns="101600" rIns="101600" bIns="101600">
            <a:spAutoFit/>
          </a:bodyPr>
          <a:lstStyle>
            <a:lvl1pPr>
              <a:defRPr sz="6400"/>
            </a:lvl1pPr>
          </a:lstStyle>
          <a:p>
            <a:r>
              <a:rPr dirty="0"/>
              <a:t>Congestion Mitigation by Exit Point Balancing </a:t>
            </a:r>
          </a:p>
        </p:txBody>
      </p:sp>
      <p:pic>
        <p:nvPicPr>
          <p:cNvPr id="258" name="Image" descr="Image"/>
          <p:cNvPicPr>
            <a:picLocks noChangeAspect="1"/>
          </p:cNvPicPr>
          <p:nvPr/>
        </p:nvPicPr>
        <p:blipFill>
          <a:blip r:embed="rId3"/>
          <a:srcRect t="70865"/>
          <a:stretch>
            <a:fillRect/>
          </a:stretch>
        </p:blipFill>
        <p:spPr>
          <a:xfrm>
            <a:off x="9704120" y="6281062"/>
            <a:ext cx="13751454" cy="1926014"/>
          </a:xfrm>
          <a:prstGeom prst="rect">
            <a:avLst/>
          </a:prstGeom>
          <a:ln w="12700">
            <a:miter lim="400000"/>
          </a:ln>
          <a:effectLst>
            <a:outerShdw dist="203200" dir="2700000" rotWithShape="0">
              <a:srgbClr val="808080">
                <a:alpha val="50000"/>
              </a:srgbClr>
            </a:outerShdw>
          </a:effectLst>
        </p:spPr>
      </p:pic>
      <p:sp>
        <p:nvSpPr>
          <p:cNvPr id="259" name="3 exit points to reach ISP-V…"/>
          <p:cNvSpPr txBox="1"/>
          <p:nvPr/>
        </p:nvSpPr>
        <p:spPr>
          <a:xfrm>
            <a:off x="1676400" y="6101040"/>
            <a:ext cx="8027721" cy="2557219"/>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tIns="91439" bIns="91439">
            <a:spAutoFit/>
          </a:bodyPr>
          <a:lstStyle/>
          <a:p>
            <a:pPr marL="304800" indent="-304800">
              <a:spcBef>
                <a:spcPts val="400"/>
              </a:spcBef>
              <a:buSzPct val="50000"/>
              <a:buChar char="•"/>
              <a:defRPr sz="3600">
                <a:solidFill>
                  <a:srgbClr val="000000"/>
                </a:solidFill>
                <a:latin typeface="Helvetica Neue Light"/>
                <a:ea typeface="Helvetica Neue Light"/>
                <a:cs typeface="Helvetica Neue Light"/>
                <a:sym typeface="Helvetica Neue Light"/>
              </a:defRPr>
            </a:pPr>
            <a:r>
              <a:t>3 exit points to reach ISP-V</a:t>
            </a:r>
          </a:p>
          <a:p>
            <a:pPr marL="304800" indent="-304800">
              <a:spcBef>
                <a:spcPts val="400"/>
              </a:spcBef>
              <a:buSzPct val="50000"/>
              <a:buChar char="•"/>
              <a:defRPr sz="3600">
                <a:solidFill>
                  <a:srgbClr val="000000"/>
                </a:solidFill>
                <a:latin typeface="Helvetica Neue Light"/>
                <a:ea typeface="Helvetica Neue Light"/>
                <a:cs typeface="Helvetica Neue Light"/>
                <a:sym typeface="Helvetica Neue Light"/>
              </a:defRPr>
            </a:pPr>
            <a:r>
              <a:t>Currently most thru router C1’s link</a:t>
            </a:r>
          </a:p>
          <a:p>
            <a:pPr marL="304800" indent="-304800">
              <a:spcBef>
                <a:spcPts val="400"/>
              </a:spcBef>
              <a:buSzPct val="50000"/>
              <a:buChar char="•"/>
              <a:defRPr sz="3600">
                <a:solidFill>
                  <a:srgbClr val="000000"/>
                </a:solidFill>
                <a:latin typeface="Helvetica Neue Light"/>
                <a:ea typeface="Helvetica Neue Light"/>
                <a:cs typeface="Helvetica Neue Light"/>
                <a:sym typeface="Helvetica Neue Light"/>
              </a:defRPr>
            </a:pPr>
            <a:r>
              <a:t>Want to shift some traffic to other links</a:t>
            </a:r>
          </a:p>
          <a:p>
            <a:pPr marL="304800" indent="-304800">
              <a:spcBef>
                <a:spcPts val="400"/>
              </a:spcBef>
              <a:buSzPct val="50000"/>
              <a:buChar char="•"/>
              <a:defRPr sz="3600">
                <a:solidFill>
                  <a:srgbClr val="000000"/>
                </a:solidFill>
                <a:latin typeface="Helvetica Neue Light"/>
                <a:ea typeface="Helvetica Neue Light"/>
                <a:cs typeface="Helvetica Neue Light"/>
                <a:sym typeface="Helvetica Neue Light"/>
              </a:defRPr>
            </a:pPr>
            <a:r>
              <a:t>Whose traffic shall be shifted?</a:t>
            </a:r>
          </a:p>
        </p:txBody>
      </p:sp>
      <p:sp>
        <p:nvSpPr>
          <p:cNvPr id="260" name="Interface traffic distribution on a specific BGP peer"/>
          <p:cNvSpPr txBox="1"/>
          <p:nvPr/>
        </p:nvSpPr>
        <p:spPr>
          <a:xfrm>
            <a:off x="11561132" y="8255422"/>
            <a:ext cx="10037301" cy="665481"/>
          </a:xfrm>
          <a:prstGeom prst="rect">
            <a:avLst/>
          </a:prstGeom>
          <a:solidFill>
            <a:srgbClr val="FFFFFF">
              <a:alpha val="70035"/>
            </a:srgbClr>
          </a:solidFill>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defRPr sz="3200">
                <a:solidFill>
                  <a:srgbClr val="941100"/>
                </a:solidFill>
                <a:latin typeface="Vodafone Rg"/>
                <a:ea typeface="Vodafone Rg"/>
                <a:cs typeface="Vodafone Rg"/>
                <a:sym typeface="Vodafone Rg"/>
              </a:defRPr>
            </a:pPr>
            <a:r>
              <a:rPr b="1"/>
              <a:t>Interface traffic</a:t>
            </a:r>
            <a:r>
              <a:t> distribution on a specific BGP </a:t>
            </a:r>
            <a:r>
              <a:rPr b="1"/>
              <a:t>peer</a:t>
            </a:r>
          </a:p>
        </p:txBody>
      </p:sp>
      <p:sp>
        <p:nvSpPr>
          <p:cNvPr id="261" name="Apply route policy with actual measurements…"/>
          <p:cNvSpPr txBox="1"/>
          <p:nvPr/>
        </p:nvSpPr>
        <p:spPr>
          <a:xfrm>
            <a:off x="1676400" y="9308356"/>
            <a:ext cx="10515600" cy="4532645"/>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lstStyle/>
          <a:p>
            <a:pPr>
              <a:lnSpc>
                <a:spcPct val="110000"/>
              </a:lnSpc>
              <a:defRPr sz="4000">
                <a:solidFill>
                  <a:srgbClr val="00A2DB"/>
                </a:solidFill>
                <a:latin typeface="Helvetica Neue"/>
                <a:ea typeface="Helvetica Neue"/>
                <a:cs typeface="Helvetica Neue"/>
                <a:sym typeface="Helvetica Neue"/>
              </a:defRPr>
            </a:pPr>
            <a:r>
              <a:t>Apply route policy with actual measurements</a:t>
            </a:r>
          </a:p>
          <a:p>
            <a:pPr marL="304800" indent="-304800">
              <a:spcBef>
                <a:spcPts val="400"/>
              </a:spcBef>
              <a:buSzPct val="50000"/>
              <a:buChar char="•"/>
              <a:defRPr sz="3600">
                <a:solidFill>
                  <a:srgbClr val="000000"/>
                </a:solidFill>
                <a:latin typeface="Helvetica Neue Light"/>
                <a:ea typeface="Helvetica Neue Light"/>
                <a:cs typeface="Helvetica Neue Light"/>
                <a:sym typeface="Helvetica Neue Light"/>
              </a:defRPr>
            </a:pPr>
            <a:r>
              <a:t>We may move certain share of traffic </a:t>
            </a:r>
            <a:br/>
            <a:r>
              <a:t>(e.g. 30%, which is pretty much a </a:t>
            </a:r>
            <a:br/>
            <a:r>
              <a:t>specific ASN’s traffic) from one </a:t>
            </a:r>
            <a:br/>
            <a:r>
              <a:t>interface (C’s1) to another (ASR’s) by </a:t>
            </a:r>
            <a:br/>
            <a:r>
              <a:t>BGP methods (e.g., LOCAL_PRF)</a:t>
            </a:r>
          </a:p>
        </p:txBody>
      </p:sp>
      <p:grpSp>
        <p:nvGrpSpPr>
          <p:cNvPr id="269" name="Group"/>
          <p:cNvGrpSpPr/>
          <p:nvPr/>
        </p:nvGrpSpPr>
        <p:grpSpPr>
          <a:xfrm>
            <a:off x="10018272" y="10164923"/>
            <a:ext cx="13725701" cy="2969660"/>
            <a:chOff x="0" y="0"/>
            <a:chExt cx="13725700" cy="2969658"/>
          </a:xfrm>
        </p:grpSpPr>
        <p:pic>
          <p:nvPicPr>
            <p:cNvPr id="262" name="Image" descr="Image"/>
            <p:cNvPicPr>
              <a:picLocks noChangeAspect="1"/>
            </p:cNvPicPr>
            <p:nvPr/>
          </p:nvPicPr>
          <p:blipFill>
            <a:blip r:embed="rId4"/>
            <a:srcRect t="64918"/>
            <a:stretch>
              <a:fillRect/>
            </a:stretch>
          </p:blipFill>
          <p:spPr>
            <a:xfrm>
              <a:off x="0" y="415591"/>
              <a:ext cx="13725701" cy="2554068"/>
            </a:xfrm>
            <a:prstGeom prst="rect">
              <a:avLst/>
            </a:prstGeom>
            <a:ln w="12700" cap="flat">
              <a:noFill/>
              <a:miter lim="400000"/>
            </a:ln>
            <a:effectLst>
              <a:outerShdw dist="203200" dir="2700000" rotWithShape="0">
                <a:srgbClr val="808080">
                  <a:alpha val="50000"/>
                </a:srgbClr>
              </a:outerShdw>
            </a:effectLst>
          </p:spPr>
        </p:pic>
        <p:sp>
          <p:nvSpPr>
            <p:cNvPr id="263" name="Origin ASN distribution on a specific BGP peer"/>
            <p:cNvSpPr txBox="1"/>
            <p:nvPr/>
          </p:nvSpPr>
          <p:spPr>
            <a:xfrm>
              <a:off x="2035192" y="0"/>
              <a:ext cx="9163231" cy="893630"/>
            </a:xfrm>
            <a:prstGeom prst="rect">
              <a:avLst/>
            </a:prstGeom>
            <a:solidFill>
              <a:srgbClr val="FFFFFF">
                <a:alpha val="70035"/>
              </a:srgbClr>
            </a:solid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t">
              <a:noAutofit/>
            </a:bodyPr>
            <a:lstStyle/>
            <a:p>
              <a:pPr>
                <a:defRPr sz="3200">
                  <a:solidFill>
                    <a:srgbClr val="941100"/>
                  </a:solidFill>
                  <a:latin typeface="Vodafone Rg"/>
                  <a:ea typeface="Vodafone Rg"/>
                  <a:cs typeface="Vodafone Rg"/>
                  <a:sym typeface="Vodafone Rg"/>
                </a:defRPr>
              </a:pPr>
              <a:r>
                <a:rPr b="1"/>
                <a:t>Origin ASN</a:t>
              </a:r>
              <a:r>
                <a:t> distribution on a specific BGP </a:t>
              </a:r>
              <a:r>
                <a:rPr b="1"/>
                <a:t>peer</a:t>
              </a:r>
            </a:p>
          </p:txBody>
        </p:sp>
        <p:sp>
          <p:nvSpPr>
            <p:cNvPr id="264" name="Rectangle"/>
            <p:cNvSpPr/>
            <p:nvPr/>
          </p:nvSpPr>
          <p:spPr>
            <a:xfrm>
              <a:off x="2140664" y="1325834"/>
              <a:ext cx="1644924" cy="244041"/>
            </a:xfrm>
            <a:prstGeom prst="rect">
              <a:avLst/>
            </a:prstGeom>
            <a:solidFill>
              <a:schemeClr val="accent3">
                <a:lumOff val="10616"/>
                <a:alpha val="90161"/>
              </a:schemeClr>
            </a:solidFill>
            <a:ln w="12700" cap="flat">
              <a:noFill/>
              <a:miter lim="400000"/>
            </a:ln>
            <a:effectLst/>
          </p:spPr>
          <p:txBody>
            <a:bodyPr wrap="square" lIns="91439" tIns="91439" rIns="91439" bIns="91439" numCol="1" anchor="ctr">
              <a:noAutofit/>
            </a:bodyPr>
            <a:lstStyle/>
            <a:p>
              <a:pPr>
                <a:defRPr sz="3600">
                  <a:solidFill>
                    <a:srgbClr val="000000"/>
                  </a:solidFill>
                  <a:latin typeface="+mn-lt"/>
                  <a:ea typeface="+mn-ea"/>
                  <a:cs typeface="+mn-cs"/>
                  <a:sym typeface="Calibri"/>
                </a:defRPr>
              </a:pPr>
              <a:endParaRPr/>
            </a:p>
          </p:txBody>
        </p:sp>
        <p:sp>
          <p:nvSpPr>
            <p:cNvPr id="265" name="Rectangle"/>
            <p:cNvSpPr/>
            <p:nvPr/>
          </p:nvSpPr>
          <p:spPr>
            <a:xfrm>
              <a:off x="1348014" y="1670060"/>
              <a:ext cx="3855002" cy="244535"/>
            </a:xfrm>
            <a:prstGeom prst="rect">
              <a:avLst/>
            </a:prstGeom>
            <a:solidFill>
              <a:schemeClr val="accent3">
                <a:lumOff val="10616"/>
                <a:alpha val="90161"/>
              </a:schemeClr>
            </a:solidFill>
            <a:ln w="12700" cap="flat">
              <a:noFill/>
              <a:miter lim="400000"/>
            </a:ln>
            <a:effectLst/>
          </p:spPr>
          <p:txBody>
            <a:bodyPr wrap="square" lIns="91439" tIns="91439" rIns="91439" bIns="91439" numCol="1" anchor="ctr">
              <a:noAutofit/>
            </a:bodyPr>
            <a:lstStyle/>
            <a:p>
              <a:pPr>
                <a:defRPr sz="3600">
                  <a:solidFill>
                    <a:srgbClr val="000000"/>
                  </a:solidFill>
                  <a:latin typeface="+mn-lt"/>
                  <a:ea typeface="+mn-ea"/>
                  <a:cs typeface="+mn-cs"/>
                  <a:sym typeface="Calibri"/>
                </a:defRPr>
              </a:pPr>
              <a:endParaRPr/>
            </a:p>
          </p:txBody>
        </p:sp>
        <p:sp>
          <p:nvSpPr>
            <p:cNvPr id="266" name="Rectangle"/>
            <p:cNvSpPr/>
            <p:nvPr/>
          </p:nvSpPr>
          <p:spPr>
            <a:xfrm>
              <a:off x="1348014" y="2002080"/>
              <a:ext cx="3855002" cy="244535"/>
            </a:xfrm>
            <a:prstGeom prst="rect">
              <a:avLst/>
            </a:prstGeom>
            <a:solidFill>
              <a:schemeClr val="accent3">
                <a:lumOff val="10616"/>
                <a:alpha val="90161"/>
              </a:schemeClr>
            </a:solidFill>
            <a:ln w="12700" cap="flat">
              <a:noFill/>
              <a:miter lim="400000"/>
            </a:ln>
            <a:effectLst/>
          </p:spPr>
          <p:txBody>
            <a:bodyPr wrap="square" lIns="91439" tIns="91439" rIns="91439" bIns="91439" numCol="1" anchor="ctr">
              <a:noAutofit/>
            </a:bodyPr>
            <a:lstStyle/>
            <a:p>
              <a:pPr>
                <a:defRPr sz="3600">
                  <a:solidFill>
                    <a:srgbClr val="000000"/>
                  </a:solidFill>
                  <a:latin typeface="+mn-lt"/>
                  <a:ea typeface="+mn-ea"/>
                  <a:cs typeface="+mn-cs"/>
                  <a:sym typeface="Calibri"/>
                </a:defRPr>
              </a:pPr>
              <a:endParaRPr/>
            </a:p>
          </p:txBody>
        </p:sp>
        <p:sp>
          <p:nvSpPr>
            <p:cNvPr id="267" name="Rectangle"/>
            <p:cNvSpPr/>
            <p:nvPr/>
          </p:nvSpPr>
          <p:spPr>
            <a:xfrm>
              <a:off x="1386114" y="2266960"/>
              <a:ext cx="3855002" cy="244535"/>
            </a:xfrm>
            <a:prstGeom prst="rect">
              <a:avLst/>
            </a:prstGeom>
            <a:solidFill>
              <a:schemeClr val="accent3">
                <a:lumOff val="10616"/>
                <a:alpha val="90161"/>
              </a:schemeClr>
            </a:solidFill>
            <a:ln w="12700" cap="flat">
              <a:noFill/>
              <a:miter lim="400000"/>
            </a:ln>
            <a:effectLst/>
          </p:spPr>
          <p:txBody>
            <a:bodyPr wrap="square" lIns="91439" tIns="91439" rIns="91439" bIns="91439" numCol="1" anchor="ctr">
              <a:noAutofit/>
            </a:bodyPr>
            <a:lstStyle/>
            <a:p>
              <a:pPr>
                <a:defRPr sz="3600">
                  <a:solidFill>
                    <a:srgbClr val="000000"/>
                  </a:solidFill>
                  <a:latin typeface="+mn-lt"/>
                  <a:ea typeface="+mn-ea"/>
                  <a:cs typeface="+mn-cs"/>
                  <a:sym typeface="Calibri"/>
                </a:defRPr>
              </a:pPr>
              <a:endParaRPr/>
            </a:p>
          </p:txBody>
        </p:sp>
        <p:sp>
          <p:nvSpPr>
            <p:cNvPr id="268" name="Rectangle"/>
            <p:cNvSpPr/>
            <p:nvPr/>
          </p:nvSpPr>
          <p:spPr>
            <a:xfrm>
              <a:off x="1386114" y="2531840"/>
              <a:ext cx="5476649" cy="437643"/>
            </a:xfrm>
            <a:prstGeom prst="rect">
              <a:avLst/>
            </a:prstGeom>
            <a:solidFill>
              <a:schemeClr val="accent3">
                <a:lumOff val="10616"/>
                <a:alpha val="90161"/>
              </a:schemeClr>
            </a:solidFill>
            <a:ln w="12700" cap="flat">
              <a:noFill/>
              <a:miter lim="400000"/>
            </a:ln>
            <a:effectLst/>
          </p:spPr>
          <p:txBody>
            <a:bodyPr wrap="square" lIns="91439" tIns="91439" rIns="91439" bIns="91439" numCol="1" anchor="ctr">
              <a:noAutofit/>
            </a:bodyPr>
            <a:lstStyle/>
            <a:p>
              <a:pPr>
                <a:defRPr sz="3600">
                  <a:solidFill>
                    <a:srgbClr val="000000"/>
                  </a:solidFill>
                  <a:latin typeface="+mn-lt"/>
                  <a:ea typeface="+mn-ea"/>
                  <a:cs typeface="+mn-cs"/>
                  <a:sym typeface="Calibri"/>
                </a:defRPr>
              </a:pPr>
              <a:endParaRPr/>
            </a:p>
          </p:txBody>
        </p:sp>
      </p:grpSp>
      <p:sp>
        <p:nvSpPr>
          <p:cNvPr id="270" name="文字方塊 12"/>
          <p:cNvSpPr txBox="1"/>
          <p:nvPr/>
        </p:nvSpPr>
        <p:spPr>
          <a:xfrm>
            <a:off x="20337689" y="2198184"/>
            <a:ext cx="2092842" cy="6654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tIns="91439" bIns="91439">
            <a:spAutoFit/>
          </a:bodyPr>
          <a:lstStyle>
            <a:lvl1pPr algn="r">
              <a:defRPr sz="3200">
                <a:solidFill>
                  <a:srgbClr val="00A2DB"/>
                </a:solidFill>
                <a:latin typeface="Roboto Light"/>
                <a:ea typeface="Roboto Light"/>
                <a:cs typeface="Roboto Light"/>
                <a:sym typeface="Roboto Light"/>
              </a:defRPr>
            </a:lvl1pPr>
          </a:lstStyle>
          <a:p>
            <a:r>
              <a:t>Use Case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 name="Group"/>
          <p:cNvGrpSpPr/>
          <p:nvPr/>
        </p:nvGrpSpPr>
        <p:grpSpPr>
          <a:xfrm>
            <a:off x="4104415" y="9430049"/>
            <a:ext cx="3039688" cy="2089787"/>
            <a:chOff x="0" y="0"/>
            <a:chExt cx="3039687" cy="2089786"/>
          </a:xfrm>
        </p:grpSpPr>
        <p:sp>
          <p:nvSpPr>
            <p:cNvPr id="296" name="Shape"/>
            <p:cNvSpPr/>
            <p:nvPr/>
          </p:nvSpPr>
          <p:spPr>
            <a:xfrm>
              <a:off x="0" y="0"/>
              <a:ext cx="3039688" cy="2089787"/>
            </a:xfrm>
            <a:custGeom>
              <a:avLst/>
              <a:gdLst/>
              <a:ahLst/>
              <a:cxnLst>
                <a:cxn ang="0">
                  <a:pos x="wd2" y="hd2"/>
                </a:cxn>
                <a:cxn ang="5400000">
                  <a:pos x="wd2" y="hd2"/>
                </a:cxn>
                <a:cxn ang="10800000">
                  <a:pos x="wd2" y="hd2"/>
                </a:cxn>
                <a:cxn ang="16200000">
                  <a:pos x="wd2" y="hd2"/>
                </a:cxn>
              </a:cxnLst>
              <a:rect l="0" t="0" r="r" b="b"/>
              <a:pathLst>
                <a:path w="21600" h="21600" extrusionOk="0">
                  <a:moveTo>
                    <a:pt x="16538" y="19636"/>
                  </a:moveTo>
                  <a:cubicBezTo>
                    <a:pt x="13440" y="19636"/>
                    <a:pt x="4725" y="19636"/>
                    <a:pt x="4725" y="19636"/>
                  </a:cubicBezTo>
                  <a:cubicBezTo>
                    <a:pt x="2861" y="19636"/>
                    <a:pt x="1350" y="17439"/>
                    <a:pt x="1350" y="14727"/>
                  </a:cubicBezTo>
                  <a:cubicBezTo>
                    <a:pt x="1350" y="12016"/>
                    <a:pt x="2861" y="9818"/>
                    <a:pt x="4725" y="9818"/>
                  </a:cubicBezTo>
                  <a:lnTo>
                    <a:pt x="5400" y="9818"/>
                  </a:lnTo>
                  <a:cubicBezTo>
                    <a:pt x="5076" y="9296"/>
                    <a:pt x="4725" y="8613"/>
                    <a:pt x="4725" y="7855"/>
                  </a:cubicBezTo>
                  <a:cubicBezTo>
                    <a:pt x="4725" y="6228"/>
                    <a:pt x="5632" y="4909"/>
                    <a:pt x="6750" y="4909"/>
                  </a:cubicBezTo>
                  <a:cubicBezTo>
                    <a:pt x="7388" y="4909"/>
                    <a:pt x="8100" y="5400"/>
                    <a:pt x="8321" y="5956"/>
                  </a:cubicBezTo>
                  <a:cubicBezTo>
                    <a:pt x="8775" y="3927"/>
                    <a:pt x="10357" y="1964"/>
                    <a:pt x="12150" y="1964"/>
                  </a:cubicBezTo>
                  <a:cubicBezTo>
                    <a:pt x="14387" y="1964"/>
                    <a:pt x="16200" y="4601"/>
                    <a:pt x="16200" y="7855"/>
                  </a:cubicBezTo>
                  <a:cubicBezTo>
                    <a:pt x="16200" y="8211"/>
                    <a:pt x="16200" y="8836"/>
                    <a:pt x="16200" y="8836"/>
                  </a:cubicBezTo>
                  <a:cubicBezTo>
                    <a:pt x="16200" y="8836"/>
                    <a:pt x="16397" y="8836"/>
                    <a:pt x="16538" y="8836"/>
                  </a:cubicBezTo>
                  <a:cubicBezTo>
                    <a:pt x="18588" y="8836"/>
                    <a:pt x="20250" y="11254"/>
                    <a:pt x="20250" y="14236"/>
                  </a:cubicBezTo>
                  <a:cubicBezTo>
                    <a:pt x="20250" y="17219"/>
                    <a:pt x="18588" y="19636"/>
                    <a:pt x="16538" y="19636"/>
                  </a:cubicBezTo>
                  <a:close/>
                  <a:moveTo>
                    <a:pt x="17518" y="7014"/>
                  </a:moveTo>
                  <a:cubicBezTo>
                    <a:pt x="17230" y="3072"/>
                    <a:pt x="14937" y="0"/>
                    <a:pt x="12150" y="0"/>
                  </a:cubicBezTo>
                  <a:cubicBezTo>
                    <a:pt x="10363" y="0"/>
                    <a:pt x="8784" y="1268"/>
                    <a:pt x="7801" y="3213"/>
                  </a:cubicBezTo>
                  <a:cubicBezTo>
                    <a:pt x="7468" y="3053"/>
                    <a:pt x="7119" y="2945"/>
                    <a:pt x="6750" y="2945"/>
                  </a:cubicBezTo>
                  <a:cubicBezTo>
                    <a:pt x="4886" y="2945"/>
                    <a:pt x="3375" y="5143"/>
                    <a:pt x="3375" y="7855"/>
                  </a:cubicBezTo>
                  <a:cubicBezTo>
                    <a:pt x="3375" y="7951"/>
                    <a:pt x="3391" y="8041"/>
                    <a:pt x="3394" y="8136"/>
                  </a:cubicBezTo>
                  <a:cubicBezTo>
                    <a:pt x="1433" y="8972"/>
                    <a:pt x="0" y="11604"/>
                    <a:pt x="0" y="14727"/>
                  </a:cubicBezTo>
                  <a:cubicBezTo>
                    <a:pt x="0" y="18523"/>
                    <a:pt x="2115" y="21600"/>
                    <a:pt x="4725" y="21600"/>
                  </a:cubicBezTo>
                  <a:cubicBezTo>
                    <a:pt x="8011" y="21600"/>
                    <a:pt x="15150" y="21600"/>
                    <a:pt x="16538" y="21600"/>
                  </a:cubicBezTo>
                  <a:cubicBezTo>
                    <a:pt x="19333" y="21600"/>
                    <a:pt x="21600" y="18303"/>
                    <a:pt x="21600" y="14236"/>
                  </a:cubicBezTo>
                  <a:cubicBezTo>
                    <a:pt x="21600" y="10658"/>
                    <a:pt x="19844" y="7678"/>
                    <a:pt x="17518" y="7014"/>
                  </a:cubicBezTo>
                  <a:close/>
                </a:path>
              </a:pathLst>
            </a:custGeom>
            <a:solidFill>
              <a:srgbClr val="7A81FF"/>
            </a:solidFill>
            <a:ln w="25400" cap="flat">
              <a:noFill/>
              <a:miter lim="400000"/>
            </a:ln>
            <a:effectLst/>
          </p:spPr>
          <p:txBody>
            <a:bodyPr wrap="square" lIns="91437" tIns="91437" rIns="91437" bIns="91437" numCol="1" anchor="ctr">
              <a:noAutofit/>
            </a:bodyPr>
            <a:lstStyle/>
            <a:p>
              <a:pPr algn="ctr" defTabSz="914400">
                <a:defRPr sz="6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7" name="Domestic Backbone"/>
            <p:cNvSpPr/>
            <p:nvPr/>
          </p:nvSpPr>
          <p:spPr>
            <a:xfrm>
              <a:off x="592446" y="620011"/>
              <a:ext cx="185479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7" tIns="91437" rIns="91437" bIns="91437" numCol="1" anchor="t">
              <a:spAutoFit/>
            </a:bodyPr>
            <a:lstStyle>
              <a:lvl1pPr algn="r">
                <a:lnSpc>
                  <a:spcPct val="90000"/>
                </a:lnSpc>
                <a:defRPr sz="3200">
                  <a:solidFill>
                    <a:srgbClr val="000000"/>
                  </a:solidFill>
                  <a:latin typeface="Gill Sans"/>
                  <a:ea typeface="Gill Sans"/>
                  <a:cs typeface="Gill Sans"/>
                  <a:sym typeface="Gill Sans"/>
                </a:defRPr>
              </a:lvl1pPr>
            </a:lstStyle>
            <a:p>
              <a:r>
                <a:t>Domestic Backbone</a:t>
              </a:r>
            </a:p>
          </p:txBody>
        </p:sp>
      </p:grpSp>
      <p:sp>
        <p:nvSpPr>
          <p:cNvPr id="299" name="Oval"/>
          <p:cNvSpPr/>
          <p:nvPr/>
        </p:nvSpPr>
        <p:spPr>
          <a:xfrm>
            <a:off x="624708" y="8982223"/>
            <a:ext cx="6740898" cy="3357377"/>
          </a:xfrm>
          <a:prstGeom prst="ellipse">
            <a:avLst/>
          </a:prstGeom>
          <a:ln w="152400">
            <a:solidFill>
              <a:schemeClr val="accent1"/>
            </a:solidFill>
            <a:miter/>
          </a:ln>
        </p:spPr>
        <p:txBody>
          <a:bodyPr lIns="91437" tIns="91437" rIns="91437" bIns="91437" anchor="ctr"/>
          <a:lstStyle/>
          <a:p>
            <a:pPr>
              <a:defRPr sz="3600">
                <a:solidFill>
                  <a:srgbClr val="000000"/>
                </a:solidFill>
                <a:latin typeface="+mn-lt"/>
                <a:ea typeface="+mn-ea"/>
                <a:cs typeface="+mn-cs"/>
                <a:sym typeface="Calibri"/>
              </a:defRPr>
            </a:pPr>
            <a:endParaRPr/>
          </a:p>
        </p:txBody>
      </p:sp>
      <p:grpSp>
        <p:nvGrpSpPr>
          <p:cNvPr id="302" name="Group"/>
          <p:cNvGrpSpPr/>
          <p:nvPr/>
        </p:nvGrpSpPr>
        <p:grpSpPr>
          <a:xfrm>
            <a:off x="1920796" y="5511036"/>
            <a:ext cx="3519511" cy="2419663"/>
            <a:chOff x="0" y="0"/>
            <a:chExt cx="3519509" cy="2419661"/>
          </a:xfrm>
        </p:grpSpPr>
        <p:sp>
          <p:nvSpPr>
            <p:cNvPr id="300" name="Shape"/>
            <p:cNvSpPr/>
            <p:nvPr/>
          </p:nvSpPr>
          <p:spPr>
            <a:xfrm>
              <a:off x="0" y="-1"/>
              <a:ext cx="3519511" cy="2419663"/>
            </a:xfrm>
            <a:custGeom>
              <a:avLst/>
              <a:gdLst/>
              <a:ahLst/>
              <a:cxnLst>
                <a:cxn ang="0">
                  <a:pos x="wd2" y="hd2"/>
                </a:cxn>
                <a:cxn ang="5400000">
                  <a:pos x="wd2" y="hd2"/>
                </a:cxn>
                <a:cxn ang="10800000">
                  <a:pos x="wd2" y="hd2"/>
                </a:cxn>
                <a:cxn ang="16200000">
                  <a:pos x="wd2" y="hd2"/>
                </a:cxn>
              </a:cxnLst>
              <a:rect l="0" t="0" r="r" b="b"/>
              <a:pathLst>
                <a:path w="21600" h="21600" extrusionOk="0">
                  <a:moveTo>
                    <a:pt x="16537" y="19636"/>
                  </a:moveTo>
                  <a:cubicBezTo>
                    <a:pt x="13440" y="19636"/>
                    <a:pt x="4725" y="19636"/>
                    <a:pt x="4725" y="19636"/>
                  </a:cubicBezTo>
                  <a:cubicBezTo>
                    <a:pt x="2861" y="19636"/>
                    <a:pt x="1350" y="17439"/>
                    <a:pt x="1350" y="14727"/>
                  </a:cubicBezTo>
                  <a:cubicBezTo>
                    <a:pt x="1350" y="12016"/>
                    <a:pt x="2861" y="9818"/>
                    <a:pt x="4725" y="9818"/>
                  </a:cubicBezTo>
                  <a:lnTo>
                    <a:pt x="5400" y="9818"/>
                  </a:lnTo>
                  <a:cubicBezTo>
                    <a:pt x="5076" y="9296"/>
                    <a:pt x="4725" y="8613"/>
                    <a:pt x="4725" y="7855"/>
                  </a:cubicBezTo>
                  <a:cubicBezTo>
                    <a:pt x="4725" y="6228"/>
                    <a:pt x="5632" y="4909"/>
                    <a:pt x="6750" y="4909"/>
                  </a:cubicBezTo>
                  <a:cubicBezTo>
                    <a:pt x="7388" y="4909"/>
                    <a:pt x="8100" y="5400"/>
                    <a:pt x="8321" y="5956"/>
                  </a:cubicBezTo>
                  <a:cubicBezTo>
                    <a:pt x="8775" y="3927"/>
                    <a:pt x="10357" y="1964"/>
                    <a:pt x="12150" y="1964"/>
                  </a:cubicBezTo>
                  <a:cubicBezTo>
                    <a:pt x="14387" y="1964"/>
                    <a:pt x="16200" y="4601"/>
                    <a:pt x="16200" y="7855"/>
                  </a:cubicBezTo>
                  <a:cubicBezTo>
                    <a:pt x="16200" y="8211"/>
                    <a:pt x="16200" y="8836"/>
                    <a:pt x="16200" y="8836"/>
                  </a:cubicBezTo>
                  <a:cubicBezTo>
                    <a:pt x="16200" y="8836"/>
                    <a:pt x="16397" y="8836"/>
                    <a:pt x="16537" y="8836"/>
                  </a:cubicBezTo>
                  <a:cubicBezTo>
                    <a:pt x="18588" y="8836"/>
                    <a:pt x="20250" y="11254"/>
                    <a:pt x="20250" y="14236"/>
                  </a:cubicBezTo>
                  <a:cubicBezTo>
                    <a:pt x="20250" y="17219"/>
                    <a:pt x="18588" y="19636"/>
                    <a:pt x="16537" y="19636"/>
                  </a:cubicBezTo>
                  <a:close/>
                  <a:moveTo>
                    <a:pt x="17518" y="7014"/>
                  </a:moveTo>
                  <a:cubicBezTo>
                    <a:pt x="17230" y="3072"/>
                    <a:pt x="14937" y="0"/>
                    <a:pt x="12150" y="0"/>
                  </a:cubicBezTo>
                  <a:cubicBezTo>
                    <a:pt x="10363" y="0"/>
                    <a:pt x="8784" y="1268"/>
                    <a:pt x="7801" y="3213"/>
                  </a:cubicBezTo>
                  <a:cubicBezTo>
                    <a:pt x="7468" y="3053"/>
                    <a:pt x="7119" y="2945"/>
                    <a:pt x="6750" y="2945"/>
                  </a:cubicBezTo>
                  <a:cubicBezTo>
                    <a:pt x="4886" y="2945"/>
                    <a:pt x="3375" y="5143"/>
                    <a:pt x="3375" y="7855"/>
                  </a:cubicBezTo>
                  <a:cubicBezTo>
                    <a:pt x="3375" y="7951"/>
                    <a:pt x="3391" y="8041"/>
                    <a:pt x="3394" y="8136"/>
                  </a:cubicBezTo>
                  <a:cubicBezTo>
                    <a:pt x="1433" y="8972"/>
                    <a:pt x="0" y="11604"/>
                    <a:pt x="0" y="14727"/>
                  </a:cubicBezTo>
                  <a:cubicBezTo>
                    <a:pt x="0" y="18523"/>
                    <a:pt x="2115" y="21600"/>
                    <a:pt x="4725" y="21600"/>
                  </a:cubicBezTo>
                  <a:cubicBezTo>
                    <a:pt x="8011" y="21600"/>
                    <a:pt x="15150" y="21600"/>
                    <a:pt x="16537" y="21600"/>
                  </a:cubicBezTo>
                  <a:cubicBezTo>
                    <a:pt x="19333" y="21600"/>
                    <a:pt x="21600" y="18303"/>
                    <a:pt x="21600" y="14236"/>
                  </a:cubicBezTo>
                  <a:cubicBezTo>
                    <a:pt x="21600" y="10658"/>
                    <a:pt x="19844" y="7678"/>
                    <a:pt x="17518" y="7014"/>
                  </a:cubicBezTo>
                  <a:close/>
                </a:path>
              </a:pathLst>
            </a:custGeom>
            <a:solidFill>
              <a:srgbClr val="0096FF"/>
            </a:solidFill>
            <a:ln w="25400" cap="flat">
              <a:noFill/>
              <a:miter lim="400000"/>
            </a:ln>
            <a:effectLst/>
          </p:spPr>
          <p:txBody>
            <a:bodyPr wrap="square" lIns="91437" tIns="91437" rIns="91437" bIns="91437" numCol="1" anchor="ctr">
              <a:noAutofit/>
            </a:bodyPr>
            <a:lstStyle/>
            <a:p>
              <a:pPr algn="ctr" defTabSz="914400">
                <a:defRPr sz="6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1" name="Internet"/>
            <p:cNvSpPr txBox="1"/>
            <p:nvPr/>
          </p:nvSpPr>
          <p:spPr>
            <a:xfrm>
              <a:off x="744794" y="709390"/>
              <a:ext cx="2029922" cy="640077"/>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7" tIns="91437" rIns="91437" bIns="91437" numCol="1" anchor="t">
              <a:spAutoFit/>
            </a:bodyPr>
            <a:lstStyle>
              <a:lvl1pPr algn="ctr">
                <a:defRPr sz="3200">
                  <a:solidFill>
                    <a:srgbClr val="000000"/>
                  </a:solidFill>
                  <a:latin typeface="Gill Sans"/>
                  <a:ea typeface="Gill Sans"/>
                  <a:cs typeface="Gill Sans"/>
                  <a:sym typeface="Gill Sans"/>
                </a:defRPr>
              </a:lvl1pPr>
            </a:lstStyle>
            <a:p>
              <a:r>
                <a:t>Internet</a:t>
              </a:r>
            </a:p>
          </p:txBody>
        </p:sp>
      </p:grpSp>
      <p:sp>
        <p:nvSpPr>
          <p:cNvPr id="303" name="BGP Policy Validation"/>
          <p:cNvSpPr txBox="1"/>
          <p:nvPr/>
        </p:nvSpPr>
        <p:spPr>
          <a:xfrm>
            <a:off x="1676400" y="1695755"/>
            <a:ext cx="8527654" cy="1181101"/>
          </a:xfrm>
          <a:prstGeom prst="rect">
            <a:avLst/>
          </a:prstGeom>
          <a:solidFill>
            <a:srgbClr val="00A2DB"/>
          </a:solidFill>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01600" tIns="101600" rIns="101600" bIns="101600">
            <a:spAutoFit/>
          </a:bodyPr>
          <a:lstStyle>
            <a:lvl1pPr>
              <a:defRPr sz="6400"/>
            </a:lvl1pPr>
          </a:lstStyle>
          <a:p>
            <a:r>
              <a:rPr dirty="0"/>
              <a:t>BGP Policy Validation </a:t>
            </a:r>
          </a:p>
        </p:txBody>
      </p:sp>
      <p:sp>
        <p:nvSpPr>
          <p:cNvPr id="304" name="文字方塊 12"/>
          <p:cNvSpPr txBox="1"/>
          <p:nvPr/>
        </p:nvSpPr>
        <p:spPr>
          <a:xfrm>
            <a:off x="20337689" y="2198184"/>
            <a:ext cx="2092842" cy="6654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tIns="91439" bIns="91439">
            <a:spAutoFit/>
          </a:bodyPr>
          <a:lstStyle>
            <a:lvl1pPr algn="r">
              <a:defRPr sz="3200">
                <a:solidFill>
                  <a:srgbClr val="00A2DB"/>
                </a:solidFill>
                <a:latin typeface="Roboto Light"/>
                <a:ea typeface="Roboto Light"/>
                <a:cs typeface="Roboto Light"/>
                <a:sym typeface="Roboto Light"/>
              </a:defRPr>
            </a:lvl1pPr>
          </a:lstStyle>
          <a:p>
            <a:r>
              <a:t>Use Case </a:t>
            </a:r>
          </a:p>
        </p:txBody>
      </p:sp>
      <p:grpSp>
        <p:nvGrpSpPr>
          <p:cNvPr id="313" name="Group"/>
          <p:cNvGrpSpPr/>
          <p:nvPr/>
        </p:nvGrpSpPr>
        <p:grpSpPr>
          <a:xfrm>
            <a:off x="5718667" y="5379459"/>
            <a:ext cx="4840759" cy="2682818"/>
            <a:chOff x="0" y="0"/>
            <a:chExt cx="4840758" cy="2682816"/>
          </a:xfrm>
        </p:grpSpPr>
        <p:sp>
          <p:nvSpPr>
            <p:cNvPr id="305" name="Rectangle"/>
            <p:cNvSpPr/>
            <p:nvPr/>
          </p:nvSpPr>
          <p:spPr>
            <a:xfrm>
              <a:off x="0" y="181225"/>
              <a:ext cx="4840759" cy="2501592"/>
            </a:xfrm>
            <a:prstGeom prst="rect">
              <a:avLst/>
            </a:prstGeom>
            <a:solidFill>
              <a:srgbClr val="EBEBEB"/>
            </a:solidFill>
            <a:ln w="3175" cap="flat">
              <a:solidFill>
                <a:srgbClr val="919191"/>
              </a:solidFill>
              <a:prstDash val="solid"/>
              <a:round/>
            </a:ln>
            <a:effectLst/>
          </p:spPr>
          <p:txBody>
            <a:bodyPr wrap="square" lIns="91439" tIns="91439" rIns="91439" bIns="91439" numCol="1" anchor="t">
              <a:noAutofit/>
            </a:bodyPr>
            <a:lstStyle/>
            <a:p>
              <a:pPr algn="ctr">
                <a:defRPr sz="6400" b="1" baseline="-15500">
                  <a:solidFill>
                    <a:srgbClr val="000000"/>
                  </a:solidFill>
                  <a:latin typeface="Arial"/>
                  <a:ea typeface="Arial"/>
                  <a:cs typeface="Arial"/>
                  <a:sym typeface="Arial"/>
                </a:defRPr>
              </a:pPr>
              <a:endParaRPr/>
            </a:p>
          </p:txBody>
        </p:sp>
        <p:sp>
          <p:nvSpPr>
            <p:cNvPr id="306" name="Line"/>
            <p:cNvSpPr/>
            <p:nvPr/>
          </p:nvSpPr>
          <p:spPr>
            <a:xfrm>
              <a:off x="432048" y="689473"/>
              <a:ext cx="864097" cy="1"/>
            </a:xfrm>
            <a:prstGeom prst="line">
              <a:avLst/>
            </a:prstGeom>
            <a:noFill/>
            <a:ln w="101600" cap="flat">
              <a:solidFill>
                <a:srgbClr val="CC0000"/>
              </a:solidFill>
              <a:prstDash val="solid"/>
              <a:round/>
            </a:ln>
            <a:effectLst/>
          </p:spPr>
          <p:txBody>
            <a:bodyPr wrap="square" lIns="91439" tIns="91439" rIns="91439" bIns="91439" numCol="1" anchor="t">
              <a:noAutofit/>
            </a:bodyPr>
            <a:lstStyle/>
            <a:p>
              <a:pPr algn="ctr">
                <a:defRPr sz="6400" b="1" baseline="-15500">
                  <a:solidFill>
                    <a:srgbClr val="000000"/>
                  </a:solidFill>
                  <a:latin typeface="+mn-lt"/>
                  <a:ea typeface="+mn-ea"/>
                  <a:cs typeface="+mn-cs"/>
                  <a:sym typeface="Calibri"/>
                </a:defRPr>
              </a:pPr>
              <a:endParaRPr/>
            </a:p>
          </p:txBody>
        </p:sp>
        <p:sp>
          <p:nvSpPr>
            <p:cNvPr id="307" name="Internet Exit"/>
            <p:cNvSpPr/>
            <p:nvPr/>
          </p:nvSpPr>
          <p:spPr>
            <a:xfrm>
              <a:off x="1140177" y="0"/>
              <a:ext cx="2448273"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t">
              <a:spAutoFit/>
            </a:bodyPr>
            <a:lstStyle>
              <a:lvl1pPr algn="ctr">
                <a:defRPr sz="4000" baseline="-17399">
                  <a:solidFill>
                    <a:srgbClr val="000000"/>
                  </a:solidFill>
                  <a:latin typeface="Helvetica Neue"/>
                  <a:ea typeface="Helvetica Neue"/>
                  <a:cs typeface="Helvetica Neue"/>
                  <a:sym typeface="Helvetica Neue"/>
                </a:defRPr>
              </a:lvl1pPr>
            </a:lstStyle>
            <a:p>
              <a:r>
                <a:t>Internet Exit</a:t>
              </a:r>
            </a:p>
          </p:txBody>
        </p:sp>
        <p:sp>
          <p:nvSpPr>
            <p:cNvPr id="308" name="Line"/>
            <p:cNvSpPr/>
            <p:nvPr/>
          </p:nvSpPr>
          <p:spPr>
            <a:xfrm>
              <a:off x="432048" y="1364762"/>
              <a:ext cx="864097" cy="1"/>
            </a:xfrm>
            <a:prstGeom prst="line">
              <a:avLst/>
            </a:prstGeom>
            <a:noFill/>
            <a:ln w="101600" cap="flat">
              <a:solidFill>
                <a:srgbClr val="011993"/>
              </a:solidFill>
              <a:prstDash val="solid"/>
              <a:round/>
            </a:ln>
            <a:effectLst/>
          </p:spPr>
          <p:txBody>
            <a:bodyPr wrap="square" lIns="91439" tIns="91439" rIns="91439" bIns="91439" numCol="1" anchor="t">
              <a:noAutofit/>
            </a:bodyPr>
            <a:lstStyle/>
            <a:p>
              <a:pPr algn="ctr">
                <a:defRPr sz="6400" b="1" baseline="-15500">
                  <a:solidFill>
                    <a:srgbClr val="000000"/>
                  </a:solidFill>
                  <a:latin typeface="+mn-lt"/>
                  <a:ea typeface="+mn-ea"/>
                  <a:cs typeface="+mn-cs"/>
                  <a:sym typeface="Calibri"/>
                </a:defRPr>
              </a:pPr>
              <a:endParaRPr/>
            </a:p>
          </p:txBody>
        </p:sp>
        <p:sp>
          <p:nvSpPr>
            <p:cNvPr id="309" name="Busy Link to offload"/>
            <p:cNvSpPr/>
            <p:nvPr/>
          </p:nvSpPr>
          <p:spPr>
            <a:xfrm>
              <a:off x="1340020" y="714170"/>
              <a:ext cx="3275894"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t">
              <a:spAutoFit/>
            </a:bodyPr>
            <a:lstStyle>
              <a:lvl1pPr>
                <a:lnSpc>
                  <a:spcPct val="50000"/>
                </a:lnSpc>
                <a:defRPr sz="4000" baseline="-17399">
                  <a:solidFill>
                    <a:srgbClr val="000000"/>
                  </a:solidFill>
                  <a:latin typeface="Helvetica Neue"/>
                  <a:ea typeface="Helvetica Neue"/>
                  <a:cs typeface="Helvetica Neue"/>
                  <a:sym typeface="Helvetica Neue"/>
                </a:defRPr>
              </a:lvl1pPr>
            </a:lstStyle>
            <a:p>
              <a:r>
                <a:t>Busy Link to offload</a:t>
              </a:r>
            </a:p>
          </p:txBody>
        </p:sp>
        <p:sp>
          <p:nvSpPr>
            <p:cNvPr id="310" name="Line"/>
            <p:cNvSpPr/>
            <p:nvPr/>
          </p:nvSpPr>
          <p:spPr>
            <a:xfrm>
              <a:off x="370914" y="1957365"/>
              <a:ext cx="925231" cy="1"/>
            </a:xfrm>
            <a:prstGeom prst="line">
              <a:avLst/>
            </a:prstGeom>
            <a:noFill/>
            <a:ln w="50800" cap="flat">
              <a:solidFill>
                <a:srgbClr val="FF9300"/>
              </a:solidFill>
              <a:prstDash val="sysDot"/>
              <a:miter lim="400000"/>
              <a:headEnd type="stealth" w="med" len="med"/>
              <a:tailEnd type="stealth" w="med" len="med"/>
            </a:ln>
            <a:effectLst/>
          </p:spPr>
          <p:txBody>
            <a:bodyPr wrap="square" lIns="91439" tIns="91439" rIns="91439" bIns="91439" numCol="1" anchor="t">
              <a:noAutofit/>
            </a:bodyPr>
            <a:lstStyle/>
            <a:p>
              <a:pPr algn="ctr">
                <a:defRPr sz="6400" b="1" baseline="-15500">
                  <a:solidFill>
                    <a:srgbClr val="000000"/>
                  </a:solidFill>
                  <a:latin typeface="+mn-lt"/>
                  <a:ea typeface="+mn-ea"/>
                  <a:cs typeface="+mn-cs"/>
                  <a:sym typeface="Calibri"/>
                </a:defRPr>
              </a:pPr>
              <a:endParaRPr/>
            </a:p>
          </p:txBody>
        </p:sp>
        <p:sp>
          <p:nvSpPr>
            <p:cNvPr id="311" name="Real Traffic"/>
            <p:cNvSpPr/>
            <p:nvPr/>
          </p:nvSpPr>
          <p:spPr>
            <a:xfrm>
              <a:off x="1140177" y="1441313"/>
              <a:ext cx="244827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t">
              <a:spAutoFit/>
            </a:bodyPr>
            <a:lstStyle>
              <a:lvl1pPr algn="ctr">
                <a:defRPr sz="4000" baseline="-17399">
                  <a:solidFill>
                    <a:srgbClr val="000000"/>
                  </a:solidFill>
                  <a:latin typeface="Helvetica Neue"/>
                  <a:ea typeface="Helvetica Neue"/>
                  <a:cs typeface="Helvetica Neue"/>
                  <a:sym typeface="Helvetica Neue"/>
                </a:defRPr>
              </a:lvl1pPr>
            </a:lstStyle>
            <a:p>
              <a:r>
                <a:t>Real Traffic</a:t>
              </a:r>
            </a:p>
          </p:txBody>
        </p:sp>
        <p:sp>
          <p:nvSpPr>
            <p:cNvPr id="312" name="Line"/>
            <p:cNvSpPr/>
            <p:nvPr/>
          </p:nvSpPr>
          <p:spPr>
            <a:xfrm>
              <a:off x="370914" y="2213473"/>
              <a:ext cx="925231" cy="1"/>
            </a:xfrm>
            <a:prstGeom prst="line">
              <a:avLst/>
            </a:prstGeom>
            <a:noFill/>
            <a:ln w="50800" cap="flat">
              <a:solidFill>
                <a:srgbClr val="008F00"/>
              </a:solidFill>
              <a:prstDash val="sysDot"/>
              <a:miter lim="400000"/>
              <a:headEnd type="stealth" w="med" len="med"/>
              <a:tailEnd type="stealth" w="med" len="med"/>
            </a:ln>
            <a:effectLst/>
          </p:spPr>
          <p:txBody>
            <a:bodyPr wrap="square" lIns="91439" tIns="91439" rIns="91439" bIns="91439" numCol="1" anchor="t">
              <a:noAutofit/>
            </a:bodyPr>
            <a:lstStyle/>
            <a:p>
              <a:pPr algn="ctr">
                <a:defRPr sz="6400" b="1" baseline="-15500">
                  <a:solidFill>
                    <a:srgbClr val="000000"/>
                  </a:solidFill>
                  <a:latin typeface="+mn-lt"/>
                  <a:ea typeface="+mn-ea"/>
                  <a:cs typeface="+mn-cs"/>
                  <a:sym typeface="Calibri"/>
                </a:defRPr>
              </a:pPr>
              <a:endParaRPr/>
            </a:p>
          </p:txBody>
        </p:sp>
      </p:grpSp>
      <p:sp>
        <p:nvSpPr>
          <p:cNvPr id="314" name="In order to offload the regional network’s Internet traffic from the busy link connecting the regional network with its domestic backbone, the SP has added an exit link from the regional network to the Internet directly."/>
          <p:cNvSpPr txBox="1"/>
          <p:nvPr/>
        </p:nvSpPr>
        <p:spPr>
          <a:xfrm>
            <a:off x="10837785" y="5012595"/>
            <a:ext cx="11592746" cy="2241158"/>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90000"/>
              </a:lnSpc>
              <a:defRPr sz="3600">
                <a:solidFill>
                  <a:srgbClr val="000000"/>
                </a:solidFill>
                <a:latin typeface="Helvetica Neue Light"/>
                <a:ea typeface="Helvetica Neue Light"/>
                <a:cs typeface="Helvetica Neue Light"/>
                <a:sym typeface="Helvetica Neue Light"/>
              </a:defRPr>
            </a:lvl1pPr>
          </a:lstStyle>
          <a:p>
            <a:r>
              <a:t>In order to offload the regional network’s Internet traffic from the busy link connecting the regional network with its domestic backbone, the SP has added an exit link from the regional network to the Internet directly. </a:t>
            </a:r>
          </a:p>
        </p:txBody>
      </p:sp>
      <p:grpSp>
        <p:nvGrpSpPr>
          <p:cNvPr id="318" name="Group"/>
          <p:cNvGrpSpPr/>
          <p:nvPr/>
        </p:nvGrpSpPr>
        <p:grpSpPr>
          <a:xfrm>
            <a:off x="4589960" y="11168135"/>
            <a:ext cx="17991265" cy="1889432"/>
            <a:chOff x="0" y="0"/>
            <a:chExt cx="17991264" cy="1889430"/>
          </a:xfrm>
        </p:grpSpPr>
        <p:pic>
          <p:nvPicPr>
            <p:cNvPr id="315" name="Image" descr="Image"/>
            <p:cNvPicPr>
              <a:picLocks noChangeAspect="1"/>
            </p:cNvPicPr>
            <p:nvPr/>
          </p:nvPicPr>
          <p:blipFill>
            <a:blip r:embed="rId3"/>
            <a:srcRect t="17167" b="17167"/>
            <a:stretch>
              <a:fillRect/>
            </a:stretch>
          </p:blipFill>
          <p:spPr>
            <a:xfrm>
              <a:off x="0" y="0"/>
              <a:ext cx="17991265" cy="1889431"/>
            </a:xfrm>
            <a:prstGeom prst="rect">
              <a:avLst/>
            </a:prstGeom>
            <a:ln w="12700" cap="flat">
              <a:noFill/>
              <a:miter lim="400000"/>
            </a:ln>
            <a:effectLst>
              <a:outerShdw blurRad="279400" dist="152400" dir="5400000" rotWithShape="0">
                <a:srgbClr val="000000">
                  <a:alpha val="38000"/>
                </a:srgbClr>
              </a:outerShdw>
            </a:effectLst>
          </p:spPr>
        </p:pic>
        <p:sp>
          <p:nvSpPr>
            <p:cNvPr id="316" name="Rectangle"/>
            <p:cNvSpPr/>
            <p:nvPr/>
          </p:nvSpPr>
          <p:spPr>
            <a:xfrm>
              <a:off x="2623348" y="944562"/>
              <a:ext cx="1137418" cy="354756"/>
            </a:xfrm>
            <a:prstGeom prst="rect">
              <a:avLst/>
            </a:prstGeom>
            <a:solidFill>
              <a:schemeClr val="accent3">
                <a:lumOff val="10616"/>
                <a:alpha val="90161"/>
              </a:schemeClr>
            </a:solidFill>
            <a:ln w="12700" cap="flat">
              <a:noFill/>
              <a:miter lim="400000"/>
            </a:ln>
            <a:effectLst/>
          </p:spPr>
          <p:txBody>
            <a:bodyPr wrap="square" lIns="91439" tIns="91439" rIns="91439" bIns="91439" numCol="1" anchor="ctr">
              <a:noAutofit/>
            </a:bodyPr>
            <a:lstStyle/>
            <a:p>
              <a:pPr>
                <a:defRPr sz="3600">
                  <a:solidFill>
                    <a:srgbClr val="000000"/>
                  </a:solidFill>
                  <a:latin typeface="+mn-lt"/>
                  <a:ea typeface="+mn-ea"/>
                  <a:cs typeface="+mn-cs"/>
                  <a:sym typeface="Calibri"/>
                </a:defRPr>
              </a:pPr>
              <a:endParaRPr/>
            </a:p>
          </p:txBody>
        </p:sp>
        <p:sp>
          <p:nvSpPr>
            <p:cNvPr id="317" name="Rectangle"/>
            <p:cNvSpPr/>
            <p:nvPr/>
          </p:nvSpPr>
          <p:spPr>
            <a:xfrm>
              <a:off x="2623348" y="444080"/>
              <a:ext cx="1137418" cy="354755"/>
            </a:xfrm>
            <a:prstGeom prst="rect">
              <a:avLst/>
            </a:prstGeom>
            <a:solidFill>
              <a:schemeClr val="accent3">
                <a:lumOff val="10616"/>
                <a:alpha val="90161"/>
              </a:schemeClr>
            </a:solidFill>
            <a:ln w="12700" cap="flat">
              <a:noFill/>
              <a:miter lim="400000"/>
            </a:ln>
            <a:effectLst/>
          </p:spPr>
          <p:txBody>
            <a:bodyPr wrap="square" lIns="91439" tIns="91439" rIns="91439" bIns="91439" numCol="1" anchor="ctr">
              <a:noAutofit/>
            </a:bodyPr>
            <a:lstStyle/>
            <a:p>
              <a:pPr>
                <a:defRPr sz="3600">
                  <a:solidFill>
                    <a:srgbClr val="000000"/>
                  </a:solidFill>
                  <a:latin typeface="+mn-lt"/>
                  <a:ea typeface="+mn-ea"/>
                  <a:cs typeface="+mn-cs"/>
                  <a:sym typeface="Calibri"/>
                </a:defRPr>
              </a:pPr>
              <a:endParaRPr/>
            </a:p>
          </p:txBody>
        </p:sp>
      </p:grpSp>
      <p:grpSp>
        <p:nvGrpSpPr>
          <p:cNvPr id="321" name="Group"/>
          <p:cNvGrpSpPr/>
          <p:nvPr/>
        </p:nvGrpSpPr>
        <p:grpSpPr>
          <a:xfrm>
            <a:off x="5237800" y="9244735"/>
            <a:ext cx="14639142" cy="2868118"/>
            <a:chOff x="416878" y="826202"/>
            <a:chExt cx="14639141" cy="2868116"/>
          </a:xfrm>
        </p:grpSpPr>
        <p:sp>
          <p:nvSpPr>
            <p:cNvPr id="319" name="Rectangle"/>
            <p:cNvSpPr/>
            <p:nvPr/>
          </p:nvSpPr>
          <p:spPr>
            <a:xfrm>
              <a:off x="1663593" y="3272159"/>
              <a:ext cx="13392426" cy="422159"/>
            </a:xfrm>
            <a:prstGeom prst="rect">
              <a:avLst/>
            </a:prstGeom>
            <a:solidFill>
              <a:srgbClr val="FF9300">
                <a:alpha val="39724"/>
              </a:srgbClr>
            </a:solidFill>
            <a:ln w="25400" cap="flat">
              <a:solidFill>
                <a:srgbClr val="FF9300"/>
              </a:solidFill>
              <a:prstDash val="dash"/>
              <a:miter lim="800000"/>
            </a:ln>
            <a:effectLst/>
          </p:spPr>
          <p:txBody>
            <a:bodyPr wrap="square" lIns="91439" tIns="91439" rIns="91439" bIns="91439" numCol="1" anchor="ctr">
              <a:noAutofit/>
            </a:bodyPr>
            <a:lstStyle/>
            <a:p>
              <a:pPr algn="ctr">
                <a:defRPr sz="6400" b="1" baseline="-15500">
                  <a:solidFill>
                    <a:srgbClr val="000000"/>
                  </a:solidFill>
                  <a:latin typeface="Arial"/>
                  <a:ea typeface="Arial"/>
                  <a:cs typeface="Arial"/>
                  <a:sym typeface="Arial"/>
                </a:defRPr>
              </a:pPr>
              <a:endParaRPr/>
            </a:p>
          </p:txBody>
        </p:sp>
        <p:pic>
          <p:nvPicPr>
            <p:cNvPr id="347" name="Connection Line" descr="Connection Line"/>
            <p:cNvPicPr>
              <a:picLocks/>
            </p:cNvPicPr>
            <p:nvPr/>
          </p:nvPicPr>
          <p:blipFill>
            <a:blip r:embed="rId4"/>
            <a:stretch>
              <a:fillRect/>
            </a:stretch>
          </p:blipFill>
          <p:spPr>
            <a:xfrm>
              <a:off x="416878" y="826202"/>
              <a:ext cx="5096782" cy="2775509"/>
            </a:xfrm>
            <a:prstGeom prst="rect">
              <a:avLst/>
            </a:prstGeom>
            <a:effectLst/>
          </p:spPr>
        </p:pic>
      </p:grpSp>
      <p:pic>
        <p:nvPicPr>
          <p:cNvPr id="322" name="Oval Circle" descr="Oval Circle"/>
          <p:cNvPicPr>
            <a:picLocks/>
          </p:cNvPicPr>
          <p:nvPr/>
        </p:nvPicPr>
        <p:blipFill>
          <a:blip r:embed="rId5"/>
          <a:stretch>
            <a:fillRect/>
          </a:stretch>
        </p:blipFill>
        <p:spPr>
          <a:xfrm>
            <a:off x="21009818" y="11434415"/>
            <a:ext cx="1879601" cy="855238"/>
          </a:xfrm>
          <a:prstGeom prst="rect">
            <a:avLst/>
          </a:prstGeom>
        </p:spPr>
      </p:pic>
      <p:sp>
        <p:nvSpPr>
          <p:cNvPr id="324" name="Even though the corresponding configuration changes were considered done, the regional network is found still routing most of its Internet traffic through the link to the domestic backbone, wasting the domestic backbone resources.   It turned out that so"/>
          <p:cNvSpPr txBox="1"/>
          <p:nvPr/>
        </p:nvSpPr>
        <p:spPr>
          <a:xfrm>
            <a:off x="10837785" y="7228352"/>
            <a:ext cx="11592747" cy="3753896"/>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90000"/>
              </a:lnSpc>
              <a:defRPr sz="3600">
                <a:solidFill>
                  <a:srgbClr val="000000"/>
                </a:solidFill>
                <a:latin typeface="Helvetica Neue Light"/>
                <a:ea typeface="Helvetica Neue Light"/>
                <a:cs typeface="Helvetica Neue Light"/>
                <a:sym typeface="Helvetica Neue Light"/>
              </a:defRPr>
            </a:pPr>
            <a:r>
              <a:rPr dirty="0"/>
              <a:t>Even though the corresponding configuration changes were considered done, the regional network is found still routing most of its Internet traffic through the link to the domestic backbone, wasting the domestic backbone resources.  </a:t>
            </a:r>
            <a:br>
              <a:rPr dirty="0"/>
            </a:br>
            <a:r>
              <a:rPr dirty="0"/>
              <a:t>It turned out that some BGP policies were not changed along correctly…</a:t>
            </a:r>
          </a:p>
        </p:txBody>
      </p:sp>
      <p:sp>
        <p:nvSpPr>
          <p:cNvPr id="325" name="Troubleshooting — Expected route shifts don’t happen…"/>
          <p:cNvSpPr txBox="1">
            <a:spLocks noGrp="1"/>
          </p:cNvSpPr>
          <p:nvPr>
            <p:ph type="body" sz="quarter" idx="1"/>
          </p:nvPr>
        </p:nvSpPr>
        <p:spPr>
          <a:xfrm>
            <a:off x="1676399" y="2993653"/>
            <a:ext cx="20754131" cy="2507842"/>
          </a:xfrm>
          <a:prstGeom prst="rect">
            <a:avLst/>
          </a:prstGeom>
        </p:spPr>
        <p:txBody>
          <a:bodyPr/>
          <a:lstStyle/>
          <a:p>
            <a:pPr>
              <a:lnSpc>
                <a:spcPct val="100000"/>
              </a:lnSpc>
            </a:pPr>
            <a:r>
              <a:rPr dirty="0"/>
              <a:t>Troubleshooting — Expected route shifts don’t happen</a:t>
            </a:r>
          </a:p>
          <a:p>
            <a:pPr>
              <a:lnSpc>
                <a:spcPct val="100000"/>
              </a:lnSpc>
            </a:pPr>
            <a:r>
              <a:rPr lang="en-US" sz="4000" b="1" dirty="0">
                <a:solidFill>
                  <a:srgbClr val="222222"/>
                </a:solidFill>
                <a:latin typeface="Helvetica Neue"/>
                <a:ea typeface="Helvetica Neue"/>
                <a:cs typeface="Helvetica Neue"/>
                <a:sym typeface="Helvetica Neue"/>
              </a:rPr>
              <a:t>Suboptimal</a:t>
            </a:r>
            <a:r>
              <a:rPr sz="4000" b="1" dirty="0">
                <a:solidFill>
                  <a:srgbClr val="222222"/>
                </a:solidFill>
                <a:latin typeface="Helvetica Neue"/>
                <a:ea typeface="Helvetica Neue"/>
                <a:cs typeface="Helvetica Neue"/>
                <a:sym typeface="Helvetica Neue"/>
              </a:rPr>
              <a:t> BGP policy setting: </a:t>
            </a:r>
            <a:r>
              <a:rPr sz="4000" dirty="0">
                <a:solidFill>
                  <a:srgbClr val="222222"/>
                </a:solidFill>
                <a:latin typeface="Helvetica Neue Light"/>
                <a:ea typeface="Helvetica Neue Light"/>
                <a:cs typeface="Helvetica Neue Light"/>
                <a:sym typeface="Helvetica Neue Light"/>
              </a:rPr>
              <a:t>for verifying whether we have made all configuration changes as we expected to facilitate the expected traffic route changes</a:t>
            </a:r>
          </a:p>
        </p:txBody>
      </p:sp>
      <p:grpSp>
        <p:nvGrpSpPr>
          <p:cNvPr id="328" name="Group"/>
          <p:cNvGrpSpPr/>
          <p:nvPr/>
        </p:nvGrpSpPr>
        <p:grpSpPr>
          <a:xfrm>
            <a:off x="929031" y="9468391"/>
            <a:ext cx="3066127" cy="2107965"/>
            <a:chOff x="0" y="0"/>
            <a:chExt cx="3066125" cy="2107964"/>
          </a:xfrm>
        </p:grpSpPr>
        <p:sp>
          <p:nvSpPr>
            <p:cNvPr id="326" name="Shape"/>
            <p:cNvSpPr/>
            <p:nvPr/>
          </p:nvSpPr>
          <p:spPr>
            <a:xfrm>
              <a:off x="0" y="-1"/>
              <a:ext cx="3066126" cy="2107966"/>
            </a:xfrm>
            <a:custGeom>
              <a:avLst/>
              <a:gdLst/>
              <a:ahLst/>
              <a:cxnLst>
                <a:cxn ang="0">
                  <a:pos x="wd2" y="hd2"/>
                </a:cxn>
                <a:cxn ang="5400000">
                  <a:pos x="wd2" y="hd2"/>
                </a:cxn>
                <a:cxn ang="10800000">
                  <a:pos x="wd2" y="hd2"/>
                </a:cxn>
                <a:cxn ang="16200000">
                  <a:pos x="wd2" y="hd2"/>
                </a:cxn>
              </a:cxnLst>
              <a:rect l="0" t="0" r="r" b="b"/>
              <a:pathLst>
                <a:path w="21600" h="21600" extrusionOk="0">
                  <a:moveTo>
                    <a:pt x="16537" y="19636"/>
                  </a:moveTo>
                  <a:cubicBezTo>
                    <a:pt x="13440" y="19636"/>
                    <a:pt x="4725" y="19636"/>
                    <a:pt x="4725" y="19636"/>
                  </a:cubicBezTo>
                  <a:cubicBezTo>
                    <a:pt x="2861" y="19636"/>
                    <a:pt x="1350" y="17439"/>
                    <a:pt x="1350" y="14727"/>
                  </a:cubicBezTo>
                  <a:cubicBezTo>
                    <a:pt x="1350" y="12016"/>
                    <a:pt x="2861" y="9818"/>
                    <a:pt x="4725" y="9818"/>
                  </a:cubicBezTo>
                  <a:lnTo>
                    <a:pt x="5400" y="9818"/>
                  </a:lnTo>
                  <a:cubicBezTo>
                    <a:pt x="5076" y="9296"/>
                    <a:pt x="4725" y="8613"/>
                    <a:pt x="4725" y="7855"/>
                  </a:cubicBezTo>
                  <a:cubicBezTo>
                    <a:pt x="4725" y="6228"/>
                    <a:pt x="5632" y="4909"/>
                    <a:pt x="6750" y="4909"/>
                  </a:cubicBezTo>
                  <a:cubicBezTo>
                    <a:pt x="7388" y="4909"/>
                    <a:pt x="8100" y="5400"/>
                    <a:pt x="8321" y="5956"/>
                  </a:cubicBezTo>
                  <a:cubicBezTo>
                    <a:pt x="8775" y="3927"/>
                    <a:pt x="10357" y="1964"/>
                    <a:pt x="12150" y="1964"/>
                  </a:cubicBezTo>
                  <a:cubicBezTo>
                    <a:pt x="14387" y="1964"/>
                    <a:pt x="16200" y="4601"/>
                    <a:pt x="16200" y="7855"/>
                  </a:cubicBezTo>
                  <a:cubicBezTo>
                    <a:pt x="16200" y="8211"/>
                    <a:pt x="16200" y="8836"/>
                    <a:pt x="16200" y="8836"/>
                  </a:cubicBezTo>
                  <a:cubicBezTo>
                    <a:pt x="16200" y="8836"/>
                    <a:pt x="16397" y="8836"/>
                    <a:pt x="16537" y="8836"/>
                  </a:cubicBezTo>
                  <a:cubicBezTo>
                    <a:pt x="18588" y="8836"/>
                    <a:pt x="20250" y="11254"/>
                    <a:pt x="20250" y="14236"/>
                  </a:cubicBezTo>
                  <a:cubicBezTo>
                    <a:pt x="20250" y="17219"/>
                    <a:pt x="18588" y="19636"/>
                    <a:pt x="16537" y="19636"/>
                  </a:cubicBezTo>
                  <a:close/>
                  <a:moveTo>
                    <a:pt x="17518" y="7014"/>
                  </a:moveTo>
                  <a:cubicBezTo>
                    <a:pt x="17230" y="3072"/>
                    <a:pt x="14937" y="0"/>
                    <a:pt x="12150" y="0"/>
                  </a:cubicBezTo>
                  <a:cubicBezTo>
                    <a:pt x="10363" y="0"/>
                    <a:pt x="8784" y="1268"/>
                    <a:pt x="7801" y="3213"/>
                  </a:cubicBezTo>
                  <a:cubicBezTo>
                    <a:pt x="7468" y="3053"/>
                    <a:pt x="7119" y="2945"/>
                    <a:pt x="6750" y="2945"/>
                  </a:cubicBezTo>
                  <a:cubicBezTo>
                    <a:pt x="4886" y="2945"/>
                    <a:pt x="3375" y="5143"/>
                    <a:pt x="3375" y="7855"/>
                  </a:cubicBezTo>
                  <a:cubicBezTo>
                    <a:pt x="3375" y="7951"/>
                    <a:pt x="3391" y="8041"/>
                    <a:pt x="3394" y="8136"/>
                  </a:cubicBezTo>
                  <a:cubicBezTo>
                    <a:pt x="1433" y="8972"/>
                    <a:pt x="0" y="11604"/>
                    <a:pt x="0" y="14727"/>
                  </a:cubicBezTo>
                  <a:cubicBezTo>
                    <a:pt x="0" y="18523"/>
                    <a:pt x="2115" y="21600"/>
                    <a:pt x="4725" y="21600"/>
                  </a:cubicBezTo>
                  <a:cubicBezTo>
                    <a:pt x="8011" y="21600"/>
                    <a:pt x="15150" y="21600"/>
                    <a:pt x="16537" y="21600"/>
                  </a:cubicBezTo>
                  <a:cubicBezTo>
                    <a:pt x="19333" y="21600"/>
                    <a:pt x="21600" y="18303"/>
                    <a:pt x="21600" y="14236"/>
                  </a:cubicBezTo>
                  <a:cubicBezTo>
                    <a:pt x="21600" y="10658"/>
                    <a:pt x="19844" y="7678"/>
                    <a:pt x="17518" y="7014"/>
                  </a:cubicBezTo>
                  <a:close/>
                </a:path>
              </a:pathLst>
            </a:custGeom>
            <a:solidFill>
              <a:srgbClr val="7462AE"/>
            </a:solidFill>
            <a:ln w="25400" cap="flat">
              <a:noFill/>
              <a:miter lim="400000"/>
            </a:ln>
            <a:effectLst/>
          </p:spPr>
          <p:txBody>
            <a:bodyPr wrap="square" lIns="91437" tIns="91437" rIns="91437" bIns="91437" numCol="1" anchor="ctr">
              <a:noAutofit/>
            </a:bodyPr>
            <a:lstStyle/>
            <a:p>
              <a:pPr algn="ctr" defTabSz="914400">
                <a:defRPr sz="6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7" name="Regional Network 1"/>
            <p:cNvSpPr/>
            <p:nvPr/>
          </p:nvSpPr>
          <p:spPr>
            <a:xfrm>
              <a:off x="475250" y="763593"/>
              <a:ext cx="211562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7" tIns="91437" rIns="91437" bIns="91437" numCol="1" anchor="t">
              <a:spAutoFit/>
            </a:bodyPr>
            <a:lstStyle>
              <a:lvl1pPr algn="ctr">
                <a:lnSpc>
                  <a:spcPct val="90000"/>
                </a:lnSpc>
                <a:defRPr sz="3200">
                  <a:solidFill>
                    <a:srgbClr val="000000"/>
                  </a:solidFill>
                  <a:latin typeface="Gill Sans"/>
                  <a:ea typeface="Gill Sans"/>
                  <a:cs typeface="Gill Sans"/>
                  <a:sym typeface="Gill Sans"/>
                </a:defRPr>
              </a:lvl1pPr>
            </a:lstStyle>
            <a:p>
              <a:r>
                <a:t>Regional Network</a:t>
              </a:r>
            </a:p>
          </p:txBody>
        </p:sp>
      </p:grpSp>
      <p:pic>
        <p:nvPicPr>
          <p:cNvPr id="329" name="router-gray" descr="router-gray"/>
          <p:cNvPicPr>
            <a:picLocks noChangeAspect="1"/>
          </p:cNvPicPr>
          <p:nvPr/>
        </p:nvPicPr>
        <p:blipFill>
          <a:blip r:embed="rId6"/>
          <a:stretch>
            <a:fillRect/>
          </a:stretch>
        </p:blipFill>
        <p:spPr>
          <a:xfrm>
            <a:off x="3256688" y="7228352"/>
            <a:ext cx="847727" cy="565153"/>
          </a:xfrm>
          <a:prstGeom prst="rect">
            <a:avLst/>
          </a:prstGeom>
          <a:ln w="12700">
            <a:miter lim="400000"/>
          </a:ln>
          <a:effectLst>
            <a:outerShdw dist="203200" dir="2700000" rotWithShape="0">
              <a:srgbClr val="808080">
                <a:alpha val="50000"/>
              </a:srgbClr>
            </a:outerShdw>
          </a:effectLst>
        </p:spPr>
      </p:pic>
      <p:pic>
        <p:nvPicPr>
          <p:cNvPr id="330" name="router-gray" descr="router-gray"/>
          <p:cNvPicPr>
            <a:picLocks noChangeAspect="1"/>
          </p:cNvPicPr>
          <p:nvPr/>
        </p:nvPicPr>
        <p:blipFill>
          <a:blip r:embed="rId6"/>
          <a:stretch>
            <a:fillRect/>
          </a:stretch>
        </p:blipFill>
        <p:spPr>
          <a:xfrm>
            <a:off x="2112204" y="9430049"/>
            <a:ext cx="847727" cy="565153"/>
          </a:xfrm>
          <a:prstGeom prst="rect">
            <a:avLst/>
          </a:prstGeom>
          <a:ln w="12700">
            <a:miter lim="400000"/>
          </a:ln>
          <a:effectLst>
            <a:outerShdw dist="203200" dir="2700000" rotWithShape="0">
              <a:srgbClr val="808080">
                <a:alpha val="50000"/>
              </a:srgbClr>
            </a:outerShdw>
          </a:effectLst>
        </p:spPr>
      </p:pic>
      <p:pic>
        <p:nvPicPr>
          <p:cNvPr id="331" name="router-gray" descr="router-gray"/>
          <p:cNvPicPr>
            <a:picLocks noChangeAspect="1"/>
          </p:cNvPicPr>
          <p:nvPr/>
        </p:nvPicPr>
        <p:blipFill>
          <a:blip r:embed="rId6"/>
          <a:stretch>
            <a:fillRect/>
          </a:stretch>
        </p:blipFill>
        <p:spPr>
          <a:xfrm>
            <a:off x="4647515" y="9468391"/>
            <a:ext cx="847727" cy="565153"/>
          </a:xfrm>
          <a:prstGeom prst="rect">
            <a:avLst/>
          </a:prstGeom>
          <a:ln w="12700">
            <a:miter lim="400000"/>
          </a:ln>
          <a:effectLst>
            <a:outerShdw dist="203200" dir="2700000" rotWithShape="0">
              <a:srgbClr val="808080">
                <a:alpha val="50000"/>
              </a:srgbClr>
            </a:outerShdw>
          </a:effectLst>
        </p:spPr>
      </p:pic>
      <p:sp>
        <p:nvSpPr>
          <p:cNvPr id="332" name="Line"/>
          <p:cNvSpPr/>
          <p:nvPr/>
        </p:nvSpPr>
        <p:spPr>
          <a:xfrm>
            <a:off x="3963287" y="7808918"/>
            <a:ext cx="1165257" cy="1644059"/>
          </a:xfrm>
          <a:prstGeom prst="line">
            <a:avLst/>
          </a:prstGeom>
          <a:ln w="101600">
            <a:solidFill>
              <a:srgbClr val="CC0000"/>
            </a:solidFill>
          </a:ln>
        </p:spPr>
        <p:txBody>
          <a:bodyPr lIns="91437" tIns="91437" rIns="91437" bIns="91437"/>
          <a:lstStyle/>
          <a:p>
            <a:pPr>
              <a:defRPr sz="3600">
                <a:solidFill>
                  <a:srgbClr val="000000"/>
                </a:solidFill>
                <a:latin typeface="+mn-lt"/>
                <a:ea typeface="+mn-ea"/>
                <a:cs typeface="+mn-cs"/>
                <a:sym typeface="Calibri"/>
              </a:defRPr>
            </a:pPr>
            <a:endParaRPr/>
          </a:p>
        </p:txBody>
      </p:sp>
      <p:sp>
        <p:nvSpPr>
          <p:cNvPr id="333" name="Line"/>
          <p:cNvSpPr/>
          <p:nvPr/>
        </p:nvSpPr>
        <p:spPr>
          <a:xfrm>
            <a:off x="2934530" y="9763424"/>
            <a:ext cx="1655430" cy="1"/>
          </a:xfrm>
          <a:prstGeom prst="line">
            <a:avLst/>
          </a:prstGeom>
          <a:ln w="101600">
            <a:solidFill>
              <a:srgbClr val="011993"/>
            </a:solidFill>
          </a:ln>
        </p:spPr>
        <p:txBody>
          <a:bodyPr lIns="91437" tIns="91437" rIns="91437" bIns="91437"/>
          <a:lstStyle/>
          <a:p>
            <a:pPr>
              <a:defRPr sz="3600">
                <a:solidFill>
                  <a:srgbClr val="000000"/>
                </a:solidFill>
                <a:latin typeface="+mn-lt"/>
                <a:ea typeface="+mn-ea"/>
                <a:cs typeface="+mn-cs"/>
                <a:sym typeface="Calibri"/>
              </a:defRPr>
            </a:pPr>
            <a:endParaRPr/>
          </a:p>
        </p:txBody>
      </p:sp>
      <p:grpSp>
        <p:nvGrpSpPr>
          <p:cNvPr id="336" name="D"/>
          <p:cNvGrpSpPr/>
          <p:nvPr/>
        </p:nvGrpSpPr>
        <p:grpSpPr>
          <a:xfrm>
            <a:off x="2582052" y="6805972"/>
            <a:ext cx="755757" cy="755757"/>
            <a:chOff x="0" y="0"/>
            <a:chExt cx="755756" cy="755756"/>
          </a:xfrm>
        </p:grpSpPr>
        <p:sp>
          <p:nvSpPr>
            <p:cNvPr id="334" name="Circle"/>
            <p:cNvSpPr/>
            <p:nvPr/>
          </p:nvSpPr>
          <p:spPr>
            <a:xfrm>
              <a:off x="-1" y="-1"/>
              <a:ext cx="755758" cy="755758"/>
            </a:xfrm>
            <a:prstGeom prst="ellipse">
              <a:avLst/>
            </a:prstGeom>
            <a:solidFill>
              <a:srgbClr val="FF7E79">
                <a:alpha val="50580"/>
              </a:srgbClr>
            </a:solidFill>
            <a:ln w="25400" cap="flat">
              <a:noFill/>
              <a:miter lim="400000"/>
            </a:ln>
            <a:effectLst/>
          </p:spPr>
          <p:txBody>
            <a:bodyPr wrap="square" lIns="91437" tIns="91437" rIns="91437" bIns="91437" numCol="1" anchor="ctr">
              <a:noAutofit/>
            </a:bodyPr>
            <a:lstStyle/>
            <a:p>
              <a:pPr algn="ctr">
                <a:defRPr sz="2800">
                  <a:solidFill>
                    <a:srgbClr val="941100"/>
                  </a:solidFill>
                  <a:latin typeface="+mn-lt"/>
                  <a:ea typeface="+mn-ea"/>
                  <a:cs typeface="+mn-cs"/>
                  <a:sym typeface="Calibri"/>
                </a:defRPr>
              </a:pPr>
              <a:endParaRPr/>
            </a:p>
          </p:txBody>
        </p:sp>
        <p:sp>
          <p:nvSpPr>
            <p:cNvPr id="335" name="D"/>
            <p:cNvSpPr txBox="1"/>
            <p:nvPr/>
          </p:nvSpPr>
          <p:spPr>
            <a:xfrm>
              <a:off x="110677" y="83239"/>
              <a:ext cx="534399" cy="589277"/>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7" tIns="91437" rIns="91437" bIns="91437" numCol="1" anchor="ctr">
              <a:spAutoFit/>
            </a:bodyPr>
            <a:lstStyle>
              <a:lvl1pPr algn="ctr">
                <a:defRPr sz="2800">
                  <a:solidFill>
                    <a:srgbClr val="941100"/>
                  </a:solidFill>
                  <a:latin typeface="+mn-lt"/>
                  <a:ea typeface="+mn-ea"/>
                  <a:cs typeface="+mn-cs"/>
                  <a:sym typeface="Calibri"/>
                </a:defRPr>
              </a:lvl1pPr>
            </a:lstStyle>
            <a:p>
              <a:r>
                <a:t>D</a:t>
              </a:r>
            </a:p>
          </p:txBody>
        </p:sp>
      </p:grpSp>
      <p:grpSp>
        <p:nvGrpSpPr>
          <p:cNvPr id="339" name="S"/>
          <p:cNvGrpSpPr/>
          <p:nvPr/>
        </p:nvGrpSpPr>
        <p:grpSpPr>
          <a:xfrm>
            <a:off x="1356448" y="9617323"/>
            <a:ext cx="755757" cy="755757"/>
            <a:chOff x="0" y="0"/>
            <a:chExt cx="755756" cy="755756"/>
          </a:xfrm>
        </p:grpSpPr>
        <p:sp>
          <p:nvSpPr>
            <p:cNvPr id="337" name="Circle"/>
            <p:cNvSpPr/>
            <p:nvPr/>
          </p:nvSpPr>
          <p:spPr>
            <a:xfrm>
              <a:off x="-1" y="-1"/>
              <a:ext cx="755758" cy="755758"/>
            </a:xfrm>
            <a:prstGeom prst="ellipse">
              <a:avLst/>
            </a:prstGeom>
            <a:solidFill>
              <a:srgbClr val="73FA79">
                <a:alpha val="74505"/>
              </a:srgbClr>
            </a:solidFill>
            <a:ln w="25400" cap="flat">
              <a:noFill/>
              <a:miter lim="400000"/>
            </a:ln>
            <a:effectLst/>
          </p:spPr>
          <p:txBody>
            <a:bodyPr wrap="square" lIns="91437" tIns="91437" rIns="91437" bIns="91437" numCol="1" anchor="ctr">
              <a:noAutofit/>
            </a:bodyPr>
            <a:lstStyle/>
            <a:p>
              <a:pPr algn="ctr">
                <a:defRPr sz="2400">
                  <a:solidFill>
                    <a:srgbClr val="000000"/>
                  </a:solidFill>
                  <a:latin typeface="+mn-lt"/>
                  <a:ea typeface="+mn-ea"/>
                  <a:cs typeface="+mn-cs"/>
                  <a:sym typeface="Calibri"/>
                </a:defRPr>
              </a:pPr>
              <a:endParaRPr/>
            </a:p>
          </p:txBody>
        </p:sp>
        <p:sp>
          <p:nvSpPr>
            <p:cNvPr id="338" name="S"/>
            <p:cNvSpPr txBox="1"/>
            <p:nvPr/>
          </p:nvSpPr>
          <p:spPr>
            <a:xfrm>
              <a:off x="110677" y="108639"/>
              <a:ext cx="534399" cy="538477"/>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7" tIns="91437" rIns="91437" bIns="91437" numCol="1" anchor="ctr">
              <a:spAutoFit/>
            </a:bodyPr>
            <a:lstStyle>
              <a:lvl1pPr algn="ctr">
                <a:defRPr sz="2400">
                  <a:solidFill>
                    <a:srgbClr val="000000"/>
                  </a:solidFill>
                  <a:latin typeface="+mn-lt"/>
                  <a:ea typeface="+mn-ea"/>
                  <a:cs typeface="+mn-cs"/>
                  <a:sym typeface="Calibri"/>
                </a:defRPr>
              </a:lvl1pPr>
            </a:lstStyle>
            <a:p>
              <a:r>
                <a:t>S</a:t>
              </a:r>
            </a:p>
          </p:txBody>
        </p:sp>
      </p:grpSp>
      <p:sp>
        <p:nvSpPr>
          <p:cNvPr id="340" name="Line"/>
          <p:cNvSpPr/>
          <p:nvPr/>
        </p:nvSpPr>
        <p:spPr>
          <a:xfrm flipH="1">
            <a:off x="2522015" y="7815829"/>
            <a:ext cx="875831" cy="1630237"/>
          </a:xfrm>
          <a:prstGeom prst="line">
            <a:avLst/>
          </a:prstGeom>
          <a:ln w="101600">
            <a:solidFill>
              <a:srgbClr val="CC0000"/>
            </a:solidFill>
          </a:ln>
        </p:spPr>
        <p:txBody>
          <a:bodyPr tIns="91439" bIns="91439"/>
          <a:lstStyle/>
          <a:p>
            <a:pPr algn="ctr">
              <a:defRPr sz="6400" b="1" baseline="-15500">
                <a:solidFill>
                  <a:srgbClr val="000000"/>
                </a:solidFill>
                <a:latin typeface="+mn-lt"/>
                <a:ea typeface="+mn-ea"/>
                <a:cs typeface="+mn-cs"/>
                <a:sym typeface="Calibri"/>
              </a:defRPr>
            </a:pPr>
            <a:endParaRPr/>
          </a:p>
        </p:txBody>
      </p:sp>
      <p:sp>
        <p:nvSpPr>
          <p:cNvPr id="341" name="Line"/>
          <p:cNvSpPr/>
          <p:nvPr/>
        </p:nvSpPr>
        <p:spPr>
          <a:xfrm flipV="1">
            <a:off x="2112204" y="7561728"/>
            <a:ext cx="1070528" cy="1919121"/>
          </a:xfrm>
          <a:prstGeom prst="line">
            <a:avLst/>
          </a:prstGeom>
          <a:ln w="76200">
            <a:solidFill>
              <a:srgbClr val="008F00"/>
            </a:solidFill>
            <a:prstDash val="sysDot"/>
            <a:miter lim="400000"/>
            <a:headEnd type="triangle"/>
            <a:tailEnd type="stealth"/>
          </a:ln>
        </p:spPr>
        <p:txBody>
          <a:bodyPr tIns="91439" bIns="91439"/>
          <a:lstStyle/>
          <a:p>
            <a:pPr algn="ctr">
              <a:defRPr sz="6400" b="1" baseline="-15500">
                <a:solidFill>
                  <a:srgbClr val="000000"/>
                </a:solidFill>
                <a:latin typeface="+mn-lt"/>
                <a:ea typeface="+mn-ea"/>
                <a:cs typeface="+mn-cs"/>
                <a:sym typeface="Calibri"/>
              </a:defRPr>
            </a:pPr>
            <a:endParaRPr/>
          </a:p>
        </p:txBody>
      </p:sp>
      <p:grpSp>
        <p:nvGrpSpPr>
          <p:cNvPr id="344" name="Group"/>
          <p:cNvGrpSpPr/>
          <p:nvPr/>
        </p:nvGrpSpPr>
        <p:grpSpPr>
          <a:xfrm>
            <a:off x="2049075" y="9564088"/>
            <a:ext cx="17823800" cy="2951712"/>
            <a:chOff x="-692904" y="1275184"/>
            <a:chExt cx="17823799" cy="2951712"/>
          </a:xfrm>
        </p:grpSpPr>
        <p:sp>
          <p:nvSpPr>
            <p:cNvPr id="342" name="Rectangle"/>
            <p:cNvSpPr/>
            <p:nvPr/>
          </p:nvSpPr>
          <p:spPr>
            <a:xfrm>
              <a:off x="3790086" y="3798258"/>
              <a:ext cx="13340809" cy="428638"/>
            </a:xfrm>
            <a:prstGeom prst="rect">
              <a:avLst/>
            </a:prstGeom>
            <a:solidFill>
              <a:srgbClr val="4F8F00">
                <a:alpha val="39664"/>
              </a:srgbClr>
            </a:solidFill>
            <a:ln w="25400" cap="flat">
              <a:solidFill>
                <a:srgbClr val="009051"/>
              </a:solidFill>
              <a:prstDash val="dash"/>
              <a:miter lim="800000"/>
            </a:ln>
            <a:effectLst/>
          </p:spPr>
          <p:txBody>
            <a:bodyPr wrap="square" lIns="91439" tIns="91439" rIns="91439" bIns="91439" numCol="1" anchor="ctr">
              <a:noAutofit/>
            </a:bodyPr>
            <a:lstStyle/>
            <a:p>
              <a:pPr algn="ctr">
                <a:defRPr sz="6400" b="1" baseline="-15500">
                  <a:solidFill>
                    <a:srgbClr val="000000"/>
                  </a:solidFill>
                  <a:latin typeface="Arial"/>
                  <a:ea typeface="Arial"/>
                  <a:cs typeface="Arial"/>
                  <a:sym typeface="Arial"/>
                </a:defRPr>
              </a:pPr>
              <a:endParaRPr/>
            </a:p>
          </p:txBody>
        </p:sp>
        <p:pic>
          <p:nvPicPr>
            <p:cNvPr id="349" name="Connection Line" descr="Connection Line"/>
            <p:cNvPicPr>
              <a:picLocks/>
            </p:cNvPicPr>
            <p:nvPr/>
          </p:nvPicPr>
          <p:blipFill>
            <a:blip r:embed="rId7"/>
            <a:stretch>
              <a:fillRect/>
            </a:stretch>
          </p:blipFill>
          <p:spPr>
            <a:xfrm>
              <a:off x="-692904" y="1275184"/>
              <a:ext cx="4431373" cy="2775511"/>
            </a:xfrm>
            <a:prstGeom prst="rect">
              <a:avLst/>
            </a:prstGeom>
            <a:effectLst/>
          </p:spPr>
        </p:pic>
      </p:grpSp>
      <p:sp>
        <p:nvSpPr>
          <p:cNvPr id="345" name="Line"/>
          <p:cNvSpPr/>
          <p:nvPr/>
        </p:nvSpPr>
        <p:spPr>
          <a:xfrm>
            <a:off x="2926976" y="9468391"/>
            <a:ext cx="1882364" cy="1"/>
          </a:xfrm>
          <a:prstGeom prst="line">
            <a:avLst/>
          </a:prstGeom>
          <a:ln w="101600">
            <a:solidFill>
              <a:srgbClr val="FF9300"/>
            </a:solidFill>
            <a:prstDash val="sysDot"/>
            <a:miter lim="400000"/>
            <a:headEnd type="triangle"/>
            <a:tailEnd type="triangle"/>
          </a:ln>
        </p:spPr>
        <p:txBody>
          <a:bodyPr tIns="91439" bIns="91439"/>
          <a:lstStyle/>
          <a:p>
            <a:pPr algn="ctr">
              <a:defRPr sz="6400" b="1" baseline="-15500">
                <a:solidFill>
                  <a:srgbClr val="000000"/>
                </a:solidFill>
                <a:latin typeface="+mn-lt"/>
                <a:ea typeface="+mn-ea"/>
                <a:cs typeface="+mn-cs"/>
                <a:sym typeface="Calibri"/>
              </a:defRPr>
            </a:pPr>
            <a:endParaRPr/>
          </a:p>
        </p:txBody>
      </p:sp>
      <p:sp>
        <p:nvSpPr>
          <p:cNvPr id="346" name="Line"/>
          <p:cNvSpPr/>
          <p:nvPr/>
        </p:nvSpPr>
        <p:spPr>
          <a:xfrm flipH="1" flipV="1">
            <a:off x="4178372" y="7662558"/>
            <a:ext cx="1261936" cy="1805834"/>
          </a:xfrm>
          <a:prstGeom prst="line">
            <a:avLst/>
          </a:prstGeom>
          <a:ln w="101600">
            <a:solidFill>
              <a:srgbClr val="FF9300"/>
            </a:solidFill>
            <a:prstDash val="sysDot"/>
            <a:miter lim="400000"/>
            <a:headEnd type="triangle"/>
            <a:tailEnd type="triangle"/>
          </a:ln>
        </p:spPr>
        <p:txBody>
          <a:bodyPr tIns="91439" bIns="91439"/>
          <a:lstStyle/>
          <a:p>
            <a:pPr algn="ctr">
              <a:defRPr sz="6400" b="1" baseline="-15500">
                <a:solidFill>
                  <a:srgbClr val="000000"/>
                </a:solidFill>
                <a:latin typeface="+mn-lt"/>
                <a:ea typeface="+mn-ea"/>
                <a:cs typeface="+mn-cs"/>
                <a:sym typeface="Calibri"/>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4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31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3" nodeType="clickEffect">
                                  <p:stCondLst>
                                    <p:cond delay="0"/>
                                  </p:stCondLst>
                                  <p:iterate>
                                    <p:tmAbs val="0"/>
                                  </p:iterate>
                                  <p:childTnLst>
                                    <p:set>
                                      <p:cBhvr>
                                        <p:cTn id="13" fill="hold"/>
                                        <p:tgtEl>
                                          <p:spTgt spid="341"/>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4" nodeType="afterEffect">
                                  <p:stCondLst>
                                    <p:cond delay="300"/>
                                  </p:stCondLst>
                                  <p:iterate>
                                    <p:tmAbs val="0"/>
                                  </p:iterate>
                                  <p:childTnLst>
                                    <p:set>
                                      <p:cBhvr>
                                        <p:cTn id="16" fill="hold"/>
                                        <p:tgtEl>
                                          <p:spTgt spid="321"/>
                                        </p:tgtEl>
                                        <p:attrNameLst>
                                          <p:attrName>style.visibility</p:attrName>
                                        </p:attrNameLst>
                                      </p:cBhvr>
                                      <p:to>
                                        <p:strVal val="visible"/>
                                      </p:to>
                                    </p:set>
                                  </p:childTnLst>
                                </p:cTn>
                              </p:par>
                            </p:childTnLst>
                          </p:cTn>
                        </p:par>
                        <p:par>
                          <p:cTn id="17" fill="hold">
                            <p:stCondLst>
                              <p:cond delay="300"/>
                            </p:stCondLst>
                            <p:childTnLst>
                              <p:par>
                                <p:cTn id="18" presetID="1" presetClass="entr" presetSubtype="0" fill="hold" grpId="5" nodeType="afterEffect">
                                  <p:stCondLst>
                                    <p:cond delay="0"/>
                                  </p:stCondLst>
                                  <p:iterate>
                                    <p:tmAbs val="0"/>
                                  </p:iterate>
                                  <p:childTnLst>
                                    <p:set>
                                      <p:cBhvr>
                                        <p:cTn id="19" fill="hold"/>
                                        <p:tgtEl>
                                          <p:spTgt spid="344"/>
                                        </p:tgtEl>
                                        <p:attrNameLst>
                                          <p:attrName>style.visibility</p:attrName>
                                        </p:attrNameLst>
                                      </p:cBhvr>
                                      <p:to>
                                        <p:strVal val="visible"/>
                                      </p:to>
                                    </p:set>
                                  </p:childTnLst>
                                </p:cTn>
                              </p:par>
                            </p:childTnLst>
                          </p:cTn>
                        </p:par>
                        <p:par>
                          <p:cTn id="20" fill="hold">
                            <p:stCondLst>
                              <p:cond delay="300"/>
                            </p:stCondLst>
                            <p:childTnLst>
                              <p:par>
                                <p:cTn id="21" presetID="1" presetClass="entr" presetSubtype="0" fill="hold" grpId="6" nodeType="afterEffect">
                                  <p:stCondLst>
                                    <p:cond delay="0"/>
                                  </p:stCondLst>
                                  <p:iterate>
                                    <p:tmAbs val="0"/>
                                  </p:iterate>
                                  <p:childTnLst>
                                    <p:set>
                                      <p:cBhvr>
                                        <p:cTn id="22" fill="hold"/>
                                        <p:tgtEl>
                                          <p:spTgt spid="324"/>
                                        </p:tgtEl>
                                        <p:attrNameLst>
                                          <p:attrName>style.visibility</p:attrName>
                                        </p:attrNameLst>
                                      </p:cBhvr>
                                      <p:to>
                                        <p:strVal val="visible"/>
                                      </p:to>
                                    </p:set>
                                  </p:childTnLst>
                                </p:cTn>
                              </p:par>
                            </p:childTnLst>
                          </p:cTn>
                        </p:par>
                        <p:par>
                          <p:cTn id="23" fill="hold">
                            <p:stCondLst>
                              <p:cond delay="300"/>
                            </p:stCondLst>
                            <p:childTnLst>
                              <p:par>
                                <p:cTn id="24" presetID="1" presetClass="entr" presetSubtype="0" fill="hold" grpId="7" nodeType="afterEffect">
                                  <p:stCondLst>
                                    <p:cond delay="800"/>
                                  </p:stCondLst>
                                  <p:iterate>
                                    <p:tmAbs val="0"/>
                                  </p:iterate>
                                  <p:childTnLst>
                                    <p:set>
                                      <p:cBhvr>
                                        <p:cTn id="25" fill="hold"/>
                                        <p:tgtEl>
                                          <p:spTgt spid="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 grpId="2" animBg="1" advAuto="0"/>
      <p:bldP spid="321" grpId="4" animBg="1" advAuto="0"/>
      <p:bldP spid="322" grpId="7" animBg="1" advAuto="0"/>
      <p:bldP spid="324" grpId="6" animBg="1" advAuto="0"/>
      <p:bldP spid="340" grpId="1" animBg="1" advAuto="0"/>
      <p:bldP spid="341" grpId="3" animBg="1" advAuto="0"/>
      <p:bldP spid="344" grpId="5" animBg="1" advAuto="0"/>
    </p:bldLst>
  </p:timing>
</p:sld>
</file>

<file path=ppt/theme/theme1.xml><?xml version="1.0" encoding="utf-8"?>
<a:theme xmlns:a="http://schemas.openxmlformats.org/drawingml/2006/main" name="Office 佈景主題">
  <a:themeElements>
    <a:clrScheme name="Office 佈景主題">
      <a:dk1>
        <a:srgbClr val="FFFFFF"/>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佈景主題">
      <a:majorFont>
        <a:latin typeface="Helvetica"/>
        <a:ea typeface="Helvetica"/>
        <a:cs typeface="Helvetica"/>
      </a:majorFont>
      <a:minorFont>
        <a:latin typeface="Calibri"/>
        <a:ea typeface="Calibri"/>
        <a:cs typeface="Calibri"/>
      </a:minorFont>
    </a:fontScheme>
    <a:fmtScheme name="Office 佈景主題">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miter lim="8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8400" b="0" i="0" u="none" strike="noStrike" cap="none" spc="0" normalizeH="0" baseline="0">
            <a:ln>
              <a:noFill/>
            </a:ln>
            <a:solidFill>
              <a:srgbClr val="FFFFFF"/>
            </a:solidFill>
            <a:effectLst/>
            <a:uFillTx/>
            <a:latin typeface="Roboto Thin"/>
            <a:ea typeface="Roboto Thin"/>
            <a:cs typeface="Roboto Thin"/>
            <a:sym typeface="Roboto Thi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佈景主題">
  <a:themeElements>
    <a:clrScheme name="Office 佈景主題">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佈景主題">
      <a:majorFont>
        <a:latin typeface="Helvetica"/>
        <a:ea typeface="Helvetica"/>
        <a:cs typeface="Helvetica"/>
      </a:majorFont>
      <a:minorFont>
        <a:latin typeface="Calibri"/>
        <a:ea typeface="Calibri"/>
        <a:cs typeface="Calibri"/>
      </a:minorFont>
    </a:fontScheme>
    <a:fmtScheme name="Office 佈景主題">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miter lim="8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8400" b="0" i="0" u="none" strike="noStrike" cap="none" spc="0" normalizeH="0" baseline="0">
            <a:ln>
              <a:noFill/>
            </a:ln>
            <a:solidFill>
              <a:srgbClr val="FFFFFF"/>
            </a:solidFill>
            <a:effectLst/>
            <a:uFillTx/>
            <a:latin typeface="Roboto Thin"/>
            <a:ea typeface="Roboto Thin"/>
            <a:cs typeface="Roboto Thin"/>
            <a:sym typeface="Roboto Thi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1450</TotalTime>
  <Words>3247</Words>
  <Application>Microsoft Macintosh PowerPoint</Application>
  <PresentationFormat>Custom</PresentationFormat>
  <Paragraphs>235</Paragraphs>
  <Slides>17</Slides>
  <Notes>14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Arial</vt:lpstr>
      <vt:lpstr>Calibri</vt:lpstr>
      <vt:lpstr>Calibri Light</vt:lpstr>
      <vt:lpstr>Courier</vt:lpstr>
      <vt:lpstr>Helvetica</vt:lpstr>
      <vt:lpstr>Helvetica Neue</vt:lpstr>
      <vt:lpstr>Helvetica Neue Light</vt:lpstr>
      <vt:lpstr>Helvetica Neue Medium</vt:lpstr>
      <vt:lpstr>HelveticaNeueLT Std</vt:lpstr>
      <vt:lpstr>Roboto Light</vt:lpstr>
      <vt:lpstr>Roboto Thin</vt:lpstr>
      <vt:lpstr>Tahoma</vt:lpstr>
      <vt:lpstr>Office 佈景主題</vt:lpstr>
      <vt:lpstr>Infusing Heterogeneous Data to Troubleshoot &amp; Improve Peering Performance and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Igor</dc:creator>
  <cp:lastModifiedBy>Siarhei Matashuk</cp:lastModifiedBy>
  <cp:revision>16</cp:revision>
  <dcterms:modified xsi:type="dcterms:W3CDTF">2025-05-23T07:13:38Z</dcterms:modified>
</cp:coreProperties>
</file>