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67" r:id="rId4"/>
    <p:sldId id="274" r:id="rId5"/>
    <p:sldId id="258" r:id="rId6"/>
    <p:sldId id="269" r:id="rId7"/>
    <p:sldId id="270" r:id="rId8"/>
    <p:sldId id="271" r:id="rId9"/>
    <p:sldId id="273" r:id="rId10"/>
    <p:sldId id="261" r:id="rId11"/>
    <p:sldId id="262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5AA8A-E9A0-4450-AF64-4EA2F5EAA3E3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034A-BF35-47BC-9646-47EF6E8513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6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034A-BF35-47BC-9646-47EF6E85131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57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034A-BF35-47BC-9646-47EF6E85131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B092F9-AA50-C241-D08E-A6EFE7CC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02BE8D-0901-1C66-D975-D7C7000E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075EAF-024F-3B2B-3BAB-74F258D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B4710-FB01-9ECD-D116-3A272404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7BDB5E-4341-0014-53EA-310F20C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8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2A5324-C62B-17F1-AD21-DD10DA3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AE44BC-7328-C661-2F9D-C43AA7E3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672A21-97B4-AF13-2B14-40EB5BAA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3EC62D-FE11-C2BA-E437-28166CC7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F7D336-86AD-4C62-B817-B48A0578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1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3F7D31-AA1F-ABD9-92C9-82E2A431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EAAC94-B40F-3250-4FD9-6A10AD88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51D2B6-5407-417B-1BB3-C86CCA2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34CB2F-FC97-F203-758F-115BEEF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EB131C-D862-0A35-E98D-FA992A46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9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687C7-577C-070C-855D-01626EB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85453-FE2B-5AA4-A3D4-6DBA8996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6ED3BD-FE45-4F11-FF7A-FBB0C2B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F16B44-02DF-CBE6-7427-F815220D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6416F-D1E8-027F-24F7-30A0EA0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CFA1C-11FB-1232-2085-337790D5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D0577A-3776-3D84-9B97-1A5653AC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7B6E66-3270-EB74-A6D3-4EE5593C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31C44D-2961-1874-5FE3-2B190235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8A80C9-86AF-1EC0-84A3-4FF2385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687C7-91D1-EF39-0E3E-53E6E589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4E4906-D0B7-7102-6A85-CE4977A91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5DC2BA-6AD5-6C4B-06F1-4CD775B1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B4FD82-AA41-2F86-FA53-9074757F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99C36F-0680-BCEB-44AE-FA60AD0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A85A99-FF30-D786-E582-CAE0A66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0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C8CA0-0CF5-1DF2-361E-56FC3F2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7E6324-2B7C-27F0-D36D-C0E7AA9A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1982B-E4B9-CB22-6653-D89DA2D1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4BBB46F-6823-D018-C05A-914337D7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CAE104-EDD9-9469-C143-382F3CAF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9DF143-CEA9-4D67-91ED-7DC56E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B2E1B-6EE2-7FA5-FCAE-233D7BA9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097F1E-2B21-39B2-F414-250BA38A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1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70307-1E15-F1AC-2737-2C19DF5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8FBB5C-E212-1EF8-2299-BC74FA5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CBAA6F-5D22-EE18-25CE-25A38C6A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D20843-41E1-1EBA-18EC-3DAB4EB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3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3D216D-5E53-C494-C7FD-29110E26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D60459-BC9F-DCE0-681C-A9B6F15F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595501-F478-F79F-7492-F4D86243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6F3B4-E305-EEB1-EAB8-EF0C49C9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46D67-FFF9-AE79-DC30-B217B5AE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256D4F-350D-11E3-A883-DEC3A952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EDD462-786F-1B1F-76D7-3D1112B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465B83-260D-06BC-E104-3BF0956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27D1F2-DA8C-273C-78F5-CA0CA5D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4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24DD3-F777-DAD2-4C9A-5479E4E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AB9656-FE71-4B92-7D79-59EC4875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10B6EA-4832-3E0A-DCA0-F79B1BDD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D6C8E8-E98D-C313-E758-DBA3208C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0F54C-CDD2-7FBC-E6FF-8D8DDE2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59F47C-B046-1A06-74A7-A9E7B39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4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63C54-35F7-672F-B7FC-5BDD073A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EC091-33AA-C227-5FE1-419ADBD7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37A002-3D55-2AC6-6C9B-50F9A558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F52D-5D72-4AB5-A2EB-0FFC369EC794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B08C02-1E9E-4B30-BA34-32263788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A0B138-632A-1890-8DEE-01AC0746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9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al-robots.com/products/ur10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sl.cs.uiuc.edu/planning/node10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nceswithcode.net/engineeringnotes/quaternions/quatern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anipulation.csail.mit.edu/Fall2020/pset5/pset5_rotation.html?utm_source=chatgp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9F717F-095B-98EC-F611-52541A3C8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FMU Library </a:t>
            </a:r>
            <a:r>
              <a:rPr lang="tr-TR" b="1" dirty="0" err="1"/>
              <a:t>Catalogue</a:t>
            </a: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6E079B-9D53-36B6-3CBE-F339AA1D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i="1" dirty="0"/>
              <a:t>Serhat Kahraman</a:t>
            </a:r>
          </a:p>
          <a:p>
            <a:endParaRPr lang="tr-TR" dirty="0"/>
          </a:p>
          <a:p>
            <a:r>
              <a:rPr lang="tr-TR" i="1" dirty="0"/>
              <a:t>18.06.2025</a:t>
            </a:r>
          </a:p>
          <a:p>
            <a:r>
              <a:rPr lang="tr-TR" i="1" dirty="0"/>
              <a:t>v0.3</a:t>
            </a:r>
          </a:p>
        </p:txBody>
      </p:sp>
    </p:spTree>
    <p:extLst>
      <p:ext uri="{BB962C8B-B14F-4D97-AF65-F5344CB8AC3E}">
        <p14:creationId xmlns:p14="http://schemas.microsoft.com/office/powerpoint/2010/main" val="376279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0BFFA79-E241-E701-7E63-675AF14F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6" y="299295"/>
            <a:ext cx="10606582" cy="57654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E360D4D-E95C-F6BC-AEA8-48BDEA4CC720}"/>
              </a:ext>
            </a:extLst>
          </p:cNvPr>
          <p:cNvSpPr txBox="1"/>
          <p:nvPr/>
        </p:nvSpPr>
        <p:spPr>
          <a:xfrm>
            <a:off x="727587" y="6074531"/>
            <a:ext cx="99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Link: https://www.universal-robots.com/articles/ur/application-installation/dh-parameters-for-calculations-of-kinematics-and-dynamics/?ysclid=m9jvxr13yl422421043</a:t>
            </a:r>
          </a:p>
        </p:txBody>
      </p:sp>
    </p:spTree>
    <p:extLst>
      <p:ext uri="{BB962C8B-B14F-4D97-AF65-F5344CB8AC3E}">
        <p14:creationId xmlns:p14="http://schemas.microsoft.com/office/powerpoint/2010/main" val="372907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8137E3-E332-13E3-CA22-4459A0C1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8721"/>
            <a:ext cx="10515600" cy="2672080"/>
          </a:xfrm>
        </p:spPr>
        <p:txBody>
          <a:bodyPr/>
          <a:lstStyle/>
          <a:p>
            <a:r>
              <a:rPr lang="tr-TR" dirty="0"/>
              <a:t>Kaynak: https://github.com/ESOGU-SRLAB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C6EB5C8-863D-01BA-C490-3823DCC0261A}"/>
              </a:ext>
            </a:extLst>
          </p:cNvPr>
          <p:cNvSpPr txBox="1">
            <a:spLocks/>
          </p:cNvSpPr>
          <p:nvPr/>
        </p:nvSpPr>
        <p:spPr>
          <a:xfrm>
            <a:off x="838200" y="606425"/>
            <a:ext cx="10515600" cy="58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REFERANSLAR</a:t>
            </a:r>
          </a:p>
        </p:txBody>
      </p:sp>
    </p:spTree>
    <p:extLst>
      <p:ext uri="{BB962C8B-B14F-4D97-AF65-F5344CB8AC3E}">
        <p14:creationId xmlns:p14="http://schemas.microsoft.com/office/powerpoint/2010/main" val="23624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96B50-3392-8D6F-07A8-15EA77AF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Model Name: UR10e </a:t>
            </a:r>
            <a:r>
              <a:rPr lang="tr-TR" b="1" dirty="0" err="1"/>
              <a:t>Cobot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707B85-92AE-35BA-D907-4A2D4FA9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845" cy="43513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tr-TR" dirty="0"/>
              <a:t>FMU Name: </a:t>
            </a:r>
            <a:r>
              <a:rPr lang="tr-TR" sz="2800" dirty="0"/>
              <a:t>UR10e.fmu</a:t>
            </a:r>
          </a:p>
          <a:p>
            <a:r>
              <a:rPr lang="tr-TR" dirty="0"/>
              <a:t>FMI Standard: v2.0.2</a:t>
            </a:r>
          </a:p>
          <a:p>
            <a:endParaRPr lang="tr-TR" sz="2800" dirty="0"/>
          </a:p>
          <a:p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10" name="AutoShape 12" descr="ur10e için resim sonucu">
            <a:extLst>
              <a:ext uri="{FF2B5EF4-FFF2-40B4-BE49-F238E27FC236}">
                <a16:creationId xmlns:a16="http://schemas.microsoft.com/office/drawing/2014/main" id="{C51B42AA-5852-7F60-C5FF-59DFE3B7D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0243600-211D-6F8B-DF5D-43DF972E7E3B}"/>
              </a:ext>
            </a:extLst>
          </p:cNvPr>
          <p:cNvSpPr txBox="1"/>
          <p:nvPr/>
        </p:nvSpPr>
        <p:spPr>
          <a:xfrm>
            <a:off x="2458064" y="5612525"/>
            <a:ext cx="32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</a:t>
            </a:r>
            <a:r>
              <a:rPr lang="tr-TR" dirty="0">
                <a:hlinkClick r:id="rId3"/>
              </a:rPr>
              <a:t>UR10e</a:t>
            </a:r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BD8487F0-A164-2C44-FF20-3A103535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414" y="2817095"/>
            <a:ext cx="1952625" cy="2600325"/>
          </a:xfrm>
          <a:prstGeom prst="rect">
            <a:avLst/>
          </a:prstGeom>
        </p:spPr>
      </p:pic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7409B69E-8904-012D-FFF1-515A5A3BB348}"/>
              </a:ext>
            </a:extLst>
          </p:cNvPr>
          <p:cNvSpPr txBox="1">
            <a:spLocks/>
          </p:cNvSpPr>
          <p:nvPr/>
        </p:nvSpPr>
        <p:spPr>
          <a:xfrm>
            <a:off x="6248400" y="1825625"/>
            <a:ext cx="4844845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FMU </a:t>
            </a:r>
            <a:r>
              <a:rPr lang="tr-TR" dirty="0" err="1"/>
              <a:t>Types</a:t>
            </a:r>
            <a:r>
              <a:rPr lang="tr-TR" dirty="0"/>
              <a:t> - UR10e </a:t>
            </a:r>
            <a:r>
              <a:rPr lang="tr-TR" dirty="0" err="1"/>
              <a:t>Cobot</a:t>
            </a:r>
            <a:r>
              <a:rPr lang="tr-TR" dirty="0"/>
              <a:t>:</a:t>
            </a:r>
          </a:p>
          <a:p>
            <a:pPr lvl="1" fontAlgn="base"/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Kinematics</a:t>
            </a:r>
            <a:r>
              <a:rPr lang="tr-TR" dirty="0"/>
              <a:t> </a:t>
            </a:r>
          </a:p>
          <a:p>
            <a:pPr lvl="1" fontAlgn="base"/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Kinematics</a:t>
            </a:r>
            <a:endParaRPr lang="tr-TR" dirty="0"/>
          </a:p>
          <a:p>
            <a:pPr lvl="1" fontAlgn="base"/>
            <a:r>
              <a:rPr lang="tr-TR" dirty="0"/>
              <a:t>Dynamics</a:t>
            </a:r>
          </a:p>
          <a:p>
            <a:endParaRPr lang="tr-TR" dirty="0"/>
          </a:p>
          <a:p>
            <a:endParaRPr lang="tr-T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29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CC4-381C-9649-79AF-37F8DEA0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712483A-1EE9-129E-6F85-46013540CB27}"/>
              </a:ext>
            </a:extLst>
          </p:cNvPr>
          <p:cNvSpPr/>
          <p:nvPr/>
        </p:nvSpPr>
        <p:spPr>
          <a:xfrm>
            <a:off x="945355" y="1348182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518E8EF-C50F-EBE7-5EFE-E748651CB22A}"/>
              </a:ext>
            </a:extLst>
          </p:cNvPr>
          <p:cNvSpPr/>
          <p:nvPr/>
        </p:nvSpPr>
        <p:spPr>
          <a:xfrm>
            <a:off x="4643871" y="2733372"/>
            <a:ext cx="1957136" cy="2438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i="1" dirty="0" err="1">
                <a:solidFill>
                  <a:schemeClr val="tx1"/>
                </a:solidFill>
              </a:rPr>
              <a:t>Forward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Kinematics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Function</a:t>
            </a:r>
            <a:r>
              <a:rPr lang="tr-TR" b="1" i="1" dirty="0">
                <a:solidFill>
                  <a:schemeClr val="tx1"/>
                </a:solidFill>
              </a:rPr>
              <a:t> – </a:t>
            </a:r>
            <a:r>
              <a:rPr lang="tr-TR" b="1" i="1" dirty="0" err="1">
                <a:solidFill>
                  <a:schemeClr val="tx1"/>
                </a:solidFill>
              </a:rPr>
              <a:t>Homogenous</a:t>
            </a:r>
            <a:r>
              <a:rPr lang="tr-TR" b="1" i="1" dirty="0">
                <a:solidFill>
                  <a:schemeClr val="tx1"/>
                </a:solidFill>
              </a:rPr>
              <a:t> </a:t>
            </a:r>
            <a:r>
              <a:rPr lang="tr-TR" b="1" i="1" dirty="0" err="1">
                <a:solidFill>
                  <a:schemeClr val="tx1"/>
                </a:solidFill>
              </a:rPr>
              <a:t>Transformation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>
                <a:solidFill>
                  <a:schemeClr val="tx1"/>
                </a:solidFill>
              </a:rPr>
              <a:t>(UR10e)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DB8CD244-B23F-D6A3-C333-43E238CD632C}"/>
              </a:ext>
            </a:extLst>
          </p:cNvPr>
          <p:cNvCxnSpPr>
            <a:cxnSpLocks/>
          </p:cNvCxnSpPr>
          <p:nvPr/>
        </p:nvCxnSpPr>
        <p:spPr>
          <a:xfrm>
            <a:off x="2526960" y="4127873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CEBCCCF-E0D2-35FC-5CCF-CE319A5F9A95}"/>
                  </a:ext>
                </a:extLst>
              </p:cNvPr>
              <p:cNvSpPr txBox="1"/>
              <p:nvPr/>
            </p:nvSpPr>
            <p:spPr>
              <a:xfrm>
                <a:off x="2624989" y="3693672"/>
                <a:ext cx="2116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 xmlns="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CEBCCCF-E0D2-35FC-5CCF-CE319A5F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989" y="3693672"/>
                <a:ext cx="2116911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Metin kutusu 50">
            <a:extLst>
              <a:ext uri="{FF2B5EF4-FFF2-40B4-BE49-F238E27FC236}">
                <a16:creationId xmlns:a16="http://schemas.microsoft.com/office/drawing/2014/main" id="{00809EA5-61D5-DF0E-FA80-9C9686273C7F}"/>
              </a:ext>
            </a:extLst>
          </p:cNvPr>
          <p:cNvSpPr txBox="1"/>
          <p:nvPr/>
        </p:nvSpPr>
        <p:spPr>
          <a:xfrm>
            <a:off x="3683445" y="1665762"/>
            <a:ext cx="46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UR10eRobotManipulatorFKinematics.fmu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9F1794C7-4090-4161-2F05-ACF70715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br>
              <a:rPr lang="tr-TR" b="1" dirty="0"/>
            </a:br>
            <a:r>
              <a:rPr lang="tr-TR" sz="2400" b="1" dirty="0"/>
              <a:t>Model </a:t>
            </a:r>
            <a:r>
              <a:rPr lang="tr-TR" sz="2400" b="1" dirty="0" err="1"/>
              <a:t>Block</a:t>
            </a:r>
            <a:r>
              <a:rPr lang="tr-TR" sz="2400" b="1" dirty="0"/>
              <a:t> </a:t>
            </a:r>
            <a:r>
              <a:rPr lang="tr-TR" sz="2400" b="1" dirty="0" err="1"/>
              <a:t>Diagram</a:t>
            </a:r>
            <a:endParaRPr lang="tr-TR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FEE14-FC7F-55DB-52AC-AA0DDE555572}"/>
                  </a:ext>
                </a:extLst>
              </p:cNvPr>
              <p:cNvSpPr txBox="1"/>
              <p:nvPr/>
            </p:nvSpPr>
            <p:spPr>
              <a:xfrm>
                <a:off x="6708637" y="3388047"/>
                <a:ext cx="164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tr-TR" b="1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FEE14-FC7F-55DB-52AC-AA0DDE55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37" y="3388047"/>
                <a:ext cx="164881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2FC80973-6C81-6633-7521-FFE7BE2E3CAC}"/>
              </a:ext>
            </a:extLst>
          </p:cNvPr>
          <p:cNvCxnSpPr>
            <a:cxnSpLocks/>
          </p:cNvCxnSpPr>
          <p:nvPr/>
        </p:nvCxnSpPr>
        <p:spPr>
          <a:xfrm>
            <a:off x="6583714" y="3801179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23ADADC3-E972-3543-F2EE-B8C49555CE75}"/>
              </a:ext>
            </a:extLst>
          </p:cNvPr>
          <p:cNvCxnSpPr>
            <a:cxnSpLocks/>
          </p:cNvCxnSpPr>
          <p:nvPr/>
        </p:nvCxnSpPr>
        <p:spPr>
          <a:xfrm>
            <a:off x="6592360" y="4309993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DAC392-F617-D436-CFCD-0F57813A8DD1}"/>
                  </a:ext>
                </a:extLst>
              </p:cNvPr>
              <p:cNvSpPr txBox="1"/>
              <p:nvPr/>
            </p:nvSpPr>
            <p:spPr>
              <a:xfrm>
                <a:off x="6948271" y="3926656"/>
                <a:ext cx="993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𝒆𝒖𝒍𝒆𝒓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DAC392-F617-D436-CFCD-0F57813A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71" y="3926656"/>
                <a:ext cx="99305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CB688A3-74A5-4BC5-B112-E215E892961A}"/>
              </a:ext>
            </a:extLst>
          </p:cNvPr>
          <p:cNvCxnSpPr>
            <a:cxnSpLocks/>
          </p:cNvCxnSpPr>
          <p:nvPr/>
        </p:nvCxnSpPr>
        <p:spPr>
          <a:xfrm>
            <a:off x="6649576" y="4848312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4FF2C154-B274-90C1-9502-C614B62EF3DD}"/>
                  </a:ext>
                </a:extLst>
              </p:cNvPr>
              <p:cNvSpPr txBox="1"/>
              <p:nvPr/>
            </p:nvSpPr>
            <p:spPr>
              <a:xfrm>
                <a:off x="6905172" y="4457949"/>
                <a:ext cx="993058" cy="390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𝑸𝒖𝒂𝒕𝒆𝒓𝒏𝒊𝒐𝒏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4FF2C154-B274-90C1-9502-C614B62E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72" y="4457949"/>
                <a:ext cx="993058" cy="390363"/>
              </a:xfrm>
              <a:prstGeom prst="rect">
                <a:avLst/>
              </a:prstGeom>
              <a:blipFill>
                <a:blip r:embed="rId6"/>
                <a:stretch>
                  <a:fillRect r="-29448" b="-78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9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32191-E521-71C1-4FFF-F435A811A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32FF38-3E34-16BF-2160-C73E186F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7A18CAD-964F-1DCA-0268-0DE3AAC10A54}"/>
              </a:ext>
            </a:extLst>
          </p:cNvPr>
          <p:cNvSpPr txBox="1"/>
          <p:nvPr/>
        </p:nvSpPr>
        <p:spPr>
          <a:xfrm>
            <a:off x="5958348" y="5161935"/>
            <a:ext cx="562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 </a:t>
            </a:r>
          </a:p>
          <a:p>
            <a:r>
              <a:rPr lang="en-US" dirty="0"/>
              <a:t>R.L. Williams II, “Universal Robot </a:t>
            </a:r>
            <a:r>
              <a:rPr lang="en-US" dirty="0" err="1"/>
              <a:t>URe</a:t>
            </a:r>
            <a:r>
              <a:rPr lang="en-US" dirty="0"/>
              <a:t>-Series Kinematics”, Internet Publication, https://www.ohio.edu/mechanical-faculty/williams/html/pdf/UniversalKinematics.pdf, January 2024. 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AB10C7-A59E-6C30-048D-E461B615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1" y="1554029"/>
            <a:ext cx="5068223" cy="224122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B7F0023-ED9C-63B4-F19E-5B6E93E5F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8" y="1665048"/>
            <a:ext cx="5660870" cy="2234961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51C073B-780F-1B15-E566-074AFB511FF5}"/>
              </a:ext>
            </a:extLst>
          </p:cNvPr>
          <p:cNvCxnSpPr>
            <a:cxnSpLocks/>
          </p:cNvCxnSpPr>
          <p:nvPr/>
        </p:nvCxnSpPr>
        <p:spPr>
          <a:xfrm>
            <a:off x="5120686" y="2782528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9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AA7BE-382D-3D0B-3F5A-2A859E9C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F36706-25FF-9218-5980-2F85D6B4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2" y="1602851"/>
            <a:ext cx="5381366" cy="2752203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916590F-3C79-DCE7-29E9-4076EF8F2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98" y="1598028"/>
            <a:ext cx="6107751" cy="3479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2AE5649-F0FD-7012-1D10-2CDF3017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712034"/>
            <a:ext cx="6162017" cy="899799"/>
          </a:xfrm>
          <a:prstGeom prst="rect">
            <a:avLst/>
          </a:prstGeom>
        </p:spPr>
      </p:pic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C2D3B63E-7DA7-1191-D465-D8CEEF7ED21A}"/>
              </a:ext>
            </a:extLst>
          </p:cNvPr>
          <p:cNvCxnSpPr/>
          <p:nvPr/>
        </p:nvCxnSpPr>
        <p:spPr>
          <a:xfrm>
            <a:off x="5447072" y="2782529"/>
            <a:ext cx="33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EC408BA4-57B5-53E2-0D02-F367A33645F2}"/>
              </a:ext>
            </a:extLst>
          </p:cNvPr>
          <p:cNvCxnSpPr>
            <a:cxnSpLocks/>
          </p:cNvCxnSpPr>
          <p:nvPr/>
        </p:nvCxnSpPr>
        <p:spPr>
          <a:xfrm flipH="1">
            <a:off x="5716498" y="4635910"/>
            <a:ext cx="4298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F8F85F5A-07A6-7713-B434-9FA816EACF8E}"/>
              </a:ext>
            </a:extLst>
          </p:cNvPr>
          <p:cNvSpPr txBox="1"/>
          <p:nvPr/>
        </p:nvSpPr>
        <p:spPr>
          <a:xfrm>
            <a:off x="5958348" y="5161935"/>
            <a:ext cx="562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 </a:t>
            </a:r>
          </a:p>
          <a:p>
            <a:r>
              <a:rPr lang="en-US" dirty="0"/>
              <a:t>R.L. Williams II, “Universal Robot </a:t>
            </a:r>
            <a:r>
              <a:rPr lang="en-US" dirty="0" err="1"/>
              <a:t>URe</a:t>
            </a:r>
            <a:r>
              <a:rPr lang="en-US" dirty="0"/>
              <a:t>-Series Kinematics”, Internet Publication, https://www.ohio.edu/mechanical-faculty/williams/html/pdf/UniversalKinematics.pdf, January 2024.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6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1923-F4B1-B4FD-0B3F-DDEE038D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A68D34-7F16-96CA-FF98-80DF239E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169D3C3C-3531-C7D8-DEDE-D21B65C72DE8}"/>
              </a:ext>
            </a:extLst>
          </p:cNvPr>
          <p:cNvCxnSpPr>
            <a:cxnSpLocks/>
          </p:cNvCxnSpPr>
          <p:nvPr/>
        </p:nvCxnSpPr>
        <p:spPr>
          <a:xfrm flipH="1">
            <a:off x="5716498" y="4635910"/>
            <a:ext cx="4298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010DD5B3-6FD7-B26E-FB66-DF055A3E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3" y="1989012"/>
            <a:ext cx="5688598" cy="164498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BA1963F-7506-7CA7-30D6-8D6F83058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17" y="1989012"/>
            <a:ext cx="5568423" cy="2376511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07ECEF8C-47C3-E0ED-6846-98EA1DA029D3}"/>
              </a:ext>
            </a:extLst>
          </p:cNvPr>
          <p:cNvCxnSpPr/>
          <p:nvPr/>
        </p:nvCxnSpPr>
        <p:spPr>
          <a:xfrm>
            <a:off x="5928852" y="2979175"/>
            <a:ext cx="33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Resim 9">
            <a:extLst>
              <a:ext uri="{FF2B5EF4-FFF2-40B4-BE49-F238E27FC236}">
                <a16:creationId xmlns:a16="http://schemas.microsoft.com/office/drawing/2014/main" id="{3B9016BD-ED40-37BD-D7B3-CBC7FC9B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3" y="4332220"/>
            <a:ext cx="5190404" cy="104602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6B77767-76B8-3130-55FB-58008B492728}"/>
              </a:ext>
            </a:extLst>
          </p:cNvPr>
          <p:cNvSpPr txBox="1"/>
          <p:nvPr/>
        </p:nvSpPr>
        <p:spPr>
          <a:xfrm>
            <a:off x="5958348" y="5161935"/>
            <a:ext cx="5624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 </a:t>
            </a:r>
          </a:p>
          <a:p>
            <a:r>
              <a:rPr lang="en-US" dirty="0"/>
              <a:t>R.L. Williams II, “Universal Robot </a:t>
            </a:r>
            <a:r>
              <a:rPr lang="en-US" dirty="0" err="1"/>
              <a:t>URe</a:t>
            </a:r>
            <a:r>
              <a:rPr lang="en-US" dirty="0"/>
              <a:t>-Series Kinematics”, Internet Publication, https://www.ohio.edu/mechanical-faculty/williams/html/pdf/UniversalKinematics.pdf, January 2024.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27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002E-9D64-DBF2-46E7-7485E262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4C4FA3-1480-A440-D54C-50775A25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E9E893D-2257-881F-274A-0FA4BE8907F0}"/>
              </a:ext>
            </a:extLst>
          </p:cNvPr>
          <p:cNvSpPr txBox="1"/>
          <p:nvPr/>
        </p:nvSpPr>
        <p:spPr>
          <a:xfrm>
            <a:off x="5934995" y="5761338"/>
            <a:ext cx="562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</a:t>
            </a:r>
            <a:r>
              <a:rPr lang="en-US" dirty="0">
                <a:hlinkClick r:id="rId2"/>
              </a:rPr>
              <a:t>Determining yaw, pitch, and roll from a rotation matrix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6991F4-7133-9CF3-D932-CC9210C8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3" y="1466082"/>
            <a:ext cx="10890924" cy="42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7A87-06FA-FDBB-662A-0D320B6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17FCC-F900-93EE-9DB3-69CFEBF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D0CDB72-E08E-E116-DBC6-13699EC0EE86}"/>
              </a:ext>
            </a:extLst>
          </p:cNvPr>
          <p:cNvSpPr txBox="1"/>
          <p:nvPr/>
        </p:nvSpPr>
        <p:spPr>
          <a:xfrm>
            <a:off x="5934995" y="5761338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Source:</a:t>
            </a:r>
            <a:r>
              <a:rPr lang="tr-TR" dirty="0" err="1">
                <a:hlinkClick r:id="rId2"/>
              </a:rPr>
              <a:t>Quaternions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23209C-3878-475A-B2E6-054D0BB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73" y="1385302"/>
            <a:ext cx="5894882" cy="423222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05C9B00-6C17-AC8F-75FB-D41AB98E4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47" y="1746222"/>
            <a:ext cx="5112000" cy="33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5328-66CD-DB73-3731-6B2D745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66B00B-FAC3-1739-D5B1-0461ACCA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7559"/>
            <a:ext cx="10940845" cy="1325563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Model Name: UR10e Robot </a:t>
            </a:r>
            <a:r>
              <a:rPr lang="tr-TR" b="1" dirty="0" err="1"/>
              <a:t>Forward</a:t>
            </a:r>
            <a:r>
              <a:rPr lang="tr-TR" b="1" dirty="0"/>
              <a:t> </a:t>
            </a:r>
            <a:r>
              <a:rPr lang="tr-TR" b="1" dirty="0" err="1"/>
              <a:t>Kinematics</a:t>
            </a:r>
            <a:r>
              <a:rPr lang="tr-TR" b="1" dirty="0"/>
              <a:t> (FK)</a:t>
            </a:r>
            <a:br>
              <a:rPr lang="tr-TR" b="1" dirty="0"/>
            </a:br>
            <a:r>
              <a:rPr lang="tr-TR" sz="2400" b="1" dirty="0"/>
              <a:t>UR10e FK Model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210894B-AF07-134B-AC3D-026A7865D60C}"/>
              </a:ext>
            </a:extLst>
          </p:cNvPr>
          <p:cNvSpPr txBox="1"/>
          <p:nvPr/>
        </p:nvSpPr>
        <p:spPr>
          <a:xfrm>
            <a:off x="1274504" y="5482530"/>
            <a:ext cx="562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Source:</a:t>
            </a:r>
            <a:r>
              <a:rPr lang="tr-TR" dirty="0">
                <a:hlinkClick r:id="rId2"/>
              </a:rPr>
              <a:t>pset5_rotation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CD76978-CF96-96D4-84D2-D144CA721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491"/>
          <a:stretch>
            <a:fillRect/>
          </a:stretch>
        </p:blipFill>
        <p:spPr>
          <a:xfrm>
            <a:off x="609532" y="1349104"/>
            <a:ext cx="6376254" cy="34490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104EB25-DE99-A2A5-FD96-0106F096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42" t="62678" r="13141" b="-98"/>
          <a:stretch>
            <a:fillRect/>
          </a:stretch>
        </p:blipFill>
        <p:spPr>
          <a:xfrm>
            <a:off x="6838302" y="2282708"/>
            <a:ext cx="5353698" cy="22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339</Words>
  <Application>Microsoft Office PowerPoint</Application>
  <PresentationFormat>Geniş ekran</PresentationFormat>
  <Paragraphs>44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Teması</vt:lpstr>
      <vt:lpstr>FMU Library Catalogue</vt:lpstr>
      <vt:lpstr>Model Name: UR10e Cobot</vt:lpstr>
      <vt:lpstr>Model Name: UR10e Robot Forward Kinematics Model Block Diagram</vt:lpstr>
      <vt:lpstr>Model Name: UR10e Robot Forward Kinematics (FK) UR10e FK Model</vt:lpstr>
      <vt:lpstr>Model Name: UR10e Robot Forward Kinematics (FK) UR10e FK Model</vt:lpstr>
      <vt:lpstr>Model Name: UR10e Robot Forward Kinematics (FK) UR10e FK Model</vt:lpstr>
      <vt:lpstr>Model Name: UR10e Robot Forward Kinematics (FK) UR10e FK Model</vt:lpstr>
      <vt:lpstr>Model Name: UR10e Robot Forward Kinematics (FK) UR10e FK Model</vt:lpstr>
      <vt:lpstr>Model Name: UR10e Robot Forward Kinematics (FK) UR10e FK Model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Serhat Kahraman</dc:creator>
  <cp:lastModifiedBy>Serhat Kahraman</cp:lastModifiedBy>
  <cp:revision>37</cp:revision>
  <dcterms:created xsi:type="dcterms:W3CDTF">2025-04-16T08:16:56Z</dcterms:created>
  <dcterms:modified xsi:type="dcterms:W3CDTF">2025-06-18T13:28:06Z</dcterms:modified>
</cp:coreProperties>
</file>