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4" r:id="rId3"/>
    <p:sldId id="265" r:id="rId4"/>
    <p:sldId id="257" r:id="rId5"/>
    <p:sldId id="258" r:id="rId6"/>
    <p:sldId id="266" r:id="rId7"/>
    <p:sldId id="259" r:id="rId8"/>
    <p:sldId id="261" r:id="rId9"/>
    <p:sldId id="260" r:id="rId10"/>
    <p:sldId id="267" r:id="rId11"/>
    <p:sldId id="268" r:id="rId12"/>
    <p:sldId id="262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5AA8A-E9A0-4450-AF64-4EA2F5EAA3E3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034A-BF35-47BC-9646-47EF6E8513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64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3034A-BF35-47BC-9646-47EF6E85131F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539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B092F9-AA50-C241-D08E-A6EFE7CCB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002BE8D-0901-1C66-D975-D7C7000E1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075EAF-024F-3B2B-3BAB-74F258D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AB4710-FB01-9ECD-D116-3A272404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7BDB5E-4341-0014-53EA-310F20CB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883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2A5324-C62B-17F1-AD21-DD10DA31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AE44BC-7328-C661-2F9D-C43AA7E30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672A21-97B4-AF13-2B14-40EB5BAA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B3EC62D-FE11-C2BA-E437-28166CC7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F7D336-86AD-4C62-B817-B48A0578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016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03F7D31-AA1F-ABD9-92C9-82E2A431E1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5EAAC94-B40F-3250-4FD9-6A10AD88E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51D2B6-5407-417B-1BB3-C86CCA26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834CB2F-FC97-F203-758F-115BEEF80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EEB131C-D862-0A35-E98D-FA992A46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995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E687C7-577C-070C-855D-01626EB5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585453-FE2B-5AA4-A3D4-6DBA89969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6ED3BD-FE45-4F11-FF7A-FBB0C2B7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F16B44-02DF-CBE6-7427-F815220D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CF6416F-D1E8-027F-24F7-30A0EA00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157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1CFA1C-11FB-1232-2085-337790D5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0D0577A-3776-3D84-9B97-1A5653AC6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7B6E66-3270-EB74-A6D3-4EE5593C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231C44D-2961-1874-5FE3-2B190235D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D8A80C9-86AF-1EC0-84A3-4FF2385C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7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D687C7-91D1-EF39-0E3E-53E6E589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4E4906-D0B7-7102-6A85-CE4977A91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B5DC2BA-6AD5-6C4B-06F1-4CD775B1D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EB4FD82-AA41-2F86-FA53-9074757F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99C36F-0680-BCEB-44AE-FA60AD03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A85A99-FF30-D786-E582-CAE0A66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09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EC8CA0-0CF5-1DF2-361E-56FC3F26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37E6324-2B7C-27F0-D36D-C0E7AA9A1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151982B-E4B9-CB22-6653-D89DA2D18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4BBB46F-6823-D018-C05A-914337D75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BCAE104-EDD9-9469-C143-382F3CAFE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E9DF143-CEA9-4D67-91ED-7DC56EC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62B2E1B-6EE2-7FA5-FCAE-233D7BA9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5097F1E-2B21-39B2-F414-250BA38A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218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A70307-1E15-F1AC-2737-2C19DF5B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78FBB5C-E212-1EF8-2299-BC74FA54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3CBAA6F-5D22-EE18-25CE-25A38C6A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FD20843-41E1-1EBA-18EC-3DAB4EB2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239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C3D216D-5E53-C494-C7FD-29110E26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DD60459-BC9F-DCE0-681C-A9B6F15F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E595501-F478-F79F-7492-F4D86243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1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36F3B4-E305-EEB1-EAB8-EF0C49C95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146D67-FFF9-AE79-DC30-B217B5AE6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4256D4F-350D-11E3-A883-DEC3A952A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9EDD462-786F-1B1F-76D7-3D1112B7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465B83-260D-06BC-E104-3BF09569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27D1F2-DA8C-273C-78F5-CA0CA5DB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845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924DD3-F777-DAD2-4C9A-5479E4E8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AB9656-FE71-4B92-7D79-59EC48756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10B6EA-4832-3E0A-DCA0-F79B1BDD0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D6C8E8-E98D-C313-E758-DBA3208C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160F54C-CDD2-7FBC-E6FF-8D8DDE22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B59F47C-B046-1A06-74A7-A9E7B39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94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63C54-35F7-672F-B7FC-5BDD073AD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69EC091-33AA-C227-5FE1-419ADBD78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37A002-3D55-2AC6-6C9B-50F9A5586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BF52D-5D72-4AB5-A2EB-0FFC369EC794}" type="datetimeFigureOut">
              <a:rPr lang="tr-TR" smtClean="0"/>
              <a:t>22.04.2025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AB08C02-1E9E-4B30-BA34-322637887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A0B138-632A-1890-8DEE-01AC0746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25A41-A4DE-4618-8309-EAEEBEFA6E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493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9F717F-095B-98EC-F611-52541A3C8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FMU Library </a:t>
            </a:r>
            <a:r>
              <a:rPr lang="tr-TR" dirty="0" err="1"/>
              <a:t>Catalogue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56E079B-9D53-36B6-3CBE-F339AA1DE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Serhat Kahraman</a:t>
            </a:r>
          </a:p>
          <a:p>
            <a:endParaRPr lang="tr-TR" dirty="0"/>
          </a:p>
          <a:p>
            <a:r>
              <a:rPr lang="tr-TR" dirty="0"/>
              <a:t>16.04.2025</a:t>
            </a:r>
          </a:p>
          <a:p>
            <a:r>
              <a:rPr lang="tr-TR" dirty="0"/>
              <a:t>v0.1</a:t>
            </a:r>
          </a:p>
        </p:txBody>
      </p:sp>
    </p:spTree>
    <p:extLst>
      <p:ext uri="{BB962C8B-B14F-4D97-AF65-F5344CB8AC3E}">
        <p14:creationId xmlns:p14="http://schemas.microsoft.com/office/powerpoint/2010/main" val="376279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7CC4-381C-9649-79AF-37F8DEA00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712483A-1EE9-129E-6F85-46013540CB27}"/>
              </a:ext>
            </a:extLst>
          </p:cNvPr>
          <p:cNvSpPr/>
          <p:nvPr/>
        </p:nvSpPr>
        <p:spPr>
          <a:xfrm>
            <a:off x="945355" y="1348182"/>
            <a:ext cx="10003547" cy="506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6518E8EF-C50F-EBE7-5EFE-E748651CB22A}"/>
              </a:ext>
            </a:extLst>
          </p:cNvPr>
          <p:cNvSpPr/>
          <p:nvPr/>
        </p:nvSpPr>
        <p:spPr>
          <a:xfrm>
            <a:off x="4643871" y="2733372"/>
            <a:ext cx="1957136" cy="2438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i="1" dirty="0" err="1">
                <a:solidFill>
                  <a:schemeClr val="tx1"/>
                </a:solidFill>
              </a:rPr>
              <a:t>Forward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 err="1">
                <a:solidFill>
                  <a:schemeClr val="tx1"/>
                </a:solidFill>
              </a:rPr>
              <a:t>Kinematics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 err="1">
                <a:solidFill>
                  <a:schemeClr val="tx1"/>
                </a:solidFill>
              </a:rPr>
              <a:t>Function</a:t>
            </a:r>
            <a:r>
              <a:rPr lang="tr-TR" b="1" i="1" dirty="0">
                <a:solidFill>
                  <a:schemeClr val="tx1"/>
                </a:solidFill>
              </a:rPr>
              <a:t> – </a:t>
            </a:r>
            <a:r>
              <a:rPr lang="tr-TR" b="1" i="1" dirty="0" err="1">
                <a:solidFill>
                  <a:schemeClr val="tx1"/>
                </a:solidFill>
              </a:rPr>
              <a:t>Homogenous</a:t>
            </a:r>
            <a:r>
              <a:rPr lang="tr-TR" b="1" i="1" dirty="0">
                <a:solidFill>
                  <a:schemeClr val="tx1"/>
                </a:solidFill>
              </a:rPr>
              <a:t> </a:t>
            </a:r>
            <a:r>
              <a:rPr lang="tr-TR" b="1" i="1" dirty="0" err="1">
                <a:solidFill>
                  <a:schemeClr val="tx1"/>
                </a:solidFill>
              </a:rPr>
              <a:t>Transformation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>
                <a:solidFill>
                  <a:schemeClr val="tx1"/>
                </a:solidFill>
              </a:rPr>
              <a:t>(UR10e)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DB8CD244-B23F-D6A3-C333-43E238CD632C}"/>
              </a:ext>
            </a:extLst>
          </p:cNvPr>
          <p:cNvCxnSpPr>
            <a:cxnSpLocks/>
          </p:cNvCxnSpPr>
          <p:nvPr/>
        </p:nvCxnSpPr>
        <p:spPr>
          <a:xfrm>
            <a:off x="2526960" y="4127873"/>
            <a:ext cx="211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3CEBCCCF-E0D2-35FC-5CCF-CE319A5F9A95}"/>
                  </a:ext>
                </a:extLst>
              </p:cNvPr>
              <p:cNvSpPr txBox="1"/>
              <p:nvPr/>
            </p:nvSpPr>
            <p:spPr>
              <a:xfrm>
                <a:off x="2624989" y="3693672"/>
                <a:ext cx="21169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fr-FR" sz="1600" b="1" i="1" dirty="0" smtClean="0">
                          <a:latin typeface="Cambria Math" panose="02040503050406030204" pitchFamily="18" charset="0"/>
                        </a:rPr>
                        <m:t> = {</m:t>
                      </m:r>
                      <m:sSub>
                        <m:sSubPr>
                          <m:ctrlP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tr-TR" sz="1600" b="1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1600" b="1" i="1" dirty="0" smtClean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sz="1600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fr-FR" sz="1600" b="1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3CEBCCCF-E0D2-35FC-5CCF-CE319A5F9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989" y="3693672"/>
                <a:ext cx="2116911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Metin kutusu 50">
            <a:extLst>
              <a:ext uri="{FF2B5EF4-FFF2-40B4-BE49-F238E27FC236}">
                <a16:creationId xmlns:a16="http://schemas.microsoft.com/office/drawing/2014/main" id="{00809EA5-61D5-DF0E-FA80-9C9686273C7F}"/>
              </a:ext>
            </a:extLst>
          </p:cNvPr>
          <p:cNvSpPr txBox="1"/>
          <p:nvPr/>
        </p:nvSpPr>
        <p:spPr>
          <a:xfrm>
            <a:off x="3683445" y="1665762"/>
            <a:ext cx="46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UR10eRobotManipulatorFKinematics.fmu</a:t>
            </a:r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9F1794C7-4090-4161-2F05-ACF70715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>Model Name: UR10e Robot </a:t>
            </a:r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Kinematics</a:t>
            </a:r>
            <a:br>
              <a:rPr lang="tr-TR" dirty="0"/>
            </a:br>
            <a:r>
              <a:rPr lang="tr-TR" sz="2400" dirty="0"/>
              <a:t>Model </a:t>
            </a:r>
            <a:r>
              <a:rPr lang="tr-TR" sz="2400" dirty="0" err="1"/>
              <a:t>Block</a:t>
            </a:r>
            <a:r>
              <a:rPr lang="tr-TR" sz="2400" dirty="0"/>
              <a:t> </a:t>
            </a:r>
            <a:r>
              <a:rPr lang="tr-TR" sz="2400" dirty="0" err="1"/>
              <a:t>Diagram</a:t>
            </a:r>
            <a:endParaRPr lang="tr-T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2CFEE14-FC7F-55DB-52AC-AA0DDE555572}"/>
                  </a:ext>
                </a:extLst>
              </p:cNvPr>
              <p:cNvSpPr txBox="1"/>
              <p:nvPr/>
            </p:nvSpPr>
            <p:spPr>
              <a:xfrm>
                <a:off x="6708637" y="3388047"/>
                <a:ext cx="164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tr-TR" b="1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b="1" i="1" dirty="0" err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12CFEE14-FC7F-55DB-52AC-AA0DDE555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637" y="3388047"/>
                <a:ext cx="164881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2FC80973-6C81-6633-7521-FFE7BE2E3CAC}"/>
              </a:ext>
            </a:extLst>
          </p:cNvPr>
          <p:cNvCxnSpPr>
            <a:cxnSpLocks/>
          </p:cNvCxnSpPr>
          <p:nvPr/>
        </p:nvCxnSpPr>
        <p:spPr>
          <a:xfrm>
            <a:off x="6583714" y="3801179"/>
            <a:ext cx="170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23ADADC3-E972-3543-F2EE-B8C49555CE75}"/>
              </a:ext>
            </a:extLst>
          </p:cNvPr>
          <p:cNvCxnSpPr>
            <a:cxnSpLocks/>
          </p:cNvCxnSpPr>
          <p:nvPr/>
        </p:nvCxnSpPr>
        <p:spPr>
          <a:xfrm>
            <a:off x="6592360" y="4309993"/>
            <a:ext cx="170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D6DAC392-F617-D436-CFCD-0F57813A8DD1}"/>
                  </a:ext>
                </a:extLst>
              </p:cNvPr>
              <p:cNvSpPr txBox="1"/>
              <p:nvPr/>
            </p:nvSpPr>
            <p:spPr>
              <a:xfrm>
                <a:off x="6948271" y="3926656"/>
                <a:ext cx="9930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𝒆𝒖𝒍𝒆𝒓</m:t>
                          </m:r>
                        </m:sub>
                      </m:sSub>
                    </m:oMath>
                  </m:oMathPara>
                </a14:m>
                <a:endParaRPr lang="tr-TR" b="1" dirty="0"/>
              </a:p>
            </p:txBody>
          </p:sp>
        </mc:Choice>
        <mc:Fallback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D6DAC392-F617-D436-CFCD-0F57813A8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71" y="3926656"/>
                <a:ext cx="993058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6CB688A3-74A5-4BC5-B112-E215E892961A}"/>
              </a:ext>
            </a:extLst>
          </p:cNvPr>
          <p:cNvCxnSpPr>
            <a:cxnSpLocks/>
          </p:cNvCxnSpPr>
          <p:nvPr/>
        </p:nvCxnSpPr>
        <p:spPr>
          <a:xfrm>
            <a:off x="6649576" y="4848312"/>
            <a:ext cx="170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4FF2C154-B274-90C1-9502-C614B62EF3DD}"/>
                  </a:ext>
                </a:extLst>
              </p:cNvPr>
              <p:cNvSpPr txBox="1"/>
              <p:nvPr/>
            </p:nvSpPr>
            <p:spPr>
              <a:xfrm>
                <a:off x="6905172" y="4457949"/>
                <a:ext cx="993058" cy="390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tr-TR" b="1" i="1" dirty="0" smtClean="0">
                              <a:latin typeface="Cambria Math" panose="02040503050406030204" pitchFamily="18" charset="0"/>
                            </a:rPr>
                            <m:t>𝑸𝒖𝒂𝒕𝒆𝒓𝒏𝒊𝒐𝒏</m:t>
                          </m:r>
                        </m:sub>
                      </m:sSub>
                    </m:oMath>
                  </m:oMathPara>
                </a14:m>
                <a:endParaRPr lang="tr-TR" b="1" dirty="0"/>
              </a:p>
            </p:txBody>
          </p:sp>
        </mc:Choice>
        <mc:Fallback>
          <p:sp>
            <p:nvSpPr>
              <p:cNvPr id="26" name="Metin kutusu 25">
                <a:extLst>
                  <a:ext uri="{FF2B5EF4-FFF2-40B4-BE49-F238E27FC236}">
                    <a16:creationId xmlns:a16="http://schemas.microsoft.com/office/drawing/2014/main" id="{4FF2C154-B274-90C1-9502-C614B62EF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5172" y="4457949"/>
                <a:ext cx="993058" cy="390363"/>
              </a:xfrm>
              <a:prstGeom prst="rect">
                <a:avLst/>
              </a:prstGeom>
              <a:blipFill>
                <a:blip r:embed="rId6"/>
                <a:stretch>
                  <a:fillRect r="-29448" b="-781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09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4B603-B01B-52A3-6B7A-9C5617D33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B519C85-77D7-2250-CB00-B0E79D5B4F1D}"/>
              </a:ext>
            </a:extLst>
          </p:cNvPr>
          <p:cNvSpPr/>
          <p:nvPr/>
        </p:nvSpPr>
        <p:spPr>
          <a:xfrm>
            <a:off x="945355" y="1348182"/>
            <a:ext cx="10003547" cy="506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8F22C09B-9954-4BAC-5B58-ECD6936028C7}"/>
              </a:ext>
            </a:extLst>
          </p:cNvPr>
          <p:cNvSpPr/>
          <p:nvPr/>
        </p:nvSpPr>
        <p:spPr>
          <a:xfrm>
            <a:off x="4643871" y="2595720"/>
            <a:ext cx="1957136" cy="24383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b="1" i="1" dirty="0" err="1">
                <a:solidFill>
                  <a:schemeClr val="tx1"/>
                </a:solidFill>
              </a:rPr>
              <a:t>Inverse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 err="1">
                <a:solidFill>
                  <a:schemeClr val="tx1"/>
                </a:solidFill>
              </a:rPr>
              <a:t>Kinematics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 err="1">
                <a:solidFill>
                  <a:schemeClr val="tx1"/>
                </a:solidFill>
              </a:rPr>
              <a:t>Function</a:t>
            </a:r>
            <a:endParaRPr lang="tr-TR" b="1" i="1" dirty="0">
              <a:solidFill>
                <a:schemeClr val="tx1"/>
              </a:solidFill>
            </a:endParaRPr>
          </a:p>
          <a:p>
            <a:pPr algn="ctr"/>
            <a:endParaRPr lang="tr-TR" b="1" i="1" dirty="0">
              <a:solidFill>
                <a:schemeClr val="tx1"/>
              </a:solidFill>
            </a:endParaRPr>
          </a:p>
          <a:p>
            <a:pPr algn="ctr"/>
            <a:r>
              <a:rPr lang="tr-TR" b="1" i="1" dirty="0">
                <a:solidFill>
                  <a:schemeClr val="tx1"/>
                </a:solidFill>
              </a:rPr>
              <a:t>(UR10e)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EDFC6065-CD1A-5A0A-9170-598745F9877B}"/>
              </a:ext>
            </a:extLst>
          </p:cNvPr>
          <p:cNvCxnSpPr>
            <a:cxnSpLocks/>
          </p:cNvCxnSpPr>
          <p:nvPr/>
        </p:nvCxnSpPr>
        <p:spPr>
          <a:xfrm>
            <a:off x="2537729" y="3791790"/>
            <a:ext cx="211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AC4D7017-AFF6-7C26-A56F-291BAF0136EC}"/>
                  </a:ext>
                </a:extLst>
              </p:cNvPr>
              <p:cNvSpPr txBox="1"/>
              <p:nvPr/>
            </p:nvSpPr>
            <p:spPr>
              <a:xfrm>
                <a:off x="2624989" y="3429000"/>
                <a:ext cx="2116911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  <m:t>𝒕𝒂𝒓𝒈𝒆𝒕</m:t>
                          </m:r>
                        </m:sub>
                      </m:sSub>
                      <m:r>
                        <a:rPr lang="tr-TR" sz="1600" b="1" i="1" dirty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tr-TR" sz="1600" b="1" i="1" dirty="0" err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tr-TR" sz="1600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1600" b="1" i="1" dirty="0" err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tr-TR" sz="1600" b="1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tr-TR" sz="1600" b="1" i="1" dirty="0" err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1600" b="1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tr-TR" sz="1600" b="1" dirty="0"/>
              </a:p>
            </p:txBody>
          </p:sp>
        </mc:Choice>
        <mc:Fallback>
          <p:sp>
            <p:nvSpPr>
              <p:cNvPr id="11" name="Metin kutusu 10">
                <a:extLst>
                  <a:ext uri="{FF2B5EF4-FFF2-40B4-BE49-F238E27FC236}">
                    <a16:creationId xmlns:a16="http://schemas.microsoft.com/office/drawing/2014/main" id="{AC4D7017-AFF6-7C26-A56F-291BAF013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989" y="3429000"/>
                <a:ext cx="2116911" cy="361894"/>
              </a:xfrm>
              <a:prstGeom prst="rect">
                <a:avLst/>
              </a:prstGeom>
              <a:blipFill>
                <a:blip r:embed="rId2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Metin kutusu 50">
            <a:extLst>
              <a:ext uri="{FF2B5EF4-FFF2-40B4-BE49-F238E27FC236}">
                <a16:creationId xmlns:a16="http://schemas.microsoft.com/office/drawing/2014/main" id="{D32EEA0C-F281-1EAA-1B38-A8FABEC06C9F}"/>
              </a:ext>
            </a:extLst>
          </p:cNvPr>
          <p:cNvSpPr txBox="1"/>
          <p:nvPr/>
        </p:nvSpPr>
        <p:spPr>
          <a:xfrm>
            <a:off x="3683445" y="1665762"/>
            <a:ext cx="4674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UR10eRobotManipulatorIKinematics.fmu</a:t>
            </a:r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7B00AC3D-09E1-183F-4390-D67DE7C5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>Model Name: UR10e Robot </a:t>
            </a:r>
            <a:r>
              <a:rPr lang="tr-TR" dirty="0" err="1"/>
              <a:t>Inverse</a:t>
            </a:r>
            <a:r>
              <a:rPr lang="tr-TR" dirty="0"/>
              <a:t> </a:t>
            </a:r>
            <a:r>
              <a:rPr lang="tr-TR" dirty="0" err="1"/>
              <a:t>Kinematics</a:t>
            </a:r>
            <a:br>
              <a:rPr lang="tr-TR" dirty="0"/>
            </a:br>
            <a:r>
              <a:rPr lang="tr-TR" sz="2400" dirty="0"/>
              <a:t>Model </a:t>
            </a:r>
            <a:r>
              <a:rPr lang="tr-TR" sz="2400" dirty="0" err="1"/>
              <a:t>Block</a:t>
            </a:r>
            <a:r>
              <a:rPr lang="tr-TR" sz="2400" dirty="0"/>
              <a:t> </a:t>
            </a:r>
            <a:r>
              <a:rPr lang="tr-TR" sz="2400" dirty="0" err="1"/>
              <a:t>Diagram</a:t>
            </a:r>
            <a:endParaRPr lang="tr-TR" sz="2400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DD635374-76DD-3BBA-12A0-D406ABC6D30D}"/>
              </a:ext>
            </a:extLst>
          </p:cNvPr>
          <p:cNvCxnSpPr>
            <a:cxnSpLocks/>
          </p:cNvCxnSpPr>
          <p:nvPr/>
        </p:nvCxnSpPr>
        <p:spPr>
          <a:xfrm>
            <a:off x="6615160" y="3977757"/>
            <a:ext cx="1704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389A34A2-0E3A-03B8-A841-B0878B1C87DC}"/>
                  </a:ext>
                </a:extLst>
              </p:cNvPr>
              <p:cNvSpPr txBox="1"/>
              <p:nvPr/>
            </p:nvSpPr>
            <p:spPr>
              <a:xfrm>
                <a:off x="6597669" y="3507076"/>
                <a:ext cx="20222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dirty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fr-FR" b="1" i="1" dirty="0">
                          <a:latin typeface="Cambria Math" panose="02040503050406030204" pitchFamily="18" charset="0"/>
                        </a:rPr>
                        <m:t> = {</m:t>
                      </m:r>
                      <m:sSub>
                        <m:sSubPr>
                          <m:ctrlPr>
                            <a:rPr lang="fr-F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tr-TR" b="1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tr-T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tr-TR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b="1" i="1" dirty="0">
                          <a:latin typeface="Cambria Math" panose="02040503050406030204" pitchFamily="18" charset="0"/>
                        </a:rPr>
                        <m:t>..</m:t>
                      </m:r>
                      <m:sSub>
                        <m:sSubPr>
                          <m:ctrlPr>
                            <a:rPr lang="fr-F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fr-FR" b="1" i="1" dirty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fr-FR" b="1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tr-TR" b="1" dirty="0"/>
              </a:p>
            </p:txBody>
          </p:sp>
        </mc:Choice>
        <mc:Fallback>
          <p:sp>
            <p:nvSpPr>
              <p:cNvPr id="15" name="Metin kutusu 14">
                <a:extLst>
                  <a:ext uri="{FF2B5EF4-FFF2-40B4-BE49-F238E27FC236}">
                    <a16:creationId xmlns:a16="http://schemas.microsoft.com/office/drawing/2014/main" id="{389A34A2-0E3A-03B8-A841-B0878B1C8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69" y="3507076"/>
                <a:ext cx="202222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8A795DB1-BD18-CE30-A741-B037F6574B74}"/>
              </a:ext>
            </a:extLst>
          </p:cNvPr>
          <p:cNvCxnSpPr>
            <a:cxnSpLocks/>
          </p:cNvCxnSpPr>
          <p:nvPr/>
        </p:nvCxnSpPr>
        <p:spPr>
          <a:xfrm flipV="1">
            <a:off x="2537729" y="4373381"/>
            <a:ext cx="2091989" cy="1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44DB6F57-15A0-B155-2A68-C9CD56BDE94E}"/>
                  </a:ext>
                </a:extLst>
              </p:cNvPr>
              <p:cNvSpPr txBox="1"/>
              <p:nvPr/>
            </p:nvSpPr>
            <p:spPr>
              <a:xfrm>
                <a:off x="2251587" y="4010591"/>
                <a:ext cx="2465391" cy="361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600" b="1" i="1" dirty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tr-TR" sz="1600" b="1" i="1" dirty="0">
                              <a:latin typeface="Cambria Math" panose="02040503050406030204" pitchFamily="18" charset="0"/>
                            </a:rPr>
                            <m:t>𝒆𝒖𝒍𝒆𝒓</m:t>
                          </m:r>
                          <m: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tr-TR" sz="1600" b="1" i="1" dirty="0" smtClean="0">
                              <a:latin typeface="Cambria Math" panose="02040503050406030204" pitchFamily="18" charset="0"/>
                            </a:rPr>
                            <m:t>𝒕𝒂𝒓𝒈𝒆𝒕</m:t>
                          </m:r>
                        </m:sub>
                      </m:sSub>
                    </m:oMath>
                  </m:oMathPara>
                </a14:m>
                <a:endParaRPr lang="tr-TR" sz="1600" b="1" dirty="0"/>
              </a:p>
            </p:txBody>
          </p:sp>
        </mc:Choice>
        <mc:Fallback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44DB6F57-15A0-B155-2A68-C9CD56BDE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587" y="4010591"/>
                <a:ext cx="2465391" cy="361894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82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8137E3-E332-13E3-CA22-4459A0C1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188721"/>
            <a:ext cx="10515600" cy="2672080"/>
          </a:xfrm>
        </p:spPr>
        <p:txBody>
          <a:bodyPr/>
          <a:lstStyle/>
          <a:p>
            <a:r>
              <a:rPr lang="tr-TR" dirty="0"/>
              <a:t>Kaynak: https://github.com/ESOGU-SRLAB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8C6EB5C8-863D-01BA-C490-3823DCC0261A}"/>
              </a:ext>
            </a:extLst>
          </p:cNvPr>
          <p:cNvSpPr txBox="1">
            <a:spLocks/>
          </p:cNvSpPr>
          <p:nvPr/>
        </p:nvSpPr>
        <p:spPr>
          <a:xfrm>
            <a:off x="838200" y="606425"/>
            <a:ext cx="10515600" cy="582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dirty="0"/>
              <a:t>REFERANSLAR</a:t>
            </a:r>
          </a:p>
        </p:txBody>
      </p:sp>
    </p:spTree>
    <p:extLst>
      <p:ext uri="{BB962C8B-B14F-4D97-AF65-F5344CB8AC3E}">
        <p14:creationId xmlns:p14="http://schemas.microsoft.com/office/powerpoint/2010/main" val="236241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2A41D8-0816-AB3A-1F8B-5FAACEA1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Name: </a:t>
            </a:r>
            <a:r>
              <a:rPr lang="tr-TR" dirty="0" err="1"/>
              <a:t>Template</a:t>
            </a:r>
            <a:r>
              <a:rPr lang="tr-TR" dirty="0"/>
              <a:t> Robot Dynamics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14D8E9D3-0177-A03D-EBDE-0D6BF1FD0C78}"/>
              </a:ext>
            </a:extLst>
          </p:cNvPr>
          <p:cNvSpPr/>
          <p:nvPr/>
        </p:nvSpPr>
        <p:spPr>
          <a:xfrm>
            <a:off x="1094226" y="1426675"/>
            <a:ext cx="10003547" cy="506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BF2E780E-26CA-CEE7-8578-7D06483A25F1}"/>
              </a:ext>
            </a:extLst>
          </p:cNvPr>
          <p:cNvSpPr/>
          <p:nvPr/>
        </p:nvSpPr>
        <p:spPr>
          <a:xfrm>
            <a:off x="2489244" y="2903063"/>
            <a:ext cx="1957136" cy="1299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Dynamics</a:t>
            </a: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Function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B6BC8BB7-4F09-B86A-7FD0-96ACEF601F92}"/>
              </a:ext>
            </a:extLst>
          </p:cNvPr>
          <p:cNvSpPr/>
          <p:nvPr/>
        </p:nvSpPr>
        <p:spPr>
          <a:xfrm>
            <a:off x="4503499" y="4611030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endParaRPr lang="tr-TR" dirty="0"/>
          </a:p>
        </p:txBody>
      </p:sp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A7688FEF-5064-6251-D443-825D11528D31}"/>
              </a:ext>
            </a:extLst>
          </p:cNvPr>
          <p:cNvCxnSpPr>
            <a:cxnSpLocks/>
          </p:cNvCxnSpPr>
          <p:nvPr/>
        </p:nvCxnSpPr>
        <p:spPr>
          <a:xfrm>
            <a:off x="372333" y="3552768"/>
            <a:ext cx="211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Bağlayıcı: Dirsek 7">
            <a:extLst>
              <a:ext uri="{FF2B5EF4-FFF2-40B4-BE49-F238E27FC236}">
                <a16:creationId xmlns:a16="http://schemas.microsoft.com/office/drawing/2014/main" id="{CA1B54A6-6F17-6F69-1E81-5C88B016476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3456524" y="4213761"/>
            <a:ext cx="1058262" cy="1035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8">
            <a:extLst>
              <a:ext uri="{FF2B5EF4-FFF2-40B4-BE49-F238E27FC236}">
                <a16:creationId xmlns:a16="http://schemas.microsoft.com/office/drawing/2014/main" id="{5552493B-949C-218B-2C91-D2899F5769F3}"/>
              </a:ext>
            </a:extLst>
          </p:cNvPr>
          <p:cNvSpPr txBox="1"/>
          <p:nvPr/>
        </p:nvSpPr>
        <p:spPr>
          <a:xfrm>
            <a:off x="459593" y="3189978"/>
            <a:ext cx="2116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 tau = {tau_1..tau_</a:t>
            </a:r>
            <a:r>
              <a:rPr lang="tr-TR" sz="1600" b="1" dirty="0"/>
              <a:t>n</a:t>
            </a:r>
            <a:r>
              <a:rPr lang="fr-FR" sz="1600" b="1" dirty="0"/>
              <a:t>}</a:t>
            </a:r>
            <a:endParaRPr lang="tr-TR" sz="1600" b="1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7E34615-E95B-6415-BEDC-EE0DC8521279}"/>
              </a:ext>
            </a:extLst>
          </p:cNvPr>
          <p:cNvSpPr txBox="1"/>
          <p:nvPr/>
        </p:nvSpPr>
        <p:spPr>
          <a:xfrm>
            <a:off x="2296737" y="4731604"/>
            <a:ext cx="234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ddq</a:t>
            </a:r>
            <a:r>
              <a:rPr lang="tr-TR" sz="1600" b="1" dirty="0"/>
              <a:t> = {ddq_1..ddq_n} 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9F83A3C7-34C7-1502-F89F-2BC19FFB76B9}"/>
              </a:ext>
            </a:extLst>
          </p:cNvPr>
          <p:cNvSpPr/>
          <p:nvPr/>
        </p:nvSpPr>
        <p:spPr>
          <a:xfrm>
            <a:off x="6460635" y="2903062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endParaRPr lang="tr-TR" dirty="0"/>
          </a:p>
        </p:txBody>
      </p: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B982CE05-DEC3-3F15-36EF-32C1DBCBF513}"/>
              </a:ext>
            </a:extLst>
          </p:cNvPr>
          <p:cNvCxnSpPr>
            <a:cxnSpLocks/>
            <a:stCxn id="6" idx="0"/>
            <a:endCxn id="11" idx="1"/>
          </p:cNvCxnSpPr>
          <p:nvPr/>
        </p:nvCxnSpPr>
        <p:spPr>
          <a:xfrm rot="5400000" flipH="1" flipV="1">
            <a:off x="5442220" y="3592615"/>
            <a:ext cx="1058262" cy="97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C122DE2F-7347-6310-6452-2BE54F154747}"/>
              </a:ext>
            </a:extLst>
          </p:cNvPr>
          <p:cNvSpPr txBox="1"/>
          <p:nvPr/>
        </p:nvSpPr>
        <p:spPr>
          <a:xfrm>
            <a:off x="4638884" y="3809277"/>
            <a:ext cx="1957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dq</a:t>
            </a:r>
            <a:r>
              <a:rPr lang="tr-TR" sz="1600" b="1" dirty="0"/>
              <a:t> = {dq_1..dq_n}</a:t>
            </a:r>
          </a:p>
        </p:txBody>
      </p:sp>
      <p:cxnSp>
        <p:nvCxnSpPr>
          <p:cNvPr id="14" name="Bağlayıcı: Dirsek 13">
            <a:extLst>
              <a:ext uri="{FF2B5EF4-FFF2-40B4-BE49-F238E27FC236}">
                <a16:creationId xmlns:a16="http://schemas.microsoft.com/office/drawing/2014/main" id="{B0A3C6F0-591D-48E5-2315-CA6C9A72EAF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417771" y="3544712"/>
            <a:ext cx="3052129" cy="8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3B273CD5-72B4-BD0C-D3BA-44162ACCCE86}"/>
              </a:ext>
            </a:extLst>
          </p:cNvPr>
          <p:cNvSpPr txBox="1"/>
          <p:nvPr/>
        </p:nvSpPr>
        <p:spPr>
          <a:xfrm>
            <a:off x="8506326" y="3809277"/>
            <a:ext cx="2109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q = {q_1..q_</a:t>
            </a:r>
            <a:r>
              <a:rPr lang="tr-TR" sz="1600" b="1" dirty="0"/>
              <a:t>n</a:t>
            </a:r>
            <a:r>
              <a:rPr lang="fr-FR" sz="1600" b="1" dirty="0"/>
              <a:t>}</a:t>
            </a:r>
            <a:endParaRPr lang="tr-TR" sz="1600" b="1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DAF19DC7-2749-5A42-F69F-F259EAFEF933}"/>
              </a:ext>
            </a:extLst>
          </p:cNvPr>
          <p:cNvSpPr txBox="1"/>
          <p:nvPr/>
        </p:nvSpPr>
        <p:spPr>
          <a:xfrm>
            <a:off x="4121683" y="1764756"/>
            <a:ext cx="377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/>
              <a:t>RobotManipulatorDynamics.fmu</a:t>
            </a:r>
            <a:endParaRPr lang="tr-TR" sz="2000" b="1" dirty="0"/>
          </a:p>
        </p:txBody>
      </p:sp>
      <p:cxnSp>
        <p:nvCxnSpPr>
          <p:cNvPr id="17" name="Bağlayıcı: Dirsek 16">
            <a:extLst>
              <a:ext uri="{FF2B5EF4-FFF2-40B4-BE49-F238E27FC236}">
                <a16:creationId xmlns:a16="http://schemas.microsoft.com/office/drawing/2014/main" id="{08B83F6D-B048-04C7-A93E-451EE1334FE6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3467813" y="2903064"/>
            <a:ext cx="2014257" cy="649707"/>
          </a:xfrm>
          <a:prstGeom prst="bentConnector4">
            <a:avLst>
              <a:gd name="adj1" fmla="val 25709"/>
              <a:gd name="adj2" fmla="val 135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ağlayıcı: Dirsek 17">
            <a:extLst>
              <a:ext uri="{FF2B5EF4-FFF2-40B4-BE49-F238E27FC236}">
                <a16:creationId xmlns:a16="http://schemas.microsoft.com/office/drawing/2014/main" id="{8AED5EC1-5C0F-6647-55B8-F0FA7CE4198C}"/>
              </a:ext>
            </a:extLst>
          </p:cNvPr>
          <p:cNvCxnSpPr>
            <a:cxnSpLocks/>
          </p:cNvCxnSpPr>
          <p:nvPr/>
        </p:nvCxnSpPr>
        <p:spPr>
          <a:xfrm rot="10800000">
            <a:off x="3368752" y="2903061"/>
            <a:ext cx="5580098" cy="649706"/>
          </a:xfrm>
          <a:prstGeom prst="bentConnector4">
            <a:avLst>
              <a:gd name="adj1" fmla="val -1715"/>
              <a:gd name="adj2" fmla="val 169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889CF76D-826E-E7CE-4B9D-4B6560247FB3}"/>
              </a:ext>
            </a:extLst>
          </p:cNvPr>
          <p:cNvCxnSpPr/>
          <p:nvPr/>
        </p:nvCxnSpPr>
        <p:spPr>
          <a:xfrm>
            <a:off x="6460635" y="5070158"/>
            <a:ext cx="500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ağlayıcı: Dirsek 19">
            <a:extLst>
              <a:ext uri="{FF2B5EF4-FFF2-40B4-BE49-F238E27FC236}">
                <a16:creationId xmlns:a16="http://schemas.microsoft.com/office/drawing/2014/main" id="{E849634B-FE41-0A42-267B-ADCDDCAE329F}"/>
              </a:ext>
            </a:extLst>
          </p:cNvPr>
          <p:cNvCxnSpPr>
            <a:cxnSpLocks/>
          </p:cNvCxnSpPr>
          <p:nvPr/>
        </p:nvCxnSpPr>
        <p:spPr>
          <a:xfrm>
            <a:off x="3467811" y="5260736"/>
            <a:ext cx="7942822" cy="781841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78ED2795-7306-39A1-0888-8A3C2DF50F92}"/>
              </a:ext>
            </a:extLst>
          </p:cNvPr>
          <p:cNvSpPr txBox="1"/>
          <p:nvPr/>
        </p:nvSpPr>
        <p:spPr>
          <a:xfrm>
            <a:off x="9721063" y="4685345"/>
            <a:ext cx="1957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dq</a:t>
            </a:r>
            <a:r>
              <a:rPr lang="tr-TR" sz="1600" b="1" dirty="0"/>
              <a:t> = {dq_1..dq_n}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335F5556-22F9-1E68-420C-EE3C9449567F}"/>
              </a:ext>
            </a:extLst>
          </p:cNvPr>
          <p:cNvSpPr txBox="1"/>
          <p:nvPr/>
        </p:nvSpPr>
        <p:spPr>
          <a:xfrm>
            <a:off x="9655926" y="5654099"/>
            <a:ext cx="234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ddq</a:t>
            </a:r>
            <a:r>
              <a:rPr lang="tr-TR" sz="1600" b="1" dirty="0"/>
              <a:t> = {ddq_1..ddq_n} </a:t>
            </a:r>
          </a:p>
        </p:txBody>
      </p:sp>
    </p:spTree>
    <p:extLst>
      <p:ext uri="{BB962C8B-B14F-4D97-AF65-F5344CB8AC3E}">
        <p14:creationId xmlns:p14="http://schemas.microsoft.com/office/powerpoint/2010/main" val="224649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296B50-3392-8D6F-07A8-15EA77AF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Name: UR10e Robot Dynamics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707B85-92AE-35BA-D907-4A2D4FA9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FMU Name: </a:t>
            </a:r>
            <a:r>
              <a:rPr lang="tr-TR" sz="2800" dirty="0"/>
              <a:t>UR10eRobotManipulatorDynamics.fmu</a:t>
            </a:r>
          </a:p>
          <a:p>
            <a:r>
              <a:rPr lang="tr-TR" dirty="0"/>
              <a:t>FMU </a:t>
            </a:r>
            <a:r>
              <a:rPr lang="tr-TR" dirty="0" err="1"/>
              <a:t>Description</a:t>
            </a:r>
            <a:r>
              <a:rPr lang="tr-TR" dirty="0"/>
              <a:t>: </a:t>
            </a:r>
            <a:r>
              <a:rPr lang="tr-TR" dirty="0" err="1">
                <a:highlight>
                  <a:srgbClr val="FFFF00"/>
                </a:highlight>
              </a:rPr>
              <a:t>What</a:t>
            </a:r>
            <a:r>
              <a:rPr lang="tr-TR" dirty="0">
                <a:highlight>
                  <a:srgbClr val="FFFF00"/>
                </a:highlight>
              </a:rPr>
              <a:t> </a:t>
            </a:r>
            <a:r>
              <a:rPr lang="tr-TR" dirty="0" err="1">
                <a:highlight>
                  <a:srgbClr val="FFFF00"/>
                </a:highlight>
              </a:rPr>
              <a:t>does</a:t>
            </a:r>
            <a:r>
              <a:rPr lang="tr-TR" dirty="0">
                <a:highlight>
                  <a:srgbClr val="FFFF00"/>
                </a:highlight>
              </a:rPr>
              <a:t> FMU do?</a:t>
            </a:r>
          </a:p>
          <a:p>
            <a:r>
              <a:rPr lang="tr-TR" dirty="0">
                <a:highlight>
                  <a:srgbClr val="FFFF00"/>
                </a:highlight>
              </a:rPr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.</a:t>
            </a:r>
          </a:p>
          <a:p>
            <a:endParaRPr lang="tr-T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529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0A36261-9000-AA10-B31A-A4CF7AB3257F}"/>
              </a:ext>
            </a:extLst>
          </p:cNvPr>
          <p:cNvSpPr/>
          <p:nvPr/>
        </p:nvSpPr>
        <p:spPr>
          <a:xfrm>
            <a:off x="945355" y="1348182"/>
            <a:ext cx="10003547" cy="5066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D115DC7E-534A-03BC-93C1-0C4C7355B4A6}"/>
              </a:ext>
            </a:extLst>
          </p:cNvPr>
          <p:cNvSpPr/>
          <p:nvPr/>
        </p:nvSpPr>
        <p:spPr>
          <a:xfrm>
            <a:off x="2340373" y="2824570"/>
            <a:ext cx="1957136" cy="1299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Dynamics</a:t>
            </a: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Function</a:t>
            </a:r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(UR10e)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1B3CCDC-F6D0-2231-A672-EB3B6310C453}"/>
              </a:ext>
            </a:extLst>
          </p:cNvPr>
          <p:cNvSpPr/>
          <p:nvPr/>
        </p:nvSpPr>
        <p:spPr>
          <a:xfrm>
            <a:off x="4354628" y="4532537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endParaRPr lang="tr-TR" dirty="0"/>
          </a:p>
          <a:p>
            <a:pPr algn="ctr"/>
            <a:endParaRPr lang="tr-TR" dirty="0"/>
          </a:p>
          <a:p>
            <a:pPr algn="ctr"/>
            <a:r>
              <a:rPr lang="tr-TR" dirty="0"/>
              <a:t>(</a:t>
            </a:r>
            <a:r>
              <a:rPr lang="tr-TR" dirty="0" err="1"/>
              <a:t>Runge</a:t>
            </a:r>
            <a:r>
              <a:rPr lang="tr-TR" dirty="0"/>
              <a:t>-Kutta)</a:t>
            </a:r>
          </a:p>
        </p:txBody>
      </p:sp>
      <p:cxnSp>
        <p:nvCxnSpPr>
          <p:cNvPr id="9" name="Düz Ok Bağlayıcısı 8">
            <a:extLst>
              <a:ext uri="{FF2B5EF4-FFF2-40B4-BE49-F238E27FC236}">
                <a16:creationId xmlns:a16="http://schemas.microsoft.com/office/drawing/2014/main" id="{242F8438-3722-315B-1ABE-D11F23A0E2D3}"/>
              </a:ext>
            </a:extLst>
          </p:cNvPr>
          <p:cNvCxnSpPr>
            <a:cxnSpLocks/>
          </p:cNvCxnSpPr>
          <p:nvPr/>
        </p:nvCxnSpPr>
        <p:spPr>
          <a:xfrm>
            <a:off x="223462" y="3474275"/>
            <a:ext cx="2116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Bağlayıcı: Dirsek 15">
            <a:extLst>
              <a:ext uri="{FF2B5EF4-FFF2-40B4-BE49-F238E27FC236}">
                <a16:creationId xmlns:a16="http://schemas.microsoft.com/office/drawing/2014/main" id="{84AA555B-C3AE-EA20-DA90-12E49329834D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3307653" y="4135268"/>
            <a:ext cx="1058262" cy="10356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84B173B-18F2-4B66-6156-4A67D0B79701}"/>
              </a:ext>
            </a:extLst>
          </p:cNvPr>
          <p:cNvSpPr txBox="1"/>
          <p:nvPr/>
        </p:nvSpPr>
        <p:spPr>
          <a:xfrm>
            <a:off x="310722" y="3111485"/>
            <a:ext cx="21169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 tau = {tau_1..tau_6}</a:t>
            </a:r>
            <a:endParaRPr lang="tr-TR" sz="1600" b="1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2EC5DBA4-5199-C753-E933-FD68229F9C6B}"/>
              </a:ext>
            </a:extLst>
          </p:cNvPr>
          <p:cNvSpPr txBox="1"/>
          <p:nvPr/>
        </p:nvSpPr>
        <p:spPr>
          <a:xfrm>
            <a:off x="2147866" y="4653111"/>
            <a:ext cx="234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ddq</a:t>
            </a:r>
            <a:r>
              <a:rPr lang="tr-TR" sz="1600" b="1" dirty="0"/>
              <a:t> = {ddq_1..ddq_6} </a:t>
            </a:r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9EBFD6D4-BF2A-4B91-3B16-E4654C45C287}"/>
              </a:ext>
            </a:extLst>
          </p:cNvPr>
          <p:cNvSpPr/>
          <p:nvPr/>
        </p:nvSpPr>
        <p:spPr>
          <a:xfrm>
            <a:off x="6311764" y="2824569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endParaRPr lang="tr-TR" dirty="0"/>
          </a:p>
          <a:p>
            <a:pPr algn="ctr"/>
            <a:endParaRPr lang="tr-TR" dirty="0"/>
          </a:p>
          <a:p>
            <a:pPr algn="ctr"/>
            <a:r>
              <a:rPr lang="tr-TR" dirty="0"/>
              <a:t>(</a:t>
            </a:r>
            <a:r>
              <a:rPr lang="tr-TR" dirty="0" err="1"/>
              <a:t>Runge</a:t>
            </a:r>
            <a:r>
              <a:rPr lang="tr-TR" dirty="0"/>
              <a:t>-Kutta)</a:t>
            </a:r>
          </a:p>
        </p:txBody>
      </p:sp>
      <p:cxnSp>
        <p:nvCxnSpPr>
          <p:cNvPr id="25" name="Bağlayıcı: Dirsek 24">
            <a:extLst>
              <a:ext uri="{FF2B5EF4-FFF2-40B4-BE49-F238E27FC236}">
                <a16:creationId xmlns:a16="http://schemas.microsoft.com/office/drawing/2014/main" id="{66888CEC-DCB9-40B4-83F0-8A700A6B3FA9}"/>
              </a:ext>
            </a:extLst>
          </p:cNvPr>
          <p:cNvCxnSpPr>
            <a:cxnSpLocks/>
            <a:stCxn id="6" idx="0"/>
            <a:endCxn id="24" idx="1"/>
          </p:cNvCxnSpPr>
          <p:nvPr/>
        </p:nvCxnSpPr>
        <p:spPr>
          <a:xfrm rot="5400000" flipH="1" flipV="1">
            <a:off x="5293349" y="3514122"/>
            <a:ext cx="1058262" cy="9785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2B557513-D04E-34F6-74D7-36AE939415C7}"/>
              </a:ext>
            </a:extLst>
          </p:cNvPr>
          <p:cNvSpPr txBox="1"/>
          <p:nvPr/>
        </p:nvSpPr>
        <p:spPr>
          <a:xfrm>
            <a:off x="4490013" y="3730784"/>
            <a:ext cx="1957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dq</a:t>
            </a:r>
            <a:r>
              <a:rPr lang="tr-TR" sz="1600" b="1" dirty="0"/>
              <a:t> = {dq_1..dq_6}</a:t>
            </a:r>
          </a:p>
        </p:txBody>
      </p:sp>
      <p:cxnSp>
        <p:nvCxnSpPr>
          <p:cNvPr id="33" name="Bağlayıcı: Dirsek 32">
            <a:extLst>
              <a:ext uri="{FF2B5EF4-FFF2-40B4-BE49-F238E27FC236}">
                <a16:creationId xmlns:a16="http://schemas.microsoft.com/office/drawing/2014/main" id="{995F0E52-C50F-F0A5-7650-C2A6559943F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8268900" y="3466219"/>
            <a:ext cx="3052129" cy="8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Metin kutusu 47">
            <a:extLst>
              <a:ext uri="{FF2B5EF4-FFF2-40B4-BE49-F238E27FC236}">
                <a16:creationId xmlns:a16="http://schemas.microsoft.com/office/drawing/2014/main" id="{E9B49049-A4FB-9217-9A15-B2B3DF1D255B}"/>
              </a:ext>
            </a:extLst>
          </p:cNvPr>
          <p:cNvSpPr txBox="1"/>
          <p:nvPr/>
        </p:nvSpPr>
        <p:spPr>
          <a:xfrm>
            <a:off x="8357455" y="3730784"/>
            <a:ext cx="2109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q = {q_1..q_6}</a:t>
            </a:r>
            <a:endParaRPr lang="tr-TR" sz="1600" b="1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DBF500D0-DA78-E699-9828-099B7806810A}"/>
              </a:ext>
            </a:extLst>
          </p:cNvPr>
          <p:cNvSpPr txBox="1"/>
          <p:nvPr/>
        </p:nvSpPr>
        <p:spPr>
          <a:xfrm>
            <a:off x="3683445" y="1665762"/>
            <a:ext cx="4527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UR10eRobotManipulatorDynamics.fmu</a:t>
            </a:r>
          </a:p>
        </p:txBody>
      </p:sp>
      <p:cxnSp>
        <p:nvCxnSpPr>
          <p:cNvPr id="54" name="Bağlayıcı: Dirsek 53">
            <a:extLst>
              <a:ext uri="{FF2B5EF4-FFF2-40B4-BE49-F238E27FC236}">
                <a16:creationId xmlns:a16="http://schemas.microsoft.com/office/drawing/2014/main" id="{C3CAE73C-55E3-5FB9-56AE-E3E4CD947984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>
            <a:off x="3318942" y="2824571"/>
            <a:ext cx="2014257" cy="649707"/>
          </a:xfrm>
          <a:prstGeom prst="bentConnector4">
            <a:avLst>
              <a:gd name="adj1" fmla="val 25709"/>
              <a:gd name="adj2" fmla="val 1351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Bağlayıcı: Dirsek 56">
            <a:extLst>
              <a:ext uri="{FF2B5EF4-FFF2-40B4-BE49-F238E27FC236}">
                <a16:creationId xmlns:a16="http://schemas.microsoft.com/office/drawing/2014/main" id="{BB59C4D8-2092-3E4D-2CFB-F50DB6E30228}"/>
              </a:ext>
            </a:extLst>
          </p:cNvPr>
          <p:cNvCxnSpPr>
            <a:cxnSpLocks/>
          </p:cNvCxnSpPr>
          <p:nvPr/>
        </p:nvCxnSpPr>
        <p:spPr>
          <a:xfrm rot="10800000">
            <a:off x="3219881" y="2824568"/>
            <a:ext cx="5580098" cy="649706"/>
          </a:xfrm>
          <a:prstGeom prst="bentConnector4">
            <a:avLst>
              <a:gd name="adj1" fmla="val -1715"/>
              <a:gd name="adj2" fmla="val 1691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Düz Ok Bağlayıcısı 64">
            <a:extLst>
              <a:ext uri="{FF2B5EF4-FFF2-40B4-BE49-F238E27FC236}">
                <a16:creationId xmlns:a16="http://schemas.microsoft.com/office/drawing/2014/main" id="{30A116C0-059F-305C-8682-432F6D5A5A3F}"/>
              </a:ext>
            </a:extLst>
          </p:cNvPr>
          <p:cNvCxnSpPr/>
          <p:nvPr/>
        </p:nvCxnSpPr>
        <p:spPr>
          <a:xfrm>
            <a:off x="6311764" y="4991665"/>
            <a:ext cx="500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Bağlayıcı: Dirsek 67">
            <a:extLst>
              <a:ext uri="{FF2B5EF4-FFF2-40B4-BE49-F238E27FC236}">
                <a16:creationId xmlns:a16="http://schemas.microsoft.com/office/drawing/2014/main" id="{B356A416-87B8-81CC-5A6D-C6440740FEB3}"/>
              </a:ext>
            </a:extLst>
          </p:cNvPr>
          <p:cNvCxnSpPr>
            <a:cxnSpLocks/>
          </p:cNvCxnSpPr>
          <p:nvPr/>
        </p:nvCxnSpPr>
        <p:spPr>
          <a:xfrm>
            <a:off x="3318940" y="5182243"/>
            <a:ext cx="7942822" cy="781841"/>
          </a:xfrm>
          <a:prstGeom prst="bentConnector3">
            <a:avLst>
              <a:gd name="adj1" fmla="val 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6479A6D9-4A20-8758-4591-C7986E987B60}"/>
              </a:ext>
            </a:extLst>
          </p:cNvPr>
          <p:cNvSpPr txBox="1"/>
          <p:nvPr/>
        </p:nvSpPr>
        <p:spPr>
          <a:xfrm>
            <a:off x="9754250" y="5575439"/>
            <a:ext cx="2342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ddq</a:t>
            </a:r>
            <a:r>
              <a:rPr lang="tr-TR" sz="1600" b="1" dirty="0"/>
              <a:t> = {ddq_1..ddq_6} 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05C32039-AAC8-2718-537F-B8EB91CA0247}"/>
              </a:ext>
            </a:extLst>
          </p:cNvPr>
          <p:cNvSpPr txBox="1"/>
          <p:nvPr/>
        </p:nvSpPr>
        <p:spPr>
          <a:xfrm>
            <a:off x="9572192" y="4606852"/>
            <a:ext cx="1957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600" b="1" dirty="0"/>
              <a:t> </a:t>
            </a:r>
            <a:r>
              <a:rPr lang="tr-TR" sz="1600" b="1" dirty="0" err="1"/>
              <a:t>dq</a:t>
            </a:r>
            <a:r>
              <a:rPr lang="tr-TR" sz="1600" b="1" dirty="0"/>
              <a:t> = {dq_1..dq_6}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725BEF3C-9716-FE31-46A2-EB033CEB7D29}"/>
              </a:ext>
            </a:extLst>
          </p:cNvPr>
          <p:cNvSpPr txBox="1"/>
          <p:nvPr/>
        </p:nvSpPr>
        <p:spPr>
          <a:xfrm>
            <a:off x="9846168" y="3127665"/>
            <a:ext cx="2109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q = {q_1..q_6}</a:t>
            </a:r>
            <a:endParaRPr lang="tr-TR" sz="1600" b="1" dirty="0"/>
          </a:p>
        </p:txBody>
      </p:sp>
      <p:sp>
        <p:nvSpPr>
          <p:cNvPr id="14" name="Başlık 1">
            <a:extLst>
              <a:ext uri="{FF2B5EF4-FFF2-40B4-BE49-F238E27FC236}">
                <a16:creationId xmlns:a16="http://schemas.microsoft.com/office/drawing/2014/main" id="{88384434-2696-D223-66C2-FEA369B5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9"/>
            <a:ext cx="10515600" cy="1325563"/>
          </a:xfrm>
        </p:spPr>
        <p:txBody>
          <a:bodyPr/>
          <a:lstStyle/>
          <a:p>
            <a:r>
              <a:rPr lang="tr-TR" dirty="0"/>
              <a:t>Model Name: UR10e Robot Dynamics</a:t>
            </a:r>
            <a:br>
              <a:rPr lang="tr-TR" dirty="0"/>
            </a:br>
            <a:r>
              <a:rPr lang="tr-TR" sz="2400" dirty="0"/>
              <a:t>Model </a:t>
            </a:r>
            <a:r>
              <a:rPr lang="tr-TR" sz="2400" dirty="0" err="1"/>
              <a:t>Block</a:t>
            </a:r>
            <a:r>
              <a:rPr lang="tr-TR" sz="2400" dirty="0"/>
              <a:t> </a:t>
            </a:r>
            <a:r>
              <a:rPr lang="tr-TR" sz="2400" dirty="0" err="1"/>
              <a:t>Diagram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664993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6919964-286F-41A4-773E-661D76DE60CF}"/>
              </a:ext>
            </a:extLst>
          </p:cNvPr>
          <p:cNvSpPr/>
          <p:nvPr/>
        </p:nvSpPr>
        <p:spPr>
          <a:xfrm>
            <a:off x="924007" y="1641079"/>
            <a:ext cx="1957136" cy="1299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Dynamics</a:t>
            </a:r>
          </a:p>
          <a:p>
            <a:pPr algn="ctr"/>
            <a:r>
              <a:rPr lang="tr-TR" dirty="0" err="1">
                <a:solidFill>
                  <a:schemeClr val="tx1"/>
                </a:solidFill>
              </a:rPr>
              <a:t>Function</a:t>
            </a:r>
            <a:endParaRPr lang="tr-TR" dirty="0">
              <a:solidFill>
                <a:schemeClr val="tx1"/>
              </a:solidFill>
            </a:endParaRPr>
          </a:p>
          <a:p>
            <a:pPr algn="ctr"/>
            <a:endParaRPr lang="tr-TR" dirty="0">
              <a:solidFill>
                <a:schemeClr val="tx1"/>
              </a:solidFill>
            </a:endParaRPr>
          </a:p>
          <a:p>
            <a:pPr algn="ctr"/>
            <a:r>
              <a:rPr lang="tr-TR" dirty="0">
                <a:solidFill>
                  <a:schemeClr val="tx1"/>
                </a:solidFill>
              </a:rPr>
              <a:t>(UR10e)</a:t>
            </a:r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169C204C-2322-5AC8-AE1E-EB375E7769B1}"/>
              </a:ext>
            </a:extLst>
          </p:cNvPr>
          <p:cNvCxnSpPr>
            <a:cxnSpLocks/>
          </p:cNvCxnSpPr>
          <p:nvPr/>
        </p:nvCxnSpPr>
        <p:spPr>
          <a:xfrm>
            <a:off x="3384884" y="2290784"/>
            <a:ext cx="1668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Resim 7">
            <a:extLst>
              <a:ext uri="{FF2B5EF4-FFF2-40B4-BE49-F238E27FC236}">
                <a16:creationId xmlns:a16="http://schemas.microsoft.com/office/drawing/2014/main" id="{B8293B9C-2FD1-FE48-148E-FE3BB19FC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069" y="1258015"/>
            <a:ext cx="6768594" cy="233596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59FCD288-9A67-36B8-0BD2-ECCDAA60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38" y="3808725"/>
            <a:ext cx="6300283" cy="2695055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2DA257C5-81DC-FADD-5484-C53CF7E0574D}"/>
              </a:ext>
            </a:extLst>
          </p:cNvPr>
          <p:cNvCxnSpPr>
            <a:cxnSpLocks/>
          </p:cNvCxnSpPr>
          <p:nvPr/>
        </p:nvCxnSpPr>
        <p:spPr>
          <a:xfrm>
            <a:off x="1864055" y="3130336"/>
            <a:ext cx="0" cy="463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Resim 14">
            <a:extLst>
              <a:ext uri="{FF2B5EF4-FFF2-40B4-BE49-F238E27FC236}">
                <a16:creationId xmlns:a16="http://schemas.microsoft.com/office/drawing/2014/main" id="{1FEC917F-8085-B88F-BD8E-46ED72F7F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68" y="4098087"/>
            <a:ext cx="5369547" cy="20276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D67AA7BE-382D-3D0B-3F5A-2A859E9C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59"/>
            <a:ext cx="10515600" cy="1325563"/>
          </a:xfrm>
        </p:spPr>
        <p:txBody>
          <a:bodyPr/>
          <a:lstStyle/>
          <a:p>
            <a:r>
              <a:rPr lang="tr-TR" dirty="0"/>
              <a:t>Model Name: UR10e Robot Dynamics</a:t>
            </a:r>
            <a:br>
              <a:rPr lang="tr-TR" dirty="0"/>
            </a:br>
            <a:r>
              <a:rPr lang="tr-TR" sz="2400" dirty="0" err="1"/>
              <a:t>Dynamic</a:t>
            </a:r>
            <a:r>
              <a:rPr lang="tr-TR" sz="2400" dirty="0"/>
              <a:t> </a:t>
            </a:r>
            <a:r>
              <a:rPr lang="tr-TR" sz="2400" dirty="0" err="1"/>
              <a:t>Function</a:t>
            </a:r>
            <a:r>
              <a:rPr lang="tr-TR" sz="2400" dirty="0"/>
              <a:t> UR10e </a:t>
            </a:r>
            <a:r>
              <a:rPr lang="tr-TR" sz="2400" dirty="0" err="1"/>
              <a:t>Block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1160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8B9F1-7ECE-85BD-D83D-3C08834E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BD6494-92B7-38B2-44A0-C8546D99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Name: UR10e Robot Dynamics</a:t>
            </a:r>
            <a:br>
              <a:rPr lang="tr-TR" dirty="0"/>
            </a:br>
            <a:r>
              <a:rPr lang="tr-TR" sz="2400" dirty="0" err="1"/>
              <a:t>Dynamic</a:t>
            </a:r>
            <a:r>
              <a:rPr lang="tr-TR" sz="2400" dirty="0"/>
              <a:t> </a:t>
            </a:r>
            <a:r>
              <a:rPr lang="tr-TR" sz="2400" dirty="0" err="1"/>
              <a:t>Function</a:t>
            </a:r>
            <a:r>
              <a:rPr lang="tr-TR" sz="2400" dirty="0"/>
              <a:t> UR10e </a:t>
            </a:r>
            <a:r>
              <a:rPr lang="tr-TR" sz="2400" dirty="0" err="1"/>
              <a:t>Block</a:t>
            </a:r>
            <a:endParaRPr lang="tr-TR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D139CE-3219-AC9D-D876-832E1059D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Robot dinamik model hesaplaması için, dinamik denklemler bulmak mümkün olmayacaktır. Bunun yerine, nümerik olarak hesaplama yapan </a:t>
            </a:r>
            <a:r>
              <a:rPr lang="tr-TR" dirty="0" err="1"/>
              <a:t>dynamic</a:t>
            </a:r>
            <a:r>
              <a:rPr lang="tr-TR" dirty="0"/>
              <a:t> engine ya da </a:t>
            </a:r>
            <a:r>
              <a:rPr lang="tr-TR" dirty="0" err="1"/>
              <a:t>dynamic</a:t>
            </a:r>
            <a:r>
              <a:rPr lang="tr-TR" dirty="0"/>
              <a:t> </a:t>
            </a:r>
            <a:r>
              <a:rPr lang="tr-TR" dirty="0" err="1"/>
              <a:t>solver</a:t>
            </a:r>
            <a:r>
              <a:rPr lang="tr-TR" dirty="0"/>
              <a:t> (ODE) kullanmak uygun olacaktır.</a:t>
            </a:r>
          </a:p>
          <a:p>
            <a:r>
              <a:rPr lang="tr-TR" dirty="0"/>
              <a:t>Bu araçların kullanılması için, robot sistemini </a:t>
            </a:r>
            <a:r>
              <a:rPr lang="tr-TR" dirty="0" err="1"/>
              <a:t>rigid</a:t>
            </a:r>
            <a:r>
              <a:rPr lang="tr-TR" dirty="0"/>
              <a:t> body olarak model tanımlaması yapmak gerekecektir. Bu da bir iş yükü oluşturur. Bunun yerine, </a:t>
            </a:r>
            <a:r>
              <a:rPr lang="tr-TR" dirty="0" err="1"/>
              <a:t>gazeboda</a:t>
            </a:r>
            <a:r>
              <a:rPr lang="tr-TR" dirty="0"/>
              <a:t> bu modeller var UR10e için </a:t>
            </a:r>
            <a:r>
              <a:rPr lang="tr-TR" dirty="0" err="1"/>
              <a:t>urdf</a:t>
            </a:r>
            <a:r>
              <a:rPr lang="tr-TR" dirty="0"/>
              <a:t> formatında mevcuttur. </a:t>
            </a:r>
          </a:p>
          <a:p>
            <a:r>
              <a:rPr lang="tr-TR" dirty="0" err="1"/>
              <a:t>Gazebo</a:t>
            </a:r>
            <a:r>
              <a:rPr lang="tr-TR" dirty="0"/>
              <a:t> dinamik hesaplamada ODE kullanılıyor.  FMU modellerinin çalıştırılmasında kullanılan araçta dinamik hesaplamanın ODE ya da </a:t>
            </a:r>
            <a:r>
              <a:rPr lang="tr-TR" dirty="0" err="1"/>
              <a:t>gazebo</a:t>
            </a:r>
            <a:r>
              <a:rPr lang="tr-TR" dirty="0"/>
              <a:t> tarafından yaptırılması için, </a:t>
            </a:r>
            <a:r>
              <a:rPr lang="tr-TR" dirty="0" err="1"/>
              <a:t>API’leri</a:t>
            </a:r>
            <a:r>
              <a:rPr lang="tr-TR" dirty="0"/>
              <a:t> ODE ya da </a:t>
            </a:r>
            <a:r>
              <a:rPr lang="tr-TR" dirty="0" err="1"/>
              <a:t>gazebo</a:t>
            </a:r>
            <a:r>
              <a:rPr lang="tr-TR" dirty="0"/>
              <a:t> </a:t>
            </a:r>
            <a:r>
              <a:rPr lang="tr-TR" dirty="0" err="1"/>
              <a:t>API’leri</a:t>
            </a:r>
            <a:r>
              <a:rPr lang="tr-TR" dirty="0"/>
              <a:t> kullanılabilir. Bu </a:t>
            </a:r>
            <a:r>
              <a:rPr lang="tr-TR" dirty="0" err="1"/>
              <a:t>API’ler</a:t>
            </a:r>
            <a:r>
              <a:rPr lang="tr-TR" dirty="0"/>
              <a:t>, nasıl kullanılacak, bakmak gerekiyor. </a:t>
            </a:r>
            <a:r>
              <a:rPr lang="tr-TR" dirty="0" err="1"/>
              <a:t>Gazebo’da</a:t>
            </a:r>
            <a:r>
              <a:rPr lang="tr-TR" dirty="0"/>
              <a:t> grafik arayüz çalıştırılmadan sadece hesaplamaların yapılması için, CLI kullanılabilir. Bunun incelenmesi gerekmektedir.</a:t>
            </a:r>
          </a:p>
        </p:txBody>
      </p:sp>
    </p:spTree>
    <p:extLst>
      <p:ext uri="{BB962C8B-B14F-4D97-AF65-F5344CB8AC3E}">
        <p14:creationId xmlns:p14="http://schemas.microsoft.com/office/powerpoint/2010/main" val="250797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F9698E3-4A93-4CE1-DA32-07255668B26A}"/>
              </a:ext>
            </a:extLst>
          </p:cNvPr>
          <p:cNvSpPr/>
          <p:nvPr/>
        </p:nvSpPr>
        <p:spPr>
          <a:xfrm>
            <a:off x="1045293" y="807666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r>
              <a:rPr lang="tr-TR" dirty="0"/>
              <a:t> #1</a:t>
            </a:r>
          </a:p>
        </p:txBody>
      </p:sp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4D0A42F4-F4BF-E512-4C07-0C1478102F71}"/>
              </a:ext>
            </a:extLst>
          </p:cNvPr>
          <p:cNvCxnSpPr>
            <a:cxnSpLocks/>
          </p:cNvCxnSpPr>
          <p:nvPr/>
        </p:nvCxnSpPr>
        <p:spPr>
          <a:xfrm>
            <a:off x="3384884" y="1514035"/>
            <a:ext cx="1668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Dikdörtgen 6">
            <a:extLst>
              <a:ext uri="{FF2B5EF4-FFF2-40B4-BE49-F238E27FC236}">
                <a16:creationId xmlns:a16="http://schemas.microsoft.com/office/drawing/2014/main" id="{A01A217F-50EC-775C-A56B-29F3B467C902}"/>
              </a:ext>
            </a:extLst>
          </p:cNvPr>
          <p:cNvSpPr/>
          <p:nvPr/>
        </p:nvSpPr>
        <p:spPr>
          <a:xfrm>
            <a:off x="1045293" y="3879730"/>
            <a:ext cx="1957136" cy="12994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err="1"/>
              <a:t>Integrator</a:t>
            </a:r>
            <a:r>
              <a:rPr lang="tr-TR" dirty="0"/>
              <a:t> #2</a:t>
            </a: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1B975F7F-FAD9-C78C-1E65-C24C1492E5C0}"/>
              </a:ext>
            </a:extLst>
          </p:cNvPr>
          <p:cNvCxnSpPr>
            <a:cxnSpLocks/>
          </p:cNvCxnSpPr>
          <p:nvPr/>
        </p:nvCxnSpPr>
        <p:spPr>
          <a:xfrm>
            <a:off x="3384884" y="4586099"/>
            <a:ext cx="16683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Resim 15">
            <a:extLst>
              <a:ext uri="{FF2B5EF4-FFF2-40B4-BE49-F238E27FC236}">
                <a16:creationId xmlns:a16="http://schemas.microsoft.com/office/drawing/2014/main" id="{304EED4E-5D82-DBC4-D88A-B3C4F76D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421" y="1066297"/>
            <a:ext cx="3864165" cy="1040778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F3F52E83-71A6-0876-6050-321E2831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421" y="4065710"/>
            <a:ext cx="3324118" cy="104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1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40BFFA79-E241-E701-7E63-675AF14F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6" y="299295"/>
            <a:ext cx="10606582" cy="576540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E360D4D-E95C-F6BC-AEA8-48BDEA4CC720}"/>
              </a:ext>
            </a:extLst>
          </p:cNvPr>
          <p:cNvSpPr txBox="1"/>
          <p:nvPr/>
        </p:nvSpPr>
        <p:spPr>
          <a:xfrm>
            <a:off x="727587" y="6074531"/>
            <a:ext cx="992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Link: https://www.universal-robots.com/articles/ur/application-installation/dh-parameters-for-calculations-of-kinematics-and-dynamics/?ysclid=m9jvxr13yl422421043</a:t>
            </a:r>
          </a:p>
        </p:txBody>
      </p:sp>
    </p:spTree>
    <p:extLst>
      <p:ext uri="{BB962C8B-B14F-4D97-AF65-F5344CB8AC3E}">
        <p14:creationId xmlns:p14="http://schemas.microsoft.com/office/powerpoint/2010/main" val="372907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35BF0-B4D9-B522-B3F1-AC87032BE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>
            <a:extLst>
              <a:ext uri="{FF2B5EF4-FFF2-40B4-BE49-F238E27FC236}">
                <a16:creationId xmlns:a16="http://schemas.microsoft.com/office/drawing/2014/main" id="{5E7CD14A-2E19-8D6A-2336-104A7164D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93" y="1601249"/>
            <a:ext cx="9432614" cy="146034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D601F1DA-4DD5-BD10-9E0D-C4D367126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11" y="3048684"/>
            <a:ext cx="5744377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8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488</Words>
  <Application>Microsoft Office PowerPoint</Application>
  <PresentationFormat>Geniş ekran</PresentationFormat>
  <Paragraphs>78</Paragraphs>
  <Slides>12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Teması</vt:lpstr>
      <vt:lpstr>FMU Library Catalogue</vt:lpstr>
      <vt:lpstr>Model Name: Template Robot Dynamics</vt:lpstr>
      <vt:lpstr>Model Name: UR10e Robot Dynamics</vt:lpstr>
      <vt:lpstr>Model Name: UR10e Robot Dynamics Model Block Diagram</vt:lpstr>
      <vt:lpstr>Model Name: UR10e Robot Dynamics Dynamic Function UR10e Block</vt:lpstr>
      <vt:lpstr>Model Name: UR10e Robot Dynamics Dynamic Function UR10e Block</vt:lpstr>
      <vt:lpstr>PowerPoint Sunusu</vt:lpstr>
      <vt:lpstr>PowerPoint Sunusu</vt:lpstr>
      <vt:lpstr>PowerPoint Sunusu</vt:lpstr>
      <vt:lpstr>Model Name: UR10e Robot Forward Kinematics Model Block Diagram</vt:lpstr>
      <vt:lpstr>Model Name: UR10e Robot Inverse Kinematics Model Block Diagram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Serhat Kahraman</dc:creator>
  <cp:lastModifiedBy>Serhat Kahraman</cp:lastModifiedBy>
  <cp:revision>27</cp:revision>
  <dcterms:created xsi:type="dcterms:W3CDTF">2025-04-16T08:16:56Z</dcterms:created>
  <dcterms:modified xsi:type="dcterms:W3CDTF">2025-04-22T08:25:32Z</dcterms:modified>
</cp:coreProperties>
</file>