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30" y="-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C7FD-4DDE-4BA3-9664-24B8E0CF650C}" type="datetimeFigureOut">
              <a:rPr lang="en-US" smtClean="0"/>
              <a:pPr/>
              <a:t>12/2/2009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240DC-6640-49D7-B936-87F8EAAEB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9DE8-61A9-4F72-B3EB-168FA2B00088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7C0B-3607-4D69-8D79-25523218289B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18F4-1DAF-4B42-B31D-C94D56BCE17A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445-B882-4BED-9B9B-5407471DAB56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06C-E489-48B4-9F89-92817633FC7F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068A-AD77-4CED-8F8D-E0B2FA4BB431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147D-1417-4E5E-897D-8ACA0E7766AC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0245-F5D1-466B-AECD-699028297E60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A60-D7D9-49DA-8ACB-4E6ED7AAA63A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8092-9AC6-4517-B30E-DC304823F80C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A277-64BE-4DFA-81C7-EE673D907417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1560A0-1940-42EB-8243-369B73ECF082}" type="datetime1">
              <a:rPr lang="en-US" smtClean="0"/>
              <a:pPr/>
              <a:t>12/2/2009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EE383D-D2A8-487B-861D-1584BAB7C0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/>
              <a:t>Heat transfer correlations for BIPV/T systems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6400800" cy="1752600"/>
          </a:xfrm>
        </p:spPr>
        <p:txBody>
          <a:bodyPr/>
          <a:lstStyle/>
          <a:p>
            <a:pPr algn="l"/>
            <a:r>
              <a:rPr lang="en-US" b="1" dirty="0" smtClean="0"/>
              <a:t>Luis Candanedo</a:t>
            </a:r>
          </a:p>
          <a:p>
            <a:pPr algn="l"/>
            <a:r>
              <a:rPr lang="en-US" b="1" dirty="0" smtClean="0"/>
              <a:t>Concordia University</a:t>
            </a:r>
          </a:p>
          <a:p>
            <a:pPr algn="l"/>
            <a:r>
              <a:rPr lang="en-US" b="1" dirty="0" smtClean="0"/>
              <a:t>Montreal, November 23th, 2009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1</a:t>
            </a:fld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thermal gradients across the width were observed.</a:t>
            </a:r>
          </a:p>
          <a:p>
            <a:r>
              <a:rPr lang="en-US" dirty="0" smtClean="0"/>
              <a:t>Major emphasis of temperature variation along the length.</a:t>
            </a:r>
          </a:p>
          <a:p>
            <a:r>
              <a:rPr lang="en-US" dirty="0" smtClean="0"/>
              <a:t>Negligible heat loss through the bottom surface (combined R  ≈ 1.96 RSI</a:t>
            </a:r>
          </a:p>
          <a:p>
            <a:r>
              <a:rPr lang="en-US" dirty="0" smtClean="0"/>
              <a:t>Aspect ratio, Width/Height of 10 in order to represent a roof BIPV/T installation.</a:t>
            </a:r>
          </a:p>
          <a:p>
            <a:r>
              <a:rPr lang="en-US" dirty="0" smtClean="0"/>
              <a:t>Length/Hydraulic Diameter of 38.</a:t>
            </a:r>
          </a:p>
          <a:p>
            <a:r>
              <a:rPr lang="en-US" dirty="0" smtClean="0"/>
              <a:t>Tilt angles tested (45 &amp; 30 degrees from horizontal)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10</a:t>
            </a:fld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Data 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69720"/>
          </a:xfrm>
        </p:spPr>
        <p:txBody>
          <a:bodyPr/>
          <a:lstStyle/>
          <a:p>
            <a:r>
              <a:rPr lang="en-US" dirty="0" smtClean="0"/>
              <a:t>Non dimensional numbers employed, </a:t>
            </a:r>
            <a:r>
              <a:rPr lang="en-US" dirty="0" err="1" smtClean="0"/>
              <a:t>Nusselt</a:t>
            </a:r>
            <a:r>
              <a:rPr lang="en-US" dirty="0" smtClean="0"/>
              <a:t> &amp; Reynolds numbers, x/Dh, </a:t>
            </a:r>
            <a:r>
              <a:rPr lang="en-US" dirty="0" err="1" smtClean="0"/>
              <a:t>Grashoft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Dh = 4A</a:t>
            </a:r>
            <a:r>
              <a:rPr lang="en-US" baseline="-25000" dirty="0" smtClean="0"/>
              <a:t>c</a:t>
            </a:r>
            <a:r>
              <a:rPr lang="en-US" dirty="0" smtClean="0"/>
              <a:t>/U, where U is the wetted perimeter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4800" y="2743200"/>
          <a:ext cx="7696200" cy="1149138"/>
        </p:xfrm>
        <a:graphic>
          <a:graphicData uri="http://schemas.openxmlformats.org/presentationml/2006/ole">
            <p:oleObj spid="_x0000_s1026" name="Equation" r:id="rId3" imgW="1587240" imgH="241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" y="3657600"/>
          <a:ext cx="5558588" cy="1219200"/>
        </p:xfrm>
        <a:graphic>
          <a:graphicData uri="http://schemas.openxmlformats.org/presentationml/2006/ole">
            <p:oleObj spid="_x0000_s1027" name="Equation" r:id="rId4" imgW="1091880" imgH="241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14400" y="4800600"/>
          <a:ext cx="5997575" cy="1600200"/>
        </p:xfrm>
        <a:graphic>
          <a:graphicData uri="http://schemas.openxmlformats.org/presentationml/2006/ole">
            <p:oleObj spid="_x0000_s1028" name="Equation" r:id="rId5" imgW="253980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276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Eliminating transient effects.</a:t>
            </a:r>
          </a:p>
          <a:p>
            <a:pPr>
              <a:buNone/>
            </a:pPr>
            <a:r>
              <a:rPr lang="en-US" sz="3000" dirty="0" smtClean="0"/>
              <a:t> 			Due to thermal mass of PV modules </a:t>
            </a:r>
          </a:p>
          <a:p>
            <a:pPr>
              <a:buNone/>
            </a:pPr>
            <a:r>
              <a:rPr lang="en-US" sz="3000" dirty="0" smtClean="0"/>
              <a:t>				and air flow rate.</a:t>
            </a:r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temperature distribution inside the channel (Time Response)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019800"/>
            <a:ext cx="762000" cy="365125"/>
          </a:xfrm>
        </p:spPr>
        <p:txBody>
          <a:bodyPr/>
          <a:lstStyle/>
          <a:p>
            <a:fld id="{97EE383D-D2A8-487B-861D-1584BAB7C00E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Air Temperature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447800"/>
            <a:ext cx="4267199" cy="6421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85800" y="2133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A, B, and C are fitted parameters. The correlation coefficients (R</a:t>
            </a:r>
            <a:r>
              <a:rPr lang="en-US" baseline="30000" dirty="0"/>
              <a:t>2</a:t>
            </a:r>
            <a:r>
              <a:rPr lang="en-US" dirty="0"/>
              <a:t>) of the regressions shown in Figure 6 are high (R</a:t>
            </a:r>
            <a:r>
              <a:rPr lang="en-US" baseline="30000" dirty="0"/>
              <a:t>2</a:t>
            </a:r>
            <a:r>
              <a:rPr lang="en-US" dirty="0"/>
              <a:t>≈ 0.99).</a:t>
            </a: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19400"/>
            <a:ext cx="6477000" cy="38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CHTC’s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362200"/>
            <a:ext cx="4648200" cy="1135640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648200"/>
            <a:ext cx="4800600" cy="111581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3400" y="3810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there is </a:t>
            </a:r>
            <a:r>
              <a:rPr lang="en-US" dirty="0" err="1" smtClean="0"/>
              <a:t>negligble</a:t>
            </a:r>
            <a:r>
              <a:rPr lang="en-US" dirty="0" smtClean="0"/>
              <a:t> heat loss through the bottom surface, it follows that: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Nusselt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0229"/>
          <a:stretch>
            <a:fillRect/>
          </a:stretch>
        </p:blipFill>
        <p:spPr bwMode="auto">
          <a:xfrm>
            <a:off x="2514600" y="2133601"/>
            <a:ext cx="4191000" cy="1371600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5714"/>
          <a:stretch>
            <a:fillRect/>
          </a:stretch>
        </p:blipFill>
        <p:spPr bwMode="auto">
          <a:xfrm>
            <a:off x="2514600" y="4191000"/>
            <a:ext cx="3505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Nusselt</a:t>
            </a:r>
            <a:r>
              <a:rPr lang="en-US" dirty="0" smtClean="0"/>
              <a:t> number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772399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477000" cy="45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8382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Nusselt</a:t>
            </a:r>
            <a:r>
              <a:rPr lang="en-US" sz="2500" dirty="0" smtClean="0"/>
              <a:t> number at the PV surface</a:t>
            </a:r>
            <a:endParaRPr lang="en-US" sz="25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4343400"/>
            <a:ext cx="3581400" cy="42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Nusselt</a:t>
            </a:r>
            <a:r>
              <a:rPr lang="en-US" dirty="0" smtClean="0"/>
              <a:t> number at the bottom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24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1447800"/>
            <a:ext cx="4932947" cy="4572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Numerical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Experimental setup - Smooth cavity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 Reduction / Correlations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Grashof</a:t>
            </a:r>
            <a:r>
              <a:rPr lang="en-US" sz="2800" dirty="0" smtClean="0"/>
              <a:t>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Comparison with previous correlations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Papers (Journal Publications (ASHRAE&amp;ASME)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development: framing effects and tilt angle</a:t>
            </a:r>
          </a:p>
          <a:p>
            <a:pPr marL="514350" indent="-514350">
              <a:buNone/>
            </a:pPr>
            <a:r>
              <a:rPr lang="en-CA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2</a:t>
            </a:fld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with other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Grashof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experimental data falls in the mixed regime of turbulent heat transfer (2×10</a:t>
            </a:r>
            <a:r>
              <a:rPr lang="en-US" baseline="30000" dirty="0" smtClean="0"/>
              <a:t>10</a:t>
            </a:r>
            <a:r>
              <a:rPr lang="en-US" dirty="0" smtClean="0"/>
              <a:t>&lt;Ra&lt;5×10</a:t>
            </a:r>
            <a:r>
              <a:rPr lang="en-US" baseline="30000" dirty="0" smtClean="0"/>
              <a:t>10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The experimental data is also in agreement with the results obtained by </a:t>
            </a:r>
            <a:r>
              <a:rPr lang="en-US" dirty="0" err="1" smtClean="0"/>
              <a:t>Sudo</a:t>
            </a:r>
            <a:r>
              <a:rPr lang="en-US" i="1" dirty="0" smtClean="0"/>
              <a:t> et al.</a:t>
            </a:r>
            <a:r>
              <a:rPr lang="en-US" dirty="0" smtClean="0"/>
              <a:t> [51]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Candanedo, L.M., A.K. </a:t>
            </a:r>
            <a:r>
              <a:rPr lang="en-US" dirty="0" err="1" smtClean="0"/>
              <a:t>Athienitis</a:t>
            </a:r>
            <a:r>
              <a:rPr lang="en-US" dirty="0" smtClean="0"/>
              <a:t>, J. Candanedo, W. O'Brien, and Y.-X. Chen, </a:t>
            </a:r>
            <a:r>
              <a:rPr lang="en-US" i="1" dirty="0" smtClean="0"/>
              <a:t>Transient and steady state models for open-loop air-based BIPV/T systems.</a:t>
            </a:r>
            <a:r>
              <a:rPr lang="en-US" dirty="0" smtClean="0"/>
              <a:t> ASHRAE transactions, 2010. (accepted)</a:t>
            </a:r>
          </a:p>
          <a:p>
            <a:r>
              <a:rPr lang="en-US" dirty="0" smtClean="0"/>
              <a:t>Candanedo, L.M, A.K. </a:t>
            </a:r>
            <a:r>
              <a:rPr lang="en-US" dirty="0" err="1" smtClean="0"/>
              <a:t>Athienitis</a:t>
            </a:r>
            <a:r>
              <a:rPr lang="en-US" dirty="0" smtClean="0"/>
              <a:t>. Convective Heat Transfer Coefficients in a Building-Integrated Photovoltaic/Thermal System. Submitted to ASME Journal of Solar Energy Engineering, October 14</a:t>
            </a:r>
            <a:r>
              <a:rPr lang="en-US" baseline="30000" dirty="0" smtClean="0"/>
              <a:t>th</a:t>
            </a:r>
            <a:r>
              <a:rPr lang="en-US" dirty="0" smtClean="0"/>
              <a:t>, 2009.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Correlations under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8382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Correlations at 30 degree tilt angle (Top and bottom surfaces)</a:t>
            </a:r>
          </a:p>
          <a:p>
            <a:r>
              <a:rPr lang="en-US" sz="2500" dirty="0" smtClean="0"/>
              <a:t>Results show a negligible reduction of </a:t>
            </a:r>
            <a:r>
              <a:rPr lang="en-US" sz="2500" dirty="0" err="1" smtClean="0"/>
              <a:t>Nusselt</a:t>
            </a:r>
            <a:r>
              <a:rPr lang="en-US" sz="2500" dirty="0" smtClean="0"/>
              <a:t> number due to the tilt angle.</a:t>
            </a:r>
          </a:p>
          <a:p>
            <a:endParaRPr lang="en-US" sz="2500" dirty="0" smtClean="0"/>
          </a:p>
          <a:p>
            <a:r>
              <a:rPr lang="en-US" sz="2500" dirty="0" smtClean="0"/>
              <a:t>Correlation including wood framing effects. Soon to be finished. This week. Results show increased </a:t>
            </a:r>
            <a:r>
              <a:rPr lang="en-US" sz="2500" dirty="0" err="1" smtClean="0"/>
              <a:t>Nusselt</a:t>
            </a:r>
            <a:r>
              <a:rPr lang="en-US" sz="2500" dirty="0" smtClean="0"/>
              <a:t> number by around 30% compared to the 45 degree tilt angle correlation 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 /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review showed that typical correlations for pipes and ducts underestimated the convective heat transfer coefficients in BIPV/T systems (</a:t>
            </a:r>
            <a:r>
              <a:rPr lang="en-US" dirty="0" err="1" smtClean="0"/>
              <a:t>Eicker</a:t>
            </a:r>
            <a:r>
              <a:rPr lang="en-US" dirty="0" smtClean="0"/>
              <a:t> et al, 1999, </a:t>
            </a:r>
            <a:r>
              <a:rPr lang="en-US" dirty="0" err="1" smtClean="0"/>
              <a:t>Bazilian</a:t>
            </a:r>
            <a:r>
              <a:rPr lang="en-US" dirty="0" smtClean="0"/>
              <a:t> and Prasad 2002, </a:t>
            </a:r>
            <a:r>
              <a:rPr lang="en-US" dirty="0" err="1" smtClean="0"/>
              <a:t>Bloem</a:t>
            </a:r>
            <a:r>
              <a:rPr lang="en-US" dirty="0" smtClean="0"/>
              <a:t>, 2004 and </a:t>
            </a:r>
            <a:r>
              <a:rPr lang="en-US" dirty="0" err="1" smtClean="0"/>
              <a:t>Charron</a:t>
            </a:r>
            <a:r>
              <a:rPr lang="en-US" dirty="0" smtClean="0"/>
              <a:t> and </a:t>
            </a:r>
            <a:r>
              <a:rPr lang="en-US" dirty="0" err="1" smtClean="0"/>
              <a:t>Athienitis</a:t>
            </a:r>
            <a:r>
              <a:rPr lang="en-US" dirty="0" smtClean="0"/>
              <a:t> 2006)</a:t>
            </a:r>
          </a:p>
          <a:p>
            <a:r>
              <a:rPr lang="en-US" dirty="0" smtClean="0"/>
              <a:t>Experimental measurement of convective heat transfer coefficients has been carried out @ Concordia using a BIPV/T channel setup. The approach consists to study first a smooth configuration and then framing effects to have </a:t>
            </a:r>
            <a:r>
              <a:rPr lang="en-US" dirty="0" err="1" smtClean="0"/>
              <a:t>Nusselt</a:t>
            </a:r>
            <a:r>
              <a:rPr lang="en-US" dirty="0" smtClean="0"/>
              <a:t> number limits.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Researchers recommend to use a combination of natural convection </a:t>
            </a:r>
            <a:r>
              <a:rPr lang="en-US" dirty="0" err="1" smtClean="0"/>
              <a:t>Nusselt</a:t>
            </a:r>
            <a:r>
              <a:rPr lang="en-US" dirty="0" smtClean="0"/>
              <a:t> number correlation (or laminar flow) with forced flow correlations. (See details in Paper)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Eicker</a:t>
            </a:r>
            <a:r>
              <a:rPr lang="en-US" dirty="0" smtClean="0"/>
              <a:t>, 2003 recommends for a ventilated PV vertical façade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105400"/>
            <a:ext cx="3130062" cy="6858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-Non uniform heat fluxes or temperatures across boundaries.</a:t>
            </a:r>
          </a:p>
          <a:p>
            <a:pPr>
              <a:buNone/>
            </a:pPr>
            <a:r>
              <a:rPr lang="en-CA" dirty="0" smtClean="0"/>
              <a:t>-Natural convection effects.</a:t>
            </a:r>
          </a:p>
          <a:p>
            <a:pPr>
              <a:buNone/>
            </a:pPr>
            <a:r>
              <a:rPr lang="en-CA" dirty="0" smtClean="0"/>
              <a:t>-Framing effects. </a:t>
            </a:r>
          </a:p>
          <a:p>
            <a:pPr>
              <a:buNone/>
            </a:pPr>
            <a:r>
              <a:rPr lang="en-CA" dirty="0" smtClean="0"/>
              <a:t>-Developed Vs Non developed flow conditions.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Numerical 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 smtClean="0"/>
              <a:t>See papers SBRN conference in Toronto (Candanedo et al, 2009) and ASHRAE (Candanedo et al, 2010).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6</a:t>
            </a:fld>
            <a:endParaRPr lang="en-US" sz="25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28091" r="20914" b="9445"/>
          <a:stretch>
            <a:fillRect/>
          </a:stretch>
        </p:blipFill>
        <p:spPr bwMode="auto">
          <a:xfrm>
            <a:off x="2895600" y="1295400"/>
            <a:ext cx="449762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495800" y="2667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35052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Setups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7</a:t>
            </a:fld>
            <a:endParaRPr lang="en-US" sz="25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26949" t="23003" r="20888" b="3835"/>
          <a:stretch>
            <a:fillRect/>
          </a:stretch>
        </p:blipFill>
        <p:spPr bwMode="auto">
          <a:xfrm>
            <a:off x="3124200" y="2133600"/>
            <a:ext cx="3200400" cy="337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est hut pictures 2009 0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2590800" cy="3373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 cstate="print"/>
          <a:srcRect l="22198" r="22198"/>
          <a:stretch>
            <a:fillRect/>
          </a:stretch>
        </p:blipFill>
        <p:spPr bwMode="auto">
          <a:xfrm>
            <a:off x="5791200" y="2667000"/>
            <a:ext cx="3200400" cy="322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48400" y="175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Amorphous PV module 6% </a:t>
            </a:r>
            <a:r>
              <a:rPr lang="el-GR" dirty="0" smtClean="0"/>
              <a:t>η</a:t>
            </a:r>
            <a:r>
              <a:rPr lang="en-US" baseline="-25000" dirty="0" smtClean="0"/>
              <a:t>e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Ecoterra</a:t>
            </a:r>
            <a:r>
              <a:rPr lang="en-US" dirty="0" smtClean="0"/>
              <a:t>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8</a:t>
            </a:fld>
            <a:endParaRPr lang="en-US" sz="2500" dirty="0"/>
          </a:p>
        </p:txBody>
      </p:sp>
      <p:pic>
        <p:nvPicPr>
          <p:cNvPr id="5" name="Picture 4" descr="Picture 005.jpg"/>
          <p:cNvPicPr/>
          <p:nvPr/>
        </p:nvPicPr>
        <p:blipFill>
          <a:blip r:embed="rId2" cstate="print"/>
          <a:srcRect t="16422" b="18216"/>
          <a:stretch>
            <a:fillRect/>
          </a:stretch>
        </p:blipFill>
        <p:spPr>
          <a:xfrm>
            <a:off x="1066800" y="1981200"/>
            <a:ext cx="71628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distributions  along PV interior surface and insulation.</a:t>
            </a:r>
          </a:p>
          <a:p>
            <a:r>
              <a:rPr lang="en-US" dirty="0" smtClean="0"/>
              <a:t>Temperature rise of the air.</a:t>
            </a:r>
          </a:p>
          <a:p>
            <a:r>
              <a:rPr lang="en-US" dirty="0" smtClean="0"/>
              <a:t>Accurate measurement of the airflow inside the channel (CFM).</a:t>
            </a:r>
          </a:p>
          <a:p>
            <a:r>
              <a:rPr lang="en-US" dirty="0" smtClean="0"/>
              <a:t>Surfaces long-wave emissivities.</a:t>
            </a:r>
          </a:p>
          <a:p>
            <a:r>
              <a:rPr lang="en-US" dirty="0" smtClean="0"/>
              <a:t>Electrical power output.</a:t>
            </a:r>
          </a:p>
          <a:p>
            <a:r>
              <a:rPr lang="en-US" dirty="0" smtClean="0"/>
              <a:t>Ambient air temperature and inlet air temperature, relative humidity and exterior wind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383D-D2A8-487B-861D-1584BAB7C00E}" type="slidenum">
              <a:rPr lang="en-US" sz="2500" smtClean="0"/>
              <a:pPr/>
              <a:t>9</a:t>
            </a:fld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670</Words>
  <Application>Microsoft Office PowerPoint</Application>
  <PresentationFormat>On-screen Show (4:3)</PresentationFormat>
  <Paragraphs>105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Flow</vt:lpstr>
      <vt:lpstr>Equation</vt:lpstr>
      <vt:lpstr>Heat transfer correlations for BIPV/T systems</vt:lpstr>
      <vt:lpstr>Overview</vt:lpstr>
      <vt:lpstr>Introduction</vt:lpstr>
      <vt:lpstr>Intro… cont</vt:lpstr>
      <vt:lpstr>Complexity</vt:lpstr>
      <vt:lpstr>Numerical Modeling</vt:lpstr>
      <vt:lpstr>Experimental Setups</vt:lpstr>
      <vt:lpstr>Ecoterra House</vt:lpstr>
      <vt:lpstr>Measured variables</vt:lpstr>
      <vt:lpstr>Features</vt:lpstr>
      <vt:lpstr>Data Reduction</vt:lpstr>
      <vt:lpstr>Slide 12</vt:lpstr>
      <vt:lpstr>Air temperature distribution inside the channel (Time Response)</vt:lpstr>
      <vt:lpstr>Air Temperature distribution</vt:lpstr>
      <vt:lpstr>Computation of CHTC’s</vt:lpstr>
      <vt:lpstr>Nusselt numbers</vt:lpstr>
      <vt:lpstr>Nusselt number distribution</vt:lpstr>
      <vt:lpstr>Slide 18</vt:lpstr>
      <vt:lpstr>Nusselt number at the bottom surface</vt:lpstr>
      <vt:lpstr>Comparison with other correlations</vt:lpstr>
      <vt:lpstr>Grashof number</vt:lpstr>
      <vt:lpstr>Slide 22</vt:lpstr>
      <vt:lpstr>Papers</vt:lpstr>
      <vt:lpstr>New Correlations under development</vt:lpstr>
      <vt:lpstr>Questions / Comments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 correlations for a BIPV/T system</dc:title>
  <dc:creator>Luis Miguel</dc:creator>
  <cp:lastModifiedBy>ENCS</cp:lastModifiedBy>
  <cp:revision>27</cp:revision>
  <dcterms:created xsi:type="dcterms:W3CDTF">2009-11-23T01:52:16Z</dcterms:created>
  <dcterms:modified xsi:type="dcterms:W3CDTF">2009-12-02T16:01:22Z</dcterms:modified>
</cp:coreProperties>
</file>