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58" r:id="rId6"/>
    <p:sldId id="261" r:id="rId7"/>
    <p:sldId id="268" r:id="rId8"/>
    <p:sldId id="263" r:id="rId9"/>
    <p:sldId id="262" r:id="rId10"/>
    <p:sldId id="265" r:id="rId11"/>
    <p:sldId id="266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63C6C-B8DF-4E69-B538-925F3F8E6617}" type="datetimeFigureOut">
              <a:rPr lang="en-US" smtClean="0"/>
              <a:t>11/22/2009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8DD83-3817-4416-8064-80A79C256A1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20D313A-EA90-419E-B9DD-5394018011D0}" type="datetimeFigureOut">
              <a:rPr lang="en-US" smtClean="0"/>
              <a:t>11/22/2009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8F2EB-235D-4840-890F-5F4ED775FEF4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13A-EA90-419E-B9DD-5394018011D0}" type="datetimeFigureOut">
              <a:rPr lang="en-US" smtClean="0"/>
              <a:t>11/22/2009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F2EB-235D-4840-890F-5F4ED775FE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0D313A-EA90-419E-B9DD-5394018011D0}" type="datetimeFigureOut">
              <a:rPr lang="en-US" smtClean="0"/>
              <a:t>11/22/2009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9A8F2EB-235D-4840-890F-5F4ED775FEF4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13A-EA90-419E-B9DD-5394018011D0}" type="datetimeFigureOut">
              <a:rPr lang="en-US" smtClean="0"/>
              <a:t>11/22/2009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A8F2EB-235D-4840-890F-5F4ED775FEF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13A-EA90-419E-B9DD-5394018011D0}" type="datetimeFigureOut">
              <a:rPr lang="en-US" smtClean="0"/>
              <a:t>11/22/2009</a:t>
            </a:fld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9A8F2EB-235D-4840-890F-5F4ED775FEF4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0D313A-EA90-419E-B9DD-5394018011D0}" type="datetimeFigureOut">
              <a:rPr lang="en-US" smtClean="0"/>
              <a:t>11/22/2009</a:t>
            </a:fld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A8F2EB-235D-4840-890F-5F4ED775FEF4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0D313A-EA90-419E-B9DD-5394018011D0}" type="datetimeFigureOut">
              <a:rPr lang="en-US" smtClean="0"/>
              <a:t>11/22/2009</a:t>
            </a:fld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A8F2EB-235D-4840-890F-5F4ED775FEF4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CA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13A-EA90-419E-B9DD-5394018011D0}" type="datetimeFigureOut">
              <a:rPr lang="en-US" smtClean="0"/>
              <a:t>11/22/2009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A8F2EB-235D-4840-890F-5F4ED775FE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13A-EA90-419E-B9DD-5394018011D0}" type="datetimeFigureOut">
              <a:rPr lang="en-US" smtClean="0"/>
              <a:t>11/22/2009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8F2EB-235D-4840-890F-5F4ED775FE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13A-EA90-419E-B9DD-5394018011D0}" type="datetimeFigureOut">
              <a:rPr lang="en-US" smtClean="0"/>
              <a:t>11/22/2009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A8F2EB-235D-4840-890F-5F4ED775FEF4}" type="slidenum">
              <a:rPr lang="en-CA" smtClean="0"/>
              <a:t>‹#›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0D313A-EA90-419E-B9DD-5394018011D0}" type="datetimeFigureOut">
              <a:rPr lang="en-US" smtClean="0"/>
              <a:t>11/22/2009</a:t>
            </a:fld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9A8F2EB-235D-4840-890F-5F4ED775FEF4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2009-11-23 Montreal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Lukas Swan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9A8F2EB-235D-4840-890F-5F4ED775FEF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1285860"/>
            <a:ext cx="7124720" cy="4581540"/>
          </a:xfrm>
        </p:spPr>
        <p:txBody>
          <a:bodyPr>
            <a:normAutofit/>
          </a:bodyPr>
          <a:lstStyle/>
          <a:p>
            <a:pPr marL="514350" indent="-514350"/>
            <a:r>
              <a:rPr lang="en-CA" dirty="0" smtClean="0"/>
              <a:t>SBRN Sub-Project 4.2 a/b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sz="2200" b="1" dirty="0" smtClean="0"/>
              <a:t>a – Comprehensive </a:t>
            </a:r>
            <a:r>
              <a:rPr lang="en-CA" sz="2200" b="1" dirty="0" smtClean="0"/>
              <a:t>modelling of the energy end-uses and GHG emissions of the Canadian housing stock</a:t>
            </a:r>
            <a:br>
              <a:rPr lang="en-CA" sz="2200" b="1" dirty="0" smtClean="0"/>
            </a:br>
            <a:r>
              <a:rPr lang="en-CA" sz="2200" b="1" dirty="0" smtClean="0"/>
              <a:t/>
            </a:r>
            <a:br>
              <a:rPr lang="en-CA" sz="2200" b="1" dirty="0" smtClean="0"/>
            </a:br>
            <a:r>
              <a:rPr lang="en-CA" sz="2200" b="1" dirty="0" smtClean="0"/>
              <a:t>B – Assessing </a:t>
            </a:r>
            <a:r>
              <a:rPr lang="en-CA" sz="2200" b="1" dirty="0" smtClean="0"/>
              <a:t>the impact of solar technologies and integration strategies</a:t>
            </a:r>
            <a:br>
              <a:rPr lang="en-CA" sz="2200" b="1" dirty="0" smtClean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Lukas Swan – Dalhousie Univ.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 smtClean="0"/>
              <a:t>How to implement new technology into CHREM?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02228" cy="4495800"/>
          </a:xfrm>
        </p:spPr>
        <p:txBody>
          <a:bodyPr/>
          <a:lstStyle/>
          <a:p>
            <a:r>
              <a:rPr lang="en-CA" u="sng" dirty="0" smtClean="0"/>
              <a:t>Your</a:t>
            </a:r>
            <a:r>
              <a:rPr lang="en-CA" dirty="0" smtClean="0"/>
              <a:t> expertise</a:t>
            </a:r>
          </a:p>
          <a:p>
            <a:pPr lvl="1"/>
            <a:r>
              <a:rPr lang="en-CA" dirty="0" smtClean="0"/>
              <a:t>Understand the technology</a:t>
            </a:r>
          </a:p>
          <a:p>
            <a:pPr lvl="1"/>
            <a:r>
              <a:rPr lang="en-CA" dirty="0" smtClean="0"/>
              <a:t>Simplification for modeling</a:t>
            </a:r>
          </a:p>
          <a:p>
            <a:pPr lvl="1"/>
            <a:r>
              <a:rPr lang="en-CA" dirty="0" smtClean="0"/>
              <a:t>Example in ESP-</a:t>
            </a:r>
            <a:r>
              <a:rPr lang="en-CA" dirty="0" err="1" smtClean="0"/>
              <a:t>r</a:t>
            </a:r>
            <a:endParaRPr lang="en-CA" dirty="0" smtClean="0"/>
          </a:p>
          <a:p>
            <a:pPr lvl="1"/>
            <a:r>
              <a:rPr lang="en-CA" dirty="0" smtClean="0"/>
              <a:t>Determine sizing calculations</a:t>
            </a:r>
          </a:p>
          <a:p>
            <a:pPr lvl="1"/>
            <a:r>
              <a:rPr lang="en-CA" dirty="0" smtClean="0"/>
              <a:t>What makes a house applicable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811197" y="2046795"/>
            <a:ext cx="4038600" cy="423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925469" y="6085689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 err="1"/>
              <a:t>Alouette</a:t>
            </a:r>
            <a:r>
              <a:rPr lang="en-CA" sz="1200" dirty="0"/>
              <a:t> </a:t>
            </a:r>
            <a:r>
              <a:rPr lang="en-CA" sz="1200" dirty="0" smtClean="0"/>
              <a:t>Homes, 2007</a:t>
            </a:r>
            <a:endParaRPr lang="en-CA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 smtClean="0"/>
              <a:t>How to implement new technology into CHREM?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u="sng" dirty="0" smtClean="0"/>
              <a:t>Our</a:t>
            </a:r>
            <a:r>
              <a:rPr lang="en-CA" dirty="0" smtClean="0"/>
              <a:t> </a:t>
            </a:r>
            <a:r>
              <a:rPr lang="en-CA" dirty="0" smtClean="0"/>
              <a:t>expertise</a:t>
            </a:r>
          </a:p>
          <a:p>
            <a:pPr lvl="1"/>
            <a:r>
              <a:rPr lang="en-CA" dirty="0" smtClean="0"/>
              <a:t>Use characteristics (data) to determine applicable houses</a:t>
            </a:r>
          </a:p>
          <a:p>
            <a:pPr lvl="1"/>
            <a:r>
              <a:rPr lang="en-CA" dirty="0" smtClean="0"/>
              <a:t>Make templates for technology changes</a:t>
            </a:r>
          </a:p>
          <a:p>
            <a:pPr lvl="1"/>
            <a:r>
              <a:rPr lang="en-CA" dirty="0" smtClean="0"/>
              <a:t>Size system (calculation)</a:t>
            </a:r>
          </a:p>
          <a:p>
            <a:pPr lvl="1"/>
            <a:r>
              <a:rPr lang="en-CA" dirty="0" smtClean="0"/>
              <a:t>Generate the ESP-</a:t>
            </a:r>
            <a:r>
              <a:rPr lang="en-CA" dirty="0" err="1" smtClean="0"/>
              <a:t>r</a:t>
            </a:r>
            <a:r>
              <a:rPr lang="en-CA" dirty="0" smtClean="0"/>
              <a:t> model file</a:t>
            </a:r>
          </a:p>
          <a:p>
            <a:pPr lvl="1"/>
            <a:r>
              <a:rPr lang="en-CA" dirty="0" smtClean="0"/>
              <a:t>Simulate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Potential Difficulties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We are multi-zone for main levels</a:t>
            </a:r>
          </a:p>
          <a:p>
            <a:pPr lvl="1"/>
            <a:r>
              <a:rPr lang="en-CA" dirty="0" smtClean="0"/>
              <a:t>Inject based on volumetric proportion?</a:t>
            </a:r>
          </a:p>
          <a:p>
            <a:pPr lvl="1"/>
            <a:r>
              <a:rPr lang="en-CA" dirty="0" smtClean="0"/>
              <a:t>Inject in one zone and use zone-zone ventilation?</a:t>
            </a:r>
          </a:p>
          <a:p>
            <a:r>
              <a:rPr lang="en-CA" dirty="0" smtClean="0"/>
              <a:t>Roof area – perhaps very different from level 1</a:t>
            </a:r>
          </a:p>
          <a:p>
            <a:pPr lvl="1"/>
            <a:endParaRPr lang="en-CA" dirty="0"/>
          </a:p>
        </p:txBody>
      </p:sp>
      <p:pic>
        <p:nvPicPr>
          <p:cNvPr id="4" name="Picture 3" descr="C:\Users\lswan\Documents\school\PhD\research\CHREM\2306A01757_.gif"/>
          <p:cNvPicPr>
            <a:picLocks noChangeAspect="1" noChangeArrowheads="1"/>
          </p:cNvPicPr>
          <p:nvPr/>
        </p:nvPicPr>
        <p:blipFill>
          <a:blip r:embed="rId3" cstate="print"/>
          <a:srcRect l="9385" t="9240" r="38995" b="44559"/>
          <a:stretch>
            <a:fillRect/>
          </a:stretch>
        </p:blipFill>
        <p:spPr bwMode="auto">
          <a:xfrm>
            <a:off x="4429124" y="3643314"/>
            <a:ext cx="4400581" cy="300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122" name="Picture 2" descr="C:\Users\lswan\Documents\School\PhD\Research\CHREM\11DDA00082_.gif"/>
          <p:cNvPicPr>
            <a:picLocks noChangeAspect="1" noChangeArrowheads="1"/>
          </p:cNvPicPr>
          <p:nvPr/>
        </p:nvPicPr>
        <p:blipFill>
          <a:blip r:embed="rId4" cstate="print"/>
          <a:srcRect l="3748" t="5952" r="52721" b="44048"/>
          <a:stretch>
            <a:fillRect/>
          </a:stretch>
        </p:blipFill>
        <p:spPr bwMode="auto">
          <a:xfrm>
            <a:off x="571472" y="3643314"/>
            <a:ext cx="3429024" cy="300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Do you have a:</a:t>
            </a:r>
          </a:p>
          <a:p>
            <a:pPr lvl="1"/>
            <a:r>
              <a:rPr lang="en-CA" dirty="0" smtClean="0"/>
              <a:t>Change in ESP-</a:t>
            </a:r>
            <a:r>
              <a:rPr lang="en-CA" dirty="0" err="1" smtClean="0"/>
              <a:t>r</a:t>
            </a:r>
            <a:r>
              <a:rPr lang="en-CA" dirty="0" smtClean="0"/>
              <a:t> source code to facilitate?</a:t>
            </a:r>
          </a:p>
          <a:p>
            <a:pPr lvl="1"/>
            <a:r>
              <a:rPr lang="en-CA" dirty="0" smtClean="0"/>
              <a:t>Working ESP-</a:t>
            </a:r>
            <a:r>
              <a:rPr lang="en-CA" dirty="0" err="1" smtClean="0"/>
              <a:t>r</a:t>
            </a:r>
            <a:r>
              <a:rPr lang="en-CA" dirty="0" smtClean="0"/>
              <a:t> example?</a:t>
            </a:r>
          </a:p>
          <a:p>
            <a:pPr lvl="1"/>
            <a:r>
              <a:rPr lang="en-CA" dirty="0" smtClean="0"/>
              <a:t>Application determination method?</a:t>
            </a:r>
          </a:p>
          <a:p>
            <a:pPr lvl="1"/>
            <a:r>
              <a:rPr lang="en-CA" dirty="0" smtClean="0"/>
              <a:t>Sizing methodology using available characteristics?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This is what I hope to learn here about the </a:t>
            </a:r>
            <a:r>
              <a:rPr lang="en-CA" dirty="0" err="1" smtClean="0"/>
              <a:t>BIPV</a:t>
            </a:r>
            <a:r>
              <a:rPr lang="en-CA" dirty="0" smtClean="0"/>
              <a:t>/T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CHREM Model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CSDDRD (17,000 houses)</a:t>
            </a:r>
          </a:p>
          <a:p>
            <a:r>
              <a:rPr lang="en-CA" dirty="0" smtClean="0"/>
              <a:t>Neural Network</a:t>
            </a:r>
          </a:p>
          <a:p>
            <a:r>
              <a:rPr lang="en-CA" dirty="0" smtClean="0"/>
              <a:t>ESP-</a:t>
            </a:r>
            <a:r>
              <a:rPr lang="en-CA" dirty="0" err="1" smtClean="0"/>
              <a:t>r</a:t>
            </a:r>
            <a:endParaRPr lang="en-CA" dirty="0" smtClean="0"/>
          </a:p>
          <a:p>
            <a:r>
              <a:rPr lang="en-CA" dirty="0" smtClean="0"/>
              <a:t>GHG emission factors</a:t>
            </a:r>
            <a:endParaRPr lang="en-CA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14282" y="4357670"/>
          <a:ext cx="8767365" cy="2500330"/>
        </p:xfrm>
        <a:graphic>
          <a:graphicData uri="http://schemas.openxmlformats.org/presentationml/2006/ole">
            <p:oleObj spid="_x0000_s1027" name="Visio" r:id="rId4" imgW="6869526" imgH="195970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CHREM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7180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Complete</a:t>
            </a:r>
          </a:p>
          <a:p>
            <a:pPr lvl="1"/>
            <a:r>
              <a:rPr lang="en-CA" dirty="0" smtClean="0"/>
              <a:t>Database</a:t>
            </a:r>
          </a:p>
          <a:p>
            <a:pPr lvl="1"/>
            <a:r>
              <a:rPr lang="en-CA" dirty="0" smtClean="0"/>
              <a:t>NN</a:t>
            </a:r>
          </a:p>
          <a:p>
            <a:pPr lvl="1"/>
            <a:r>
              <a:rPr lang="en-CA" dirty="0" smtClean="0"/>
              <a:t>Integration of </a:t>
            </a:r>
            <a:r>
              <a:rPr lang="en-CA" dirty="0" err="1" smtClean="0"/>
              <a:t>A&amp;L</a:t>
            </a:r>
            <a:r>
              <a:rPr lang="en-CA" dirty="0" smtClean="0"/>
              <a:t> and DHW into ESP-</a:t>
            </a:r>
            <a:r>
              <a:rPr lang="en-CA" dirty="0" err="1" smtClean="0"/>
              <a:t>r</a:t>
            </a:r>
            <a:endParaRPr lang="en-CA" dirty="0" smtClean="0"/>
          </a:p>
          <a:p>
            <a:pPr lvl="1"/>
            <a:r>
              <a:rPr lang="en-CA" dirty="0" smtClean="0"/>
              <a:t>Generation of houses into ESP-</a:t>
            </a:r>
            <a:r>
              <a:rPr lang="en-CA" dirty="0" err="1" smtClean="0"/>
              <a:t>r</a:t>
            </a:r>
            <a:r>
              <a:rPr lang="en-CA" dirty="0" smtClean="0"/>
              <a:t> models</a:t>
            </a:r>
          </a:p>
          <a:p>
            <a:pPr lvl="2"/>
            <a:r>
              <a:rPr lang="en-CA" dirty="0" smtClean="0"/>
              <a:t>Recent effort was multilayer constructions</a:t>
            </a:r>
          </a:p>
          <a:p>
            <a:pPr lvl="1"/>
            <a:r>
              <a:rPr lang="en-CA" dirty="0" smtClean="0"/>
              <a:t>GHG factors (Amal Farhat, 2009)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14282" y="4357688"/>
          <a:ext cx="8767762" cy="2500312"/>
        </p:xfrm>
        <a:graphic>
          <a:graphicData uri="http://schemas.openxmlformats.org/presentationml/2006/ole">
            <p:oleObj spid="_x0000_s3074" name="Visio" r:id="rId4" imgW="6869526" imgH="195970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CHREM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Incomplete</a:t>
            </a:r>
          </a:p>
          <a:p>
            <a:pPr lvl="1"/>
            <a:r>
              <a:rPr lang="en-CA" dirty="0" smtClean="0"/>
              <a:t>Final results collation</a:t>
            </a:r>
          </a:p>
          <a:p>
            <a:pPr lvl="1"/>
            <a:r>
              <a:rPr lang="en-CA" dirty="0" smtClean="0"/>
              <a:t>Verification (have acquired data)</a:t>
            </a:r>
          </a:p>
          <a:p>
            <a:pPr lvl="1"/>
            <a:r>
              <a:rPr lang="en-CA" dirty="0" smtClean="0"/>
              <a:t>Demonstrate solar technology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14313" y="4357688"/>
          <a:ext cx="8767762" cy="2500312"/>
        </p:xfrm>
        <a:graphic>
          <a:graphicData uri="http://schemas.openxmlformats.org/presentationml/2006/ole">
            <p:oleObj spid="_x0000_s4099" name="Visio" r:id="rId4" imgW="6869526" imgH="195970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CHREM Intent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Detailed model </a:t>
            </a:r>
          </a:p>
          <a:p>
            <a:pPr lvl="1"/>
            <a:r>
              <a:rPr lang="en-CA" dirty="0" smtClean="0"/>
              <a:t>Simulating solar technologies</a:t>
            </a:r>
          </a:p>
          <a:p>
            <a:pPr lvl="1"/>
            <a:r>
              <a:rPr lang="en-CA" dirty="0" smtClean="0"/>
              <a:t>Capture variety of housing stock</a:t>
            </a:r>
          </a:p>
          <a:p>
            <a:endParaRPr lang="en-CA" dirty="0" smtClean="0"/>
          </a:p>
          <a:p>
            <a:r>
              <a:rPr lang="en-CA" dirty="0" smtClean="0"/>
              <a:t>Technology models enter through ESP-</a:t>
            </a:r>
            <a:r>
              <a:rPr lang="en-CA" dirty="0" err="1" smtClean="0"/>
              <a:t>r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Unfortunately, few technologies added</a:t>
            </a:r>
          </a:p>
          <a:p>
            <a:pPr lvl="1"/>
            <a:r>
              <a:rPr lang="en-CA" dirty="0" smtClean="0"/>
              <a:t>CFC</a:t>
            </a:r>
          </a:p>
          <a:p>
            <a:pPr lvl="1"/>
            <a:r>
              <a:rPr lang="en-CA" dirty="0" err="1" smtClean="0"/>
              <a:t>BIPV</a:t>
            </a:r>
            <a:r>
              <a:rPr lang="en-CA" dirty="0" smtClean="0"/>
              <a:t>/T with HP</a:t>
            </a:r>
          </a:p>
          <a:p>
            <a:pPr lvl="1"/>
            <a:r>
              <a:rPr lang="en-CA" dirty="0" smtClean="0"/>
              <a:t>Phase change?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CHREM and ESP-</a:t>
            </a:r>
            <a:r>
              <a:rPr lang="en-CA" dirty="0" err="1" smtClean="0"/>
              <a:t>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ESP-</a:t>
            </a:r>
            <a:r>
              <a:rPr lang="en-CA" dirty="0" err="1" smtClean="0"/>
              <a:t>r</a:t>
            </a:r>
            <a:r>
              <a:rPr lang="en-CA" dirty="0" smtClean="0"/>
              <a:t> requires a house model (set of files)</a:t>
            </a:r>
          </a:p>
          <a:p>
            <a:r>
              <a:rPr lang="en-CA" dirty="0" smtClean="0"/>
              <a:t>CHREM generates the files using Perl</a:t>
            </a:r>
          </a:p>
          <a:p>
            <a:pPr lvl="1"/>
            <a:r>
              <a:rPr lang="en-CA" dirty="0" smtClean="0"/>
              <a:t>Configuration – </a:t>
            </a:r>
            <a:r>
              <a:rPr lang="en-CA" dirty="0" smtClean="0"/>
              <a:t>climate</a:t>
            </a:r>
          </a:p>
          <a:p>
            <a:pPr lvl="1"/>
            <a:r>
              <a:rPr lang="en-CA" dirty="0" smtClean="0"/>
              <a:t>AIM2 - infiltration</a:t>
            </a:r>
          </a:p>
          <a:p>
            <a:pPr lvl="1"/>
            <a:r>
              <a:rPr lang="en-CA" dirty="0" smtClean="0"/>
              <a:t>Mechanical ventilation</a:t>
            </a:r>
          </a:p>
          <a:p>
            <a:pPr lvl="1"/>
            <a:r>
              <a:rPr lang="en-CA" dirty="0" smtClean="0"/>
              <a:t>Control</a:t>
            </a:r>
          </a:p>
          <a:p>
            <a:pPr lvl="1"/>
            <a:r>
              <a:rPr lang="en-CA" dirty="0" smtClean="0"/>
              <a:t>HVAC</a:t>
            </a:r>
          </a:p>
          <a:p>
            <a:pPr lvl="1"/>
            <a:r>
              <a:rPr lang="en-CA" dirty="0" smtClean="0"/>
              <a:t>DHW</a:t>
            </a:r>
          </a:p>
          <a:p>
            <a:pPr lvl="1"/>
            <a:r>
              <a:rPr lang="en-CA" dirty="0" smtClean="0"/>
              <a:t>Obstructions and shading (Sara</a:t>
            </a:r>
            <a:r>
              <a:rPr lang="en-CA" dirty="0" smtClean="0"/>
              <a:t>)</a:t>
            </a:r>
            <a:endParaRPr lang="en-CA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CHREM and ESP-</a:t>
            </a:r>
            <a:r>
              <a:rPr lang="en-CA" dirty="0" err="1" smtClean="0"/>
              <a:t>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85924"/>
          </a:xfrm>
        </p:spPr>
        <p:txBody>
          <a:bodyPr/>
          <a:lstStyle/>
          <a:p>
            <a:r>
              <a:rPr lang="en-CA" dirty="0" smtClean="0"/>
              <a:t>CHREM generates the files using Perl</a:t>
            </a:r>
          </a:p>
          <a:p>
            <a:pPr lvl="1"/>
            <a:r>
              <a:rPr lang="en-CA" dirty="0" smtClean="0"/>
              <a:t>Determine zones (</a:t>
            </a:r>
            <a:r>
              <a:rPr lang="en-CA" dirty="0" err="1" smtClean="0"/>
              <a:t>bsmt</a:t>
            </a:r>
            <a:r>
              <a:rPr lang="en-CA" dirty="0" smtClean="0"/>
              <a:t>, crawl, main(</a:t>
            </a:r>
            <a:r>
              <a:rPr lang="en-CA" dirty="0" err="1" smtClean="0"/>
              <a:t>s</a:t>
            </a:r>
            <a:r>
              <a:rPr lang="en-CA" dirty="0" smtClean="0"/>
              <a:t>), attic/roof)</a:t>
            </a:r>
          </a:p>
          <a:p>
            <a:pPr lvl="2"/>
            <a:r>
              <a:rPr lang="en-CA" dirty="0" smtClean="0"/>
              <a:t>2 to 5 zones</a:t>
            </a:r>
          </a:p>
          <a:p>
            <a:pPr lvl="1"/>
            <a:endParaRPr lang="en-CA" dirty="0"/>
          </a:p>
        </p:txBody>
      </p:sp>
      <p:pic>
        <p:nvPicPr>
          <p:cNvPr id="2050" name="Picture 2" descr="C:\Users\lswan\Documents\school\PhD\research\CHREM\11GMA00003_.gif"/>
          <p:cNvPicPr>
            <a:picLocks noChangeAspect="1" noChangeArrowheads="1"/>
          </p:cNvPicPr>
          <p:nvPr/>
        </p:nvPicPr>
        <p:blipFill>
          <a:blip r:embed="rId3" cstate="print"/>
          <a:srcRect l="2297" t="7540" r="55199" b="44206"/>
          <a:stretch>
            <a:fillRect/>
          </a:stretch>
        </p:blipFill>
        <p:spPr bwMode="auto">
          <a:xfrm>
            <a:off x="142844" y="3571876"/>
            <a:ext cx="3634409" cy="314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1" name="Picture 3" descr="C:\Users\lswan\Documents\school\PhD\research\CHREM\2306A01757_.gif"/>
          <p:cNvPicPr>
            <a:picLocks noChangeAspect="1" noChangeArrowheads="1"/>
          </p:cNvPicPr>
          <p:nvPr/>
        </p:nvPicPr>
        <p:blipFill>
          <a:blip r:embed="rId4" cstate="print"/>
          <a:srcRect l="9385" t="9240" r="38995" b="44559"/>
          <a:stretch>
            <a:fillRect/>
          </a:stretch>
        </p:blipFill>
        <p:spPr bwMode="auto">
          <a:xfrm>
            <a:off x="4429124" y="3571876"/>
            <a:ext cx="4610132" cy="314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Striped Right Arrow 5"/>
          <p:cNvSpPr/>
          <p:nvPr/>
        </p:nvSpPr>
        <p:spPr>
          <a:xfrm>
            <a:off x="3929058" y="4929198"/>
            <a:ext cx="428628" cy="5715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CHREM and ESP-</a:t>
            </a:r>
            <a:r>
              <a:rPr lang="en-CA" dirty="0" err="1" smtClean="0"/>
              <a:t>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CHREM generates the files using Perl</a:t>
            </a:r>
          </a:p>
          <a:p>
            <a:pPr lvl="1"/>
            <a:r>
              <a:rPr lang="en-CA" dirty="0" smtClean="0"/>
              <a:t>Geometry</a:t>
            </a:r>
          </a:p>
          <a:p>
            <a:pPr lvl="2"/>
            <a:r>
              <a:rPr lang="en-CA" dirty="0" smtClean="0"/>
              <a:t>Rectangular</a:t>
            </a:r>
          </a:p>
          <a:p>
            <a:pPr lvl="2"/>
            <a:r>
              <a:rPr lang="en-CA" dirty="0" smtClean="0"/>
              <a:t>Independent zone size (exterior)</a:t>
            </a:r>
          </a:p>
          <a:p>
            <a:pPr lvl="2"/>
            <a:r>
              <a:rPr lang="en-CA" dirty="0" smtClean="0"/>
              <a:t>Windows &amp; frames</a:t>
            </a:r>
          </a:p>
          <a:p>
            <a:pPr lvl="2"/>
            <a:r>
              <a:rPr lang="en-CA" dirty="0" smtClean="0"/>
              <a:t>Doors</a:t>
            </a:r>
          </a:p>
          <a:p>
            <a:pPr lvl="1"/>
            <a:r>
              <a:rPr lang="en-CA" dirty="0" smtClean="0"/>
              <a:t>Construction and connections</a:t>
            </a:r>
          </a:p>
          <a:p>
            <a:pPr lvl="2"/>
            <a:r>
              <a:rPr lang="en-CA" dirty="0" smtClean="0"/>
              <a:t>Determine facing condition</a:t>
            </a:r>
          </a:p>
          <a:p>
            <a:pPr lvl="2"/>
            <a:r>
              <a:rPr lang="en-CA" dirty="0" smtClean="0"/>
              <a:t>Build layer by layer from code (e.g. 11A59G4L)</a:t>
            </a:r>
          </a:p>
          <a:p>
            <a:pPr lvl="3"/>
            <a:r>
              <a:rPr lang="en-CA" dirty="0" smtClean="0"/>
              <a:t>Siding, sheathing, insulation_2, insulation_1 (modified), interior</a:t>
            </a:r>
          </a:p>
        </p:txBody>
      </p:sp>
      <p:pic>
        <p:nvPicPr>
          <p:cNvPr id="4" name="Picture 3" descr="C:\Users\lswan\Documents\school\PhD\research\CHREM\2306A01757_.gif"/>
          <p:cNvPicPr>
            <a:picLocks noChangeAspect="1" noChangeArrowheads="1"/>
          </p:cNvPicPr>
          <p:nvPr/>
        </p:nvPicPr>
        <p:blipFill>
          <a:blip r:embed="rId3" cstate="print"/>
          <a:srcRect l="9385" t="9240" r="38995" b="44559"/>
          <a:stretch>
            <a:fillRect/>
          </a:stretch>
        </p:blipFill>
        <p:spPr bwMode="auto">
          <a:xfrm>
            <a:off x="5572131" y="2214554"/>
            <a:ext cx="3457599" cy="235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CHREM and ESP-</a:t>
            </a:r>
            <a:r>
              <a:rPr lang="en-CA" dirty="0" err="1" smtClean="0"/>
              <a:t>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CHREM generates the files using Perl</a:t>
            </a:r>
          </a:p>
          <a:p>
            <a:pPr lvl="1"/>
            <a:r>
              <a:rPr lang="en-CA" dirty="0" smtClean="0"/>
              <a:t>Operations</a:t>
            </a:r>
          </a:p>
          <a:p>
            <a:pPr lvl="2"/>
            <a:r>
              <a:rPr lang="en-CA" dirty="0" smtClean="0"/>
              <a:t>Occupants</a:t>
            </a:r>
          </a:p>
          <a:p>
            <a:pPr lvl="2"/>
            <a:r>
              <a:rPr lang="en-CA" dirty="0" smtClean="0"/>
              <a:t>Fixed air flows</a:t>
            </a:r>
          </a:p>
          <a:p>
            <a:pPr lvl="3"/>
            <a:r>
              <a:rPr lang="en-CA" dirty="0" smtClean="0"/>
              <a:t>Infiltration (attic/roof or crawl space)</a:t>
            </a:r>
          </a:p>
          <a:p>
            <a:pPr lvl="3"/>
            <a:r>
              <a:rPr lang="en-CA" dirty="0" smtClean="0"/>
              <a:t>Zone to Zone</a:t>
            </a:r>
          </a:p>
          <a:p>
            <a:pPr lvl="1"/>
            <a:r>
              <a:rPr lang="en-CA" dirty="0" smtClean="0"/>
              <a:t>BCD file</a:t>
            </a:r>
          </a:p>
          <a:p>
            <a:pPr lvl="2"/>
            <a:r>
              <a:rPr lang="en-CA" dirty="0" smtClean="0"/>
              <a:t>Links Stove, Dryer, AL-Other (heat or not?)</a:t>
            </a:r>
          </a:p>
          <a:p>
            <a:pPr lvl="2"/>
            <a:r>
              <a:rPr lang="en-CA" dirty="0" smtClean="0"/>
              <a:t>Select appropriate profile</a:t>
            </a:r>
          </a:p>
          <a:p>
            <a:pPr lvl="1"/>
            <a:r>
              <a:rPr lang="en-CA" dirty="0" smtClean="0"/>
              <a:t>Electrical Network</a:t>
            </a:r>
          </a:p>
          <a:p>
            <a:pPr lvl="2"/>
            <a:r>
              <a:rPr lang="en-CA" dirty="0" smtClean="0"/>
              <a:t>1 – AC node</a:t>
            </a:r>
          </a:p>
          <a:p>
            <a:pPr lvl="2"/>
            <a:r>
              <a:rPr lang="en-CA" dirty="0" smtClean="0"/>
              <a:t>Power only </a:t>
            </a:r>
            <a:r>
              <a:rPr lang="en-CA" dirty="0" smtClean="0"/>
              <a:t>loads</a:t>
            </a:r>
            <a:endParaRPr lang="en-CA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</TotalTime>
  <Words>407</Words>
  <Application>Microsoft Office PowerPoint</Application>
  <PresentationFormat>On-screen Show (4:3)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Median</vt:lpstr>
      <vt:lpstr>Microsoft Office Visio Drawing</vt:lpstr>
      <vt:lpstr>SBRN Sub-Project 4.2 a/b  a – Comprehensive modelling of the energy end-uses and GHG emissions of the Canadian housing stock  B – Assessing the impact of solar technologies and integration strategies </vt:lpstr>
      <vt:lpstr>CHREM Model</vt:lpstr>
      <vt:lpstr>CHREM Status</vt:lpstr>
      <vt:lpstr>CHREM Status</vt:lpstr>
      <vt:lpstr>CHREM Intent</vt:lpstr>
      <vt:lpstr>CHREM and ESP-r</vt:lpstr>
      <vt:lpstr>CHREM and ESP-r</vt:lpstr>
      <vt:lpstr>CHREM and ESP-r</vt:lpstr>
      <vt:lpstr>CHREM and ESP-r</vt:lpstr>
      <vt:lpstr>How to implement new technology into CHREM?</vt:lpstr>
      <vt:lpstr>How to implement new technology into CHREM?</vt:lpstr>
      <vt:lpstr>Potential Difficulties</vt:lpstr>
      <vt:lpstr>Key questions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Sub-Project 4.2a/b  a – Comprehensive modelling of the energy end-uses and GHG emissions of the Canadian housing stock  B – Assessing the impact of solar technologies and integration strategies </dc:title>
  <dc:creator>lswan</dc:creator>
  <cp:lastModifiedBy>lswan</cp:lastModifiedBy>
  <cp:revision>5</cp:revision>
  <dcterms:created xsi:type="dcterms:W3CDTF">2009-11-22T18:19:10Z</dcterms:created>
  <dcterms:modified xsi:type="dcterms:W3CDTF">2009-11-22T19:37:18Z</dcterms:modified>
</cp:coreProperties>
</file>