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7" r:id="rId4"/>
    <p:sldId id="316" r:id="rId5"/>
    <p:sldId id="258" r:id="rId6"/>
    <p:sldId id="318" r:id="rId7"/>
    <p:sldId id="259" r:id="rId8"/>
    <p:sldId id="320" r:id="rId9"/>
    <p:sldId id="321" r:id="rId10"/>
    <p:sldId id="303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CC"/>
    <a:srgbClr val="AA833C"/>
    <a:srgbClr val="99FF66"/>
    <a:srgbClr val="FF9966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78" d="100"/>
          <a:sy n="78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7929-0FE1-4562-822C-71662E043D0F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3222A-1F73-4F7A-B367-447747ADE6D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3222A-1F73-4F7A-B367-447747ADE6DC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706A-F572-41EE-974E-6FC0CD953D3C}" type="datetimeFigureOut">
              <a:rPr lang="en-US" smtClean="0"/>
              <a:pPr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1E7A-BFC7-46D1-A83A-13F53B85ED0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7"/>
            <a:ext cx="7772400" cy="1814524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CA" sz="4000" b="1" dirty="0" smtClean="0"/>
              <a:t>Techno-economic assessment of solar technologies and integration strategies for the Canadian housing stock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4828"/>
            <a:ext cx="6400800" cy="1543064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Sara </a:t>
            </a:r>
            <a:r>
              <a:rPr lang="en-CA" sz="2800" b="1" dirty="0" err="1" smtClean="0">
                <a:solidFill>
                  <a:srgbClr val="C00000"/>
                </a:solidFill>
              </a:rPr>
              <a:t>Nikoofard</a:t>
            </a:r>
            <a:endParaRPr lang="en-CA" sz="2800" b="1" dirty="0" smtClean="0">
              <a:solidFill>
                <a:srgbClr val="C00000"/>
              </a:solidFill>
            </a:endParaRPr>
          </a:p>
          <a:p>
            <a:r>
              <a:rPr lang="en-CA" sz="2800" b="1" dirty="0" smtClean="0">
                <a:solidFill>
                  <a:srgbClr val="C00000"/>
                </a:solidFill>
              </a:rPr>
              <a:t>Dr. V. I. </a:t>
            </a:r>
            <a:r>
              <a:rPr lang="en-CA" sz="2800" b="1" dirty="0" err="1" smtClean="0">
                <a:solidFill>
                  <a:srgbClr val="C00000"/>
                </a:solidFill>
              </a:rPr>
              <a:t>Ugursal</a:t>
            </a:r>
            <a:endParaRPr lang="en-CA" sz="2800" b="1" dirty="0" smtClean="0">
              <a:solidFill>
                <a:srgbClr val="C00000"/>
              </a:solidFill>
            </a:endParaRPr>
          </a:p>
          <a:p>
            <a:r>
              <a:rPr lang="en-CA" sz="2800" b="1" dirty="0" smtClean="0">
                <a:solidFill>
                  <a:srgbClr val="C00000"/>
                </a:solidFill>
              </a:rPr>
              <a:t>Dr. I. </a:t>
            </a:r>
            <a:r>
              <a:rPr lang="en-CA" sz="2800" b="1" dirty="0" err="1" smtClean="0">
                <a:solidFill>
                  <a:srgbClr val="C00000"/>
                </a:solidFill>
              </a:rPr>
              <a:t>Beausoleil</a:t>
            </a:r>
            <a:r>
              <a:rPr lang="en-CA" sz="2800" b="1" dirty="0" smtClean="0">
                <a:solidFill>
                  <a:srgbClr val="C00000"/>
                </a:solidFill>
              </a:rPr>
              <a:t>-Morrison 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Implementation in </a:t>
            </a:r>
            <a:br>
              <a:rPr lang="en-CA" dirty="0" smtClean="0"/>
            </a:br>
            <a:r>
              <a:rPr lang="en-CA" dirty="0" smtClean="0"/>
              <a:t>ESP-r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Implementing </a:t>
            </a:r>
            <a:r>
              <a:rPr lang="en-CA" dirty="0" smtClean="0"/>
              <a:t>each technology in </a:t>
            </a:r>
            <a:r>
              <a:rPr lang="en-CA" dirty="0" err="1" smtClean="0"/>
              <a:t>esp</a:t>
            </a:r>
            <a:r>
              <a:rPr lang="en-CA" dirty="0" smtClean="0"/>
              <a:t>-r:</a:t>
            </a:r>
          </a:p>
          <a:p>
            <a:pPr lvl="1"/>
            <a:r>
              <a:rPr lang="en-CA" dirty="0" smtClean="0"/>
              <a:t>Simulation approach </a:t>
            </a:r>
            <a:r>
              <a:rPr lang="en-CA" sz="2600" dirty="0" smtClean="0"/>
              <a:t>(which files should be added or changed)</a:t>
            </a:r>
            <a:endParaRPr lang="en-CA" dirty="0" smtClean="0"/>
          </a:p>
          <a:p>
            <a:pPr lvl="1"/>
            <a:r>
              <a:rPr lang="en-CA" dirty="0" smtClean="0"/>
              <a:t>Sensitivity analysis and choose the appropriate </a:t>
            </a:r>
            <a:r>
              <a:rPr lang="en-CA" dirty="0" smtClean="0"/>
              <a:t>design and formulate to add in Perl</a:t>
            </a:r>
            <a:endParaRPr lang="en-CA" dirty="0" smtClean="0"/>
          </a:p>
          <a:p>
            <a:pPr lvl="1"/>
            <a:r>
              <a:rPr lang="en-CA" dirty="0" smtClean="0"/>
              <a:t>Build essential template files (exp. </a:t>
            </a:r>
            <a:r>
              <a:rPr lang="en-CA" dirty="0" err="1" smtClean="0"/>
              <a:t>obs</a:t>
            </a:r>
            <a:r>
              <a:rPr lang="en-CA" dirty="0" smtClean="0"/>
              <a:t> file)</a:t>
            </a:r>
          </a:p>
          <a:p>
            <a:pPr lvl="1"/>
            <a:r>
              <a:rPr lang="en-CA" dirty="0" smtClean="0"/>
              <a:t>Selecting eligible houses and apply the technology for all eligible </a:t>
            </a:r>
            <a:r>
              <a:rPr lang="en-CA" dirty="0" smtClean="0"/>
              <a:t>houses </a:t>
            </a:r>
            <a:endParaRPr lang="en-CA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Implementation in </a:t>
            </a:r>
            <a:br>
              <a:rPr lang="en-CA" dirty="0" smtClean="0"/>
            </a:br>
            <a:r>
              <a:rPr lang="en-CA" dirty="0" smtClean="0"/>
              <a:t>ESP-r - sample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Studying the effect of external shading obstructions on energy consumption</a:t>
            </a:r>
          </a:p>
          <a:p>
            <a:pPr lvl="1"/>
            <a:r>
              <a:rPr lang="en-CA" dirty="0" smtClean="0"/>
              <a:t>*.obs </a:t>
            </a:r>
            <a:r>
              <a:rPr lang="en-CA" sz="2400" dirty="0" smtClean="0"/>
              <a:t>(obstruction file) </a:t>
            </a:r>
            <a:r>
              <a:rPr lang="en-CA" dirty="0" smtClean="0"/>
              <a:t>should be added to th</a:t>
            </a:r>
            <a:r>
              <a:rPr lang="en-CA" dirty="0" smtClean="0"/>
              <a:t>e house</a:t>
            </a:r>
          </a:p>
          <a:p>
            <a:pPr lvl="1"/>
            <a:r>
              <a:rPr lang="en-CA" dirty="0" smtClean="0"/>
              <a:t>The impact of size, location, number and climate was studied </a:t>
            </a:r>
            <a:r>
              <a:rPr lang="en-CA" sz="2400" dirty="0" smtClean="0"/>
              <a:t>(sensitivity analysis)</a:t>
            </a:r>
            <a:endParaRPr lang="en-CA" dirty="0" smtClean="0"/>
          </a:p>
          <a:p>
            <a:pPr lvl="1"/>
            <a:r>
              <a:rPr lang="en-CA" dirty="0" smtClean="0"/>
              <a:t>*.obs file was added as template file</a:t>
            </a:r>
          </a:p>
          <a:p>
            <a:pPr lvl="1"/>
            <a:r>
              <a:rPr lang="en-CA" dirty="0" smtClean="0"/>
              <a:t>Study the effect of shading by nearby structures on the solar technologies will be conducted</a:t>
            </a:r>
          </a:p>
          <a:p>
            <a:pPr lvl="1"/>
            <a:r>
              <a:rPr lang="en-CA" dirty="0" smtClean="0"/>
              <a:t>Selecting eligible houses and apply the technology for all eligible </a:t>
            </a:r>
            <a:r>
              <a:rPr lang="en-CA" smtClean="0"/>
              <a:t>houses </a:t>
            </a:r>
            <a:endParaRPr lang="en-CA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CHREM Model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3370695" y="1643050"/>
            <a:ext cx="2340000" cy="720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CSDDRD house files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0695" y="3120184"/>
            <a:ext cx="2160000" cy="4320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ESP-r input files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0695" y="2525617"/>
            <a:ext cx="2160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Conversion Program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95" y="3714752"/>
            <a:ext cx="216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Batch simulation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9" y="1643050"/>
            <a:ext cx="234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Appliance and Lighting energy cons. (NN)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613" y="4500570"/>
            <a:ext cx="2428892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GHG emission model for electricity consumption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45206" y="1643050"/>
            <a:ext cx="234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Appliance and Lighting </a:t>
            </a:r>
            <a:r>
              <a:rPr lang="en-CA" b="1" dirty="0" smtClean="0">
                <a:solidFill>
                  <a:schemeClr val="tx1"/>
                </a:solidFill>
              </a:rPr>
              <a:t>and DHW load </a:t>
            </a:r>
            <a:r>
              <a:rPr lang="en-CA" b="1" dirty="0">
                <a:solidFill>
                  <a:schemeClr val="tx1"/>
                </a:solidFill>
              </a:rPr>
              <a:t>profiles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00760" y="4500570"/>
            <a:ext cx="2428892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GHG emission model for fossil fuel consumption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3613" y="5572140"/>
            <a:ext cx="2428892" cy="85725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GHG emissions of all houses due to electricity consumption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00760" y="5572140"/>
            <a:ext cx="2428892" cy="85725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GHG emissions of all houses due to fossil fuel consumption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26249" y="5572140"/>
            <a:ext cx="2428892" cy="85725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Energy and electricity consumption of all houses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10" idx="3"/>
            <a:endCxn id="5" idx="1"/>
          </p:cNvCxnSpPr>
          <p:nvPr/>
        </p:nvCxnSpPr>
        <p:spPr>
          <a:xfrm>
            <a:off x="2938059" y="2003050"/>
            <a:ext cx="43263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1"/>
            <a:endCxn id="5" idx="3"/>
          </p:cNvCxnSpPr>
          <p:nvPr/>
        </p:nvCxnSpPr>
        <p:spPr>
          <a:xfrm rot="10800000">
            <a:off x="5710696" y="2003050"/>
            <a:ext cx="334511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8" idx="0"/>
          </p:cNvCxnSpPr>
          <p:nvPr/>
        </p:nvCxnSpPr>
        <p:spPr>
          <a:xfrm rot="5400000">
            <a:off x="4459412" y="2444333"/>
            <a:ext cx="16256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7" idx="0"/>
          </p:cNvCxnSpPr>
          <p:nvPr/>
        </p:nvCxnSpPr>
        <p:spPr>
          <a:xfrm rot="5400000">
            <a:off x="4459412" y="3038900"/>
            <a:ext cx="16256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  <a:endCxn id="9" idx="0"/>
          </p:cNvCxnSpPr>
          <p:nvPr/>
        </p:nvCxnSpPr>
        <p:spPr>
          <a:xfrm rot="5400000">
            <a:off x="4459411" y="3633468"/>
            <a:ext cx="16256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" idx="2"/>
            <a:endCxn id="14" idx="0"/>
          </p:cNvCxnSpPr>
          <p:nvPr/>
        </p:nvCxnSpPr>
        <p:spPr>
          <a:xfrm rot="5400000">
            <a:off x="2977468" y="2937343"/>
            <a:ext cx="353818" cy="277263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9" idx="2"/>
            <a:endCxn id="51" idx="0"/>
          </p:cNvCxnSpPr>
          <p:nvPr/>
        </p:nvCxnSpPr>
        <p:spPr>
          <a:xfrm rot="16200000" flipH="1">
            <a:off x="5701041" y="2986405"/>
            <a:ext cx="353818" cy="26745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2"/>
            <a:endCxn id="52" idx="0"/>
          </p:cNvCxnSpPr>
          <p:nvPr/>
        </p:nvCxnSpPr>
        <p:spPr>
          <a:xfrm rot="5400000">
            <a:off x="1660902" y="5464983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2"/>
            <a:endCxn id="55" idx="0"/>
          </p:cNvCxnSpPr>
          <p:nvPr/>
        </p:nvCxnSpPr>
        <p:spPr>
          <a:xfrm rot="5400000">
            <a:off x="3828001" y="4859446"/>
            <a:ext cx="1425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1" idx="2"/>
            <a:endCxn id="54" idx="0"/>
          </p:cNvCxnSpPr>
          <p:nvPr/>
        </p:nvCxnSpPr>
        <p:spPr>
          <a:xfrm rot="5400000">
            <a:off x="7108049" y="5464983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WindowsTwoColourTIFF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 Adding Upgrade to</a:t>
            </a:r>
            <a:br>
              <a:rPr lang="en-CA" b="1" dirty="0" smtClean="0"/>
            </a:br>
            <a:r>
              <a:rPr lang="en-CA" b="1" dirty="0" smtClean="0"/>
              <a:t> CHREM Model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571472" y="2889281"/>
            <a:ext cx="1656000" cy="1008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Develop model for Solar Tech.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60" y="2889281"/>
            <a:ext cx="1656000" cy="100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Integrate to CHREM Model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7025" y="2857496"/>
            <a:ext cx="1785950" cy="1071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Estimate Energy Consumption &amp; GHG emission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7025" y="1571612"/>
            <a:ext cx="1785950" cy="1071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Base Case Energy Consumption &amp; GHG emission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50859" y="2889281"/>
            <a:ext cx="1656000" cy="100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Impact of Upgrade on EC &amp;GHG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8860" y="4429132"/>
            <a:ext cx="1656000" cy="1008000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Cost estimation model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00" y="5429264"/>
            <a:ext cx="1656000" cy="100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Techno-Economic analysis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227472" y="3393281"/>
            <a:ext cx="201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3" idx="3"/>
            <a:endCxn id="27" idx="0"/>
          </p:cNvCxnSpPr>
          <p:nvPr/>
        </p:nvCxnSpPr>
        <p:spPr>
          <a:xfrm>
            <a:off x="6292975" y="2107397"/>
            <a:ext cx="1285884" cy="78188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7" idx="2"/>
            <a:endCxn id="37" idx="3"/>
          </p:cNvCxnSpPr>
          <p:nvPr/>
        </p:nvCxnSpPr>
        <p:spPr>
          <a:xfrm rot="5400000">
            <a:off x="5885439" y="4239843"/>
            <a:ext cx="2035983" cy="1350859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2"/>
            <a:endCxn id="37" idx="1"/>
          </p:cNvCxnSpPr>
          <p:nvPr/>
        </p:nvCxnSpPr>
        <p:spPr>
          <a:xfrm rot="16200000" flipH="1">
            <a:off x="3666364" y="5027628"/>
            <a:ext cx="496132" cy="131514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31" idx="0"/>
          </p:cNvCxnSpPr>
          <p:nvPr/>
        </p:nvCxnSpPr>
        <p:spPr>
          <a:xfrm rot="5400000">
            <a:off x="2990935" y="4163206"/>
            <a:ext cx="531851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4" idx="1"/>
          </p:cNvCxnSpPr>
          <p:nvPr/>
        </p:nvCxnSpPr>
        <p:spPr>
          <a:xfrm>
            <a:off x="4084860" y="3393281"/>
            <a:ext cx="42216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7" idx="1"/>
          </p:cNvCxnSpPr>
          <p:nvPr/>
        </p:nvCxnSpPr>
        <p:spPr>
          <a:xfrm>
            <a:off x="6292975" y="3393281"/>
            <a:ext cx="45788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roup 92"/>
          <p:cNvGrpSpPr>
            <a:grpSpLocks noChangeAspect="1"/>
          </p:cNvGrpSpPr>
          <p:nvPr/>
        </p:nvGrpSpPr>
        <p:grpSpPr bwMode="auto">
          <a:xfrm>
            <a:off x="642910" y="642918"/>
            <a:ext cx="7851805" cy="5715040"/>
            <a:chOff x="1221" y="1776"/>
            <a:chExt cx="8958" cy="11110"/>
          </a:xfrm>
        </p:grpSpPr>
        <p:sp>
          <p:nvSpPr>
            <p:cNvPr id="1117" name="AutoShape 93"/>
            <p:cNvSpPr>
              <a:spLocks noChangeAspect="1" noChangeArrowheads="1"/>
            </p:cNvSpPr>
            <p:nvPr/>
          </p:nvSpPr>
          <p:spPr bwMode="auto">
            <a:xfrm>
              <a:off x="1221" y="1776"/>
              <a:ext cx="8958" cy="11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AutoShape 94"/>
            <p:cNvSpPr>
              <a:spLocks noChangeArrowheads="1"/>
            </p:cNvSpPr>
            <p:nvPr/>
          </p:nvSpPr>
          <p:spPr bwMode="auto">
            <a:xfrm>
              <a:off x="8253" y="2786"/>
              <a:ext cx="1721" cy="803"/>
            </a:xfrm>
            <a:prstGeom prst="flowChartMagneticDisk">
              <a:avLst/>
            </a:prstGeom>
            <a:solidFill>
              <a:srgbClr val="66FF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82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CSDDRD Houses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4582" y="1889"/>
              <a:ext cx="1785" cy="65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Develop model for solar technologies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4582" y="2859"/>
              <a:ext cx="1783" cy="65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Apply upgrade Scenario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256" y="3850"/>
              <a:ext cx="1952" cy="81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10800" rIns="54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Estimate GHG production with upgrade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5803" y="3850"/>
              <a:ext cx="1950" cy="81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10800" rIns="54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Estimate energy consumption with upgrade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8223" y="5274"/>
              <a:ext cx="1783" cy="6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Base case energy consumption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8224" y="6324"/>
              <a:ext cx="1782" cy="6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Base case GHG production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5" name="AutoShape 101"/>
            <p:cNvSpPr>
              <a:spLocks noChangeArrowheads="1"/>
            </p:cNvSpPr>
            <p:nvPr/>
          </p:nvSpPr>
          <p:spPr bwMode="auto">
            <a:xfrm>
              <a:off x="5781" y="5207"/>
              <a:ext cx="1995" cy="794"/>
            </a:xfrm>
            <a:prstGeom prst="diamond">
              <a:avLst/>
            </a:prstGeom>
            <a:solidFill>
              <a:srgbClr val="CC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46800" rIns="54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Comparison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AutoShape 102"/>
            <p:cNvSpPr>
              <a:spLocks noChangeArrowheads="1"/>
            </p:cNvSpPr>
            <p:nvPr/>
          </p:nvSpPr>
          <p:spPr bwMode="auto">
            <a:xfrm>
              <a:off x="3235" y="6257"/>
              <a:ext cx="1994" cy="793"/>
            </a:xfrm>
            <a:prstGeom prst="diamond">
              <a:avLst/>
            </a:prstGeom>
            <a:solidFill>
              <a:srgbClr val="CC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46800" rIns="54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Comparison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1345" y="5207"/>
              <a:ext cx="1779" cy="65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Estimate cost of upgrade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3343" y="7783"/>
              <a:ext cx="1780" cy="9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GHG emissions reduction with upgrade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5888" y="7918"/>
              <a:ext cx="1781" cy="6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Energy savings with upgrade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5887" y="9999"/>
              <a:ext cx="1782" cy="65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Energy savings per dollar investment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" name="Rectangle 107"/>
            <p:cNvSpPr>
              <a:spLocks noChangeArrowheads="1"/>
            </p:cNvSpPr>
            <p:nvPr/>
          </p:nvSpPr>
          <p:spPr bwMode="auto">
            <a:xfrm>
              <a:off x="3258" y="9171"/>
              <a:ext cx="1950" cy="81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10800" rIns="54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GHG emissions reduction per dollar investment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3347" y="10799"/>
              <a:ext cx="1782" cy="65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Techno-economic analysis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33" name="AutoShape 109"/>
            <p:cNvCxnSpPr>
              <a:cxnSpLocks noChangeShapeType="1"/>
              <a:stCxn id="1118" idx="2"/>
              <a:endCxn id="1120" idx="3"/>
            </p:cNvCxnSpPr>
            <p:nvPr/>
          </p:nvCxnSpPr>
          <p:spPr bwMode="auto">
            <a:xfrm flipH="1">
              <a:off x="6365" y="3188"/>
              <a:ext cx="188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34" name="AutoShape 110"/>
            <p:cNvCxnSpPr>
              <a:cxnSpLocks noChangeShapeType="1"/>
              <a:stCxn id="1119" idx="2"/>
              <a:endCxn id="1120" idx="0"/>
            </p:cNvCxnSpPr>
            <p:nvPr/>
          </p:nvCxnSpPr>
          <p:spPr bwMode="auto">
            <a:xfrm flipH="1">
              <a:off x="5474" y="2546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35" name="AutoShape 111"/>
            <p:cNvCxnSpPr>
              <a:cxnSpLocks noChangeShapeType="1"/>
              <a:stCxn id="1120" idx="2"/>
              <a:endCxn id="1122" idx="0"/>
            </p:cNvCxnSpPr>
            <p:nvPr/>
          </p:nvCxnSpPr>
          <p:spPr bwMode="auto">
            <a:xfrm rot="16200000" flipH="1">
              <a:off x="5959" y="3031"/>
              <a:ext cx="334" cy="1304"/>
            </a:xfrm>
            <a:prstGeom prst="bentConnector3">
              <a:avLst>
                <a:gd name="adj1" fmla="val 4969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36" name="AutoShape 112"/>
            <p:cNvCxnSpPr>
              <a:cxnSpLocks noChangeShapeType="1"/>
              <a:stCxn id="1120" idx="2"/>
              <a:endCxn id="1121" idx="0"/>
            </p:cNvCxnSpPr>
            <p:nvPr/>
          </p:nvCxnSpPr>
          <p:spPr bwMode="auto">
            <a:xfrm rot="5400000">
              <a:off x="4686" y="3062"/>
              <a:ext cx="334" cy="1242"/>
            </a:xfrm>
            <a:prstGeom prst="bentConnector3">
              <a:avLst>
                <a:gd name="adj1" fmla="val 4969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37" name="AutoShape 113"/>
            <p:cNvCxnSpPr>
              <a:cxnSpLocks noChangeShapeType="1"/>
              <a:stCxn id="1118" idx="3"/>
              <a:endCxn id="1123" idx="0"/>
            </p:cNvCxnSpPr>
            <p:nvPr/>
          </p:nvCxnSpPr>
          <p:spPr bwMode="auto">
            <a:xfrm>
              <a:off x="9114" y="3589"/>
              <a:ext cx="1" cy="16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38" name="AutoShape 114"/>
            <p:cNvCxnSpPr>
              <a:cxnSpLocks noChangeShapeType="1"/>
              <a:stCxn id="1123" idx="2"/>
              <a:endCxn id="1124" idx="0"/>
            </p:cNvCxnSpPr>
            <p:nvPr/>
          </p:nvCxnSpPr>
          <p:spPr bwMode="auto">
            <a:xfrm>
              <a:off x="9115" y="5933"/>
              <a:ext cx="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39" name="AutoShape 115"/>
            <p:cNvCxnSpPr>
              <a:cxnSpLocks noChangeShapeType="1"/>
              <a:stCxn id="1122" idx="2"/>
              <a:endCxn id="1125" idx="0"/>
            </p:cNvCxnSpPr>
            <p:nvPr/>
          </p:nvCxnSpPr>
          <p:spPr bwMode="auto">
            <a:xfrm>
              <a:off x="6778" y="4664"/>
              <a:ext cx="1" cy="5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0" name="AutoShape 116"/>
            <p:cNvCxnSpPr>
              <a:cxnSpLocks noChangeShapeType="1"/>
              <a:stCxn id="1123" idx="1"/>
              <a:endCxn id="1125" idx="3"/>
            </p:cNvCxnSpPr>
            <p:nvPr/>
          </p:nvCxnSpPr>
          <p:spPr bwMode="auto">
            <a:xfrm flipH="1">
              <a:off x="7776" y="5604"/>
              <a:ext cx="44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1" name="AutoShape 117"/>
            <p:cNvCxnSpPr>
              <a:cxnSpLocks noChangeShapeType="1"/>
              <a:stCxn id="1121" idx="2"/>
              <a:endCxn id="1126" idx="0"/>
            </p:cNvCxnSpPr>
            <p:nvPr/>
          </p:nvCxnSpPr>
          <p:spPr bwMode="auto">
            <a:xfrm>
              <a:off x="4232" y="4664"/>
              <a:ext cx="1" cy="15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2" name="AutoShape 118"/>
            <p:cNvCxnSpPr>
              <a:cxnSpLocks noChangeShapeType="1"/>
              <a:stCxn id="1124" idx="1"/>
              <a:endCxn id="1126" idx="3"/>
            </p:cNvCxnSpPr>
            <p:nvPr/>
          </p:nvCxnSpPr>
          <p:spPr bwMode="auto">
            <a:xfrm flipH="1">
              <a:off x="5229" y="6653"/>
              <a:ext cx="29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3" name="AutoShape 119"/>
            <p:cNvCxnSpPr>
              <a:cxnSpLocks noChangeShapeType="1"/>
              <a:stCxn id="1125" idx="2"/>
              <a:endCxn id="1129" idx="0"/>
            </p:cNvCxnSpPr>
            <p:nvPr/>
          </p:nvCxnSpPr>
          <p:spPr bwMode="auto">
            <a:xfrm>
              <a:off x="6779" y="6001"/>
              <a:ext cx="1" cy="19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4" name="AutoShape 120"/>
            <p:cNvCxnSpPr>
              <a:cxnSpLocks noChangeShapeType="1"/>
              <a:stCxn id="1126" idx="2"/>
              <a:endCxn id="1128" idx="0"/>
            </p:cNvCxnSpPr>
            <p:nvPr/>
          </p:nvCxnSpPr>
          <p:spPr bwMode="auto">
            <a:xfrm>
              <a:off x="4232" y="7050"/>
              <a:ext cx="1" cy="7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5" name="AutoShape 121"/>
            <p:cNvCxnSpPr>
              <a:cxnSpLocks noChangeShapeType="1"/>
              <a:stCxn id="1129" idx="2"/>
              <a:endCxn id="1130" idx="0"/>
            </p:cNvCxnSpPr>
            <p:nvPr/>
          </p:nvCxnSpPr>
          <p:spPr bwMode="auto">
            <a:xfrm flipH="1">
              <a:off x="6778" y="8578"/>
              <a:ext cx="1" cy="14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6" name="AutoShape 122"/>
            <p:cNvCxnSpPr>
              <a:cxnSpLocks noChangeShapeType="1"/>
              <a:stCxn id="1128" idx="2"/>
              <a:endCxn id="1131" idx="0"/>
            </p:cNvCxnSpPr>
            <p:nvPr/>
          </p:nvCxnSpPr>
          <p:spPr bwMode="auto">
            <a:xfrm>
              <a:off x="4233" y="8713"/>
              <a:ext cx="1" cy="4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47" name="AutoShape 123"/>
            <p:cNvCxnSpPr>
              <a:cxnSpLocks noChangeShapeType="1"/>
              <a:stCxn id="1120" idx="1"/>
              <a:endCxn id="1127" idx="0"/>
            </p:cNvCxnSpPr>
            <p:nvPr/>
          </p:nvCxnSpPr>
          <p:spPr bwMode="auto">
            <a:xfrm rot="10800000" flipV="1">
              <a:off x="2235" y="3188"/>
              <a:ext cx="2347" cy="201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48" name="AutoShape 124"/>
            <p:cNvCxnSpPr>
              <a:cxnSpLocks noChangeShapeType="1"/>
              <a:stCxn id="1127" idx="2"/>
              <a:endCxn id="1131" idx="1"/>
            </p:cNvCxnSpPr>
            <p:nvPr/>
          </p:nvCxnSpPr>
          <p:spPr bwMode="auto">
            <a:xfrm rot="16200000" flipH="1">
              <a:off x="890" y="7210"/>
              <a:ext cx="3713" cy="102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49" name="AutoShape 125"/>
            <p:cNvCxnSpPr>
              <a:cxnSpLocks noChangeShapeType="1"/>
              <a:stCxn id="1127" idx="2"/>
              <a:endCxn id="1130" idx="1"/>
            </p:cNvCxnSpPr>
            <p:nvPr/>
          </p:nvCxnSpPr>
          <p:spPr bwMode="auto">
            <a:xfrm rot="16200000" flipH="1">
              <a:off x="1829" y="6271"/>
              <a:ext cx="4464" cy="365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50" name="AutoShape 126"/>
            <p:cNvCxnSpPr>
              <a:cxnSpLocks noChangeShapeType="1"/>
              <a:stCxn id="1130" idx="2"/>
              <a:endCxn id="1132" idx="3"/>
            </p:cNvCxnSpPr>
            <p:nvPr/>
          </p:nvCxnSpPr>
          <p:spPr bwMode="auto">
            <a:xfrm rot="5400000">
              <a:off x="5718" y="10069"/>
              <a:ext cx="471" cy="164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151" name="AutoShape 127"/>
            <p:cNvSpPr>
              <a:spLocks noChangeArrowheads="1"/>
            </p:cNvSpPr>
            <p:nvPr/>
          </p:nvSpPr>
          <p:spPr bwMode="auto">
            <a:xfrm>
              <a:off x="1221" y="12278"/>
              <a:ext cx="1417" cy="454"/>
            </a:xfrm>
            <a:prstGeom prst="flowChartDocument">
              <a:avLst/>
            </a:prstGeom>
            <a:solidFill>
              <a:srgbClr val="FF979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By Province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2" name="AutoShape 128"/>
            <p:cNvSpPr>
              <a:spLocks noChangeArrowheads="1"/>
            </p:cNvSpPr>
            <p:nvPr/>
          </p:nvSpPr>
          <p:spPr bwMode="auto">
            <a:xfrm>
              <a:off x="2811" y="12278"/>
              <a:ext cx="1417" cy="454"/>
            </a:xfrm>
            <a:prstGeom prst="flowChartDocument">
              <a:avLst/>
            </a:prstGeom>
            <a:solidFill>
              <a:srgbClr val="FF979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By Fuel type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3" name="AutoShape 129"/>
            <p:cNvSpPr>
              <a:spLocks noChangeArrowheads="1"/>
            </p:cNvSpPr>
            <p:nvPr/>
          </p:nvSpPr>
          <p:spPr bwMode="auto">
            <a:xfrm>
              <a:off x="4401" y="12278"/>
              <a:ext cx="1417" cy="454"/>
            </a:xfrm>
            <a:prstGeom prst="flowChartDocument">
              <a:avLst/>
            </a:prstGeom>
            <a:solidFill>
              <a:srgbClr val="FF979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By House type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4" name="AutoShape 130"/>
            <p:cNvSpPr>
              <a:spLocks noChangeArrowheads="1"/>
            </p:cNvSpPr>
            <p:nvPr/>
          </p:nvSpPr>
          <p:spPr bwMode="auto">
            <a:xfrm>
              <a:off x="5991" y="12278"/>
              <a:ext cx="1417" cy="454"/>
            </a:xfrm>
            <a:prstGeom prst="flowChartDocument">
              <a:avLst/>
            </a:prstGeom>
            <a:solidFill>
              <a:srgbClr val="FF979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By Vintage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5" name="AutoShape 131"/>
            <p:cNvCxnSpPr>
              <a:cxnSpLocks noChangeShapeType="1"/>
              <a:stCxn id="1127" idx="2"/>
              <a:endCxn id="1132" idx="1"/>
            </p:cNvCxnSpPr>
            <p:nvPr/>
          </p:nvCxnSpPr>
          <p:spPr bwMode="auto">
            <a:xfrm rot="16200000" flipH="1">
              <a:off x="159" y="7941"/>
              <a:ext cx="5264" cy="111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56" name="AutoShape 132"/>
            <p:cNvCxnSpPr>
              <a:cxnSpLocks noChangeShapeType="1"/>
              <a:stCxn id="1131" idx="2"/>
              <a:endCxn id="1132" idx="0"/>
            </p:cNvCxnSpPr>
            <p:nvPr/>
          </p:nvCxnSpPr>
          <p:spPr bwMode="auto">
            <a:xfrm>
              <a:off x="4233" y="9985"/>
              <a:ext cx="5" cy="8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57" name="AutoShape 133"/>
            <p:cNvCxnSpPr>
              <a:cxnSpLocks noChangeShapeType="1"/>
              <a:stCxn id="1132" idx="2"/>
              <a:endCxn id="1154" idx="0"/>
            </p:cNvCxnSpPr>
            <p:nvPr/>
          </p:nvCxnSpPr>
          <p:spPr bwMode="auto">
            <a:xfrm rot="16200000" flipH="1">
              <a:off x="5059" y="10637"/>
              <a:ext cx="820" cy="2462"/>
            </a:xfrm>
            <a:prstGeom prst="bentConnector3">
              <a:avLst>
                <a:gd name="adj1" fmla="val 4988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58" name="AutoShape 134"/>
            <p:cNvCxnSpPr>
              <a:cxnSpLocks noChangeShapeType="1"/>
              <a:stCxn id="1132" idx="2"/>
              <a:endCxn id="1153" idx="0"/>
            </p:cNvCxnSpPr>
            <p:nvPr/>
          </p:nvCxnSpPr>
          <p:spPr bwMode="auto">
            <a:xfrm rot="16200000" flipH="1">
              <a:off x="4264" y="11432"/>
              <a:ext cx="820" cy="872"/>
            </a:xfrm>
            <a:prstGeom prst="bentConnector3">
              <a:avLst>
                <a:gd name="adj1" fmla="val 4988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59" name="AutoShape 135"/>
            <p:cNvCxnSpPr>
              <a:cxnSpLocks noChangeShapeType="1"/>
              <a:stCxn id="1132" idx="2"/>
              <a:endCxn id="1152" idx="0"/>
            </p:cNvCxnSpPr>
            <p:nvPr/>
          </p:nvCxnSpPr>
          <p:spPr bwMode="auto">
            <a:xfrm rot="5400000">
              <a:off x="3469" y="11509"/>
              <a:ext cx="820" cy="718"/>
            </a:xfrm>
            <a:prstGeom prst="bentConnector3">
              <a:avLst>
                <a:gd name="adj1" fmla="val 4988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60" name="AutoShape 136"/>
            <p:cNvCxnSpPr>
              <a:cxnSpLocks noChangeShapeType="1"/>
              <a:stCxn id="1132" idx="2"/>
              <a:endCxn id="1151" idx="0"/>
            </p:cNvCxnSpPr>
            <p:nvPr/>
          </p:nvCxnSpPr>
          <p:spPr bwMode="auto">
            <a:xfrm rot="5400000">
              <a:off x="2674" y="10714"/>
              <a:ext cx="820" cy="2308"/>
            </a:xfrm>
            <a:prstGeom prst="bentConnector3">
              <a:avLst>
                <a:gd name="adj1" fmla="val 4988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Solar Technologies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70000" lnSpcReduction="2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water heating 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Using flat plate collector</a:t>
            </a:r>
            <a:endParaRPr lang="en-US" sz="24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err="1" smtClean="0">
                <a:latin typeface="Times New Roman"/>
                <a:ea typeface="Calibri"/>
                <a:cs typeface="Arial"/>
              </a:rPr>
              <a:t>Thermosyphon</a:t>
            </a:r>
            <a:endParaRPr lang="en-US" sz="20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Active</a:t>
            </a:r>
            <a:endParaRPr lang="en-US" sz="20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Using evacuated tube</a:t>
            </a:r>
            <a:endParaRPr lang="en-US" sz="24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err="1" smtClean="0">
                <a:latin typeface="Times New Roman"/>
                <a:ea typeface="Calibri"/>
                <a:cs typeface="Arial"/>
              </a:rPr>
              <a:t>Thermosyphon</a:t>
            </a:r>
            <a:r>
              <a:rPr lang="en-US" dirty="0" smtClean="0">
                <a:latin typeface="Times New Roman"/>
                <a:ea typeface="Calibri"/>
                <a:cs typeface="Arial"/>
              </a:rPr>
              <a:t> </a:t>
            </a:r>
            <a:endParaRPr lang="en-US" sz="20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Active</a:t>
            </a:r>
            <a:endParaRPr lang="en-US" sz="2000" dirty="0" smtClean="0">
              <a:ea typeface="Calibri"/>
              <a:cs typeface="Arial"/>
            </a:endParaRPr>
          </a:p>
          <a:p>
            <a:pPr lvl="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space heating 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Passive</a:t>
            </a:r>
            <a:endParaRPr lang="en-US" sz="24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Direct gain</a:t>
            </a:r>
            <a:endParaRPr lang="en-US" sz="20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Changing windows area</a:t>
            </a:r>
            <a:endParaRPr lang="en-US" sz="18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Changing windows type</a:t>
            </a: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Shading devices</a:t>
            </a:r>
            <a:endParaRPr lang="en-US" sz="1800" dirty="0" smtClean="0">
              <a:ea typeface="Calibri"/>
              <a:cs typeface="Arial"/>
            </a:endParaRPr>
          </a:p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Fixed internal or external shading (Venetian blind) </a:t>
            </a:r>
            <a:endParaRPr lang="en-US" sz="1800" dirty="0" smtClean="0">
              <a:ea typeface="Calibri"/>
              <a:cs typeface="Arial"/>
            </a:endParaRPr>
          </a:p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Fixed external shading (Overhang)</a:t>
            </a:r>
            <a:endParaRPr lang="en-US" sz="1800" dirty="0" smtClean="0">
              <a:ea typeface="Calibri"/>
              <a:cs typeface="Arial"/>
            </a:endParaRPr>
          </a:p>
          <a:p>
            <a:pPr lvl="0"/>
            <a:endParaRPr lang="en-CA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Solar Technologies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Indirect gain</a:t>
            </a:r>
            <a:endParaRPr lang="en-US" sz="20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err="1" smtClean="0">
                <a:latin typeface="Times New Roman"/>
                <a:ea typeface="Calibri"/>
                <a:cs typeface="Arial"/>
              </a:rPr>
              <a:t>Trombe</a:t>
            </a:r>
            <a:r>
              <a:rPr lang="en-US" dirty="0" smtClean="0">
                <a:latin typeface="Times New Roman"/>
                <a:ea typeface="Calibri"/>
                <a:cs typeface="Arial"/>
              </a:rPr>
              <a:t> wall</a:t>
            </a:r>
            <a:endParaRPr lang="en-US" sz="18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Thermal distributed mass</a:t>
            </a:r>
            <a:endParaRPr lang="en-US" sz="18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Phase Change Materials (PCM)</a:t>
            </a:r>
            <a:endParaRPr lang="en-US" sz="18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Isolated gain</a:t>
            </a:r>
            <a:endParaRPr lang="en-US" sz="20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Sunspace</a:t>
            </a:r>
          </a:p>
          <a:p>
            <a:pPr marL="971550" lvl="1" indent="-514350" algn="just">
              <a:lnSpc>
                <a:spcPct val="115000"/>
              </a:lnSpc>
              <a:buFont typeface="+mj-lt"/>
              <a:buAutoNum type="alphaLcPeriod" startAt="2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Active</a:t>
            </a:r>
            <a:endParaRPr lang="en-US" sz="24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Active solar space heating</a:t>
            </a:r>
            <a:endParaRPr lang="en-US" sz="20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Liquid based</a:t>
            </a:r>
            <a:endParaRPr lang="en-US" sz="1800" dirty="0" smtClean="0">
              <a:ea typeface="Calibri"/>
              <a:cs typeface="Arial"/>
            </a:endParaRPr>
          </a:p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Flat plate collector</a:t>
            </a:r>
            <a:endParaRPr lang="en-US" sz="1800" dirty="0" smtClean="0">
              <a:ea typeface="Calibri"/>
              <a:cs typeface="Arial"/>
            </a:endParaRPr>
          </a:p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Evacuated tube</a:t>
            </a:r>
            <a:endParaRPr lang="en-US" sz="1800" dirty="0" smtClean="0">
              <a:ea typeface="Calibri"/>
              <a:cs typeface="Arial"/>
            </a:endParaRPr>
          </a:p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Concentrating collector</a:t>
            </a:r>
            <a:endParaRPr lang="en-US" sz="18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Air based</a:t>
            </a:r>
            <a:endParaRPr lang="en-US" sz="18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Controlled internal and external shading devices </a:t>
            </a:r>
            <a:endParaRPr lang="en-US" sz="1800" dirty="0" smtClean="0">
              <a:ea typeface="Calibri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Solar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Space Cooling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Thermally activated cooling systems (TACS)</a:t>
            </a:r>
            <a:endParaRPr lang="en-US" sz="24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absorption cooling system</a:t>
            </a:r>
            <a:endParaRPr lang="en-US" sz="20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desiccant technology</a:t>
            </a:r>
            <a:endParaRPr lang="en-US" sz="2000" dirty="0" smtClean="0">
              <a:ea typeface="Calibri"/>
              <a:cs typeface="Arial"/>
            </a:endParaRPr>
          </a:p>
          <a:p>
            <a:pPr lvl="0" indent="-50400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Photovoltaics 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PV electricity generation</a:t>
            </a:r>
            <a:endParaRPr lang="en-US" sz="24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Building Integrated photovoltaic thermal (BIPV/T) system</a:t>
            </a:r>
            <a:endParaRPr lang="en-US" sz="2400" dirty="0" smtClean="0">
              <a:ea typeface="Calibri"/>
              <a:cs typeface="Arial"/>
            </a:endParaRPr>
          </a:p>
          <a:p>
            <a:pPr marL="504000" lvl="0" indent="-504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CA" dirty="0" smtClean="0">
                <a:latin typeface="Times New Roman"/>
                <a:ea typeface="Calibri"/>
                <a:cs typeface="Arial"/>
              </a:rPr>
              <a:t>External shading effect (adding obstruction to take account neighbouring buildings and trees)</a:t>
            </a:r>
            <a:endParaRPr lang="en-US" sz="2800" dirty="0" smtClean="0">
              <a:ea typeface="Calibri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/>
              <a:t>    Selected Technologies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water heating 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Using flat plate collector</a:t>
            </a:r>
            <a:endParaRPr lang="en-US" sz="20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Active</a:t>
            </a:r>
            <a:endParaRPr lang="en-US" sz="2000" dirty="0" smtClean="0">
              <a:ea typeface="Calibri"/>
              <a:cs typeface="Arial"/>
            </a:endParaRPr>
          </a:p>
          <a:p>
            <a:pPr lvl="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Solar space heating 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Passive</a:t>
            </a:r>
            <a:endParaRPr lang="en-US" sz="24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Direct gain</a:t>
            </a:r>
            <a:endParaRPr lang="en-US" sz="20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Changing windows area</a:t>
            </a:r>
            <a:endParaRPr lang="en-US" sz="18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Changing windows type</a:t>
            </a: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Shading </a:t>
            </a:r>
            <a:r>
              <a:rPr lang="en-US" dirty="0" smtClean="0">
                <a:latin typeface="Times New Roman"/>
                <a:ea typeface="Calibri"/>
                <a:cs typeface="Arial"/>
              </a:rPr>
              <a:t>devices</a:t>
            </a:r>
            <a:endParaRPr lang="en-US" sz="1800" dirty="0" smtClean="0">
              <a:ea typeface="Calibri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/>
              <a:t>    Selected Technologies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Fixed </a:t>
            </a:r>
            <a:r>
              <a:rPr lang="en-US" dirty="0" smtClean="0">
                <a:latin typeface="Times New Roman"/>
                <a:ea typeface="Calibri"/>
                <a:cs typeface="Arial"/>
              </a:rPr>
              <a:t>internal or external shading (Venetian blind) </a:t>
            </a:r>
            <a:endParaRPr lang="en-US" sz="1800" dirty="0" smtClean="0">
              <a:ea typeface="Calibri"/>
              <a:cs typeface="Arial"/>
            </a:endParaRPr>
          </a:p>
          <a:p>
            <a:pPr lvl="4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Fixed external shading (Overhang)</a:t>
            </a: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Indirect gain</a:t>
            </a: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Thermal distributed mass</a:t>
            </a:r>
            <a:endParaRPr lang="en-US" sz="1800" dirty="0" smtClean="0">
              <a:ea typeface="Calibri"/>
              <a:cs typeface="Arial"/>
            </a:endParaRPr>
          </a:p>
          <a:p>
            <a:pPr lvl="3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Phase Change Materials (PCM)</a:t>
            </a:r>
            <a:endParaRPr lang="en-US" sz="18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Controlled internal and external shading devices </a:t>
            </a:r>
          </a:p>
          <a:p>
            <a:pPr lvl="0" indent="-50400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Photovoltaics </a:t>
            </a:r>
            <a:endParaRPr lang="en-US" sz="2800" dirty="0" smtClean="0">
              <a:ea typeface="Calibri"/>
              <a:cs typeface="Arial"/>
            </a:endParaRPr>
          </a:p>
          <a:p>
            <a:pPr lvl="1" algn="just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ea typeface="Calibri"/>
                <a:cs typeface="Arial"/>
              </a:rPr>
              <a:t>PV electricity generation</a:t>
            </a:r>
            <a:endParaRPr lang="en-US" sz="2400" dirty="0" smtClean="0">
              <a:ea typeface="Calibri"/>
              <a:cs typeface="Arial"/>
            </a:endParaRPr>
          </a:p>
          <a:p>
            <a:pPr marL="504000" lvl="0" indent="-504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CA" dirty="0" smtClean="0">
                <a:latin typeface="Times New Roman"/>
                <a:ea typeface="Calibri"/>
                <a:cs typeface="Arial"/>
              </a:rPr>
              <a:t>External shading effect (adding obstruction to take account neighbouring buildings and trees)</a:t>
            </a:r>
            <a:endParaRPr lang="en-US" sz="2800" dirty="0" smtClean="0">
              <a:ea typeface="Calibri"/>
              <a:cs typeface="Arial"/>
            </a:endParaRPr>
          </a:p>
          <a:p>
            <a:pPr lvl="2" algn="just">
              <a:lnSpc>
                <a:spcPct val="115000"/>
              </a:lnSpc>
              <a:buFont typeface="+mj-lt"/>
              <a:buAutoNum type="romanLcPeriod"/>
            </a:pPr>
            <a:endParaRPr lang="en-US" dirty="0" smtClean="0">
              <a:latin typeface="Times New Roman"/>
              <a:ea typeface="Calibri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0012"/>
            <a:ext cx="8077200" cy="1588"/>
          </a:xfrm>
          <a:prstGeom prst="line">
            <a:avLst/>
          </a:prstGeom>
          <a:ln>
            <a:solidFill>
              <a:srgbClr val="3019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indowsTwoColourTIFF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49673"/>
            <a:ext cx="1857388" cy="6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535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Techno-economic assessment of solar technologies and integration strategies for the Canadian housing stock</vt:lpstr>
      <vt:lpstr>CHREM Model</vt:lpstr>
      <vt:lpstr> Adding Upgrade to  CHREM Model</vt:lpstr>
      <vt:lpstr>Slide 4</vt:lpstr>
      <vt:lpstr>Solar Technologies</vt:lpstr>
      <vt:lpstr>Solar Technologies</vt:lpstr>
      <vt:lpstr>Solar Technologies</vt:lpstr>
      <vt:lpstr>    Selected Technologies</vt:lpstr>
      <vt:lpstr>    Selected Technologies</vt:lpstr>
      <vt:lpstr>Implementation in  ESP-r</vt:lpstr>
      <vt:lpstr>Implementation in  ESP-r - sample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Techno-economic assessment of solar technologies and integration strategies for the Canadian housing stock</dc:title>
  <dc:creator>TechU</dc:creator>
  <cp:lastModifiedBy>Sara</cp:lastModifiedBy>
  <cp:revision>164</cp:revision>
  <dcterms:created xsi:type="dcterms:W3CDTF">2009-05-21T13:18:01Z</dcterms:created>
  <dcterms:modified xsi:type="dcterms:W3CDTF">2009-11-23T00:08:24Z</dcterms:modified>
</cp:coreProperties>
</file>