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58" r:id="rId6"/>
    <p:sldId id="264" r:id="rId7"/>
    <p:sldId id="260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63C6C-B8DF-4E69-B538-925F3F8E6617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8DD83-3817-4416-8064-80A79C256A1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8DD83-3817-4416-8064-80A79C256A10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0D313A-EA90-419E-B9DD-5394018011D0}" type="datetimeFigureOut">
              <a:rPr lang="en-US" smtClean="0"/>
              <a:pPr/>
              <a:t>11/24/2009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2009-11-23 Montreal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Lukas Swan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A8F2EB-235D-4840-890F-5F4ED775FEF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1285860"/>
            <a:ext cx="7124720" cy="4581540"/>
          </a:xfrm>
        </p:spPr>
        <p:txBody>
          <a:bodyPr>
            <a:normAutofit/>
          </a:bodyPr>
          <a:lstStyle/>
          <a:p>
            <a:pPr marL="514350" indent="-514350"/>
            <a:r>
              <a:rPr lang="en-CA" dirty="0" smtClean="0"/>
              <a:t>NRCan modules for ESP-</a:t>
            </a:r>
            <a:r>
              <a:rPr lang="en-CA" dirty="0" err="1" smtClean="0"/>
              <a:t>r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sz="2200" b="1" dirty="0" smtClean="0"/>
              <a:t>”Hot” Modules added to support the Canadian housing stock </a:t>
            </a:r>
            <a:br>
              <a:rPr lang="en-CA" sz="2200" b="1" dirty="0" smtClean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Lukas Swan – Dalhousie Univ.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*</a:t>
            </a:r>
            <a:r>
              <a:rPr lang="en-CA" dirty="0" err="1" smtClean="0"/>
              <a:t>hvac</a:t>
            </a:r>
            <a:r>
              <a:rPr lang="en-CA" dirty="0" smtClean="0"/>
              <a:t> – heating and cooling only!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605210" cy="4572000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Systems</a:t>
            </a:r>
          </a:p>
          <a:p>
            <a:pPr lvl="1"/>
            <a:r>
              <a:rPr lang="en-CA" dirty="0" smtClean="0"/>
              <a:t>Furnace</a:t>
            </a:r>
          </a:p>
          <a:p>
            <a:pPr lvl="1"/>
            <a:r>
              <a:rPr lang="en-CA" dirty="0" smtClean="0"/>
              <a:t>Boiler</a:t>
            </a:r>
          </a:p>
          <a:p>
            <a:pPr lvl="1"/>
            <a:r>
              <a:rPr lang="en-CA" dirty="0" smtClean="0"/>
              <a:t>Baseboard</a:t>
            </a:r>
          </a:p>
          <a:p>
            <a:pPr lvl="1"/>
            <a:r>
              <a:rPr lang="en-CA" dirty="0" err="1" smtClean="0"/>
              <a:t>ASHP</a:t>
            </a:r>
            <a:endParaRPr lang="en-CA" dirty="0" smtClean="0"/>
          </a:p>
          <a:p>
            <a:pPr lvl="1"/>
            <a:r>
              <a:rPr lang="en-CA" dirty="0" err="1" smtClean="0"/>
              <a:t>GSHP</a:t>
            </a:r>
            <a:endParaRPr lang="en-CA" dirty="0" smtClean="0"/>
          </a:p>
          <a:p>
            <a:r>
              <a:rPr lang="en-CA" dirty="0" smtClean="0"/>
              <a:t>Energy source</a:t>
            </a:r>
          </a:p>
          <a:p>
            <a:pPr lvl="1"/>
            <a:r>
              <a:rPr lang="en-CA" dirty="0" smtClean="0"/>
              <a:t>Electricity</a:t>
            </a:r>
          </a:p>
          <a:p>
            <a:pPr lvl="1"/>
            <a:r>
              <a:rPr lang="en-CA" dirty="0" smtClean="0"/>
              <a:t>Natural gas/propane</a:t>
            </a:r>
          </a:p>
          <a:p>
            <a:pPr lvl="1"/>
            <a:r>
              <a:rPr lang="en-CA" dirty="0" smtClean="0"/>
              <a:t>Oil</a:t>
            </a:r>
          </a:p>
          <a:p>
            <a:pPr lvl="1"/>
            <a:r>
              <a:rPr lang="en-CA" dirty="0" smtClean="0"/>
              <a:t>Wood</a:t>
            </a:r>
          </a:p>
          <a:p>
            <a:r>
              <a:rPr lang="en-CA" dirty="0" smtClean="0"/>
              <a:t>Old/New version</a:t>
            </a:r>
          </a:p>
          <a:p>
            <a:r>
              <a:rPr lang="en-CA" dirty="0" smtClean="0"/>
              <a:t>NOTE: requires simple controller with heating specified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3196755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Systems must be in order</a:t>
            </a:r>
          </a:p>
          <a:p>
            <a:pPr lvl="1"/>
            <a:r>
              <a:rPr lang="en-CA" dirty="0" smtClean="0"/>
              <a:t>Furnace/boiler/baseboard – including backup</a:t>
            </a:r>
          </a:p>
          <a:p>
            <a:pPr lvl="1"/>
            <a:r>
              <a:rPr lang="en-CA" dirty="0" smtClean="0"/>
              <a:t>HP heating</a:t>
            </a:r>
          </a:p>
          <a:p>
            <a:pPr lvl="1"/>
            <a:r>
              <a:rPr lang="en-CA" dirty="0" smtClean="0"/>
              <a:t>HP cooling</a:t>
            </a:r>
          </a:p>
          <a:p>
            <a:r>
              <a:rPr lang="en-CA" dirty="0" smtClean="0"/>
              <a:t>Resets your simple controller capacity (*.</a:t>
            </a:r>
            <a:r>
              <a:rPr lang="en-CA" dirty="0" err="1" smtClean="0"/>
              <a:t>ctl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Postprocesses</a:t>
            </a:r>
            <a:r>
              <a:rPr lang="en-CA" dirty="0" smtClean="0"/>
              <a:t> to determine primary energy </a:t>
            </a:r>
            <a:r>
              <a:rPr lang="en-CA" dirty="0" smtClean="0"/>
              <a:t>consumption</a:t>
            </a:r>
          </a:p>
          <a:p>
            <a:r>
              <a:rPr lang="en-CA" dirty="0" smtClean="0"/>
              <a:t>See: </a:t>
            </a:r>
            <a:r>
              <a:rPr lang="en-CA" dirty="0" err="1" smtClean="0"/>
              <a:t>src/cetc/hvacsim.F</a:t>
            </a:r>
            <a:endParaRPr lang="en-CA" dirty="0" smtClean="0"/>
          </a:p>
          <a:p>
            <a:pPr lvl="1"/>
            <a:r>
              <a:rPr lang="en-CA" dirty="0" err="1" smtClean="0"/>
              <a:t>Furnace.F</a:t>
            </a:r>
            <a:r>
              <a:rPr lang="en-CA" dirty="0" smtClean="0"/>
              <a:t>, </a:t>
            </a:r>
            <a:r>
              <a:rPr lang="en-CA" dirty="0" err="1" smtClean="0"/>
              <a:t>GCEP.F</a:t>
            </a:r>
            <a:r>
              <a:rPr lang="en-CA" dirty="0" smtClean="0"/>
              <a:t>, </a:t>
            </a:r>
            <a:r>
              <a:rPr lang="en-CA" dirty="0" err="1" smtClean="0"/>
              <a:t>ashp.F</a:t>
            </a:r>
            <a:r>
              <a:rPr lang="en-CA" dirty="0" smtClean="0"/>
              <a:t>, </a:t>
            </a:r>
            <a:r>
              <a:rPr lang="en-CA" dirty="0" err="1" smtClean="0"/>
              <a:t>baseboard.F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0525" y="4786322"/>
            <a:ext cx="494347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*</a:t>
            </a:r>
            <a:r>
              <a:rPr lang="en-CA" dirty="0" err="1" smtClean="0"/>
              <a:t>dhw</a:t>
            </a:r>
            <a:r>
              <a:rPr lang="en-CA" dirty="0" smtClean="0"/>
              <a:t> – simply to include in consumption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033706" cy="457200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Occupants controls the draw</a:t>
            </a:r>
          </a:p>
          <a:p>
            <a:r>
              <a:rPr lang="en-CA" dirty="0" smtClean="0"/>
              <a:t>Single hardcoded profile</a:t>
            </a:r>
          </a:p>
          <a:p>
            <a:r>
              <a:rPr lang="en-CA" dirty="0" smtClean="0"/>
              <a:t>Basic tank info</a:t>
            </a:r>
          </a:p>
          <a:p>
            <a:pPr lvl="1"/>
            <a:r>
              <a:rPr lang="en-CA" dirty="0" smtClean="0"/>
              <a:t>Type</a:t>
            </a:r>
          </a:p>
          <a:p>
            <a:pPr lvl="1"/>
            <a:r>
              <a:rPr lang="en-CA" dirty="0" smtClean="0"/>
              <a:t>Energy source</a:t>
            </a:r>
          </a:p>
          <a:p>
            <a:r>
              <a:rPr lang="en-CA" dirty="0" err="1" smtClean="0"/>
              <a:t>Postprocesses</a:t>
            </a:r>
            <a:r>
              <a:rPr lang="en-CA" dirty="0" smtClean="0"/>
              <a:t> energy </a:t>
            </a:r>
            <a:r>
              <a:rPr lang="en-CA" dirty="0" smtClean="0"/>
              <a:t>consumption</a:t>
            </a:r>
          </a:p>
          <a:p>
            <a:r>
              <a:rPr lang="en-CA" dirty="0" smtClean="0"/>
              <a:t>NOTE: if you open model in </a:t>
            </a:r>
            <a:r>
              <a:rPr lang="en-CA" dirty="0" err="1" smtClean="0"/>
              <a:t>prj</a:t>
            </a:r>
            <a:r>
              <a:rPr lang="en-CA" dirty="0" smtClean="0"/>
              <a:t>, it will forget </a:t>
            </a:r>
            <a:r>
              <a:rPr lang="en-CA" dirty="0" err="1" smtClean="0"/>
              <a:t>dhw</a:t>
            </a:r>
            <a:r>
              <a:rPr lang="en-CA" dirty="0" smtClean="0"/>
              <a:t> link</a:t>
            </a:r>
          </a:p>
          <a:p>
            <a:r>
              <a:rPr lang="en-CA" dirty="0" smtClean="0"/>
              <a:t>See: </a:t>
            </a:r>
            <a:r>
              <a:rPr lang="en-CA" dirty="0" err="1" smtClean="0"/>
              <a:t>src/cert/DHW_module.F</a:t>
            </a:r>
            <a:endParaRPr lang="en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3196755"/>
          </a:xfrm>
        </p:spPr>
        <p:txBody>
          <a:bodyPr>
            <a:normAutofit fontScale="70000" lnSpcReduction="20000"/>
          </a:bodyPr>
          <a:lstStyle/>
          <a:p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3686175" y="1357298"/>
            <a:ext cx="5457825" cy="5033994"/>
            <a:chOff x="3500430" y="857232"/>
            <a:chExt cx="5457825" cy="503399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0430" y="857232"/>
              <a:ext cx="5457825" cy="452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0430" y="5357826"/>
              <a:ext cx="34861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3643306" y="1285860"/>
            <a:ext cx="5500694" cy="507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*</a:t>
            </a:r>
            <a:r>
              <a:rPr lang="en-CA" dirty="0" err="1" smtClean="0"/>
              <a:t>bsm</a:t>
            </a:r>
            <a:r>
              <a:rPr lang="en-CA" dirty="0" smtClean="0"/>
              <a:t> – foundation heat loss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033706" cy="4572000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Dimension and </a:t>
            </a:r>
            <a:r>
              <a:rPr lang="en-CA" dirty="0" err="1" smtClean="0"/>
              <a:t>RSI</a:t>
            </a:r>
            <a:endParaRPr lang="en-CA" dirty="0" smtClean="0"/>
          </a:p>
          <a:p>
            <a:r>
              <a:rPr lang="en-CA" dirty="0" smtClean="0"/>
              <a:t>Moore model (DHW too)</a:t>
            </a:r>
          </a:p>
          <a:p>
            <a:r>
              <a:rPr lang="en-CA" dirty="0" smtClean="0"/>
              <a:t>Adjust other files</a:t>
            </a:r>
          </a:p>
          <a:p>
            <a:pPr lvl="1"/>
            <a:r>
              <a:rPr lang="en-CA" dirty="0" smtClean="0"/>
              <a:t>Geo: BASESIMP</a:t>
            </a:r>
          </a:p>
          <a:p>
            <a:pPr lvl="1"/>
            <a:r>
              <a:rPr lang="en-CA" dirty="0" smtClean="0"/>
              <a:t>Con</a:t>
            </a:r>
          </a:p>
          <a:p>
            <a:pPr lvl="2"/>
            <a:r>
              <a:rPr lang="en-CA" dirty="0" smtClean="0"/>
              <a:t>Facing 6</a:t>
            </a:r>
          </a:p>
          <a:p>
            <a:pPr lvl="2"/>
            <a:r>
              <a:rPr lang="en-CA" dirty="0" smtClean="0"/>
              <a:t>Type of found.</a:t>
            </a:r>
          </a:p>
          <a:p>
            <a:pPr lvl="2"/>
            <a:r>
              <a:rPr lang="en-CA" dirty="0" smtClean="0"/>
              <a:t>% allocation</a:t>
            </a:r>
          </a:p>
          <a:p>
            <a:r>
              <a:rPr lang="en-CA" dirty="0" smtClean="0"/>
              <a:t>Walkouts</a:t>
            </a:r>
          </a:p>
          <a:p>
            <a:r>
              <a:rPr lang="en-CA" dirty="0" smtClean="0"/>
              <a:t>NOTE: overrides typical heat trans </a:t>
            </a:r>
            <a:r>
              <a:rPr lang="en-CA" dirty="0" smtClean="0"/>
              <a:t>calc</a:t>
            </a:r>
          </a:p>
          <a:p>
            <a:r>
              <a:rPr lang="en-CA" dirty="0" smtClean="0"/>
              <a:t>See: </a:t>
            </a:r>
            <a:r>
              <a:rPr lang="en-CA" dirty="0" err="1" smtClean="0"/>
              <a:t>src/esrubld/basesimp.F</a:t>
            </a:r>
            <a:endParaRPr lang="en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3196755"/>
          </a:xfrm>
        </p:spPr>
        <p:txBody>
          <a:bodyPr>
            <a:normAutofit fontScale="70000" lnSpcReduction="20000"/>
          </a:bodyPr>
          <a:lstStyle/>
          <a:p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000108"/>
            <a:ext cx="811530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HOT Modules for ESP-</a:t>
            </a:r>
            <a:r>
              <a:rPr lang="en-CA" dirty="0" err="1" smtClean="0"/>
              <a:t>r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Per Building (1 for all zones)</a:t>
            </a:r>
          </a:p>
          <a:p>
            <a:pPr lvl="1"/>
            <a:r>
              <a:rPr lang="en-CA" dirty="0" smtClean="0"/>
              <a:t>*aim – AIM2 Alberta </a:t>
            </a:r>
            <a:r>
              <a:rPr lang="en-CA" i="1" dirty="0" smtClean="0"/>
              <a:t>Infiltration</a:t>
            </a:r>
            <a:r>
              <a:rPr lang="en-CA" dirty="0" smtClean="0"/>
              <a:t> Model (leaks)</a:t>
            </a:r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mvnt</a:t>
            </a:r>
            <a:r>
              <a:rPr lang="en-CA" dirty="0" smtClean="0"/>
              <a:t> – Mechanical </a:t>
            </a:r>
            <a:r>
              <a:rPr lang="en-CA" i="1" dirty="0" smtClean="0"/>
              <a:t>ventilation</a:t>
            </a:r>
            <a:r>
              <a:rPr lang="en-CA" dirty="0" smtClean="0"/>
              <a:t> model (air exchange systems)</a:t>
            </a:r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bcd</a:t>
            </a:r>
            <a:r>
              <a:rPr lang="en-CA" dirty="0" smtClean="0"/>
              <a:t> – Boundary condition file (</a:t>
            </a:r>
            <a:r>
              <a:rPr lang="en-CA" i="1" dirty="0" err="1" smtClean="0"/>
              <a:t>timestep</a:t>
            </a:r>
            <a:r>
              <a:rPr lang="en-CA" dirty="0" smtClean="0"/>
              <a:t> information of draws, electrical loads, etc.)</a:t>
            </a:r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pnt</a:t>
            </a:r>
            <a:r>
              <a:rPr lang="en-CA" dirty="0" smtClean="0"/>
              <a:t> – Electrical network file for type </a:t>
            </a:r>
            <a:r>
              <a:rPr lang="en-CA" dirty="0" smtClean="0"/>
              <a:t>18 </a:t>
            </a:r>
            <a:r>
              <a:rPr lang="en-CA" dirty="0" smtClean="0"/>
              <a:t>(</a:t>
            </a:r>
            <a:r>
              <a:rPr lang="en-CA" dirty="0" err="1" smtClean="0"/>
              <a:t>A&amp;L</a:t>
            </a:r>
            <a:r>
              <a:rPr lang="en-CA" dirty="0" smtClean="0"/>
              <a:t> loads)</a:t>
            </a:r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hvac</a:t>
            </a:r>
            <a:r>
              <a:rPr lang="en-CA" dirty="0" smtClean="0"/>
              <a:t> – </a:t>
            </a:r>
            <a:r>
              <a:rPr lang="en-CA" dirty="0" err="1" smtClean="0"/>
              <a:t>HVAC</a:t>
            </a:r>
            <a:r>
              <a:rPr lang="en-CA" dirty="0" smtClean="0"/>
              <a:t> </a:t>
            </a:r>
            <a:r>
              <a:rPr lang="en-CA" dirty="0" smtClean="0"/>
              <a:t>equipment </a:t>
            </a:r>
            <a:r>
              <a:rPr lang="en-CA" dirty="0" err="1" smtClean="0"/>
              <a:t>calcs</a:t>
            </a:r>
            <a:r>
              <a:rPr lang="en-CA" dirty="0" smtClean="0"/>
              <a:t> </a:t>
            </a:r>
            <a:r>
              <a:rPr lang="en-CA" dirty="0" smtClean="0"/>
              <a:t>model </a:t>
            </a:r>
            <a:r>
              <a:rPr lang="en-CA" dirty="0" smtClean="0"/>
              <a:t>(primary energy consumption)</a:t>
            </a:r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dhw</a:t>
            </a:r>
            <a:r>
              <a:rPr lang="en-CA" dirty="0" smtClean="0"/>
              <a:t> – Simple DHW model for primary energy consumption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Per Zone</a:t>
            </a:r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bsm</a:t>
            </a:r>
            <a:r>
              <a:rPr lang="en-CA" dirty="0" smtClean="0"/>
              <a:t> – BASESIMP foundation heat loss model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Ways to find info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Use HOT3000 and examine the your_hot3000_dir\user\wizardhouse</a:t>
            </a:r>
          </a:p>
          <a:p>
            <a:r>
              <a:rPr lang="en-CA" dirty="0" smtClean="0"/>
              <a:t>Read some of </a:t>
            </a:r>
            <a:r>
              <a:rPr lang="en-CA" dirty="0" err="1" smtClean="0"/>
              <a:t>NRCan’s</a:t>
            </a:r>
            <a:r>
              <a:rPr lang="en-CA" dirty="0" smtClean="0"/>
              <a:t> internal documents (request)</a:t>
            </a:r>
          </a:p>
          <a:p>
            <a:r>
              <a:rPr lang="en-CA" dirty="0" smtClean="0"/>
              <a:t>Read the ESP-</a:t>
            </a:r>
            <a:r>
              <a:rPr lang="en-CA" dirty="0" err="1" smtClean="0"/>
              <a:t>r</a:t>
            </a:r>
            <a:r>
              <a:rPr lang="en-CA" dirty="0" smtClean="0"/>
              <a:t> source code</a:t>
            </a:r>
          </a:p>
          <a:p>
            <a:pPr lvl="1"/>
            <a:r>
              <a:rPr lang="en-CA" dirty="0" err="1" smtClean="0"/>
              <a:t>src/cetc</a:t>
            </a:r>
            <a:endParaRPr lang="en-CA" dirty="0" smtClean="0"/>
          </a:p>
          <a:p>
            <a:pPr lvl="1"/>
            <a:r>
              <a:rPr lang="en-CA" dirty="0" err="1" smtClean="0"/>
              <a:t>src/esrubld</a:t>
            </a:r>
            <a:endParaRPr lang="en-CA" dirty="0" smtClean="0"/>
          </a:p>
          <a:p>
            <a:pPr lvl="1"/>
            <a:r>
              <a:rPr lang="en-CA" dirty="0" err="1" smtClean="0"/>
              <a:t>src/esrucom</a:t>
            </a:r>
            <a:endParaRPr lang="en-CA" dirty="0" smtClean="0"/>
          </a:p>
          <a:p>
            <a:r>
              <a:rPr lang="en-CA" dirty="0" smtClean="0"/>
              <a:t>Examine exemplars</a:t>
            </a:r>
          </a:p>
          <a:p>
            <a:pPr lvl="1"/>
            <a:r>
              <a:rPr lang="en-CA" dirty="0" smtClean="0"/>
              <a:t>tester</a:t>
            </a:r>
            <a:r>
              <a:rPr lang="en-CA" dirty="0" smtClean="0"/>
              <a:t>/</a:t>
            </a:r>
          </a:p>
          <a:p>
            <a:r>
              <a:rPr lang="en-CA" dirty="0" smtClean="0"/>
              <a:t>NOTE: find most options through HOT program suite (I like HOT2XP as HOT3000 does not have all options)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Unfortunate things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Not tagged format</a:t>
            </a:r>
          </a:p>
          <a:p>
            <a:r>
              <a:rPr lang="en-CA" dirty="0" smtClean="0"/>
              <a:t>Data lines change with system type</a:t>
            </a:r>
          </a:p>
          <a:p>
            <a:r>
              <a:rPr lang="en-CA" dirty="0" smtClean="0"/>
              <a:t>Order is important</a:t>
            </a:r>
          </a:p>
          <a:p>
            <a:r>
              <a:rPr lang="en-CA" dirty="0" smtClean="0"/>
              <a:t>Some files require others</a:t>
            </a:r>
          </a:p>
          <a:p>
            <a:r>
              <a:rPr lang="en-CA" dirty="0" smtClean="0"/>
              <a:t>Most are rudimentarily hacked in</a:t>
            </a:r>
            <a:endParaRPr lang="en-CA" dirty="0" smtClean="0"/>
          </a:p>
          <a:p>
            <a:pPr lvl="1"/>
            <a:r>
              <a:rPr lang="en-CA" dirty="0" smtClean="0"/>
              <a:t>Problem areas: multi-zone, overrides,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*.</a:t>
            </a:r>
            <a:r>
              <a:rPr lang="en-CA" dirty="0" err="1" smtClean="0"/>
              <a:t>cfg</a:t>
            </a:r>
            <a:r>
              <a:rPr lang="en-CA" dirty="0" smtClean="0"/>
              <a:t> – declare the files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Building</a:t>
            </a:r>
          </a:p>
          <a:p>
            <a:pPr lvl="1"/>
            <a:r>
              <a:rPr lang="en-CA" dirty="0" smtClean="0"/>
              <a:t>*aim</a:t>
            </a:r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mvnt</a:t>
            </a:r>
            <a:endParaRPr lang="en-CA" dirty="0" smtClean="0"/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dhw</a:t>
            </a:r>
            <a:endParaRPr lang="en-CA" dirty="0" smtClean="0"/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hvac</a:t>
            </a:r>
            <a:endParaRPr lang="en-CA" dirty="0" smtClean="0"/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bcd</a:t>
            </a:r>
            <a:endParaRPr lang="en-CA" dirty="0" smtClean="0"/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pnt</a:t>
            </a:r>
            <a:endParaRPr lang="en-CA" dirty="0" smtClean="0"/>
          </a:p>
          <a:p>
            <a:r>
              <a:rPr lang="en-CA" dirty="0" smtClean="0"/>
              <a:t>Zone</a:t>
            </a:r>
          </a:p>
          <a:p>
            <a:pPr lvl="1"/>
            <a:r>
              <a:rPr lang="en-CA" dirty="0" smtClean="0"/>
              <a:t>*</a:t>
            </a:r>
            <a:r>
              <a:rPr lang="en-CA" dirty="0" err="1" smtClean="0"/>
              <a:t>bsm</a:t>
            </a:r>
            <a:endParaRPr lang="en-CA" dirty="0" smtClean="0"/>
          </a:p>
          <a:p>
            <a:r>
              <a:rPr lang="en-CA" dirty="0" smtClean="0"/>
              <a:t>Order is not important</a:t>
            </a:r>
          </a:p>
          <a:p>
            <a:r>
              <a:rPr lang="en-CA" dirty="0" smtClean="0"/>
              <a:t>Requirements:</a:t>
            </a:r>
          </a:p>
          <a:p>
            <a:pPr lvl="1"/>
            <a:r>
              <a:rPr lang="en-CA" dirty="0" smtClean="0"/>
              <a:t>HVAC-&gt;AIM</a:t>
            </a:r>
          </a:p>
          <a:p>
            <a:pPr lvl="1"/>
            <a:r>
              <a:rPr lang="en-CA" dirty="0" smtClean="0"/>
              <a:t>AIM-&gt;</a:t>
            </a:r>
            <a:r>
              <a:rPr lang="en-CA" dirty="0" err="1" smtClean="0"/>
              <a:t>MVNT</a:t>
            </a:r>
            <a:endParaRPr lang="en-CA" dirty="0" smtClean="0"/>
          </a:p>
          <a:p>
            <a:r>
              <a:rPr lang="en-CA" dirty="0" smtClean="0"/>
              <a:t>I forgot *</a:t>
            </a:r>
            <a:r>
              <a:rPr lang="en-CA" dirty="0" err="1" smtClean="0"/>
              <a:t>selr</a:t>
            </a:r>
            <a:endParaRPr lang="en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endParaRPr lang="en-CA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857364"/>
            <a:ext cx="4152900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*aim – zone air infiltration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Wind and Stack effect</a:t>
            </a:r>
          </a:p>
          <a:p>
            <a:pPr lvl="1"/>
            <a:r>
              <a:rPr lang="en-CA" dirty="0" smtClean="0"/>
              <a:t>Leakage</a:t>
            </a:r>
          </a:p>
          <a:p>
            <a:pPr lvl="1"/>
            <a:r>
              <a:rPr lang="en-CA" dirty="0" smtClean="0"/>
              <a:t>Terrain</a:t>
            </a:r>
          </a:p>
          <a:p>
            <a:pPr lvl="1"/>
            <a:r>
              <a:rPr lang="en-CA" dirty="0" smtClean="0"/>
              <a:t>Height</a:t>
            </a:r>
          </a:p>
          <a:p>
            <a:pPr lvl="1"/>
            <a:r>
              <a:rPr lang="en-CA" dirty="0" smtClean="0"/>
              <a:t>Flues</a:t>
            </a:r>
          </a:p>
          <a:p>
            <a:pPr lvl="1"/>
            <a:r>
              <a:rPr lang="en-CA" dirty="0" smtClean="0"/>
              <a:t>Zones</a:t>
            </a:r>
          </a:p>
          <a:p>
            <a:r>
              <a:rPr lang="en-CA" dirty="0" smtClean="0"/>
              <a:t>Apportions infiltration to zones</a:t>
            </a:r>
          </a:p>
          <a:p>
            <a:pPr lvl="1"/>
            <a:r>
              <a:rPr lang="en-CA" dirty="0" smtClean="0"/>
              <a:t>NOTE: overrides all *.</a:t>
            </a:r>
            <a:r>
              <a:rPr lang="en-CA" dirty="0" err="1" smtClean="0"/>
              <a:t>opr</a:t>
            </a:r>
            <a:r>
              <a:rPr lang="en-CA" dirty="0" smtClean="0"/>
              <a:t> infiltration</a:t>
            </a:r>
          </a:p>
          <a:p>
            <a:r>
              <a:rPr lang="en-CA" dirty="0" smtClean="0"/>
              <a:t>Applies constant infiltration to crawl and </a:t>
            </a:r>
            <a:r>
              <a:rPr lang="en-CA" dirty="0" smtClean="0"/>
              <a:t>attic (0.5 AC/h)</a:t>
            </a:r>
            <a:endParaRPr lang="en-CA" dirty="0" smtClean="0"/>
          </a:p>
          <a:p>
            <a:r>
              <a:rPr lang="en-CA" dirty="0" smtClean="0"/>
              <a:t>Supplies temperature data for window opening</a:t>
            </a:r>
          </a:p>
          <a:p>
            <a:pPr lvl="1"/>
            <a:r>
              <a:rPr lang="en-CA" dirty="0" smtClean="0"/>
              <a:t>NOTES:</a:t>
            </a:r>
          </a:p>
          <a:p>
            <a:pPr lvl="2"/>
            <a:r>
              <a:rPr lang="en-CA" dirty="0" smtClean="0"/>
              <a:t>Requires cooling</a:t>
            </a:r>
          </a:p>
          <a:p>
            <a:pPr lvl="2"/>
            <a:r>
              <a:rPr lang="en-CA" dirty="0" smtClean="0"/>
              <a:t>Requires </a:t>
            </a:r>
            <a:r>
              <a:rPr lang="en-CA" dirty="0" err="1" smtClean="0"/>
              <a:t>AFN</a:t>
            </a:r>
            <a:endParaRPr lang="en-CA" dirty="0" smtClean="0"/>
          </a:p>
          <a:p>
            <a:r>
              <a:rPr lang="en-CA" dirty="0" smtClean="0"/>
              <a:t>Affects the infiltration variables in </a:t>
            </a:r>
            <a:r>
              <a:rPr lang="en-CA" dirty="0" err="1" smtClean="0"/>
              <a:t>src/esrubld/subsys.F</a:t>
            </a:r>
            <a:r>
              <a:rPr lang="en-CA" dirty="0" smtClean="0"/>
              <a:t> – look up</a:t>
            </a:r>
          </a:p>
          <a:p>
            <a:r>
              <a:rPr lang="en-CA" dirty="0" smtClean="0"/>
              <a:t>See: src/cetc/aim2_*</a:t>
            </a:r>
            <a:r>
              <a:rPr lang="en-CA" dirty="0" err="1" smtClean="0"/>
              <a:t>timestep.F</a:t>
            </a:r>
            <a:endParaRPr lang="en-CA" dirty="0" smtClean="0"/>
          </a:p>
          <a:p>
            <a:pPr lvl="1"/>
            <a:endParaRPr lang="en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55000" lnSpcReduction="20000"/>
          </a:bodyPr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71678"/>
            <a:ext cx="7029450" cy="3905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*</a:t>
            </a:r>
            <a:r>
              <a:rPr lang="en-CA" dirty="0" err="1" smtClean="0"/>
              <a:t>mvnt</a:t>
            </a:r>
            <a:r>
              <a:rPr lang="en-CA" dirty="0" smtClean="0"/>
              <a:t> – mechanical ventilation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Mech. Ventilation characteristics</a:t>
            </a:r>
          </a:p>
          <a:p>
            <a:pPr lvl="1"/>
            <a:r>
              <a:rPr lang="en-CA" dirty="0" smtClean="0"/>
              <a:t>HRV</a:t>
            </a:r>
          </a:p>
          <a:p>
            <a:pPr lvl="1"/>
            <a:r>
              <a:rPr lang="en-CA" dirty="0" smtClean="0"/>
              <a:t>CVS</a:t>
            </a:r>
          </a:p>
          <a:p>
            <a:pPr lvl="1"/>
            <a:r>
              <a:rPr lang="en-CA" dirty="0" smtClean="0"/>
              <a:t>Exhaust fans</a:t>
            </a:r>
          </a:p>
          <a:p>
            <a:r>
              <a:rPr lang="en-CA" dirty="0" smtClean="0"/>
              <a:t>Adds air change to AIM2</a:t>
            </a:r>
          </a:p>
          <a:p>
            <a:r>
              <a:rPr lang="en-CA" dirty="0" smtClean="0"/>
              <a:t>Requires *.aim </a:t>
            </a:r>
            <a:r>
              <a:rPr lang="en-CA" dirty="0" smtClean="0"/>
              <a:t>file so that this is executed</a:t>
            </a:r>
            <a:endParaRPr lang="en-CA" dirty="0" smtClean="0"/>
          </a:p>
          <a:p>
            <a:r>
              <a:rPr lang="en-CA" dirty="0" smtClean="0"/>
              <a:t>Affects the infiltration variables in </a:t>
            </a:r>
            <a:r>
              <a:rPr lang="en-CA" dirty="0" err="1" smtClean="0"/>
              <a:t>src/esrubld/subsys.F</a:t>
            </a:r>
            <a:endParaRPr lang="en-CA" dirty="0" smtClean="0"/>
          </a:p>
          <a:p>
            <a:r>
              <a:rPr lang="en-CA" dirty="0" smtClean="0"/>
              <a:t>See: </a:t>
            </a:r>
            <a:r>
              <a:rPr lang="en-CA" dirty="0" err="1" smtClean="0"/>
              <a:t>src/cetc/CentralVentSys.F</a:t>
            </a:r>
            <a:endParaRPr lang="en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1928802"/>
            <a:ext cx="5476875" cy="399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*</a:t>
            </a:r>
            <a:r>
              <a:rPr lang="en-CA" dirty="0" err="1" smtClean="0"/>
              <a:t>bcd</a:t>
            </a:r>
            <a:r>
              <a:rPr lang="en-CA" dirty="0" smtClean="0"/>
              <a:t> – boundary condition data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Supplies </a:t>
            </a:r>
            <a:r>
              <a:rPr lang="en-CA" dirty="0" err="1" smtClean="0"/>
              <a:t>timestep</a:t>
            </a:r>
            <a:r>
              <a:rPr lang="en-CA" dirty="0" smtClean="0"/>
              <a:t> data</a:t>
            </a:r>
          </a:p>
          <a:p>
            <a:r>
              <a:rPr lang="en-CA" dirty="0" smtClean="0"/>
              <a:t>Use: </a:t>
            </a:r>
            <a:r>
              <a:rPr lang="en-CA" dirty="0" err="1" smtClean="0"/>
              <a:t>fGet_BC_Data</a:t>
            </a:r>
            <a:r>
              <a:rPr lang="en-CA" dirty="0" smtClean="0"/>
              <a:t> to access</a:t>
            </a:r>
          </a:p>
          <a:p>
            <a:r>
              <a:rPr lang="en-CA" dirty="0" smtClean="0"/>
              <a:t>Examples</a:t>
            </a:r>
          </a:p>
          <a:p>
            <a:pPr lvl="1"/>
            <a:r>
              <a:rPr lang="en-CA" dirty="0" smtClean="0"/>
              <a:t>Plug loads</a:t>
            </a:r>
          </a:p>
          <a:p>
            <a:pPr lvl="1"/>
            <a:r>
              <a:rPr lang="en-CA" dirty="0" smtClean="0"/>
              <a:t>DHW draw</a:t>
            </a:r>
          </a:p>
          <a:p>
            <a:r>
              <a:rPr lang="en-CA" dirty="0" smtClean="0"/>
              <a:t>NOTE: Does not </a:t>
            </a:r>
            <a:r>
              <a:rPr lang="en-CA" dirty="0" smtClean="0"/>
              <a:t>interpolate so data must be same/finer than </a:t>
            </a:r>
            <a:r>
              <a:rPr lang="en-CA" dirty="0" err="1" smtClean="0"/>
              <a:t>timestep</a:t>
            </a:r>
            <a:endParaRPr lang="en-CA" dirty="0" smtClean="0"/>
          </a:p>
          <a:p>
            <a:r>
              <a:rPr lang="en-CA" dirty="0" smtClean="0"/>
              <a:t>See: </a:t>
            </a:r>
            <a:r>
              <a:rPr lang="en-CA" dirty="0" err="1" smtClean="0"/>
              <a:t>src/esrubps/BC_data.F</a:t>
            </a:r>
            <a:endParaRPr lang="en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2214554"/>
            <a:ext cx="4610100" cy="4000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*</a:t>
            </a:r>
            <a:r>
              <a:rPr lang="en-CA" dirty="0" err="1" smtClean="0"/>
              <a:t>pnt</a:t>
            </a:r>
            <a:r>
              <a:rPr lang="en-CA" dirty="0" smtClean="0"/>
              <a:t> – electrical network file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Connect Plug loads to electrical from BCD</a:t>
            </a:r>
          </a:p>
          <a:p>
            <a:r>
              <a:rPr lang="en-CA" dirty="0" smtClean="0"/>
              <a:t>Type 11/18 to manifest as heat in /</a:t>
            </a:r>
            <a:r>
              <a:rPr lang="en-CA" dirty="0" err="1" smtClean="0"/>
              <a:t>src/esrubld/casual.F</a:t>
            </a:r>
            <a:endParaRPr lang="en-CA" dirty="0" smtClean="0"/>
          </a:p>
          <a:p>
            <a:r>
              <a:rPr lang="en-CA" dirty="0" smtClean="0"/>
              <a:t>Define</a:t>
            </a:r>
          </a:p>
          <a:p>
            <a:pPr lvl="1"/>
            <a:r>
              <a:rPr lang="en-CA" dirty="0" smtClean="0"/>
              <a:t>1 node</a:t>
            </a:r>
          </a:p>
          <a:p>
            <a:pPr lvl="1"/>
            <a:r>
              <a:rPr lang="en-CA" dirty="0" smtClean="0"/>
              <a:t>Type 18 – Power only component resulting in heat</a:t>
            </a:r>
          </a:p>
          <a:p>
            <a:r>
              <a:rPr lang="en-CA" dirty="0" smtClean="0"/>
              <a:t>NOTES: </a:t>
            </a:r>
          </a:p>
          <a:p>
            <a:pPr lvl="1"/>
            <a:r>
              <a:rPr lang="en-CA" dirty="0" smtClean="0"/>
              <a:t>Somewhat columnar format</a:t>
            </a:r>
          </a:p>
          <a:p>
            <a:pPr lvl="1"/>
            <a:r>
              <a:rPr lang="en-CA" dirty="0" smtClean="0"/>
              <a:t>Provide </a:t>
            </a:r>
            <a:r>
              <a:rPr lang="en-CA" dirty="0" err="1" smtClean="0"/>
              <a:t>elec</a:t>
            </a:r>
            <a:r>
              <a:rPr lang="en-CA" dirty="0" smtClean="0"/>
              <a:t> results file *</a:t>
            </a:r>
            <a:r>
              <a:rPr lang="en-CA" dirty="0" err="1" smtClean="0"/>
              <a:t>selr</a:t>
            </a:r>
            <a:endParaRPr lang="en-CA" dirty="0" smtClean="0"/>
          </a:p>
          <a:p>
            <a:r>
              <a:rPr lang="en-CA" dirty="0" smtClean="0"/>
              <a:t>See: </a:t>
            </a:r>
            <a:r>
              <a:rPr lang="en-CA" dirty="0" err="1" smtClean="0"/>
              <a:t>src/esrupfs/powoc_calc.F</a:t>
            </a:r>
            <a:endParaRPr lang="en-CA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endParaRPr lang="en-CA"/>
          </a:p>
        </p:txBody>
      </p:sp>
      <p:grpSp>
        <p:nvGrpSpPr>
          <p:cNvPr id="9" name="Group 8"/>
          <p:cNvGrpSpPr/>
          <p:nvPr/>
        </p:nvGrpSpPr>
        <p:grpSpPr>
          <a:xfrm>
            <a:off x="4357686" y="1000108"/>
            <a:ext cx="7405681" cy="5857892"/>
            <a:chOff x="3810000" y="1142984"/>
            <a:chExt cx="8381995" cy="748191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10000" y="1142984"/>
              <a:ext cx="5334000" cy="436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57620" y="5500702"/>
              <a:ext cx="8334375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4357686" y="928670"/>
            <a:ext cx="7500990" cy="5929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2472</TotalTime>
  <Words>570</Words>
  <Application>Microsoft Office PowerPoint</Application>
  <PresentationFormat>On-screen Show (4:3)</PresentationFormat>
  <Paragraphs>143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NRCan modules for ESP-r  ”Hot” Modules added to support the Canadian housing stock  </vt:lpstr>
      <vt:lpstr>HOT Modules for ESP-r</vt:lpstr>
      <vt:lpstr>Ways to find info</vt:lpstr>
      <vt:lpstr>Unfortunate things</vt:lpstr>
      <vt:lpstr>*.cfg – declare the files</vt:lpstr>
      <vt:lpstr>*aim – zone air infiltration</vt:lpstr>
      <vt:lpstr>*mvnt – mechanical ventilation</vt:lpstr>
      <vt:lpstr>*bcd – boundary condition data</vt:lpstr>
      <vt:lpstr>*pnt – electrical network file</vt:lpstr>
      <vt:lpstr>*hvac – heating and cooling only!</vt:lpstr>
      <vt:lpstr>*dhw – simply to include in consumption</vt:lpstr>
      <vt:lpstr>*bsm – foundation heat loss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Sub-Project 4.2a/b  a – Comprehensive modelling of the energy end-uses and GHG emissions of the Canadian housing stock  B – Assessing the impact of solar technologies and integration strategies</dc:title>
  <dc:creator>lswan</dc:creator>
  <cp:lastModifiedBy>lswan</cp:lastModifiedBy>
  <cp:revision>20</cp:revision>
  <dcterms:created xsi:type="dcterms:W3CDTF">2009-11-22T18:19:10Z</dcterms:created>
  <dcterms:modified xsi:type="dcterms:W3CDTF">2009-11-24T12:11:44Z</dcterms:modified>
</cp:coreProperties>
</file>