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5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8"/>
  </p:normalViewPr>
  <p:slideViewPr>
    <p:cSldViewPr>
      <p:cViewPr varScale="1">
        <p:scale>
          <a:sx n="111" d="100"/>
          <a:sy n="111" d="100"/>
        </p:scale>
        <p:origin x="170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53140"/>
            <a:ext cx="4649740" cy="40485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47699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80999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48140" y="6453630"/>
            <a:ext cx="4595859" cy="40436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2000" y="6477489"/>
            <a:ext cx="4572000" cy="381000"/>
          </a:xfrm>
          <a:custGeom>
            <a:avLst/>
            <a:gdLst/>
            <a:ahLst/>
            <a:cxnLst/>
            <a:rect l="l" t="t" r="r" b="b"/>
            <a:pathLst>
              <a:path w="4572000" h="381000">
                <a:moveTo>
                  <a:pt x="457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4571999" y="0"/>
                </a:lnTo>
                <a:lnTo>
                  <a:pt x="4571999" y="380999"/>
                </a:lnTo>
                <a:close/>
              </a:path>
            </a:pathLst>
          </a:custGeom>
          <a:solidFill>
            <a:srgbClr val="3449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90500" y="914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2999" y="0"/>
                </a:lnTo>
              </a:path>
            </a:pathLst>
          </a:custGeom>
          <a:ln w="9524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525" y="140049"/>
            <a:ext cx="8131809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663" y="6575552"/>
            <a:ext cx="41630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2136" y="6576042"/>
            <a:ext cx="267906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42536" y="6576042"/>
            <a:ext cx="2311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700" y="0"/>
            <a:ext cx="9156700" cy="4679315"/>
            <a:chOff x="-12700" y="0"/>
            <a:chExt cx="9156700" cy="46793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17525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03203" y="1761199"/>
              <a:ext cx="4140835" cy="2622550"/>
            </a:xfrm>
            <a:custGeom>
              <a:avLst/>
              <a:gdLst/>
              <a:ahLst/>
              <a:cxnLst/>
              <a:rect l="l" t="t" r="r" b="b"/>
              <a:pathLst>
                <a:path w="4140834" h="2622550">
                  <a:moveTo>
                    <a:pt x="4140796" y="2622445"/>
                  </a:moveTo>
                  <a:lnTo>
                    <a:pt x="0" y="2622445"/>
                  </a:lnTo>
                  <a:lnTo>
                    <a:pt x="1311223" y="1311221"/>
                  </a:lnTo>
                  <a:lnTo>
                    <a:pt x="0" y="0"/>
                  </a:lnTo>
                  <a:lnTo>
                    <a:pt x="4140796" y="0"/>
                  </a:lnTo>
                  <a:lnTo>
                    <a:pt x="4140796" y="2622445"/>
                  </a:lnTo>
                  <a:close/>
                </a:path>
              </a:pathLst>
            </a:custGeom>
            <a:solidFill>
              <a:srgbClr val="00A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5871"/>
              <a:ext cx="5845577" cy="32131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529370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4200926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4200926" y="0"/>
                  </a:lnTo>
                  <a:lnTo>
                    <a:pt x="5743976" y="1543049"/>
                  </a:lnTo>
                  <a:lnTo>
                    <a:pt x="4200926" y="3086099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529370"/>
              <a:ext cx="5744210" cy="3086100"/>
            </a:xfrm>
            <a:custGeom>
              <a:avLst/>
              <a:gdLst/>
              <a:ahLst/>
              <a:cxnLst/>
              <a:rect l="l" t="t" r="r" b="b"/>
              <a:pathLst>
                <a:path w="5744210" h="3086100">
                  <a:moveTo>
                    <a:pt x="0" y="0"/>
                  </a:moveTo>
                  <a:lnTo>
                    <a:pt x="4200926" y="0"/>
                  </a:lnTo>
                  <a:lnTo>
                    <a:pt x="5743976" y="1543049"/>
                  </a:lnTo>
                  <a:lnTo>
                    <a:pt x="4200926" y="3086099"/>
                  </a:lnTo>
                  <a:lnTo>
                    <a:pt x="0" y="30860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59595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35764"/>
              <a:ext cx="4089124" cy="11775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0" y="986563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260" y="1075927"/>
                  </a:moveTo>
                  <a:lnTo>
                    <a:pt x="0" y="1075927"/>
                  </a:lnTo>
                  <a:lnTo>
                    <a:pt x="0" y="0"/>
                  </a:lnTo>
                  <a:lnTo>
                    <a:pt x="3462260" y="0"/>
                  </a:lnTo>
                  <a:lnTo>
                    <a:pt x="4000224" y="537963"/>
                  </a:lnTo>
                  <a:lnTo>
                    <a:pt x="3462260" y="1075927"/>
                  </a:lnTo>
                  <a:close/>
                </a:path>
              </a:pathLst>
            </a:custGeom>
            <a:solidFill>
              <a:srgbClr val="00AA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4544" y="4846363"/>
            <a:ext cx="7371656" cy="189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8971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Your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Register</a:t>
            </a:r>
            <a:r>
              <a:rPr sz="2400" b="1" spc="-12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No</a:t>
            </a:r>
            <a:r>
              <a:rPr lang="en-GB" sz="2400" b="1" spc="-25" dirty="0">
                <a:latin typeface="Calibri"/>
                <a:cs typeface="Calibri"/>
              </a:rPr>
              <a:t> : 220701072</a:t>
            </a:r>
            <a:r>
              <a:rPr sz="2400" b="1" spc="-25" dirty="0">
                <a:latin typeface="Calibri"/>
                <a:cs typeface="Calibri"/>
              </a:rPr>
              <a:t> </a:t>
            </a:r>
            <a:endParaRPr lang="en-GB" sz="2400" b="1" spc="-25" dirty="0">
              <a:latin typeface="Calibri"/>
              <a:cs typeface="Calibri"/>
            </a:endParaRPr>
          </a:p>
          <a:p>
            <a:pPr marL="12700" marR="148971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Calibri"/>
                <a:cs typeface="Calibri"/>
              </a:rPr>
              <a:t>Your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Nam</a:t>
            </a:r>
            <a:r>
              <a:rPr lang="en-GB" sz="2400" b="1" spc="-20" dirty="0">
                <a:latin typeface="Calibri"/>
                <a:cs typeface="Calibri"/>
              </a:rPr>
              <a:t>e : ESPIN SHALO S P</a:t>
            </a:r>
            <a:endParaRPr lang="en-GB" sz="2400" b="1" spc="600" dirty="0">
              <a:latin typeface="Calibri"/>
              <a:cs typeface="Calibri"/>
            </a:endParaRPr>
          </a:p>
          <a:p>
            <a:pPr marL="12700" marR="14897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Guide</a:t>
            </a:r>
            <a:r>
              <a:rPr lang="en-IN" sz="2400" b="1" spc="-25" dirty="0">
                <a:latin typeface="Calibri"/>
                <a:cs typeface="Calibri"/>
              </a:rPr>
              <a:t> </a:t>
            </a:r>
            <a:r>
              <a:rPr lang="en-IN" sz="2400" b="1" spc="-20" dirty="0">
                <a:latin typeface="Calibri"/>
                <a:cs typeface="Calibri"/>
              </a:rPr>
              <a:t>Name : DURAIMURUGAN N</a:t>
            </a:r>
          </a:p>
          <a:p>
            <a:pPr marL="12700" marR="148971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Designation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Department</a:t>
            </a:r>
            <a:r>
              <a:rPr lang="en-GB" sz="2400" b="1" spc="-10" dirty="0">
                <a:latin typeface="Calibri"/>
                <a:cs typeface="Calibri"/>
              </a:rPr>
              <a:t> : Assistant Professor , Computer Science and Engineering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99449" y="1133876"/>
            <a:ext cx="1271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422" y="1499636"/>
            <a:ext cx="359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Robotic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2400" b="1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Automation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90" y="2525502"/>
            <a:ext cx="513726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IN" sz="4400" dirty="0">
                <a:solidFill>
                  <a:schemeClr val="bg1"/>
                </a:solidFill>
              </a:rPr>
              <a:t>Automated Invoice Processing System</a:t>
            </a:r>
            <a:endParaRPr sz="44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39536" y="1478572"/>
            <a:ext cx="1774189" cy="3187700"/>
            <a:chOff x="4639536" y="1478572"/>
            <a:chExt cx="1774189" cy="31877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9536" y="1478572"/>
              <a:ext cx="1773963" cy="31876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52236" y="1529372"/>
              <a:ext cx="1672589" cy="3086100"/>
            </a:xfrm>
            <a:custGeom>
              <a:avLst/>
              <a:gdLst/>
              <a:ahLst/>
              <a:cxnLst/>
              <a:rect l="l" t="t" r="r" b="b"/>
              <a:pathLst>
                <a:path w="1672589" h="3086100">
                  <a:moveTo>
                    <a:pt x="129314" y="3086098"/>
                  </a:moveTo>
                  <a:lnTo>
                    <a:pt x="0" y="3086098"/>
                  </a:lnTo>
                  <a:lnTo>
                    <a:pt x="1543048" y="1543049"/>
                  </a:lnTo>
                  <a:lnTo>
                    <a:pt x="0" y="0"/>
                  </a:lnTo>
                  <a:lnTo>
                    <a:pt x="129314" y="0"/>
                  </a:lnTo>
                  <a:lnTo>
                    <a:pt x="1672362" y="1543049"/>
                  </a:lnTo>
                  <a:lnTo>
                    <a:pt x="129314" y="3086098"/>
                  </a:lnTo>
                  <a:close/>
                </a:path>
              </a:pathLst>
            </a:custGeom>
            <a:solidFill>
              <a:srgbClr val="A1A6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44922" y="4866138"/>
            <a:ext cx="1784424" cy="1404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Table</a:t>
            </a:r>
            <a:r>
              <a:rPr spc="-16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1003808"/>
            <a:ext cx="8255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endParaRPr lang="en-GB" sz="2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51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CB381D5E-B9E7-DA32-3A49-47FBC60BA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"/>
          <a:stretch>
            <a:fillRect/>
          </a:stretch>
        </p:blipFill>
        <p:spPr bwMode="auto">
          <a:xfrm>
            <a:off x="2117823" y="830566"/>
            <a:ext cx="4495800" cy="564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</a:t>
            </a:r>
            <a:r>
              <a:rPr spc="-245" dirty="0"/>
              <a:t> </a:t>
            </a:r>
            <a:r>
              <a:rPr spc="-10" dirty="0"/>
              <a:t>Design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891641"/>
            <a:ext cx="8034512" cy="338118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Main Process:</a:t>
            </a:r>
            <a:r>
              <a:rPr lang="en-IN" sz="2400" dirty="0"/>
              <a:t> End-to-end invoice automation.</a:t>
            </a:r>
            <a:br>
              <a:rPr lang="en-IN" sz="2400" dirty="0"/>
            </a:br>
            <a:r>
              <a:rPr lang="en-IN" sz="2400" b="1" dirty="0"/>
              <a:t>Sub Process:</a:t>
            </a:r>
            <a:endParaRPr lang="en-IN" sz="24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Data extraction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Validation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Posting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Logging &amp; Exception Handling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78734-94F5-E8AE-2BC7-BBB65C6640C9}"/>
              </a:ext>
            </a:extLst>
          </p:cNvPr>
          <p:cNvSpPr txBox="1"/>
          <p:nvPr/>
        </p:nvSpPr>
        <p:spPr>
          <a:xfrm>
            <a:off x="263525" y="914400"/>
            <a:ext cx="8025492" cy="4611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automates the end-to-end invoice processing workflow using UiPath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REFramework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Manual, error-prone, and time-consuming invoice entry is replaced with a scalable and reliable RPA solution.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REFramework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robust exception handling, transaction-level processing, and detailed logging.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improves processing speed, accuracy, and transparency, reducing operational costs and manual workload.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solution demonstrates how RPA with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REFramework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transform finance operations into a streamlined, efficient, and error-free process.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Future</a:t>
            </a:r>
            <a:r>
              <a:rPr spc="-185" dirty="0"/>
              <a:t> </a:t>
            </a:r>
            <a:r>
              <a:rPr spc="-10" dirty="0"/>
              <a:t>Enhancement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ED28B-5626-E9F0-C586-EF6F2B355419}"/>
              </a:ext>
            </a:extLst>
          </p:cNvPr>
          <p:cNvSpPr txBox="1"/>
          <p:nvPr/>
        </p:nvSpPr>
        <p:spPr>
          <a:xfrm>
            <a:off x="381000" y="1295400"/>
            <a:ext cx="6900041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more ERP systems.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invoice support.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dashboard for invoice trends and insights.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IEEE</a:t>
            </a:r>
            <a:r>
              <a:rPr spc="-100" dirty="0"/>
              <a:t> </a:t>
            </a:r>
            <a:r>
              <a:rPr spc="-10" dirty="0"/>
              <a:t>Paper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891641"/>
            <a:ext cx="8759776" cy="163891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80"/>
              </a:spcBef>
              <a:buFont typeface="Arial" panose="020B0604020202020204" pitchFamily="34" charset="0"/>
              <a:buChar char="•"/>
              <a:tabLst>
                <a:tab pos="310515" algn="l"/>
              </a:tabLst>
            </a:pPr>
            <a:r>
              <a:rPr lang="en-IN" i="1" dirty="0"/>
              <a:t>“Automating the Audit of Electronic Invoices with a Soft Robot,”</a:t>
            </a:r>
            <a:r>
              <a:rPr lang="en-IN" dirty="0"/>
              <a:t> Tian Jun Cheng, Chia Jung Chen, Yao Lin Ong, Yi Fang Yang, Guang Yih Sheu, 2024 — describes using RPA bots to download e-invoice data from cloud, compare with on-prem records, and flag inconsistencies automatically.</a:t>
            </a:r>
          </a:p>
          <a:p>
            <a:pPr marL="12700">
              <a:lnSpc>
                <a:spcPct val="100000"/>
              </a:lnSpc>
              <a:spcBef>
                <a:spcPts val="980"/>
              </a:spcBef>
              <a:tabLst>
                <a:tab pos="310515" algn="l"/>
              </a:tabLst>
            </a:pPr>
            <a:r>
              <a:rPr lang="en-IN" dirty="0"/>
              <a:t>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E315B-BCE5-F44F-5116-850368FBC8CC}"/>
              </a:ext>
            </a:extLst>
          </p:cNvPr>
          <p:cNvSpPr txBox="1"/>
          <p:nvPr/>
        </p:nvSpPr>
        <p:spPr>
          <a:xfrm>
            <a:off x="202663" y="2184160"/>
            <a:ext cx="9067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“Integrated Invoicing Solution: A Robotic Process Automation with AI and OCR Approach”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Norashikin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M. Thamrin et al., 2022 IEEE 20th Student Conference on Research and Development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proposes a system combining RPA + OCR/AI to extract invoice data and post into accounting applications.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“Automating the Audit of Electronic Invoices with a Soft Robot”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Tian Jun Cheng, Chia Jung Chen, Yao Lin Ong, Yi Fang Yang, Guang Yih Sheu, 2024 — describes how a bot downloads e-invoice data, compares with on-prem records and flags inconsistencies, reducing audit effort.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A94607-3264-2ED6-2ECC-9ABCF0033909}"/>
              </a:ext>
            </a:extLst>
          </p:cNvPr>
          <p:cNvSpPr txBox="1"/>
          <p:nvPr/>
        </p:nvSpPr>
        <p:spPr>
          <a:xfrm>
            <a:off x="263525" y="1160724"/>
            <a:ext cx="8265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Cheng, Tian Jun; Chen, Chia Jung; Ong, Yao Lin; Yang, Yi Fang; Sheu, Guang Yih. “Automating the Audit of Electronic Invoices with a Soft Robot,” 2024.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 Ashikin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Rohaime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Norashikin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M. Thamrin, Nur Idora Abdul Razak, Chua Wei Shyan. “Integrated Invoicing Solution: A Robotic Process Automation with AI and OCR Approach,” 2022 IEEE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Conference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897" y="2628060"/>
            <a:ext cx="342836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4310">
              <a:lnSpc>
                <a:spcPct val="100000"/>
              </a:lnSpc>
              <a:spcBef>
                <a:spcPts val="100"/>
              </a:spcBef>
            </a:pPr>
            <a:r>
              <a:rPr sz="9600" spc="-10" dirty="0"/>
              <a:t>Thank </a:t>
            </a:r>
            <a:r>
              <a:rPr sz="9600" spc="-730" dirty="0"/>
              <a:t>Y</a:t>
            </a:r>
            <a:r>
              <a:rPr sz="9600" spc="-20" dirty="0"/>
              <a:t>o</a:t>
            </a:r>
            <a:r>
              <a:rPr sz="9600" spc="-25" dirty="0"/>
              <a:t>u</a:t>
            </a:r>
            <a:r>
              <a:rPr sz="9600" spc="-15" dirty="0">
                <a:latin typeface="Arial MT"/>
                <a:cs typeface="Arial MT"/>
              </a:rPr>
              <a:t>…</a:t>
            </a:r>
            <a:r>
              <a:rPr sz="9600" spc="-15" dirty="0"/>
              <a:t>!</a:t>
            </a:r>
            <a:endParaRPr sz="9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1003808"/>
            <a:ext cx="8531176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97815" algn="just">
              <a:lnSpc>
                <a:spcPct val="100000"/>
              </a:lnSpc>
              <a:spcBef>
                <a:spcPts val="100"/>
              </a:spcBef>
              <a:buFont typeface="Lucida Sans Unicode"/>
              <a:buChar char="▪"/>
              <a:tabLst>
                <a:tab pos="310515" algn="l"/>
              </a:tabLst>
            </a:pPr>
            <a:r>
              <a:rPr lang="en-IN" sz="2400" dirty="0"/>
              <a:t>The proposed project, “Automated Invoice Processing System using UiPath </a:t>
            </a:r>
            <a:r>
              <a:rPr lang="en-IN" sz="2400" dirty="0" err="1"/>
              <a:t>REFramework</a:t>
            </a:r>
            <a:r>
              <a:rPr lang="en-IN" sz="2400" dirty="0"/>
              <a:t>,” focuses on automating the repetitive and error-prone task of invoice data entry. The system extracts essential details such as invoice number, vendor name, date, and amount from PDF/Excel invoices and validates them against predefined business rules. Using UiPath’s Robotic Enterprise Framework, the solution ensures transaction-based processing, centralized exception handling, logging, and scalability. This automation reduces manual effort, improves accuracy, minimizes processing time, and provides end-to-end transparency in invoice handling.</a:t>
            </a:r>
            <a:r>
              <a:rPr lang="en-IN" sz="2400" spc="-10" dirty="0">
                <a:latin typeface="Calibri"/>
                <a:cs typeface="Calibri"/>
              </a:rPr>
              <a:t>.</a:t>
            </a:r>
            <a:endParaRPr lang="en-IN" sz="24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91110-5CFC-89A0-AB5E-87A4958EEC97}"/>
              </a:ext>
            </a:extLst>
          </p:cNvPr>
          <p:cNvSpPr txBox="1"/>
          <p:nvPr/>
        </p:nvSpPr>
        <p:spPr>
          <a:xfrm>
            <a:off x="6007261" y="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spc="-9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Proposed</a:t>
            </a:r>
            <a:r>
              <a:rPr spc="-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D09E-5581-9D06-10C9-FF43BB999B87}"/>
              </a:ext>
            </a:extLst>
          </p:cNvPr>
          <p:cNvSpPr txBox="1"/>
          <p:nvPr/>
        </p:nvSpPr>
        <p:spPr>
          <a:xfrm>
            <a:off x="1620456" y="20139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7D3CAD7-2EAE-4D09-3F4C-DD457FFD2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E040D-0B6A-3E62-1D5B-18523CE3A5D1}"/>
              </a:ext>
            </a:extLst>
          </p:cNvPr>
          <p:cNvSpPr txBox="1"/>
          <p:nvPr/>
        </p:nvSpPr>
        <p:spPr>
          <a:xfrm>
            <a:off x="-69448" y="-6597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5CFCFF-4AD1-D0AC-A800-BC51FE6AF657}"/>
              </a:ext>
            </a:extLst>
          </p:cNvPr>
          <p:cNvSpPr txBox="1"/>
          <p:nvPr/>
        </p:nvSpPr>
        <p:spPr>
          <a:xfrm>
            <a:off x="417830" y="1371600"/>
            <a:ext cx="8040276" cy="326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invoice entry is time-consuming and prone to human error.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number of invoices increases workload on finance teams.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Delays in invoice processing can affect vendor relationships and payment cycles.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systems lack scalability and robust error handling.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structured RPA solution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reliability, scalability, and better process control.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Advantages</a:t>
            </a:r>
            <a:r>
              <a:rPr spc="-110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dirty="0"/>
              <a:t>the</a:t>
            </a:r>
            <a:r>
              <a:rPr spc="-105" dirty="0"/>
              <a:t> </a:t>
            </a:r>
            <a:r>
              <a:rPr spc="-10" dirty="0"/>
              <a:t>Proposed</a:t>
            </a:r>
            <a:r>
              <a:rPr spc="-10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203E0-8729-FFEF-13E1-439CB288F33C}"/>
              </a:ext>
            </a:extLst>
          </p:cNvPr>
          <p:cNvSpPr txBox="1"/>
          <p:nvPr/>
        </p:nvSpPr>
        <p:spPr>
          <a:xfrm>
            <a:off x="253731" y="1371600"/>
            <a:ext cx="8636537" cy="334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invoice processing with reduced turnaround time.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 by eliminating human errors.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logging and reporting for better auditability.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exception handling for both business and system errors.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scale with UiPath Orchestrator queues.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Literature</a:t>
            </a:r>
            <a:r>
              <a:rPr spc="-190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891641"/>
            <a:ext cx="8683576" cy="5111656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l"/>
            <a:r>
              <a:rPr lang="en-IN" b="1" dirty="0"/>
              <a:t>Paper  1:</a:t>
            </a:r>
            <a:br>
              <a:rPr lang="en-IN" dirty="0"/>
            </a:br>
            <a:r>
              <a:rPr lang="en-IN" i="1" dirty="0"/>
              <a:t>“Research and Application of Robotic Process Automation in Financial Services” – IEEE Xplore</a:t>
            </a:r>
            <a:endParaRPr lang="en-IN" dirty="0"/>
          </a:p>
          <a:p>
            <a:pPr algn="just"/>
            <a:r>
              <a:rPr lang="en-IN" b="1" dirty="0"/>
              <a:t>Advantages:</a:t>
            </a:r>
            <a:r>
              <a:rPr lang="en-IN" dirty="0"/>
              <a:t> Demonstrates how RPA can automate repetitive finance operations such as invoice entry, reconciliation, and report generation. Provides improved accuracy, reduced human effort, and faster turnaround time.</a:t>
            </a:r>
          </a:p>
          <a:p>
            <a:pPr algn="just"/>
            <a:r>
              <a:rPr lang="en-IN" b="1" dirty="0"/>
              <a:t>Disadvantages:</a:t>
            </a:r>
            <a:r>
              <a:rPr lang="en-IN" dirty="0"/>
              <a:t> Limited discussion on robust error handling and scalability when processing bulk financial data.</a:t>
            </a:r>
          </a:p>
          <a:p>
            <a:pPr algn="just"/>
            <a:br>
              <a:rPr lang="en-IN" dirty="0"/>
            </a:br>
            <a:endParaRPr lang="en-IN" dirty="0"/>
          </a:p>
          <a:p>
            <a:pPr algn="l"/>
            <a:r>
              <a:rPr lang="en-IN" b="1" dirty="0"/>
              <a:t>Paper 2:</a:t>
            </a:r>
            <a:br>
              <a:rPr lang="en-IN" dirty="0"/>
            </a:br>
            <a:r>
              <a:rPr lang="en-IN" i="1" dirty="0"/>
              <a:t>“Robotic Enterprise Framework for Transaction-Based Automation” – IEEE Conference Paper</a:t>
            </a:r>
            <a:endParaRPr lang="en-IN" dirty="0"/>
          </a:p>
          <a:p>
            <a:pPr algn="just"/>
            <a:r>
              <a:rPr lang="en-IN" b="1" dirty="0"/>
              <a:t>Advantages:</a:t>
            </a:r>
            <a:r>
              <a:rPr lang="en-IN" dirty="0"/>
              <a:t> Highlights the strength of </a:t>
            </a:r>
            <a:r>
              <a:rPr lang="en-IN" dirty="0" err="1"/>
              <a:t>REFramework</a:t>
            </a:r>
            <a:r>
              <a:rPr lang="en-IN" dirty="0"/>
              <a:t> in handling large-scale transactional processes like invoice processing. Built-in exception handling, retry mechanisms, logging, and queue management make it reliable for enterprise use.</a:t>
            </a:r>
          </a:p>
          <a:p>
            <a:pPr algn="just"/>
            <a:r>
              <a:rPr lang="en-IN" b="1" dirty="0"/>
              <a:t>Disadvantages:</a:t>
            </a:r>
            <a:r>
              <a:rPr lang="en-IN" dirty="0"/>
              <a:t> Initial setup complexity is higher compared to linear workflows, requiring more design effort and configuration.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Main</a:t>
            </a:r>
            <a:r>
              <a:rPr spc="-114" dirty="0"/>
              <a:t> </a:t>
            </a:r>
            <a:r>
              <a:rPr spc="-10" dirty="0"/>
              <a:t>Objective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82612" y="1044550"/>
            <a:ext cx="8378776" cy="5508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Hardware: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Processor: Intel i5 or above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RAM: 8 GB minimum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Storage: 256 GB SSD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Software: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UiPath Studio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UiPath Orchestrator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MS Excel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Windows 10/11</a:t>
            </a:r>
          </a:p>
          <a:p>
            <a:pPr marL="310515" indent="-297815" algn="just">
              <a:lnSpc>
                <a:spcPct val="150000"/>
              </a:lnSpc>
              <a:spcBef>
                <a:spcPts val="100"/>
              </a:spcBef>
              <a:buFont typeface="Lucida Sans Unicode"/>
              <a:buChar char="▪"/>
              <a:tabLst>
                <a:tab pos="31051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09B9F5D-30EF-48B1-45A5-E5E5F98CE1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7"/>
          <a:stretch>
            <a:fillRect/>
          </a:stretch>
        </p:blipFill>
        <p:spPr bwMode="auto">
          <a:xfrm>
            <a:off x="1100919" y="990600"/>
            <a:ext cx="6754401" cy="540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" y="140049"/>
            <a:ext cx="4934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204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8024" y="891641"/>
            <a:ext cx="5330776" cy="5621219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/>
              <a:t>Hardware: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Processor: Intel i5 or above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RAM: 8 GB minimum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Storage: 256 GB SSD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Software:</a:t>
            </a:r>
            <a:endParaRPr lang="en-IN" sz="2400" dirty="0"/>
          </a:p>
          <a:p>
            <a:pPr algn="just">
              <a:lnSpc>
                <a:spcPct val="150000"/>
              </a:lnSpc>
            </a:pPr>
            <a:r>
              <a:rPr lang="en-IN" sz="2400" dirty="0"/>
              <a:t>UiPath Studio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UiPath Orchestrator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MS Excel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Windows 10/11</a:t>
            </a:r>
          </a:p>
          <a:p>
            <a:pPr marL="310515" indent="-297815" algn="just">
              <a:lnSpc>
                <a:spcPct val="150000"/>
              </a:lnSpc>
              <a:spcBef>
                <a:spcPts val="100"/>
              </a:spcBef>
              <a:buFont typeface="Lucida Sans Unicode"/>
              <a:buChar char="▪"/>
              <a:tabLst>
                <a:tab pos="310515" algn="l"/>
              </a:tabLst>
            </a:pPr>
            <a:endParaRPr lang="en-IN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Functional</a:t>
            </a:r>
            <a:r>
              <a:rPr spc="-24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spc="-10" dirty="0"/>
              <a:t>Department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Computer</a:t>
            </a:r>
            <a:r>
              <a:rPr spc="-35" dirty="0"/>
              <a:t> </a:t>
            </a:r>
            <a:r>
              <a:rPr dirty="0"/>
              <a:t>Science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r>
              <a:rPr dirty="0"/>
              <a:t>Rajalakshmi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60" dirty="0"/>
              <a:t> </a:t>
            </a:r>
            <a:r>
              <a:rPr spc="-10" dirty="0"/>
              <a:t>College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2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0274" y="1507611"/>
            <a:ext cx="8683576" cy="4293483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r>
              <a:rPr lang="en-IN" b="1" dirty="0"/>
              <a:t>Module 1: Invoice Data Extraction</a:t>
            </a:r>
            <a:endParaRPr lang="en-IN" dirty="0"/>
          </a:p>
          <a:p>
            <a:r>
              <a:rPr lang="en-IN" dirty="0"/>
              <a:t>Reads invoice files from folder/email.</a:t>
            </a:r>
          </a:p>
          <a:p>
            <a:r>
              <a:rPr lang="en-IN" dirty="0"/>
              <a:t>Extracts fields using UiPath PDF/Excel activities</a:t>
            </a:r>
          </a:p>
          <a:p>
            <a:endParaRPr lang="en-IN" dirty="0"/>
          </a:p>
          <a:p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Module 2: Validation &amp; Posting</a:t>
            </a:r>
            <a:endParaRPr lang="en-IN" dirty="0"/>
          </a:p>
          <a:p>
            <a:r>
              <a:rPr lang="en-IN" dirty="0"/>
              <a:t>Validates data against master records.</a:t>
            </a:r>
          </a:p>
          <a:p>
            <a:r>
              <a:rPr lang="en-IN" dirty="0"/>
              <a:t>Posts invoice into ERP system.</a:t>
            </a:r>
          </a:p>
          <a:p>
            <a:r>
              <a:rPr lang="en-IN" dirty="0"/>
              <a:t>Updates status in transaction log.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5194010-22F1-5EA5-B41D-9E759DF315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52"/>
          <a:stretch>
            <a:fillRect/>
          </a:stretch>
        </p:blipFill>
        <p:spPr bwMode="auto">
          <a:xfrm>
            <a:off x="5628100" y="900471"/>
            <a:ext cx="3283240" cy="305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7C7348EE-2641-1001-94B6-1DDA07E3A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8"/>
          <a:stretch>
            <a:fillRect/>
          </a:stretch>
        </p:blipFill>
        <p:spPr bwMode="auto">
          <a:xfrm>
            <a:off x="5488941" y="4108460"/>
            <a:ext cx="3396166" cy="238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1015</Words>
  <Application>Microsoft Macintosh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MT</vt:lpstr>
      <vt:lpstr>Calibri</vt:lpstr>
      <vt:lpstr>Lucida Sans Unicode</vt:lpstr>
      <vt:lpstr>Wingdings</vt:lpstr>
      <vt:lpstr>Office Theme</vt:lpstr>
      <vt:lpstr>Advanced</vt:lpstr>
      <vt:lpstr>Abstract</vt:lpstr>
      <vt:lpstr>Need for the Proposed System</vt:lpstr>
      <vt:lpstr>Advantages of the Proposed System</vt:lpstr>
      <vt:lpstr>Literature Survey</vt:lpstr>
      <vt:lpstr>Main Objective</vt:lpstr>
      <vt:lpstr>Architecture</vt:lpstr>
      <vt:lpstr>System Requirements</vt:lpstr>
      <vt:lpstr>Functional Description</vt:lpstr>
      <vt:lpstr>Table Design</vt:lpstr>
      <vt:lpstr>Process Design</vt:lpstr>
      <vt:lpstr>Conclusions</vt:lpstr>
      <vt:lpstr>Future Enhancement</vt:lpstr>
      <vt:lpstr>IEEE Paper</vt:lpstr>
      <vt:lpstr>References</vt:lpstr>
      <vt:lpstr>Thank You…!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Espin Shalo</cp:lastModifiedBy>
  <cp:revision>15</cp:revision>
  <dcterms:created xsi:type="dcterms:W3CDTF">2025-09-29T00:52:03Z</dcterms:created>
  <dcterms:modified xsi:type="dcterms:W3CDTF">2025-10-12T06:05:40Z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2025-09-28T00:00:00Z</vt:filetime>
  </property>
</Properties>
</file>