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147469936" r:id="rId2"/>
    <p:sldId id="2147481008" r:id="rId3"/>
    <p:sldId id="2147481017" r:id="rId4"/>
    <p:sldId id="2147481019" r:id="rId5"/>
    <p:sldId id="2147481020" r:id="rId6"/>
    <p:sldId id="21474809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A3E"/>
    <a:srgbClr val="CC00CC"/>
    <a:srgbClr val="00CC00"/>
    <a:srgbClr val="FF66FF"/>
    <a:srgbClr val="FDFCEB"/>
    <a:srgbClr val="F5FEEA"/>
    <a:srgbClr val="F0FAEA"/>
    <a:srgbClr val="E7FDF4"/>
    <a:srgbClr val="CBE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F1CF2-757B-4E43-9FDD-BB99B1937D51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5F23-7929-4B3C-8C51-0D86072707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3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50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 object 16">
            <a:extLst>
              <a:ext uri="{FF2B5EF4-FFF2-40B4-BE49-F238E27FC236}">
                <a16:creationId xmlns:a16="http://schemas.microsoft.com/office/drawing/2014/main" id="{7ADE4AB0-A18A-4862-A208-8E2D8CD71F13}"/>
              </a:ext>
            </a:extLst>
          </p:cNvPr>
          <p:cNvPicPr/>
          <p:nvPr userDrawn="1"/>
        </p:nvPicPr>
        <p:blipFill rotWithShape="1">
          <a:blip r:embed="rId2" cstate="print"/>
          <a:srcRect l="4905" t="2190" r="7549" b="10241"/>
          <a:stretch/>
        </p:blipFill>
        <p:spPr>
          <a:xfrm>
            <a:off x="1" y="0"/>
            <a:ext cx="12192000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A110E455-11DA-44BD-9F77-69FC0044B1EF}"/>
              </a:ext>
            </a:extLst>
          </p:cNvPr>
          <p:cNvSpPr/>
          <p:nvPr userDrawn="1"/>
        </p:nvSpPr>
        <p:spPr>
          <a:xfrm>
            <a:off x="1" y="6432311"/>
            <a:ext cx="838200" cy="42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itle 183">
            <a:extLst>
              <a:ext uri="{FF2B5EF4-FFF2-40B4-BE49-F238E27FC236}">
                <a16:creationId xmlns:a16="http://schemas.microsoft.com/office/drawing/2014/main" id="{94577791-460A-44A2-9A7C-164DD47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529"/>
          </a:xfrm>
          <a:prstGeom prst="rect">
            <a:avLst/>
          </a:prstGeom>
        </p:spPr>
        <p:txBody>
          <a:bodyPr/>
          <a:lstStyle>
            <a:lvl1pPr>
              <a:defRPr sz="2700" b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F3A5-FEED-4996-B668-174337A29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69988"/>
            <a:ext cx="10515600" cy="4700587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58775" indent="-179388">
              <a:lnSpc>
                <a:spcPts val="24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8163" indent="-171450">
              <a:lnSpc>
                <a:spcPts val="24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1450" indent="-171450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450" indent="-171450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24">
            <a:extLst>
              <a:ext uri="{FF2B5EF4-FFF2-40B4-BE49-F238E27FC236}">
                <a16:creationId xmlns:a16="http://schemas.microsoft.com/office/drawing/2014/main" id="{A2FAB0D9-277B-4C9F-B735-98E15EA02656}"/>
              </a:ext>
            </a:extLst>
          </p:cNvPr>
          <p:cNvSpPr txBox="1">
            <a:spLocks/>
          </p:cNvSpPr>
          <p:nvPr userDrawn="1"/>
        </p:nvSpPr>
        <p:spPr>
          <a:xfrm>
            <a:off x="0" y="6470786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3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6C48702-E445-134E-B960-6F692773524F}" type="slidenum">
              <a:rPr lang="en-US" sz="1200" b="0" i="0" smtClean="0">
                <a:solidFill>
                  <a:srgbClr val="002855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rPr>
              <a:pPr algn="ctr"/>
              <a:t>‹#›</a:t>
            </a:fld>
            <a:endParaRPr lang="en-US" sz="1200" b="0" i="0" dirty="0">
              <a:solidFill>
                <a:srgbClr val="002855"/>
              </a:solidFill>
              <a:latin typeface="Calibri" panose="020F0502020204030204" pitchFamily="34" charset="0"/>
              <a:ea typeface="Open Sans SemiBold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A7C8F-7798-4F65-AD7A-463D76819B7C}"/>
              </a:ext>
            </a:extLst>
          </p:cNvPr>
          <p:cNvSpPr txBox="1"/>
          <p:nvPr userDrawn="1"/>
        </p:nvSpPr>
        <p:spPr>
          <a:xfrm>
            <a:off x="8595783" y="6489836"/>
            <a:ext cx="26815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FIRSTSOURCE | CONFIDENTIAL I </a:t>
            </a:r>
            <a:fld id="{40353880-3320-4391-ADEB-4900CDF2BFD0}" type="datetime3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July 2025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B3800-BECC-4096-8BE5-A9748D7E0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60"/>
          <a:stretch/>
        </p:blipFill>
        <p:spPr>
          <a:xfrm>
            <a:off x="11367423" y="6466849"/>
            <a:ext cx="603258" cy="22922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175A74-81B5-4E5B-9C1C-65BAA1106749}"/>
              </a:ext>
            </a:extLst>
          </p:cNvPr>
          <p:cNvCxnSpPr>
            <a:cxnSpLocks/>
          </p:cNvCxnSpPr>
          <p:nvPr userDrawn="1"/>
        </p:nvCxnSpPr>
        <p:spPr>
          <a:xfrm>
            <a:off x="11283695" y="6453764"/>
            <a:ext cx="0" cy="2875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4B7B1-9D1E-4E9B-954E-276FC43CF577}"/>
              </a:ext>
            </a:extLst>
          </p:cNvPr>
          <p:cNvCxnSpPr/>
          <p:nvPr userDrawn="1"/>
        </p:nvCxnSpPr>
        <p:spPr>
          <a:xfrm>
            <a:off x="315367" y="3389244"/>
            <a:ext cx="402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95D99D-0C80-4DF7-8C17-E0A2C4AE11FA}"/>
              </a:ext>
            </a:extLst>
          </p:cNvPr>
          <p:cNvCxnSpPr/>
          <p:nvPr userDrawn="1"/>
        </p:nvCxnSpPr>
        <p:spPr>
          <a:xfrm>
            <a:off x="315367" y="3468757"/>
            <a:ext cx="2010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6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g object 16">
            <a:extLst>
              <a:ext uri="{FF2B5EF4-FFF2-40B4-BE49-F238E27FC236}">
                <a16:creationId xmlns:a16="http://schemas.microsoft.com/office/drawing/2014/main" id="{7D3E8778-94C3-4D75-9D52-ED4728197E86}"/>
              </a:ext>
            </a:extLst>
          </p:cNvPr>
          <p:cNvPicPr/>
          <p:nvPr userDrawn="1"/>
        </p:nvPicPr>
        <p:blipFill rotWithShape="1">
          <a:blip r:embed="rId2" cstate="print">
            <a:grayscl/>
          </a:blip>
          <a:srcRect l="3477" t="3580" r="16896" b="16773"/>
          <a:stretch/>
        </p:blipFill>
        <p:spPr>
          <a:xfrm>
            <a:off x="2740292" y="1"/>
            <a:ext cx="9451708" cy="5316583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3C31866-BDA5-431A-8C6C-AB102E456588}"/>
              </a:ext>
            </a:extLst>
          </p:cNvPr>
          <p:cNvGrpSpPr/>
          <p:nvPr userDrawn="1"/>
        </p:nvGrpSpPr>
        <p:grpSpPr>
          <a:xfrm>
            <a:off x="1" y="0"/>
            <a:ext cx="12192000" cy="6858000"/>
            <a:chOff x="0" y="0"/>
            <a:chExt cx="12188825" cy="6858000"/>
          </a:xfrm>
          <a:solidFill>
            <a:schemeClr val="accent6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84D4D5-6B5A-48A5-B262-F56E3F5B9584}"/>
                </a:ext>
              </a:extLst>
            </p:cNvPr>
            <p:cNvSpPr/>
            <p:nvPr userDrawn="1"/>
          </p:nvSpPr>
          <p:spPr>
            <a:xfrm>
              <a:off x="0" y="0"/>
              <a:ext cx="12188825" cy="6858000"/>
            </a:xfrm>
            <a:custGeom>
              <a:avLst/>
              <a:gdLst>
                <a:gd name="connsiteX0" fmla="*/ 0 w 12188825"/>
                <a:gd name="connsiteY0" fmla="*/ 0 h 6846604"/>
                <a:gd name="connsiteX1" fmla="*/ 9034609 w 12188825"/>
                <a:gd name="connsiteY1" fmla="*/ 0 h 6846604"/>
                <a:gd name="connsiteX2" fmla="*/ 8794848 w 12188825"/>
                <a:gd name="connsiteY2" fmla="*/ 33589 h 6846604"/>
                <a:gd name="connsiteX3" fmla="*/ 7673881 w 12188825"/>
                <a:gd name="connsiteY3" fmla="*/ 340209 h 6846604"/>
                <a:gd name="connsiteX4" fmla="*/ 4865435 w 12188825"/>
                <a:gd name="connsiteY4" fmla="*/ 3932232 h 6846604"/>
                <a:gd name="connsiteX5" fmla="*/ 9343747 w 12188825"/>
                <a:gd name="connsiteY5" fmla="*/ 4789383 h 6846604"/>
                <a:gd name="connsiteX6" fmla="*/ 12154894 w 12188825"/>
                <a:gd name="connsiteY6" fmla="*/ 2296655 h 6846604"/>
                <a:gd name="connsiteX7" fmla="*/ 12188825 w 12188825"/>
                <a:gd name="connsiteY7" fmla="*/ 2177895 h 6846604"/>
                <a:gd name="connsiteX8" fmla="*/ 12188825 w 12188825"/>
                <a:gd name="connsiteY8" fmla="*/ 6846604 h 6846604"/>
                <a:gd name="connsiteX9" fmla="*/ 0 w 12188825"/>
                <a:gd name="connsiteY9" fmla="*/ 6846604 h 6846604"/>
                <a:gd name="connsiteX10" fmla="*/ 0 w 12188825"/>
                <a:gd name="connsiteY10" fmla="*/ 0 h 684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8825" h="6846604">
                  <a:moveTo>
                    <a:pt x="0" y="0"/>
                  </a:moveTo>
                  <a:lnTo>
                    <a:pt x="9034609" y="0"/>
                  </a:lnTo>
                  <a:lnTo>
                    <a:pt x="8794848" y="33589"/>
                  </a:lnTo>
                  <a:cubicBezTo>
                    <a:pt x="8428197" y="97046"/>
                    <a:pt x="8051166" y="198607"/>
                    <a:pt x="7673881" y="340209"/>
                  </a:cubicBezTo>
                  <a:cubicBezTo>
                    <a:pt x="5661698" y="1095423"/>
                    <a:pt x="4404314" y="2703627"/>
                    <a:pt x="4865435" y="3932232"/>
                  </a:cubicBezTo>
                  <a:cubicBezTo>
                    <a:pt x="5326556" y="5160837"/>
                    <a:pt x="7331565" y="5544597"/>
                    <a:pt x="9343747" y="4789383"/>
                  </a:cubicBezTo>
                  <a:cubicBezTo>
                    <a:pt x="10790004" y="4246573"/>
                    <a:pt x="11846330" y="3263108"/>
                    <a:pt x="12154894" y="2296655"/>
                  </a:cubicBezTo>
                  <a:lnTo>
                    <a:pt x="12188825" y="2177895"/>
                  </a:lnTo>
                  <a:lnTo>
                    <a:pt x="12188825" y="6846604"/>
                  </a:lnTo>
                  <a:lnTo>
                    <a:pt x="0" y="68466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lang="en-IN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8EDC5DF-6E9C-43FE-988F-491F72B6C3D3}"/>
                </a:ext>
              </a:extLst>
            </p:cNvPr>
            <p:cNvSpPr/>
            <p:nvPr userDrawn="1"/>
          </p:nvSpPr>
          <p:spPr>
            <a:xfrm>
              <a:off x="10327498" y="0"/>
              <a:ext cx="1861327" cy="1308772"/>
            </a:xfrm>
            <a:custGeom>
              <a:avLst/>
              <a:gdLst>
                <a:gd name="connsiteX0" fmla="*/ 0 w 1861327"/>
                <a:gd name="connsiteY0" fmla="*/ 0 h 1308772"/>
                <a:gd name="connsiteX1" fmla="*/ 1861327 w 1861327"/>
                <a:gd name="connsiteY1" fmla="*/ 0 h 1308772"/>
                <a:gd name="connsiteX2" fmla="*/ 1861327 w 1861327"/>
                <a:gd name="connsiteY2" fmla="*/ 1308772 h 1308772"/>
                <a:gd name="connsiteX3" fmla="*/ 1824695 w 1861327"/>
                <a:gd name="connsiteY3" fmla="*/ 1197361 h 1308772"/>
                <a:gd name="connsiteX4" fmla="*/ 167187 w 1861327"/>
                <a:gd name="connsiteY4" fmla="*/ 24853 h 1308772"/>
                <a:gd name="connsiteX5" fmla="*/ 0 w 1861327"/>
                <a:gd name="connsiteY5" fmla="*/ 0 h 130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1327" h="1308772">
                  <a:moveTo>
                    <a:pt x="0" y="0"/>
                  </a:moveTo>
                  <a:lnTo>
                    <a:pt x="1861327" y="0"/>
                  </a:lnTo>
                  <a:lnTo>
                    <a:pt x="1861327" y="1308772"/>
                  </a:lnTo>
                  <a:lnTo>
                    <a:pt x="1824695" y="1197361"/>
                  </a:lnTo>
                  <a:cubicBezTo>
                    <a:pt x="1594134" y="583059"/>
                    <a:pt x="977602" y="179967"/>
                    <a:pt x="167187" y="248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lang="en-IN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EAD5469-3556-4B0B-919B-A211BB2769C4}"/>
              </a:ext>
            </a:extLst>
          </p:cNvPr>
          <p:cNvSpPr/>
          <p:nvPr userDrawn="1"/>
        </p:nvSpPr>
        <p:spPr>
          <a:xfrm rot="20365671">
            <a:off x="4672521" y="531548"/>
            <a:ext cx="5957919" cy="4770478"/>
          </a:xfrm>
          <a:custGeom>
            <a:avLst/>
            <a:gdLst>
              <a:gd name="connsiteX0" fmla="*/ 796671 w 1410565"/>
              <a:gd name="connsiteY0" fmla="*/ 0 h 1113288"/>
              <a:gd name="connsiteX1" fmla="*/ 737889 w 1410565"/>
              <a:gd name="connsiteY1" fmla="*/ 10822 h 1113288"/>
              <a:gd name="connsiteX2" fmla="*/ 175029 w 1410565"/>
              <a:gd name="connsiteY2" fmla="*/ 514412 h 1113288"/>
              <a:gd name="connsiteX3" fmla="*/ 1096611 w 1410565"/>
              <a:gd name="connsiteY3" fmla="*/ 1060953 h 1113288"/>
              <a:gd name="connsiteX4" fmla="*/ 1282341 w 1410565"/>
              <a:gd name="connsiteY4" fmla="*/ 1049849 h 1113288"/>
              <a:gd name="connsiteX5" fmla="*/ 1410565 w 1410565"/>
              <a:gd name="connsiteY5" fmla="*/ 1026244 h 1113288"/>
              <a:gd name="connsiteX6" fmla="*/ 1280302 w 1410565"/>
              <a:gd name="connsiteY6" fmla="*/ 1069244 h 1113288"/>
              <a:gd name="connsiteX7" fmla="*/ 921581 w 1410565"/>
              <a:gd name="connsiteY7" fmla="*/ 1113288 h 1113288"/>
              <a:gd name="connsiteX8" fmla="*/ 0 w 1410565"/>
              <a:gd name="connsiteY8" fmla="*/ 552815 h 1113288"/>
              <a:gd name="connsiteX9" fmla="*/ 735851 w 1410565"/>
              <a:gd name="connsiteY9" fmla="*/ 3729 h 1113288"/>
              <a:gd name="connsiteX10" fmla="*/ 796671 w 1410565"/>
              <a:gd name="connsiteY10" fmla="*/ 0 h 111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10565" h="1113288">
                <a:moveTo>
                  <a:pt x="796671" y="0"/>
                </a:moveTo>
                <a:lnTo>
                  <a:pt x="737889" y="10822"/>
                </a:lnTo>
                <a:cubicBezTo>
                  <a:pt x="407120" y="93791"/>
                  <a:pt x="175029" y="288028"/>
                  <a:pt x="175029" y="514412"/>
                </a:cubicBezTo>
                <a:cubicBezTo>
                  <a:pt x="175029" y="816259"/>
                  <a:pt x="587636" y="1060953"/>
                  <a:pt x="1096611" y="1060953"/>
                </a:cubicBezTo>
                <a:cubicBezTo>
                  <a:pt x="1160232" y="1060953"/>
                  <a:pt x="1222348" y="1057130"/>
                  <a:pt x="1282341" y="1049849"/>
                </a:cubicBezTo>
                <a:lnTo>
                  <a:pt x="1410565" y="1026244"/>
                </a:lnTo>
                <a:lnTo>
                  <a:pt x="1280302" y="1069244"/>
                </a:lnTo>
                <a:cubicBezTo>
                  <a:pt x="1170046" y="1097605"/>
                  <a:pt x="1048825" y="1113288"/>
                  <a:pt x="921581" y="1113288"/>
                </a:cubicBezTo>
                <a:cubicBezTo>
                  <a:pt x="412606" y="1113288"/>
                  <a:pt x="1" y="862356"/>
                  <a:pt x="0" y="552815"/>
                </a:cubicBezTo>
                <a:cubicBezTo>
                  <a:pt x="0" y="281966"/>
                  <a:pt x="315902" y="55991"/>
                  <a:pt x="735851" y="3729"/>
                </a:cubicBezTo>
                <a:lnTo>
                  <a:pt x="7966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04BC58F8-BEA7-4351-927C-ED7AC3FEF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6" y="654386"/>
            <a:ext cx="1730502" cy="6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7F87E6-7129-46A5-877D-79D2BE3E0613}"/>
              </a:ext>
            </a:extLst>
          </p:cNvPr>
          <p:cNvSpPr/>
          <p:nvPr userDrawn="1"/>
        </p:nvSpPr>
        <p:spPr>
          <a:xfrm>
            <a:off x="1" y="1"/>
            <a:ext cx="12192000" cy="9535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84" name="Title 183">
            <a:extLst>
              <a:ext uri="{FF2B5EF4-FFF2-40B4-BE49-F238E27FC236}">
                <a16:creationId xmlns:a16="http://schemas.microsoft.com/office/drawing/2014/main" id="{94577791-460A-44A2-9A7C-164DD47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10350"/>
            <a:ext cx="11155680" cy="566529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defRPr sz="2400" b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F3A5-FEED-4996-B668-174337A29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161" y="1169990"/>
            <a:ext cx="11155680" cy="4923835"/>
          </a:xfrm>
          <a:prstGeom prst="rect">
            <a:avLst/>
          </a:prstGeom>
        </p:spPr>
        <p:txBody>
          <a:bodyPr/>
          <a:lstStyle>
            <a:lvl1pPr marL="179334" indent="-179334">
              <a:lnSpc>
                <a:spcPts val="2399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9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58667" indent="-179334">
              <a:lnSpc>
                <a:spcPts val="2399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8002" indent="-171399">
              <a:lnSpc>
                <a:spcPts val="2399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1399" indent="-171399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71399" indent="-171399"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9023ED-9486-4422-806E-88D1DB1981AF}"/>
              </a:ext>
            </a:extLst>
          </p:cNvPr>
          <p:cNvCxnSpPr>
            <a:cxnSpLocks/>
          </p:cNvCxnSpPr>
          <p:nvPr userDrawn="1"/>
        </p:nvCxnSpPr>
        <p:spPr>
          <a:xfrm>
            <a:off x="10240581" y="6429320"/>
            <a:ext cx="0" cy="2560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66397-2FCF-4E0F-AAF1-32867AA470A8}"/>
              </a:ext>
            </a:extLst>
          </p:cNvPr>
          <p:cNvSpPr txBox="1"/>
          <p:nvPr userDrawn="1"/>
        </p:nvSpPr>
        <p:spPr>
          <a:xfrm>
            <a:off x="7245439" y="6508886"/>
            <a:ext cx="2996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FIRSTSOURCE | CONFIDENTIAL I </a:t>
            </a:r>
            <a:fld id="{40353880-3320-4391-ADEB-4900CDF2BFD0}" type="datetime3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July 2025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fld id="{CB8044E5-59E4-4688-A8CC-00D20642AE8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FD502-6BD4-4AE0-A268-B8222412FB9A}"/>
              </a:ext>
            </a:extLst>
          </p:cNvPr>
          <p:cNvCxnSpPr>
            <a:cxnSpLocks/>
          </p:cNvCxnSpPr>
          <p:nvPr userDrawn="1"/>
        </p:nvCxnSpPr>
        <p:spPr>
          <a:xfrm>
            <a:off x="11121701" y="6429320"/>
            <a:ext cx="0" cy="2560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11107-FEBF-4291-BE7B-C5441237FAE3}"/>
              </a:ext>
            </a:extLst>
          </p:cNvPr>
          <p:cNvCxnSpPr>
            <a:cxnSpLocks/>
          </p:cNvCxnSpPr>
          <p:nvPr userDrawn="1"/>
        </p:nvCxnSpPr>
        <p:spPr>
          <a:xfrm>
            <a:off x="518161" y="951686"/>
            <a:ext cx="111556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AA092CB-7C68-4C68-8F05-5E12FD653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46" y="6443036"/>
            <a:ext cx="576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7F87E6-7129-46A5-877D-79D2BE3E0613}"/>
              </a:ext>
            </a:extLst>
          </p:cNvPr>
          <p:cNvSpPr/>
          <p:nvPr userDrawn="1"/>
        </p:nvSpPr>
        <p:spPr>
          <a:xfrm>
            <a:off x="1" y="1"/>
            <a:ext cx="12192000" cy="95358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84" name="Title 183">
            <a:extLst>
              <a:ext uri="{FF2B5EF4-FFF2-40B4-BE49-F238E27FC236}">
                <a16:creationId xmlns:a16="http://schemas.microsoft.com/office/drawing/2014/main" id="{94577791-460A-44A2-9A7C-164DD47B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1" y="210350"/>
            <a:ext cx="11155680" cy="566529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defRPr sz="2400" b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9023ED-9486-4422-806E-88D1DB1981AF}"/>
              </a:ext>
            </a:extLst>
          </p:cNvPr>
          <p:cNvCxnSpPr>
            <a:cxnSpLocks/>
          </p:cNvCxnSpPr>
          <p:nvPr userDrawn="1"/>
        </p:nvCxnSpPr>
        <p:spPr>
          <a:xfrm>
            <a:off x="10240581" y="6429320"/>
            <a:ext cx="0" cy="2560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66397-2FCF-4E0F-AAF1-32867AA470A8}"/>
              </a:ext>
            </a:extLst>
          </p:cNvPr>
          <p:cNvSpPr txBox="1"/>
          <p:nvPr userDrawn="1"/>
        </p:nvSpPr>
        <p:spPr>
          <a:xfrm>
            <a:off x="7245439" y="6508886"/>
            <a:ext cx="29969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FIRSTSOURCE | CONFIDENTIAL I </a:t>
            </a:r>
            <a:fld id="{40353880-3320-4391-ADEB-4900CDF2BFD0}" type="datetime3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July 2025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 </a:t>
            </a:r>
            <a:fld id="{CB8044E5-59E4-4688-A8CC-00D20642AE8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FFD502-6BD4-4AE0-A268-B8222412FB9A}"/>
              </a:ext>
            </a:extLst>
          </p:cNvPr>
          <p:cNvCxnSpPr>
            <a:cxnSpLocks/>
          </p:cNvCxnSpPr>
          <p:nvPr userDrawn="1"/>
        </p:nvCxnSpPr>
        <p:spPr>
          <a:xfrm>
            <a:off x="11121701" y="6429320"/>
            <a:ext cx="0" cy="2560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11107-FEBF-4291-BE7B-C5441237FAE3}"/>
              </a:ext>
            </a:extLst>
          </p:cNvPr>
          <p:cNvCxnSpPr>
            <a:cxnSpLocks/>
          </p:cNvCxnSpPr>
          <p:nvPr userDrawn="1"/>
        </p:nvCxnSpPr>
        <p:spPr>
          <a:xfrm>
            <a:off x="518161" y="951686"/>
            <a:ext cx="111556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FAA092CB-7C68-4C68-8F05-5E12FD653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146" y="6443036"/>
            <a:ext cx="5760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2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C81BA7-7344-4918-BF49-36516896A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83" t="1103" r="2946" b="13918"/>
          <a:stretch/>
        </p:blipFill>
        <p:spPr>
          <a:xfrm>
            <a:off x="3654166" y="0"/>
            <a:ext cx="8537834" cy="68579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7630E3-1C6B-4B97-8F33-0A07E483FB55}"/>
              </a:ext>
            </a:extLst>
          </p:cNvPr>
          <p:cNvSpPr/>
          <p:nvPr userDrawn="1"/>
        </p:nvSpPr>
        <p:spPr>
          <a:xfrm>
            <a:off x="1" y="2061029"/>
            <a:ext cx="12192000" cy="49058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9000">
                <a:schemeClr val="bg1">
                  <a:lumMod val="85000"/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9CD707-16EE-4DAD-BBFE-BCE7C5E6D570}"/>
              </a:ext>
            </a:extLst>
          </p:cNvPr>
          <p:cNvSpPr/>
          <p:nvPr userDrawn="1"/>
        </p:nvSpPr>
        <p:spPr>
          <a:xfrm>
            <a:off x="595416" y="-1"/>
            <a:ext cx="7522744" cy="6858001"/>
          </a:xfrm>
          <a:custGeom>
            <a:avLst/>
            <a:gdLst>
              <a:gd name="connsiteX0" fmla="*/ 0 w 7520785"/>
              <a:gd name="connsiteY0" fmla="*/ 0 h 6858001"/>
              <a:gd name="connsiteX1" fmla="*/ 1930400 w 7520785"/>
              <a:gd name="connsiteY1" fmla="*/ 0 h 6858001"/>
              <a:gd name="connsiteX2" fmla="*/ 1930400 w 7520785"/>
              <a:gd name="connsiteY2" fmla="*/ 1 h 6858001"/>
              <a:gd name="connsiteX3" fmla="*/ 4048082 w 7520785"/>
              <a:gd name="connsiteY3" fmla="*/ 1 h 6858001"/>
              <a:gd name="connsiteX4" fmla="*/ 7520785 w 7520785"/>
              <a:gd name="connsiteY4" fmla="*/ 5937174 h 6858001"/>
              <a:gd name="connsiteX5" fmla="*/ 7133584 w 7520785"/>
              <a:gd name="connsiteY5" fmla="*/ 6858001 h 6858001"/>
              <a:gd name="connsiteX6" fmla="*/ 1032837 w 7520785"/>
              <a:gd name="connsiteY6" fmla="*/ 6858001 h 6858001"/>
              <a:gd name="connsiteX7" fmla="*/ 1032837 w 7520785"/>
              <a:gd name="connsiteY7" fmla="*/ 6858000 h 6858001"/>
              <a:gd name="connsiteX8" fmla="*/ 0 w 7520785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20785" h="6858001">
                <a:moveTo>
                  <a:pt x="0" y="0"/>
                </a:moveTo>
                <a:lnTo>
                  <a:pt x="1930400" y="0"/>
                </a:lnTo>
                <a:lnTo>
                  <a:pt x="1930400" y="1"/>
                </a:lnTo>
                <a:lnTo>
                  <a:pt x="4048082" y="1"/>
                </a:lnTo>
                <a:lnTo>
                  <a:pt x="7520785" y="5937174"/>
                </a:lnTo>
                <a:lnTo>
                  <a:pt x="7133584" y="6858001"/>
                </a:lnTo>
                <a:lnTo>
                  <a:pt x="1032837" y="6858001"/>
                </a:lnTo>
                <a:lnTo>
                  <a:pt x="1032837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33000">
                <a:schemeClr val="bg1"/>
              </a:gs>
              <a:gs pos="100000">
                <a:schemeClr val="accent3">
                  <a:lumMod val="10000"/>
                  <a:lumOff val="9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DBB26E-CC3A-49EB-AED6-9308386BB3C9}"/>
              </a:ext>
            </a:extLst>
          </p:cNvPr>
          <p:cNvSpPr/>
          <p:nvPr userDrawn="1"/>
        </p:nvSpPr>
        <p:spPr>
          <a:xfrm>
            <a:off x="1" y="-1"/>
            <a:ext cx="7522744" cy="6858001"/>
          </a:xfrm>
          <a:custGeom>
            <a:avLst/>
            <a:gdLst>
              <a:gd name="connsiteX0" fmla="*/ 0 w 7520785"/>
              <a:gd name="connsiteY0" fmla="*/ 0 h 6858001"/>
              <a:gd name="connsiteX1" fmla="*/ 1930400 w 7520785"/>
              <a:gd name="connsiteY1" fmla="*/ 0 h 6858001"/>
              <a:gd name="connsiteX2" fmla="*/ 1930400 w 7520785"/>
              <a:gd name="connsiteY2" fmla="*/ 1 h 6858001"/>
              <a:gd name="connsiteX3" fmla="*/ 4048082 w 7520785"/>
              <a:gd name="connsiteY3" fmla="*/ 1 h 6858001"/>
              <a:gd name="connsiteX4" fmla="*/ 7520785 w 7520785"/>
              <a:gd name="connsiteY4" fmla="*/ 5937174 h 6858001"/>
              <a:gd name="connsiteX5" fmla="*/ 7133584 w 7520785"/>
              <a:gd name="connsiteY5" fmla="*/ 6858001 h 6858001"/>
              <a:gd name="connsiteX6" fmla="*/ 1032837 w 7520785"/>
              <a:gd name="connsiteY6" fmla="*/ 6858001 h 6858001"/>
              <a:gd name="connsiteX7" fmla="*/ 1032837 w 7520785"/>
              <a:gd name="connsiteY7" fmla="*/ 6858000 h 6858001"/>
              <a:gd name="connsiteX8" fmla="*/ 0 w 7520785"/>
              <a:gd name="connsiteY8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20785" h="6858001">
                <a:moveTo>
                  <a:pt x="0" y="0"/>
                </a:moveTo>
                <a:lnTo>
                  <a:pt x="1930400" y="0"/>
                </a:lnTo>
                <a:lnTo>
                  <a:pt x="1930400" y="1"/>
                </a:lnTo>
                <a:lnTo>
                  <a:pt x="4048082" y="1"/>
                </a:lnTo>
                <a:lnTo>
                  <a:pt x="7520785" y="5937174"/>
                </a:lnTo>
                <a:lnTo>
                  <a:pt x="7133584" y="6858001"/>
                </a:lnTo>
                <a:lnTo>
                  <a:pt x="1032837" y="6858001"/>
                </a:lnTo>
                <a:lnTo>
                  <a:pt x="1032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5274E-0B13-435A-9ED2-8954BCAC7AF1}"/>
              </a:ext>
            </a:extLst>
          </p:cNvPr>
          <p:cNvCxnSpPr/>
          <p:nvPr userDrawn="1"/>
        </p:nvCxnSpPr>
        <p:spPr>
          <a:xfrm>
            <a:off x="315449" y="3710553"/>
            <a:ext cx="402207" cy="0"/>
          </a:xfrm>
          <a:prstGeom prst="line">
            <a:avLst/>
          </a:prstGeom>
          <a:ln w="19050">
            <a:solidFill>
              <a:schemeClr val="accent3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1CFE4-B2E1-4845-BA42-87E399A4847D}"/>
              </a:ext>
            </a:extLst>
          </p:cNvPr>
          <p:cNvCxnSpPr/>
          <p:nvPr userDrawn="1"/>
        </p:nvCxnSpPr>
        <p:spPr>
          <a:xfrm>
            <a:off x="315450" y="3790066"/>
            <a:ext cx="201103" cy="0"/>
          </a:xfrm>
          <a:prstGeom prst="line">
            <a:avLst/>
          </a:prstGeom>
          <a:ln w="19050">
            <a:solidFill>
              <a:schemeClr val="accent3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499B71-C1BB-490A-B39F-586762E9C68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33106" y="3429001"/>
            <a:ext cx="4537189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3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0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7DD6CC-FB29-46B1-9917-5C7E6FD29DE8}"/>
              </a:ext>
            </a:extLst>
          </p:cNvPr>
          <p:cNvSpPr/>
          <p:nvPr userDrawn="1"/>
        </p:nvSpPr>
        <p:spPr>
          <a:xfrm>
            <a:off x="9046556" y="0"/>
            <a:ext cx="3090549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208158-179B-4685-8A87-07F30FCEF4F9}"/>
              </a:ext>
            </a:extLst>
          </p:cNvPr>
          <p:cNvGrpSpPr/>
          <p:nvPr userDrawn="1"/>
        </p:nvGrpSpPr>
        <p:grpSpPr>
          <a:xfrm>
            <a:off x="0" y="2606040"/>
            <a:ext cx="5734636" cy="1645920"/>
            <a:chOff x="-1" y="2255520"/>
            <a:chExt cx="5733143" cy="164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7BC41A-8312-4BF3-93E6-DF2CE8335AC3}"/>
                </a:ext>
              </a:extLst>
            </p:cNvPr>
            <p:cNvSpPr/>
            <p:nvPr/>
          </p:nvSpPr>
          <p:spPr>
            <a:xfrm>
              <a:off x="-1" y="2255520"/>
              <a:ext cx="5733143" cy="164592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EE2D48-FA51-4DB7-B296-E5158966C3BD}"/>
                </a:ext>
              </a:extLst>
            </p:cNvPr>
            <p:cNvCxnSpPr/>
            <p:nvPr/>
          </p:nvCxnSpPr>
          <p:spPr>
            <a:xfrm>
              <a:off x="0" y="2255520"/>
              <a:ext cx="230777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E3D7073-0934-4B6A-AA50-2B239E5FE3B3}"/>
              </a:ext>
            </a:extLst>
          </p:cNvPr>
          <p:cNvSpPr/>
          <p:nvPr userDrawn="1"/>
        </p:nvSpPr>
        <p:spPr>
          <a:xfrm>
            <a:off x="9104627" y="0"/>
            <a:ext cx="3090549" cy="6858000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5274E-0B13-435A-9ED2-8954BCAC7AF1}"/>
              </a:ext>
            </a:extLst>
          </p:cNvPr>
          <p:cNvCxnSpPr/>
          <p:nvPr userDrawn="1"/>
        </p:nvCxnSpPr>
        <p:spPr>
          <a:xfrm>
            <a:off x="315449" y="3389244"/>
            <a:ext cx="402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1CFE4-B2E1-4845-BA42-87E399A4847D}"/>
              </a:ext>
            </a:extLst>
          </p:cNvPr>
          <p:cNvCxnSpPr/>
          <p:nvPr userDrawn="1"/>
        </p:nvCxnSpPr>
        <p:spPr>
          <a:xfrm>
            <a:off x="315450" y="3468757"/>
            <a:ext cx="201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499B71-C1BB-490A-B39F-586762E9C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06" y="3107692"/>
            <a:ext cx="4537189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3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Divider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9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C5667-531F-41AA-80A2-5E93E8805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254" y="0"/>
            <a:ext cx="880692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45B130-C2D3-48B1-A083-5F6CF3B46178}"/>
              </a:ext>
            </a:extLst>
          </p:cNvPr>
          <p:cNvSpPr/>
          <p:nvPr userDrawn="1"/>
        </p:nvSpPr>
        <p:spPr>
          <a:xfrm>
            <a:off x="0" y="0"/>
            <a:ext cx="7488600" cy="6858000"/>
          </a:xfrm>
          <a:prstGeom prst="rect">
            <a:avLst/>
          </a:prstGeom>
          <a:gradFill flip="none" rotWithShape="1">
            <a:gsLst>
              <a:gs pos="34000">
                <a:srgbClr val="080807"/>
              </a:gs>
              <a:gs pos="0">
                <a:srgbClr val="0D2541">
                  <a:alpha val="0"/>
                </a:srgbClr>
              </a:gs>
              <a:gs pos="100000">
                <a:srgbClr val="060805"/>
              </a:gs>
            </a:gsLst>
            <a:lin ang="10800000" scaled="1"/>
            <a:tileRect/>
          </a:gra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D6DFC-0086-46AF-A4F5-A152E2135DED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81030" y="419320"/>
            <a:ext cx="1177411" cy="484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B95B9-BD4F-40DD-9611-082C8196D4E1}"/>
              </a:ext>
            </a:extLst>
          </p:cNvPr>
          <p:cNvSpPr txBox="1"/>
          <p:nvPr userDrawn="1"/>
        </p:nvSpPr>
        <p:spPr>
          <a:xfrm>
            <a:off x="512322" y="6453603"/>
            <a:ext cx="57019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© Firstsource Solutions Limited  |  Confidential  |  </a:t>
            </a:r>
            <a:fld id="{59A72EFC-6F4F-46D4-B671-DEF0F4075873}" type="datetime4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 July 2025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B6ACDC-C848-4767-886A-7B1EA27ECC0E}"/>
              </a:ext>
            </a:extLst>
          </p:cNvPr>
          <p:cNvGrpSpPr/>
          <p:nvPr userDrawn="1"/>
        </p:nvGrpSpPr>
        <p:grpSpPr>
          <a:xfrm>
            <a:off x="533559" y="419320"/>
            <a:ext cx="4319545" cy="5614962"/>
            <a:chOff x="1223533" y="182254"/>
            <a:chExt cx="4318420" cy="56149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A8C9F2-7915-487C-9369-A36DC833CB1C}"/>
                </a:ext>
              </a:extLst>
            </p:cNvPr>
            <p:cNvSpPr txBox="1"/>
            <p:nvPr/>
          </p:nvSpPr>
          <p:spPr>
            <a:xfrm>
              <a:off x="1223533" y="5458662"/>
              <a:ext cx="3388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www.firstsource.com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BB2FDA-1A50-4EF9-85A1-6748AE9FF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3533" y="182254"/>
              <a:ext cx="1859032" cy="48735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999F-A633-4934-8779-FEE8F567AA8C}"/>
                </a:ext>
              </a:extLst>
            </p:cNvPr>
            <p:cNvSpPr/>
            <p:nvPr/>
          </p:nvSpPr>
          <p:spPr>
            <a:xfrm>
              <a:off x="1223533" y="1162075"/>
              <a:ext cx="4318420" cy="3973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Helping customers 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stay ahead </a:t>
              </a:r>
              <a:r>
                <a:rPr kumimoji="0" lang="en-GB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of the curve through transformational technologies and capabilities</a:t>
              </a:r>
              <a:endPara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Firstsource Solutions Limited, an RP-Sanjiv Goenka Group company, is a leading provider of transformational solutions and services spanning the customer lifecycle across Healthcare, Banking and Financial Services, Communications, Media and Technology and other industries.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Our ‘Digital First, Digital Now’ approach helps organizations reinvent operations and reimagine business models, enabling them to deliver moments that matter and build competitive advantage.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With an established presence in the US, the UK, India and the Philippines, we act as a trusted growth partner for over 100 leading global brands, including several Fortune 500 and FTSE 100 companies.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63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698EC2-5B5D-4F24-9848-156783E01D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371" y="0"/>
            <a:ext cx="880462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E5C429-326F-45E3-81DA-FC03D74C985D}"/>
              </a:ext>
            </a:extLst>
          </p:cNvPr>
          <p:cNvSpPr/>
          <p:nvPr userDrawn="1"/>
        </p:nvSpPr>
        <p:spPr>
          <a:xfrm>
            <a:off x="0" y="0"/>
            <a:ext cx="7486650" cy="6858000"/>
          </a:xfrm>
          <a:prstGeom prst="rect">
            <a:avLst/>
          </a:prstGeom>
          <a:gradFill flip="none" rotWithShape="1">
            <a:gsLst>
              <a:gs pos="34000">
                <a:srgbClr val="080807"/>
              </a:gs>
              <a:gs pos="0">
                <a:srgbClr val="0D2541">
                  <a:alpha val="0"/>
                </a:srgbClr>
              </a:gs>
              <a:gs pos="100000">
                <a:srgbClr val="060805"/>
              </a:gs>
            </a:gsLst>
            <a:lin ang="10800000" scaled="1"/>
            <a:tileRect/>
          </a:gra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 dirty="0">
              <a:solidFill>
                <a:srgbClr val="22222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4D911-548D-4868-A2E7-96519794890C}"/>
              </a:ext>
            </a:extLst>
          </p:cNvPr>
          <p:cNvSpPr txBox="1"/>
          <p:nvPr userDrawn="1"/>
        </p:nvSpPr>
        <p:spPr>
          <a:xfrm>
            <a:off x="512189" y="6453602"/>
            <a:ext cx="57004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prstClr val="white"/>
                </a:solidFill>
                <a:latin typeface="Calibri" panose="020F0502020204030204" pitchFamily="34" charset="0"/>
              </a:rPr>
              <a:t>© Firstsource Solutions Limited  |  Confidential  |  </a:t>
            </a:r>
            <a:fld id="{59A72EFC-6F4F-46D4-B671-DEF0F4075873}" type="datetime4">
              <a:rPr lang="en-GB" sz="1200" smtClean="0">
                <a:solidFill>
                  <a:prstClr val="white"/>
                </a:solidFill>
                <a:latin typeface="Calibri" panose="020F0502020204030204" pitchFamily="34" charset="0"/>
              </a:rPr>
              <a:pPr>
                <a:defRPr/>
              </a:pPr>
              <a:t>11 July 2025</a:t>
            </a:fld>
            <a:endParaRPr lang="en-GB" sz="12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F81B3C-4EF3-4462-9DD1-C3F74FF3C88C}"/>
              </a:ext>
            </a:extLst>
          </p:cNvPr>
          <p:cNvGrpSpPr/>
          <p:nvPr userDrawn="1"/>
        </p:nvGrpSpPr>
        <p:grpSpPr>
          <a:xfrm>
            <a:off x="533420" y="182254"/>
            <a:ext cx="4318420" cy="5614962"/>
            <a:chOff x="1223533" y="182254"/>
            <a:chExt cx="4318420" cy="56149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AB9183-F9E9-4AF5-A653-312F747E5CA7}"/>
                </a:ext>
              </a:extLst>
            </p:cNvPr>
            <p:cNvSpPr txBox="1"/>
            <p:nvPr/>
          </p:nvSpPr>
          <p:spPr>
            <a:xfrm>
              <a:off x="1223533" y="5458662"/>
              <a:ext cx="33886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GB" sz="1600" dirty="0">
                  <a:solidFill>
                    <a:srgbClr val="FF7F32"/>
                  </a:solidFill>
                  <a:latin typeface="Calibri Light" panose="020F0302020204030204"/>
                </a:rPr>
                <a:t>www.firstsource.com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598925F-7E37-492D-8D5E-2B1E385D9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23533" y="182254"/>
              <a:ext cx="1859032" cy="48735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5F487E-1377-405C-8F82-3BD821506DCE}"/>
                </a:ext>
              </a:extLst>
            </p:cNvPr>
            <p:cNvSpPr/>
            <p:nvPr/>
          </p:nvSpPr>
          <p:spPr>
            <a:xfrm>
              <a:off x="1223533" y="1162075"/>
              <a:ext cx="4318420" cy="39733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2000" i="1" dirty="0">
                  <a:solidFill>
                    <a:srgbClr val="FEFFFF"/>
                  </a:solidFill>
                  <a:latin typeface="Georgia" panose="02040502050405020303" pitchFamily="18" charset="0"/>
                </a:rPr>
                <a:t>Helping customers </a:t>
              </a:r>
              <a:r>
                <a:rPr lang="en-GB" sz="2000" i="1" dirty="0">
                  <a:solidFill>
                    <a:srgbClr val="FF7F32"/>
                  </a:solidFill>
                  <a:latin typeface="Georgia" panose="02040502050405020303" pitchFamily="18" charset="0"/>
                </a:rPr>
                <a:t>stay ahead </a:t>
              </a:r>
              <a:r>
                <a:rPr lang="en-GB" sz="2000" i="1" dirty="0">
                  <a:solidFill>
                    <a:srgbClr val="FEFFFF"/>
                  </a:solidFill>
                  <a:latin typeface="Georgia" panose="02040502050405020303" pitchFamily="18" charset="0"/>
                </a:rPr>
                <a:t>of the curve through transformational technologies and capabilities</a:t>
              </a:r>
              <a:endParaRPr lang="en-GB" sz="1100" dirty="0">
                <a:solidFill>
                  <a:srgbClr val="FEFFFF"/>
                </a:solidFill>
                <a:latin typeface="Georgia" panose="02040502050405020303" pitchFamily="18" charset="0"/>
              </a:endParaRPr>
            </a:p>
            <a:p>
              <a:pPr>
                <a:lnSpc>
                  <a:spcPct val="130000"/>
                </a:lnSpc>
              </a:pPr>
              <a:endParaRPr lang="en-GB" sz="1200" dirty="0">
                <a:solidFill>
                  <a:srgbClr val="FEFFFF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rgbClr val="FE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Firstsource Solutions Limited, an RP-Sanjiv Goenka Group company, is a leading provider of transformational solutions and services spanning the customer lifecycle across Healthcare, Banking and Financial Services, Communications, Media and Technology and other industries. 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rgbClr val="FEFFFF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rgbClr val="FE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Our ‘Digital First, Digital Now’ approach helps organizations reinvent operations and reimagine business models, enabling them to deliver moments that matter and build competitive advantage. 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rgbClr val="FEFFFF"/>
                </a:solidFill>
                <a:latin typeface="Calibri" panose="020F050202020403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rgbClr val="FE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With an established presence in the US, the UK, India and the Philippines, we act as a trusted growth partner for over 100 leading global brands, including several Fortune 500 and FTSE 100 companies.</a:t>
              </a:r>
            </a:p>
          </p:txBody>
        </p:sp>
      </p:grp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80ABFC-9D9B-4711-860C-8537108F4C7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172" y="182254"/>
            <a:ext cx="1220365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0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hdr="0" ftr="0" dt="0"/>
  <p:txStyles>
    <p:titleStyle>
      <a:lvl1pPr algn="l" defTabSz="914044" rtl="0" eaLnBrk="1" latinLnBrk="0" hangingPunct="1">
        <a:lnSpc>
          <a:spcPct val="80000"/>
        </a:lnSpc>
        <a:spcBef>
          <a:spcPct val="0"/>
        </a:spcBef>
        <a:buNone/>
        <a:defRPr sz="3599" b="1" i="0" kern="1200" spc="-100" baseline="0">
          <a:solidFill>
            <a:schemeClr val="tx1"/>
          </a:solidFill>
          <a:latin typeface="+mj-lt"/>
          <a:ea typeface="Montserrat" charset="0"/>
          <a:cs typeface="Montserrat" charset="0"/>
        </a:defRPr>
      </a:lvl1pPr>
    </p:titleStyle>
    <p:bodyStyle>
      <a:lvl1pPr marL="0" indent="0" algn="l" defTabSz="914044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044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044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044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044" rtl="0" eaLnBrk="1" latinLnBrk="0" hangingPunct="1">
        <a:lnSpc>
          <a:spcPct val="15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3620" indent="-228511" algn="l" defTabSz="9140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43" indent="-228511" algn="l" defTabSz="9140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63" indent="-228511" algn="l" defTabSz="9140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84" indent="-228511" algn="l" defTabSz="91404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22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44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67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87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108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30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52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74" algn="l" defTabSz="91404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2160">
          <p15:clr>
            <a:srgbClr val="F26B43"/>
          </p15:clr>
        </p15:guide>
        <p15:guide id="14" orient="horz" pos="346">
          <p15:clr>
            <a:srgbClr val="F26B43"/>
          </p15:clr>
        </p15:guide>
        <p15:guide id="27" orient="horz" pos="3952">
          <p15:clr>
            <a:srgbClr val="F26B43"/>
          </p15:clr>
        </p15:guide>
        <p15:guide id="28" pos="642">
          <p15:clr>
            <a:srgbClr val="F26B43"/>
          </p15:clr>
        </p15:guide>
        <p15:guide id="29" pos="7038">
          <p15:clr>
            <a:srgbClr val="F26B43"/>
          </p15:clr>
        </p15:guide>
        <p15:guide id="44">
          <p15:clr>
            <a:srgbClr val="F26B43"/>
          </p15:clr>
        </p15:guide>
        <p15:guide id="45" pos="7680">
          <p15:clr>
            <a:srgbClr val="F26B43"/>
          </p15:clr>
        </p15:guide>
        <p15:guide id="46" orient="horz">
          <p15:clr>
            <a:srgbClr val="F26B43"/>
          </p15:clr>
        </p15:guide>
        <p15:guide id="47" orient="horz" pos="4320">
          <p15:clr>
            <a:srgbClr val="F26B43"/>
          </p15:clr>
        </p15:guide>
        <p15:guide id="48" pos="1277">
          <p15:clr>
            <a:srgbClr val="F26B43"/>
          </p15:clr>
        </p15:guide>
        <p15:guide id="51" orient="horz" pos="709">
          <p15:clr>
            <a:srgbClr val="F26B43"/>
          </p15:clr>
        </p15:guide>
        <p15:guide id="52" pos="1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A97A8-EB1E-BEDF-D834-3E01BB7D5EDD}"/>
              </a:ext>
            </a:extLst>
          </p:cNvPr>
          <p:cNvSpPr/>
          <p:nvPr/>
        </p:nvSpPr>
        <p:spPr>
          <a:xfrm>
            <a:off x="0" y="5018737"/>
            <a:ext cx="12192000" cy="104254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1080000" rIns="360000" bIns="0" rtlCol="0" anchor="t">
            <a:noAutofit/>
          </a:bodyPr>
          <a:lstStyle/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6D16D-DEE8-B003-9150-79E678566CAA}"/>
              </a:ext>
            </a:extLst>
          </p:cNvPr>
          <p:cNvSpPr txBox="1"/>
          <p:nvPr/>
        </p:nvSpPr>
        <p:spPr>
          <a:xfrm>
            <a:off x="1617648" y="5093733"/>
            <a:ext cx="8719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Enterprise Transformation Office and Corporate IT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-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Card AS IS process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CFAE45-369D-270D-2804-791B7F0C16BB}"/>
              </a:ext>
            </a:extLst>
          </p:cNvPr>
          <p:cNvGrpSpPr/>
          <p:nvPr/>
        </p:nvGrpSpPr>
        <p:grpSpPr>
          <a:xfrm>
            <a:off x="9860609" y="4730136"/>
            <a:ext cx="1571624" cy="1558192"/>
            <a:chOff x="9698831" y="4760914"/>
            <a:chExt cx="1571624" cy="155819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4EBD40-5990-AE3D-9E9F-AA4378285812}"/>
                </a:ext>
              </a:extLst>
            </p:cNvPr>
            <p:cNvSpPr/>
            <p:nvPr/>
          </p:nvSpPr>
          <p:spPr>
            <a:xfrm>
              <a:off x="9698831" y="4760914"/>
              <a:ext cx="1571624" cy="1558192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FF7F32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noAutofit/>
            </a:bodyPr>
            <a:lstStyle/>
            <a:p>
              <a:pPr algn="ctr">
                <a:spcBef>
                  <a:spcPts val="1000"/>
                </a:spcBef>
              </a:pP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3053DE-9163-1685-8D3E-FFCACDB9E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721457" y="5209491"/>
              <a:ext cx="1479943" cy="612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9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063B-F91D-49D5-83AB-DF6AEDF2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2600"/>
          </a:xfrm>
        </p:spPr>
        <p:txBody>
          <a:bodyPr anchor="ctr"/>
          <a:lstStyle/>
          <a:p>
            <a:pPr algn="ctr"/>
            <a:r>
              <a:rPr lang="en-US" dirty="0"/>
              <a:t>Access Card Process – Current Flow and Issues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53B0C4-D9A9-CCFB-D4F5-5661A72C7170}"/>
              </a:ext>
            </a:extLst>
          </p:cNvPr>
          <p:cNvSpPr/>
          <p:nvPr/>
        </p:nvSpPr>
        <p:spPr>
          <a:xfrm>
            <a:off x="450933" y="1385539"/>
            <a:ext cx="795867" cy="79586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E48D66-5BEE-0693-7C61-1EDB424ABAD3}"/>
              </a:ext>
            </a:extLst>
          </p:cNvPr>
          <p:cNvSpPr/>
          <p:nvPr/>
        </p:nvSpPr>
        <p:spPr>
          <a:xfrm>
            <a:off x="2373337" y="1391356"/>
            <a:ext cx="795867" cy="795867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612187-0193-6562-4C7D-E1A0594578FF}"/>
              </a:ext>
            </a:extLst>
          </p:cNvPr>
          <p:cNvSpPr/>
          <p:nvPr/>
        </p:nvSpPr>
        <p:spPr>
          <a:xfrm>
            <a:off x="4190866" y="1383829"/>
            <a:ext cx="795867" cy="795867"/>
          </a:xfrm>
          <a:prstGeom prst="ellipse">
            <a:avLst/>
          </a:prstGeom>
          <a:noFill/>
          <a:ln w="57150">
            <a:solidFill>
              <a:srgbClr val="92D05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B04117-2B05-6B92-11C3-0559A6C6DE9E}"/>
              </a:ext>
            </a:extLst>
          </p:cNvPr>
          <p:cNvSpPr/>
          <p:nvPr/>
        </p:nvSpPr>
        <p:spPr>
          <a:xfrm>
            <a:off x="6087866" y="1366231"/>
            <a:ext cx="795867" cy="795867"/>
          </a:xfrm>
          <a:prstGeom prst="ellipse">
            <a:avLst/>
          </a:prstGeom>
          <a:noFill/>
          <a:ln w="57150">
            <a:solidFill>
              <a:srgbClr val="CC00CC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3FED14-47FF-869C-9E80-09DF05E96608}"/>
              </a:ext>
            </a:extLst>
          </p:cNvPr>
          <p:cNvSpPr/>
          <p:nvPr/>
        </p:nvSpPr>
        <p:spPr>
          <a:xfrm>
            <a:off x="8196551" y="1358423"/>
            <a:ext cx="795867" cy="795867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13D2A3-FA82-A387-ADC4-7783E0CEAEAD}"/>
              </a:ext>
            </a:extLst>
          </p:cNvPr>
          <p:cNvSpPr txBox="1"/>
          <p:nvPr/>
        </p:nvSpPr>
        <p:spPr>
          <a:xfrm>
            <a:off x="243801" y="900865"/>
            <a:ext cx="13885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Gate Entry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B2093-2BE1-711F-319E-8C9768F34FAF}"/>
              </a:ext>
            </a:extLst>
          </p:cNvPr>
          <p:cNvSpPr txBox="1"/>
          <p:nvPr/>
        </p:nvSpPr>
        <p:spPr>
          <a:xfrm>
            <a:off x="695296" y="1343188"/>
            <a:ext cx="307140" cy="734744"/>
          </a:xfrm>
          <a:prstGeom prst="rect">
            <a:avLst/>
          </a:prstGeom>
          <a:noFill/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1</a:t>
            </a:r>
            <a:endParaRPr lang="en-IN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9DF2B-BD11-D59A-37C0-3CFCCB0A7D92}"/>
              </a:ext>
            </a:extLst>
          </p:cNvPr>
          <p:cNvSpPr txBox="1"/>
          <p:nvPr/>
        </p:nvSpPr>
        <p:spPr>
          <a:xfrm>
            <a:off x="2663912" y="1349014"/>
            <a:ext cx="307140" cy="734744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2</a:t>
            </a:r>
            <a:endParaRPr lang="en-IN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46A2C-374B-2118-7C97-9572246B5D08}"/>
              </a:ext>
            </a:extLst>
          </p:cNvPr>
          <p:cNvSpPr txBox="1"/>
          <p:nvPr/>
        </p:nvSpPr>
        <p:spPr>
          <a:xfrm>
            <a:off x="4481437" y="1341487"/>
            <a:ext cx="307140" cy="734744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3</a:t>
            </a:r>
            <a:endParaRPr lang="en-IN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D8C8B-ADE0-1EEF-E6E4-90B5EBAB2E27}"/>
              </a:ext>
            </a:extLst>
          </p:cNvPr>
          <p:cNvSpPr txBox="1"/>
          <p:nvPr/>
        </p:nvSpPr>
        <p:spPr>
          <a:xfrm>
            <a:off x="6361503" y="1323889"/>
            <a:ext cx="307140" cy="734744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4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0FD2B-2428-C053-8EC4-CD21541AE82D}"/>
              </a:ext>
            </a:extLst>
          </p:cNvPr>
          <p:cNvSpPr txBox="1"/>
          <p:nvPr/>
        </p:nvSpPr>
        <p:spPr>
          <a:xfrm>
            <a:off x="8461728" y="1316081"/>
            <a:ext cx="307140" cy="734744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5</a:t>
            </a:r>
            <a:endParaRPr lang="en-IN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9FE38-1743-0408-32A8-FC411B5B3A64}"/>
              </a:ext>
            </a:extLst>
          </p:cNvPr>
          <p:cNvSpPr txBox="1"/>
          <p:nvPr/>
        </p:nvSpPr>
        <p:spPr>
          <a:xfrm>
            <a:off x="2289899" y="900865"/>
            <a:ext cx="10957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CB56D-6F19-B174-A38C-D91F7BB84225}"/>
              </a:ext>
            </a:extLst>
          </p:cNvPr>
          <p:cNvSpPr txBox="1"/>
          <p:nvPr/>
        </p:nvSpPr>
        <p:spPr>
          <a:xfrm>
            <a:off x="3826908" y="894934"/>
            <a:ext cx="1945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Spectra/BTG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E5DE7-F8C0-474C-0B45-B3444DC54D6A}"/>
              </a:ext>
            </a:extLst>
          </p:cNvPr>
          <p:cNvSpPr txBox="1"/>
          <p:nvPr/>
        </p:nvSpPr>
        <p:spPr>
          <a:xfrm>
            <a:off x="5638233" y="900865"/>
            <a:ext cx="2184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Inter SFTP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57038-39FF-F5EA-8CB5-5463FECFBB0C}"/>
              </a:ext>
            </a:extLst>
          </p:cNvPr>
          <p:cNvSpPr txBox="1"/>
          <p:nvPr/>
        </p:nvSpPr>
        <p:spPr>
          <a:xfrm>
            <a:off x="7874679" y="900865"/>
            <a:ext cx="1584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Success Factor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525346-0AE8-52F2-72AD-11195C78157D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848866" y="2181406"/>
            <a:ext cx="1" cy="26643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DAFE3E1-98F1-A5F7-53EE-47AEA4DAF1D5}"/>
              </a:ext>
            </a:extLst>
          </p:cNvPr>
          <p:cNvSpPr/>
          <p:nvPr/>
        </p:nvSpPr>
        <p:spPr>
          <a:xfrm>
            <a:off x="777933" y="2619022"/>
            <a:ext cx="156396" cy="16086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7067CB-7494-F1FF-3CF4-C9287B39BBB1}"/>
              </a:ext>
            </a:extLst>
          </p:cNvPr>
          <p:cNvCxnSpPr/>
          <p:nvPr/>
        </p:nvCxnSpPr>
        <p:spPr>
          <a:xfrm flipH="1">
            <a:off x="2771270" y="2193353"/>
            <a:ext cx="1" cy="26643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E3507B1-EECF-8192-548D-855760B810B7}"/>
              </a:ext>
            </a:extLst>
          </p:cNvPr>
          <p:cNvSpPr/>
          <p:nvPr/>
        </p:nvSpPr>
        <p:spPr>
          <a:xfrm>
            <a:off x="2681372" y="2623255"/>
            <a:ext cx="156396" cy="160868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90000"/>
                <a:lumOff val="10000"/>
              </a:schemeClr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D67A83-37A7-E150-CA56-F1CFA28896E3}"/>
              </a:ext>
            </a:extLst>
          </p:cNvPr>
          <p:cNvSpPr/>
          <p:nvPr/>
        </p:nvSpPr>
        <p:spPr>
          <a:xfrm>
            <a:off x="2691302" y="3693628"/>
            <a:ext cx="156396" cy="160868"/>
          </a:xfrm>
          <a:prstGeom prst="ellipse">
            <a:avLst/>
          </a:prstGeom>
          <a:solidFill>
            <a:schemeClr val="tx1"/>
          </a:solidFill>
          <a:ln>
            <a:solidFill>
              <a:schemeClr val="accent3">
                <a:lumMod val="90000"/>
                <a:lumOff val="10000"/>
              </a:schemeClr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CA7084-59D9-AC8D-677F-AB58EC7D070D}"/>
              </a:ext>
            </a:extLst>
          </p:cNvPr>
          <p:cNvCxnSpPr/>
          <p:nvPr/>
        </p:nvCxnSpPr>
        <p:spPr>
          <a:xfrm flipH="1">
            <a:off x="4578786" y="2187422"/>
            <a:ext cx="1" cy="26643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BCC57F8-E388-A9FA-953C-84B2F48516D4}"/>
              </a:ext>
            </a:extLst>
          </p:cNvPr>
          <p:cNvSpPr/>
          <p:nvPr/>
        </p:nvSpPr>
        <p:spPr>
          <a:xfrm>
            <a:off x="4493971" y="2626179"/>
            <a:ext cx="156396" cy="16086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F46B8C-F020-3DF4-7B92-06D84B53BA5A}"/>
              </a:ext>
            </a:extLst>
          </p:cNvPr>
          <p:cNvSpPr/>
          <p:nvPr/>
        </p:nvSpPr>
        <p:spPr>
          <a:xfrm>
            <a:off x="4504274" y="3433579"/>
            <a:ext cx="156396" cy="16086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CCD870-8142-1635-C710-B5EC9D4DE0AC}"/>
              </a:ext>
            </a:extLst>
          </p:cNvPr>
          <p:cNvSpPr/>
          <p:nvPr/>
        </p:nvSpPr>
        <p:spPr>
          <a:xfrm>
            <a:off x="4504274" y="4234115"/>
            <a:ext cx="156396" cy="160868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3CE0B9-6952-9765-AF1F-F0D49664967C}"/>
              </a:ext>
            </a:extLst>
          </p:cNvPr>
          <p:cNvCxnSpPr/>
          <p:nvPr/>
        </p:nvCxnSpPr>
        <p:spPr>
          <a:xfrm flipH="1">
            <a:off x="6474984" y="2162098"/>
            <a:ext cx="1" cy="2664350"/>
          </a:xfrm>
          <a:prstGeom prst="line">
            <a:avLst/>
          </a:prstGeom>
          <a:ln>
            <a:solidFill>
              <a:srgbClr val="CC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D23EF21-AA86-7496-456B-5C2B0094F279}"/>
              </a:ext>
            </a:extLst>
          </p:cNvPr>
          <p:cNvSpPr/>
          <p:nvPr/>
        </p:nvSpPr>
        <p:spPr>
          <a:xfrm>
            <a:off x="6385086" y="2630128"/>
            <a:ext cx="156396" cy="160868"/>
          </a:xfrm>
          <a:prstGeom prst="ellipse">
            <a:avLst/>
          </a:prstGeom>
          <a:solidFill>
            <a:srgbClr val="CC00CC"/>
          </a:solidFill>
          <a:ln>
            <a:solidFill>
              <a:srgbClr val="CC00CC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D18D70-D531-4B47-0927-346B3ECE354F}"/>
              </a:ext>
            </a:extLst>
          </p:cNvPr>
          <p:cNvCxnSpPr/>
          <p:nvPr/>
        </p:nvCxnSpPr>
        <p:spPr>
          <a:xfrm flipH="1">
            <a:off x="8583694" y="2154290"/>
            <a:ext cx="1" cy="2664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B61C438-36D0-068C-87BA-C710C7A2D96E}"/>
              </a:ext>
            </a:extLst>
          </p:cNvPr>
          <p:cNvSpPr/>
          <p:nvPr/>
        </p:nvSpPr>
        <p:spPr>
          <a:xfrm>
            <a:off x="8510495" y="2626797"/>
            <a:ext cx="156396" cy="160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6933DF-9007-E384-7B67-C35FA8E2EC8B}"/>
              </a:ext>
            </a:extLst>
          </p:cNvPr>
          <p:cNvSpPr/>
          <p:nvPr/>
        </p:nvSpPr>
        <p:spPr>
          <a:xfrm>
            <a:off x="8502235" y="3413839"/>
            <a:ext cx="156396" cy="160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23A7908-E0E0-B4AF-08C2-DF0058A280BE}"/>
              </a:ext>
            </a:extLst>
          </p:cNvPr>
          <p:cNvSpPr/>
          <p:nvPr/>
        </p:nvSpPr>
        <p:spPr>
          <a:xfrm>
            <a:off x="8520668" y="4063287"/>
            <a:ext cx="156396" cy="160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AEE995F-C702-1FD9-707B-F654959C70E8}"/>
              </a:ext>
            </a:extLst>
          </p:cNvPr>
          <p:cNvSpPr/>
          <p:nvPr/>
        </p:nvSpPr>
        <p:spPr>
          <a:xfrm>
            <a:off x="1710283" y="1653823"/>
            <a:ext cx="304800" cy="16933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9C3AF669-DAD5-8099-7906-D49ABE7310DD}"/>
              </a:ext>
            </a:extLst>
          </p:cNvPr>
          <p:cNvSpPr/>
          <p:nvPr/>
        </p:nvSpPr>
        <p:spPr>
          <a:xfrm>
            <a:off x="3413689" y="1659760"/>
            <a:ext cx="304800" cy="16933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24492C8-7A06-C4A2-E110-5CBC0CB26AF7}"/>
              </a:ext>
            </a:extLst>
          </p:cNvPr>
          <p:cNvSpPr/>
          <p:nvPr/>
        </p:nvSpPr>
        <p:spPr>
          <a:xfrm>
            <a:off x="5277428" y="1647891"/>
            <a:ext cx="304800" cy="16933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C7FAA2A-2711-E892-4582-80149A8EBE1E}"/>
              </a:ext>
            </a:extLst>
          </p:cNvPr>
          <p:cNvSpPr/>
          <p:nvPr/>
        </p:nvSpPr>
        <p:spPr>
          <a:xfrm>
            <a:off x="7336744" y="1634514"/>
            <a:ext cx="304800" cy="16933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75EEB2-4E83-BFB7-2AB9-FEC0E8916A56}"/>
              </a:ext>
            </a:extLst>
          </p:cNvPr>
          <p:cNvSpPr/>
          <p:nvPr/>
        </p:nvSpPr>
        <p:spPr>
          <a:xfrm>
            <a:off x="10100859" y="1364440"/>
            <a:ext cx="795867" cy="795867"/>
          </a:xfrm>
          <a:prstGeom prst="ellipse">
            <a:avLst/>
          </a:prstGeom>
          <a:noFill/>
          <a:ln w="57150">
            <a:solidFill>
              <a:srgbClr val="00B0F0"/>
            </a:solidFill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864722-5E01-8761-F29F-65725DF6A42D}"/>
              </a:ext>
            </a:extLst>
          </p:cNvPr>
          <p:cNvSpPr txBox="1"/>
          <p:nvPr/>
        </p:nvSpPr>
        <p:spPr>
          <a:xfrm>
            <a:off x="10366036" y="1322098"/>
            <a:ext cx="307140" cy="734744"/>
          </a:xfrm>
          <a:prstGeom prst="rect">
            <a:avLst/>
          </a:prstGeom>
          <a:noFill/>
        </p:spPr>
        <p:txBody>
          <a:bodyPr wrap="square" lIns="0" tIns="36000" rIns="216000" bIns="36000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sz="3600" b="1" dirty="0"/>
              <a:t>6</a:t>
            </a:r>
            <a:endParaRPr lang="en-IN" sz="3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543544-2A2A-07F4-5C5D-CF81D7287A2C}"/>
              </a:ext>
            </a:extLst>
          </p:cNvPr>
          <p:cNvSpPr txBox="1"/>
          <p:nvPr/>
        </p:nvSpPr>
        <p:spPr>
          <a:xfrm>
            <a:off x="9774625" y="894934"/>
            <a:ext cx="15844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defTabSz="914044" rtl="0" eaLnBrk="1" fontAlgn="ctr" latinLnBrk="0" hangingPunct="1">
              <a:buFont typeface="+mj-lt"/>
              <a:buNone/>
            </a:pPr>
            <a:r>
              <a:rPr lang="en-IN" sz="1600" b="1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Manual Entry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4B9357-B65F-A64E-E9E1-5032E6798735}"/>
              </a:ext>
            </a:extLst>
          </p:cNvPr>
          <p:cNvCxnSpPr/>
          <p:nvPr/>
        </p:nvCxnSpPr>
        <p:spPr>
          <a:xfrm flipH="1">
            <a:off x="10488002" y="2160307"/>
            <a:ext cx="1" cy="26643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A97875F-BB9E-CE59-A13D-634D479DE971}"/>
              </a:ext>
            </a:extLst>
          </p:cNvPr>
          <p:cNvSpPr/>
          <p:nvPr/>
        </p:nvSpPr>
        <p:spPr>
          <a:xfrm>
            <a:off x="10402965" y="2619022"/>
            <a:ext cx="156396" cy="1608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0F0E1C-2750-F033-4DB9-EB07D50611E8}"/>
              </a:ext>
            </a:extLst>
          </p:cNvPr>
          <p:cNvSpPr/>
          <p:nvPr/>
        </p:nvSpPr>
        <p:spPr>
          <a:xfrm>
            <a:off x="10420594" y="3615055"/>
            <a:ext cx="156396" cy="160868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E486F6-8E3F-372C-E0C1-AE55C93CD0B0}"/>
              </a:ext>
            </a:extLst>
          </p:cNvPr>
          <p:cNvSpPr/>
          <p:nvPr/>
        </p:nvSpPr>
        <p:spPr>
          <a:xfrm rot="10800000">
            <a:off x="9443781" y="1620775"/>
            <a:ext cx="304800" cy="16933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38100" dist="12700" dir="54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EC2EF5-7C17-2D29-D8FF-7D8864E25583}"/>
              </a:ext>
            </a:extLst>
          </p:cNvPr>
          <p:cNvSpPr txBox="1"/>
          <p:nvPr/>
        </p:nvSpPr>
        <p:spPr>
          <a:xfrm>
            <a:off x="1022411" y="2553803"/>
            <a:ext cx="1499229" cy="442035"/>
          </a:xfrm>
          <a:prstGeom prst="rect">
            <a:avLst/>
          </a:prstGeom>
          <a:noFill/>
        </p:spPr>
        <p:txBody>
          <a:bodyPr wrap="none" lIns="0" tIns="36000" rIns="216000" bIns="36000" rtlCol="0">
            <a:spAutoFit/>
          </a:bodyPr>
          <a:lstStyle/>
          <a:p>
            <a:r>
              <a:rPr lang="en-US" sz="1200" dirty="0"/>
              <a:t>Associate Swipes at </a:t>
            </a:r>
          </a:p>
          <a:p>
            <a:r>
              <a:rPr lang="en-US" sz="1200" dirty="0"/>
              <a:t>the door IN/OUT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B136EB-AEF4-6B19-8348-15CF75660055}"/>
              </a:ext>
            </a:extLst>
          </p:cNvPr>
          <p:cNvSpPr txBox="1"/>
          <p:nvPr/>
        </p:nvSpPr>
        <p:spPr>
          <a:xfrm>
            <a:off x="2894136" y="2560692"/>
            <a:ext cx="1683078" cy="99603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Controller checks the </a:t>
            </a:r>
          </a:p>
          <a:p>
            <a:r>
              <a:rPr lang="en-US" sz="1200" dirty="0"/>
              <a:t>Credentials of the </a:t>
            </a:r>
          </a:p>
          <a:p>
            <a:r>
              <a:rPr lang="en-US" sz="1200" dirty="0"/>
              <a:t>Associate and captures </a:t>
            </a:r>
          </a:p>
          <a:p>
            <a:r>
              <a:rPr lang="en-US" sz="1200" dirty="0"/>
              <a:t>Swipe IN/OUT data and Opens the door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B586AE-2ED8-1F96-D30C-DF9C244397A8}"/>
              </a:ext>
            </a:extLst>
          </p:cNvPr>
          <p:cNvSpPr txBox="1"/>
          <p:nvPr/>
        </p:nvSpPr>
        <p:spPr>
          <a:xfrm>
            <a:off x="2929075" y="3649933"/>
            <a:ext cx="1618664" cy="1550031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Controller checks the </a:t>
            </a:r>
          </a:p>
          <a:p>
            <a:r>
              <a:rPr lang="en-US" sz="1200" dirty="0"/>
              <a:t>Credentials of the </a:t>
            </a:r>
          </a:p>
          <a:p>
            <a:r>
              <a:rPr lang="en-US" sz="1200" dirty="0"/>
              <a:t>Associate and does not open the door if the Associate does not have access but captures the Transaction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753BA2-29A1-317B-BA1C-B421268247B3}"/>
              </a:ext>
            </a:extLst>
          </p:cNvPr>
          <p:cNvSpPr txBox="1"/>
          <p:nvPr/>
        </p:nvSpPr>
        <p:spPr>
          <a:xfrm>
            <a:off x="6680535" y="2554803"/>
            <a:ext cx="1716853" cy="81136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Data from Inter SFTP to Success Factor gets transferred everyday at 11AM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B1B75E-44F6-2E4C-76D7-59A0FD27319A}"/>
              </a:ext>
            </a:extLst>
          </p:cNvPr>
          <p:cNvSpPr txBox="1"/>
          <p:nvPr/>
        </p:nvSpPr>
        <p:spPr>
          <a:xfrm>
            <a:off x="4761967" y="3400447"/>
            <a:ext cx="1716853" cy="81136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Data from Spectrum Server is shared with Intermediate Server at 10AM everyday.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51CDC2-E78F-45BD-5610-56AD855F4C29}"/>
              </a:ext>
            </a:extLst>
          </p:cNvPr>
          <p:cNvSpPr txBox="1"/>
          <p:nvPr/>
        </p:nvSpPr>
        <p:spPr>
          <a:xfrm>
            <a:off x="4807963" y="2553803"/>
            <a:ext cx="1583565" cy="811367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Controller shares the swipe data immediately to Spectra Server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12714F-764D-7EF4-545E-37900D06AE9A}"/>
              </a:ext>
            </a:extLst>
          </p:cNvPr>
          <p:cNvSpPr txBox="1"/>
          <p:nvPr/>
        </p:nvSpPr>
        <p:spPr>
          <a:xfrm>
            <a:off x="4798220" y="4234115"/>
            <a:ext cx="1716853" cy="99603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If there are Network issues or Restart of server, then 10Am data server does not have all the data.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3D8E8A-5ACB-F98E-822A-862C593249C5}"/>
              </a:ext>
            </a:extLst>
          </p:cNvPr>
          <p:cNvSpPr txBox="1"/>
          <p:nvPr/>
        </p:nvSpPr>
        <p:spPr>
          <a:xfrm>
            <a:off x="8688562" y="2620289"/>
            <a:ext cx="1716853" cy="44203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11 AM - Captures all the data from SFTP server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DB5970-B780-DF5C-42A1-C33B4D13A3DA}"/>
              </a:ext>
            </a:extLst>
          </p:cNvPr>
          <p:cNvCxnSpPr>
            <a:cxnSpLocks/>
          </p:cNvCxnSpPr>
          <p:nvPr/>
        </p:nvCxnSpPr>
        <p:spPr>
          <a:xfrm>
            <a:off x="4572896" y="5778557"/>
            <a:ext cx="4099763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068B14F-78A5-8E3D-8BE3-57C2C468CC1F}"/>
              </a:ext>
            </a:extLst>
          </p:cNvPr>
          <p:cNvSpPr txBox="1"/>
          <p:nvPr/>
        </p:nvSpPr>
        <p:spPr>
          <a:xfrm>
            <a:off x="5061442" y="5441491"/>
            <a:ext cx="3802530" cy="257369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b="1" dirty="0"/>
              <a:t>Frequent Data Loss resulting in Manual correction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C68E63-D8C7-3675-37F9-7F226559E0CB}"/>
              </a:ext>
            </a:extLst>
          </p:cNvPr>
          <p:cNvSpPr txBox="1"/>
          <p:nvPr/>
        </p:nvSpPr>
        <p:spPr>
          <a:xfrm>
            <a:off x="8779381" y="3321224"/>
            <a:ext cx="1586656" cy="44203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Manual Updates from Employee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E6045-4DDD-7771-945D-7BDA1561D839}"/>
              </a:ext>
            </a:extLst>
          </p:cNvPr>
          <p:cNvSpPr txBox="1"/>
          <p:nvPr/>
        </p:nvSpPr>
        <p:spPr>
          <a:xfrm>
            <a:off x="8802754" y="3950761"/>
            <a:ext cx="1600212" cy="442035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Manual Updates from HRSS Team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2D4B3-8D65-4B2A-6FD4-30EF34578D15}"/>
              </a:ext>
            </a:extLst>
          </p:cNvPr>
          <p:cNvSpPr txBox="1"/>
          <p:nvPr/>
        </p:nvSpPr>
        <p:spPr>
          <a:xfrm>
            <a:off x="10673176" y="2560692"/>
            <a:ext cx="1310411" cy="99603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Manual Updates from Employee if SF does not reflect the right Swipe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FDA47A-CB6D-2B59-B8E7-E28EE7786C83}"/>
              </a:ext>
            </a:extLst>
          </p:cNvPr>
          <p:cNvSpPr txBox="1"/>
          <p:nvPr/>
        </p:nvSpPr>
        <p:spPr>
          <a:xfrm>
            <a:off x="10688569" y="3612540"/>
            <a:ext cx="1310411" cy="996033"/>
          </a:xfrm>
          <a:prstGeom prst="rect">
            <a:avLst/>
          </a:prstGeom>
          <a:noFill/>
        </p:spPr>
        <p:txBody>
          <a:bodyPr wrap="square" lIns="0" tIns="36000" rIns="216000" bIns="36000" rtlCol="0">
            <a:spAutoFit/>
          </a:bodyPr>
          <a:lstStyle/>
          <a:p>
            <a:r>
              <a:rPr lang="en-US" sz="1200" dirty="0"/>
              <a:t>HRSS team corrects the manual entry with the entry from the Swipe</a:t>
            </a:r>
          </a:p>
        </p:txBody>
      </p:sp>
    </p:spTree>
    <p:extLst>
      <p:ext uri="{BB962C8B-B14F-4D97-AF65-F5344CB8AC3E}">
        <p14:creationId xmlns:p14="http://schemas.microsoft.com/office/powerpoint/2010/main" val="39862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95"/>
            <a:ext cx="10515600" cy="313604"/>
          </a:xfrm>
        </p:spPr>
        <p:txBody>
          <a:bodyPr/>
          <a:lstStyle/>
          <a:p>
            <a:r>
              <a:rPr lang="en-US" u="sng" dirty="0"/>
              <a:t>Access card process – As Is</a:t>
            </a:r>
            <a:endParaRPr lang="en-IN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2" y="744718"/>
            <a:ext cx="8431098" cy="5617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8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295"/>
            <a:ext cx="10515600" cy="313604"/>
          </a:xfrm>
        </p:spPr>
        <p:txBody>
          <a:bodyPr/>
          <a:lstStyle/>
          <a:p>
            <a:r>
              <a:rPr lang="en-US" u="sng" dirty="0"/>
              <a:t>Access card process – To Be</a:t>
            </a:r>
            <a:endParaRPr lang="en-IN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31" y="896091"/>
            <a:ext cx="5953936" cy="53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339366"/>
            <a:ext cx="10515600" cy="5806910"/>
          </a:xfrm>
        </p:spPr>
        <p:txBody>
          <a:bodyPr/>
          <a:lstStyle/>
          <a:p>
            <a:pPr marL="0" indent="0">
              <a:buNone/>
            </a:pPr>
            <a:r>
              <a:rPr lang="en-IN" sz="1600" b="1" u="sng" dirty="0"/>
              <a:t>Benefits:</a:t>
            </a:r>
          </a:p>
          <a:p>
            <a:r>
              <a:rPr lang="en-US" sz="1400" dirty="0"/>
              <a:t>Employee salary will be paid on time (Payroll process accuracy)*</a:t>
            </a:r>
          </a:p>
          <a:p>
            <a:r>
              <a:rPr lang="en-US" sz="1400" dirty="0"/>
              <a:t>Real time data view for all associates in SF*</a:t>
            </a:r>
          </a:p>
          <a:p>
            <a:r>
              <a:rPr lang="en-IN" sz="1400" dirty="0"/>
              <a:t>Efficient Time Tracking : Reduces administrative time spent on attendance tracking, payroll processing, and auditing.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Associates to follow</a:t>
            </a:r>
          </a:p>
          <a:p>
            <a:r>
              <a:rPr lang="en-US" sz="1400" dirty="0"/>
              <a:t>Access: Associated is expected to check/monitor the IN/OUT details in SF on a daily basis and for any corrections </a:t>
            </a:r>
            <a:r>
              <a:rPr lang="en-US" sz="1400" dirty="0" err="1"/>
              <a:t>OneFS</a:t>
            </a:r>
            <a:r>
              <a:rPr lang="en-US" sz="1400" dirty="0"/>
              <a:t> will be the option to update/top up the total hrs.</a:t>
            </a:r>
          </a:p>
          <a:p>
            <a:r>
              <a:rPr lang="en-IN" sz="1400" dirty="0"/>
              <a:t>Security process: Ensures only authorized employees can access </a:t>
            </a:r>
            <a:r>
              <a:rPr lang="en-IN" sz="1400" dirty="0" err="1"/>
              <a:t>OneFS</a:t>
            </a:r>
            <a:endParaRPr lang="en-IN" sz="1400" dirty="0"/>
          </a:p>
          <a:p>
            <a:r>
              <a:rPr lang="en-US" sz="1400" dirty="0"/>
              <a:t>All associates should follow the compliance process of TS submission (Before Payroll cut individual </a:t>
            </a:r>
            <a:r>
              <a:rPr lang="en-US" sz="1400" dirty="0" err="1"/>
              <a:t>hrs</a:t>
            </a:r>
            <a:r>
              <a:rPr lang="en-US" sz="1400" dirty="0"/>
              <a:t> needs to be updated in One FS)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0412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_Voodoo Powerpoint Template">
  <a:themeElements>
    <a:clrScheme name="FSL Colou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7F32"/>
      </a:accent1>
      <a:accent2>
        <a:srgbClr val="1D4F91"/>
      </a:accent2>
      <a:accent3>
        <a:srgbClr val="002855"/>
      </a:accent3>
      <a:accent4>
        <a:srgbClr val="5C6466"/>
      </a:accent4>
      <a:accent5>
        <a:srgbClr val="C7C8CA"/>
      </a:accent5>
      <a:accent6>
        <a:srgbClr val="F1F2F2"/>
      </a:accent6>
      <a:hlink>
        <a:srgbClr val="5690DD"/>
      </a:hlink>
      <a:folHlink>
        <a:srgbClr val="BFBFB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>
          <a:outerShdw blurRad="38100" dist="12700" dir="5400000" algn="ctr" rotWithShape="0">
            <a:prstClr val="black">
              <a:alpha val="15000"/>
            </a:prstClr>
          </a:outerShdw>
        </a:effectLst>
      </a:spPr>
      <a:bodyPr wrap="square" lIns="0" tIns="0" rIns="0" bIns="0" rtlCol="0" anchor="t">
        <a:noAutofit/>
      </a:bodyPr>
      <a:lstStyle>
        <a:defPPr algn="ctr">
          <a:spcBef>
            <a:spcPts val="1000"/>
          </a:spcBef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36000" rIns="216000" bIns="36000" rtlCol="0">
        <a:spAutoFit/>
      </a:bodyPr>
      <a:lstStyle>
        <a:defPPr>
          <a:lnSpc>
            <a:spcPct val="130000"/>
          </a:lnSpc>
          <a:spcBef>
            <a:spcPts val="1000"/>
          </a:spcBef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irstsource Template (2022) - New Customized" id="{443E3E0A-B699-45CA-8588-937FACD3B5A1}" vid="{F9A8317C-6894-446F-97F2-02245F121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94783</TotalTime>
  <Words>314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6_Voodoo Powerpoint Template</vt:lpstr>
      <vt:lpstr>PowerPoint Presentation</vt:lpstr>
      <vt:lpstr>Access Card Process – Current Flow and Issues</vt:lpstr>
      <vt:lpstr>Access card process – As Is</vt:lpstr>
      <vt:lpstr>Access card process – To Be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Gunalan</dc:creator>
  <cp:lastModifiedBy>Srividhya Suri</cp:lastModifiedBy>
  <cp:revision>272</cp:revision>
  <dcterms:created xsi:type="dcterms:W3CDTF">2024-01-01T19:46:35Z</dcterms:created>
  <dcterms:modified xsi:type="dcterms:W3CDTF">2025-07-11T07:03:41Z</dcterms:modified>
</cp:coreProperties>
</file>