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82" r:id="rId2"/>
    <p:sldId id="271" r:id="rId3"/>
    <p:sldId id="349" r:id="rId4"/>
    <p:sldId id="301" r:id="rId5"/>
    <p:sldId id="325" r:id="rId6"/>
    <p:sldId id="348" r:id="rId7"/>
    <p:sldId id="341"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4F850"/>
    <a:srgbClr val="DF6014"/>
    <a:srgbClr val="6CB1DB"/>
    <a:srgbClr val="ECF1F5"/>
    <a:srgbClr val="000000"/>
    <a:srgbClr val="FFFFFF"/>
    <a:srgbClr val="2746C4"/>
    <a:srgbClr val="13338E"/>
    <a:srgbClr val="1E2247"/>
    <a:srgbClr val="1434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0E952-8378-4015-A690-FAAB3E41280F}" v="1" dt="2025-04-22T09:33:14.9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5" autoAdjust="0"/>
    <p:restoredTop sz="94648"/>
  </p:normalViewPr>
  <p:slideViewPr>
    <p:cSldViewPr snapToGrid="0">
      <p:cViewPr varScale="1">
        <p:scale>
          <a:sx n="64" d="100"/>
          <a:sy n="64" d="100"/>
        </p:scale>
        <p:origin x="9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nath Banashankar" userId="f15b2ca6-8082-4c7d-b7c9-2ff5f348ebe8" providerId="ADAL" clId="{0D00E952-8378-4015-A690-FAAB3E41280F}"/>
    <pc:docChg chg="custSel modSld">
      <pc:chgData name="Manjunath Banashankar" userId="f15b2ca6-8082-4c7d-b7c9-2ff5f348ebe8" providerId="ADAL" clId="{0D00E952-8378-4015-A690-FAAB3E41280F}" dt="2025-04-22T09:33:51.219" v="42" actId="14100"/>
      <pc:docMkLst>
        <pc:docMk/>
      </pc:docMkLst>
      <pc:sldChg chg="addSp delSp modSp mod">
        <pc:chgData name="Manjunath Banashankar" userId="f15b2ca6-8082-4c7d-b7c9-2ff5f348ebe8" providerId="ADAL" clId="{0D00E952-8378-4015-A690-FAAB3E41280F}" dt="2025-04-22T09:33:51.219" v="42" actId="14100"/>
        <pc:sldMkLst>
          <pc:docMk/>
          <pc:sldMk cId="2805014692" sldId="341"/>
        </pc:sldMkLst>
        <pc:spChg chg="mod">
          <ac:chgData name="Manjunath Banashankar" userId="f15b2ca6-8082-4c7d-b7c9-2ff5f348ebe8" providerId="ADAL" clId="{0D00E952-8378-4015-A690-FAAB3E41280F}" dt="2025-04-22T09:33:51.219" v="42" actId="14100"/>
          <ac:spMkLst>
            <pc:docMk/>
            <pc:sldMk cId="2805014692" sldId="341"/>
            <ac:spMk id="84" creationId="{CE16340C-4D6B-4CAC-256C-8F6CCC5D7E18}"/>
          </ac:spMkLst>
        </pc:spChg>
        <pc:cxnChg chg="add mod">
          <ac:chgData name="Manjunath Banashankar" userId="f15b2ca6-8082-4c7d-b7c9-2ff5f348ebe8" providerId="ADAL" clId="{0D00E952-8378-4015-A690-FAAB3E41280F}" dt="2025-04-22T09:33:51.219" v="42" actId="14100"/>
          <ac:cxnSpMkLst>
            <pc:docMk/>
            <pc:sldMk cId="2805014692" sldId="341"/>
            <ac:cxnSpMk id="28" creationId="{22A49CCE-8AB6-51E4-62D4-B5FDEB47E716}"/>
          </ac:cxnSpMkLst>
        </pc:cxnChg>
        <pc:cxnChg chg="mod">
          <ac:chgData name="Manjunath Banashankar" userId="f15b2ca6-8082-4c7d-b7c9-2ff5f348ebe8" providerId="ADAL" clId="{0D00E952-8378-4015-A690-FAAB3E41280F}" dt="2025-04-22T09:33:51.219" v="42" actId="14100"/>
          <ac:cxnSpMkLst>
            <pc:docMk/>
            <pc:sldMk cId="2805014692" sldId="341"/>
            <ac:cxnSpMk id="87" creationId="{AF42D858-9292-673D-0DC1-D1574B7256E5}"/>
          </ac:cxnSpMkLst>
        </pc:cxnChg>
        <pc:cxnChg chg="del mod">
          <ac:chgData name="Manjunath Banashankar" userId="f15b2ca6-8082-4c7d-b7c9-2ff5f348ebe8" providerId="ADAL" clId="{0D00E952-8378-4015-A690-FAAB3E41280F}" dt="2025-04-22T09:33:12.064" v="10" actId="478"/>
          <ac:cxnSpMkLst>
            <pc:docMk/>
            <pc:sldMk cId="2805014692" sldId="341"/>
            <ac:cxnSpMk id="89" creationId="{8732FEE5-138F-A8D9-E8D1-8F96425C8FB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5A5ED-D83A-9A48-9A08-5F00E0667919}"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A154EB-E168-6C4A-AE1D-D2B25005BB27}" type="slidenum">
              <a:rPr lang="en-US" smtClean="0"/>
              <a:t>‹#›</a:t>
            </a:fld>
            <a:endParaRPr lang="en-US"/>
          </a:p>
        </p:txBody>
      </p:sp>
    </p:spTree>
    <p:extLst>
      <p:ext uri="{BB962C8B-B14F-4D97-AF65-F5344CB8AC3E}">
        <p14:creationId xmlns:p14="http://schemas.microsoft.com/office/powerpoint/2010/main" val="109170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82246-551A-5345-1310-3D7780824F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FD12D4-C7BF-A422-DDD3-7C43F9F0BE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36ECD6-B98E-74C7-9479-26FD0DBA1BA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8B4CC22-96FA-ECA1-8F27-DE4CE7910B5B}"/>
              </a:ext>
            </a:extLst>
          </p:cNvPr>
          <p:cNvSpPr>
            <a:spLocks noGrp="1"/>
          </p:cNvSpPr>
          <p:nvPr>
            <p:ph type="sldNum" sz="quarter" idx="5"/>
          </p:nvPr>
        </p:nvSpPr>
        <p:spPr/>
        <p:txBody>
          <a:bodyPr/>
          <a:lstStyle/>
          <a:p>
            <a:fld id="{42A154EB-E168-6C4A-AE1D-D2B25005BB27}" type="slidenum">
              <a:rPr lang="en-US" smtClean="0"/>
              <a:t>4</a:t>
            </a:fld>
            <a:endParaRPr lang="en-US"/>
          </a:p>
        </p:txBody>
      </p:sp>
    </p:spTree>
    <p:extLst>
      <p:ext uri="{BB962C8B-B14F-4D97-AF65-F5344CB8AC3E}">
        <p14:creationId xmlns:p14="http://schemas.microsoft.com/office/powerpoint/2010/main" val="2359586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ADE91-AA8B-0560-7A2E-BD768AFF7E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3C33F4-AB8B-0B85-3568-552629350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1EA147-224F-90A3-CED5-56E8DC9798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E9BB4E-BDD7-9154-3047-F275E44967B7}"/>
              </a:ext>
            </a:extLst>
          </p:cNvPr>
          <p:cNvSpPr>
            <a:spLocks noGrp="1"/>
          </p:cNvSpPr>
          <p:nvPr>
            <p:ph type="sldNum" sz="quarter" idx="10"/>
          </p:nvPr>
        </p:nvSpPr>
        <p:spPr/>
        <p:txBody>
          <a:bodyPr/>
          <a:lstStyle/>
          <a:p>
            <a:fld id="{42A154EB-E168-6C4A-AE1D-D2B25005BB27}" type="slidenum">
              <a:rPr lang="en-US" smtClean="0"/>
              <a:t>5</a:t>
            </a:fld>
            <a:endParaRPr lang="en-US"/>
          </a:p>
        </p:txBody>
      </p:sp>
    </p:spTree>
    <p:extLst>
      <p:ext uri="{BB962C8B-B14F-4D97-AF65-F5344CB8AC3E}">
        <p14:creationId xmlns:p14="http://schemas.microsoft.com/office/powerpoint/2010/main" val="1314449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A9AFB-D34F-D5AE-A10C-C499CC2A0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DD6BF0-7362-2511-C147-825EECCA2F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C57457-397F-F375-7883-95EC3F55FC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C077EE-9A9E-C280-F0F3-2C16DE213D4A}"/>
              </a:ext>
            </a:extLst>
          </p:cNvPr>
          <p:cNvSpPr>
            <a:spLocks noGrp="1"/>
          </p:cNvSpPr>
          <p:nvPr>
            <p:ph type="sldNum" sz="quarter" idx="10"/>
          </p:nvPr>
        </p:nvSpPr>
        <p:spPr/>
        <p:txBody>
          <a:bodyPr/>
          <a:lstStyle/>
          <a:p>
            <a:fld id="{42A154EB-E168-6C4A-AE1D-D2B25005BB27}" type="slidenum">
              <a:rPr lang="en-US" smtClean="0"/>
              <a:t>6</a:t>
            </a:fld>
            <a:endParaRPr lang="en-US"/>
          </a:p>
        </p:txBody>
      </p:sp>
    </p:spTree>
    <p:extLst>
      <p:ext uri="{BB962C8B-B14F-4D97-AF65-F5344CB8AC3E}">
        <p14:creationId xmlns:p14="http://schemas.microsoft.com/office/powerpoint/2010/main" val="4249100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ADE91-AA8B-0560-7A2E-BD768AFF7E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3C33F4-AB8B-0B85-3568-552629350E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1EA147-224F-90A3-CED5-56E8DC979804}"/>
              </a:ext>
            </a:extLst>
          </p:cNvPr>
          <p:cNvSpPr>
            <a:spLocks noGrp="1"/>
          </p:cNvSpPr>
          <p:nvPr>
            <p:ph type="body" idx="1"/>
          </p:nvPr>
        </p:nvSpPr>
        <p:spPr/>
        <p:txBody>
          <a:bodyPr/>
          <a:lstStyle/>
          <a:p>
            <a:r>
              <a:rPr lang="en-US" dirty="0"/>
              <a:t>*** Decision pending with finance team</a:t>
            </a:r>
          </a:p>
        </p:txBody>
      </p:sp>
      <p:sp>
        <p:nvSpPr>
          <p:cNvPr id="4" name="Slide Number Placeholder 3">
            <a:extLst>
              <a:ext uri="{FF2B5EF4-FFF2-40B4-BE49-F238E27FC236}">
                <a16:creationId xmlns:a16="http://schemas.microsoft.com/office/drawing/2014/main" id="{8CE9BB4E-BDD7-9154-3047-F275E44967B7}"/>
              </a:ext>
            </a:extLst>
          </p:cNvPr>
          <p:cNvSpPr>
            <a:spLocks noGrp="1"/>
          </p:cNvSpPr>
          <p:nvPr>
            <p:ph type="sldNum" sz="quarter" idx="10"/>
          </p:nvPr>
        </p:nvSpPr>
        <p:spPr/>
        <p:txBody>
          <a:bodyPr/>
          <a:lstStyle/>
          <a:p>
            <a:fld id="{42A154EB-E168-6C4A-AE1D-D2B25005BB27}" type="slidenum">
              <a:rPr lang="en-US" smtClean="0"/>
              <a:t>7</a:t>
            </a:fld>
            <a:endParaRPr lang="en-US"/>
          </a:p>
        </p:txBody>
      </p:sp>
    </p:spTree>
    <p:extLst>
      <p:ext uri="{BB962C8B-B14F-4D97-AF65-F5344CB8AC3E}">
        <p14:creationId xmlns:p14="http://schemas.microsoft.com/office/powerpoint/2010/main" val="2847433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60AC24C-8E4B-F733-13A2-D90817A6F1A3}"/>
              </a:ext>
            </a:extLst>
          </p:cNvPr>
          <p:cNvSpPr>
            <a:spLocks noGrp="1"/>
          </p:cNvSpPr>
          <p:nvPr>
            <p:ph type="pic" sz="quarter" idx="10"/>
          </p:nvPr>
        </p:nvSpPr>
        <p:spPr>
          <a:xfrm>
            <a:off x="6400800" y="0"/>
            <a:ext cx="5791200" cy="6858000"/>
          </a:xfrm>
          <a:solidFill>
            <a:schemeClr val="bg1">
              <a:lumMod val="95000"/>
            </a:schemeClr>
          </a:solidFill>
        </p:spPr>
        <p:txBody>
          <a:bodyPr/>
          <a:lstStyle>
            <a:lvl1pPr marL="0" indent="0" algn="ctr">
              <a:buFontTx/>
              <a:buNone/>
              <a:defRPr>
                <a:solidFill>
                  <a:schemeClr val="bg1">
                    <a:lumMod val="75000"/>
                  </a:schemeClr>
                </a:solidFill>
              </a:defRPr>
            </a:lvl1pPr>
          </a:lstStyle>
          <a:p>
            <a:endParaRPr lang="en-IN"/>
          </a:p>
        </p:txBody>
      </p:sp>
    </p:spTree>
    <p:extLst>
      <p:ext uri="{BB962C8B-B14F-4D97-AF65-F5344CB8AC3E}">
        <p14:creationId xmlns:p14="http://schemas.microsoft.com/office/powerpoint/2010/main" val="3609099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Final Inner">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81A6D9F9-6166-89A4-CB89-5F4623478581}"/>
              </a:ext>
            </a:extLst>
          </p:cNvPr>
          <p:cNvGrpSpPr/>
          <p:nvPr userDrawn="1"/>
        </p:nvGrpSpPr>
        <p:grpSpPr>
          <a:xfrm>
            <a:off x="10957663" y="188105"/>
            <a:ext cx="990094" cy="392377"/>
            <a:chOff x="12948841" y="2260904"/>
            <a:chExt cx="1925782" cy="764357"/>
          </a:xfrm>
        </p:grpSpPr>
        <p:sp>
          <p:nvSpPr>
            <p:cNvPr id="32" name="Freeform: Shape 31">
              <a:extLst>
                <a:ext uri="{FF2B5EF4-FFF2-40B4-BE49-F238E27FC236}">
                  <a16:creationId xmlns:a16="http://schemas.microsoft.com/office/drawing/2014/main" id="{BB73117F-5BBB-DECE-707B-BC4915EF81E2}"/>
                </a:ext>
              </a:extLst>
            </p:cNvPr>
            <p:cNvSpPr/>
            <p:nvPr/>
          </p:nvSpPr>
          <p:spPr>
            <a:xfrm>
              <a:off x="13882239" y="2332308"/>
              <a:ext cx="793085" cy="404342"/>
            </a:xfrm>
            <a:custGeom>
              <a:avLst/>
              <a:gdLst>
                <a:gd name="connsiteX0" fmla="*/ 78355 w 793085"/>
                <a:gd name="connsiteY0" fmla="*/ 253025 h 404342"/>
                <a:gd name="connsiteX1" fmla="*/ 256717 w 793085"/>
                <a:gd name="connsiteY1" fmla="*/ 0 h 404342"/>
                <a:gd name="connsiteX2" fmla="*/ 2853 w 793085"/>
                <a:gd name="connsiteY2" fmla="*/ 287097 h 404342"/>
                <a:gd name="connsiteX3" fmla="*/ 396414 w 793085"/>
                <a:gd name="connsiteY3" fmla="*/ 398746 h 404342"/>
                <a:gd name="connsiteX4" fmla="*/ 793086 w 793085"/>
                <a:gd name="connsiteY4" fmla="*/ 255741 h 404342"/>
                <a:gd name="connsiteX5" fmla="*/ 78355 w 793085"/>
                <a:gd name="connsiteY5" fmla="*/ 253025 h 40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085" h="404342">
                  <a:moveTo>
                    <a:pt x="78355" y="253025"/>
                  </a:moveTo>
                  <a:cubicBezTo>
                    <a:pt x="38012" y="160881"/>
                    <a:pt x="194646" y="43751"/>
                    <a:pt x="256717" y="0"/>
                  </a:cubicBezTo>
                  <a:cubicBezTo>
                    <a:pt x="163833" y="36295"/>
                    <a:pt x="-25442" y="162560"/>
                    <a:pt x="2853" y="287097"/>
                  </a:cubicBezTo>
                  <a:cubicBezTo>
                    <a:pt x="25963" y="389166"/>
                    <a:pt x="228373" y="418004"/>
                    <a:pt x="396414" y="398746"/>
                  </a:cubicBezTo>
                  <a:cubicBezTo>
                    <a:pt x="545098" y="381710"/>
                    <a:pt x="699856" y="328034"/>
                    <a:pt x="793086" y="255741"/>
                  </a:cubicBezTo>
                  <a:cubicBezTo>
                    <a:pt x="589886" y="373710"/>
                    <a:pt x="138106" y="388623"/>
                    <a:pt x="78355" y="253025"/>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33" name="Freeform: Shape 32">
              <a:extLst>
                <a:ext uri="{FF2B5EF4-FFF2-40B4-BE49-F238E27FC236}">
                  <a16:creationId xmlns:a16="http://schemas.microsoft.com/office/drawing/2014/main" id="{4D2CA7A1-BAA6-1EC9-CDA6-82BC97E9952B}"/>
                </a:ext>
              </a:extLst>
            </p:cNvPr>
            <p:cNvSpPr/>
            <p:nvPr/>
          </p:nvSpPr>
          <p:spPr>
            <a:xfrm>
              <a:off x="13971853" y="2260904"/>
              <a:ext cx="840282" cy="411932"/>
            </a:xfrm>
            <a:custGeom>
              <a:avLst/>
              <a:gdLst>
                <a:gd name="connsiteX0" fmla="*/ 741989 w 840282"/>
                <a:gd name="connsiteY0" fmla="*/ 290702 h 411932"/>
                <a:gd name="connsiteX1" fmla="*/ 837095 w 840282"/>
                <a:gd name="connsiteY1" fmla="*/ 95452 h 411932"/>
                <a:gd name="connsiteX2" fmla="*/ 711521 w 840282"/>
                <a:gd name="connsiteY2" fmla="*/ 7259 h 411932"/>
                <a:gd name="connsiteX3" fmla="*/ 629007 w 840282"/>
                <a:gd name="connsiteY3" fmla="*/ 0 h 411932"/>
                <a:gd name="connsiteX4" fmla="*/ 115846 w 840282"/>
                <a:gd name="connsiteY4" fmla="*/ 221323 h 411932"/>
                <a:gd name="connsiteX5" fmla="*/ 167152 w 840282"/>
                <a:gd name="connsiteY5" fmla="*/ 296875 h 411932"/>
                <a:gd name="connsiteX6" fmla="*/ 419584 w 840282"/>
                <a:gd name="connsiteY6" fmla="*/ 229520 h 411932"/>
                <a:gd name="connsiteX7" fmla="*/ 274554 w 840282"/>
                <a:gd name="connsiteY7" fmla="*/ 159498 h 411932"/>
                <a:gd name="connsiteX8" fmla="*/ 628216 w 840282"/>
                <a:gd name="connsiteY8" fmla="*/ 22073 h 411932"/>
                <a:gd name="connsiteX9" fmla="*/ 711867 w 840282"/>
                <a:gd name="connsiteY9" fmla="*/ 169276 h 411932"/>
                <a:gd name="connsiteX10" fmla="*/ 238803 w 840282"/>
                <a:gd name="connsiteY10" fmla="*/ 373908 h 411932"/>
                <a:gd name="connsiteX11" fmla="*/ 27406 w 840282"/>
                <a:gd name="connsiteY11" fmla="*/ 263444 h 411932"/>
                <a:gd name="connsiteX12" fmla="*/ 190361 w 840282"/>
                <a:gd name="connsiteY12" fmla="*/ 71305 h 411932"/>
                <a:gd name="connsiteX13" fmla="*/ 182905 w 840282"/>
                <a:gd name="connsiteY13" fmla="*/ 72046 h 411932"/>
                <a:gd name="connsiteX14" fmla="*/ 0 w 840282"/>
                <a:gd name="connsiteY14" fmla="*/ 289072 h 411932"/>
                <a:gd name="connsiteX15" fmla="*/ 324330 w 840282"/>
                <a:gd name="connsiteY15" fmla="*/ 411239 h 411932"/>
                <a:gd name="connsiteX16" fmla="*/ 741939 w 840282"/>
                <a:gd name="connsiteY16" fmla="*/ 290702 h 41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0282" h="411932">
                  <a:moveTo>
                    <a:pt x="741989" y="290702"/>
                  </a:moveTo>
                  <a:cubicBezTo>
                    <a:pt x="815664" y="224878"/>
                    <a:pt x="851662" y="152042"/>
                    <a:pt x="837095" y="95452"/>
                  </a:cubicBezTo>
                  <a:cubicBezTo>
                    <a:pt x="825442" y="49924"/>
                    <a:pt x="780802" y="18814"/>
                    <a:pt x="711521" y="7259"/>
                  </a:cubicBezTo>
                  <a:cubicBezTo>
                    <a:pt x="683029" y="2469"/>
                    <a:pt x="647919" y="0"/>
                    <a:pt x="629007" y="0"/>
                  </a:cubicBezTo>
                  <a:cubicBezTo>
                    <a:pt x="414597" y="1432"/>
                    <a:pt x="164239" y="126562"/>
                    <a:pt x="115846" y="221323"/>
                  </a:cubicBezTo>
                  <a:cubicBezTo>
                    <a:pt x="92786" y="266901"/>
                    <a:pt x="121970" y="286900"/>
                    <a:pt x="167152" y="296875"/>
                  </a:cubicBezTo>
                  <a:cubicBezTo>
                    <a:pt x="264678" y="318750"/>
                    <a:pt x="375241" y="257568"/>
                    <a:pt x="419584" y="229520"/>
                  </a:cubicBezTo>
                  <a:cubicBezTo>
                    <a:pt x="366254" y="232779"/>
                    <a:pt x="249420" y="225174"/>
                    <a:pt x="274554" y="159498"/>
                  </a:cubicBezTo>
                  <a:cubicBezTo>
                    <a:pt x="301220" y="90070"/>
                    <a:pt x="484619" y="8000"/>
                    <a:pt x="628216" y="22073"/>
                  </a:cubicBezTo>
                  <a:cubicBezTo>
                    <a:pt x="637747" y="23061"/>
                    <a:pt x="806282" y="32986"/>
                    <a:pt x="711867" y="169276"/>
                  </a:cubicBezTo>
                  <a:cubicBezTo>
                    <a:pt x="628167" y="290949"/>
                    <a:pt x="394203" y="371735"/>
                    <a:pt x="238803" y="373908"/>
                  </a:cubicBezTo>
                  <a:cubicBezTo>
                    <a:pt x="154165" y="377710"/>
                    <a:pt x="13234" y="363884"/>
                    <a:pt x="27406" y="263444"/>
                  </a:cubicBezTo>
                  <a:cubicBezTo>
                    <a:pt x="39208" y="181473"/>
                    <a:pt x="167844" y="89033"/>
                    <a:pt x="190361" y="71305"/>
                  </a:cubicBezTo>
                  <a:cubicBezTo>
                    <a:pt x="186608" y="71651"/>
                    <a:pt x="183448" y="71947"/>
                    <a:pt x="182905" y="72046"/>
                  </a:cubicBezTo>
                  <a:cubicBezTo>
                    <a:pt x="61775" y="157474"/>
                    <a:pt x="0" y="231396"/>
                    <a:pt x="0" y="289072"/>
                  </a:cubicBezTo>
                  <a:cubicBezTo>
                    <a:pt x="0" y="346749"/>
                    <a:pt x="69676" y="419831"/>
                    <a:pt x="324330" y="411239"/>
                  </a:cubicBezTo>
                  <a:cubicBezTo>
                    <a:pt x="466545" y="406400"/>
                    <a:pt x="657697" y="366600"/>
                    <a:pt x="741939" y="290702"/>
                  </a:cubicBezTo>
                  <a:close/>
                </a:path>
              </a:pathLst>
            </a:custGeom>
            <a:solidFill>
              <a:srgbClr val="FF7F32"/>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A2DB2662-97E3-9EF9-F503-8E5298F9F9DA}"/>
                </a:ext>
              </a:extLst>
            </p:cNvPr>
            <p:cNvSpPr/>
            <p:nvPr/>
          </p:nvSpPr>
          <p:spPr>
            <a:xfrm>
              <a:off x="14260268" y="2292691"/>
              <a:ext cx="440353" cy="182029"/>
            </a:xfrm>
            <a:custGeom>
              <a:avLst/>
              <a:gdLst>
                <a:gd name="connsiteX0" fmla="*/ 437180 w 440353"/>
                <a:gd name="connsiteY0" fmla="*/ 88109 h 182029"/>
                <a:gd name="connsiteX1" fmla="*/ 411847 w 440353"/>
                <a:gd name="connsiteY1" fmla="*/ 25001 h 182029"/>
                <a:gd name="connsiteX2" fmla="*/ 192845 w 440353"/>
                <a:gd name="connsiteY2" fmla="*/ 14532 h 182029"/>
                <a:gd name="connsiteX3" fmla="*/ 9496 w 440353"/>
                <a:gd name="connsiteY3" fmla="*/ 114083 h 182029"/>
                <a:gd name="connsiteX4" fmla="*/ 46581 w 440353"/>
                <a:gd name="connsiteY4" fmla="*/ 182030 h 182029"/>
                <a:gd name="connsiteX5" fmla="*/ 46384 w 440353"/>
                <a:gd name="connsiteY5" fmla="*/ 181734 h 182029"/>
                <a:gd name="connsiteX6" fmla="*/ 41198 w 440353"/>
                <a:gd name="connsiteY6" fmla="*/ 170327 h 182029"/>
                <a:gd name="connsiteX7" fmla="*/ 223511 w 440353"/>
                <a:gd name="connsiteY7" fmla="*/ 56110 h 182029"/>
                <a:gd name="connsiteX8" fmla="*/ 437229 w 440353"/>
                <a:gd name="connsiteY8" fmla="*/ 88109 h 18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353" h="182029">
                  <a:moveTo>
                    <a:pt x="437180" y="88109"/>
                  </a:moveTo>
                  <a:cubicBezTo>
                    <a:pt x="444438" y="69097"/>
                    <a:pt x="440537" y="42827"/>
                    <a:pt x="411847" y="25001"/>
                  </a:cubicBezTo>
                  <a:cubicBezTo>
                    <a:pt x="403058" y="19569"/>
                    <a:pt x="337925" y="-21219"/>
                    <a:pt x="192845" y="14532"/>
                  </a:cubicBezTo>
                  <a:cubicBezTo>
                    <a:pt x="108060" y="35617"/>
                    <a:pt x="34927" y="76554"/>
                    <a:pt x="9496" y="114083"/>
                  </a:cubicBezTo>
                  <a:cubicBezTo>
                    <a:pt x="-22206" y="161142"/>
                    <a:pt x="34631" y="180450"/>
                    <a:pt x="46581" y="182030"/>
                  </a:cubicBezTo>
                  <a:lnTo>
                    <a:pt x="46384" y="181734"/>
                  </a:lnTo>
                  <a:cubicBezTo>
                    <a:pt x="43766" y="178277"/>
                    <a:pt x="42088" y="174376"/>
                    <a:pt x="41198" y="170327"/>
                  </a:cubicBezTo>
                  <a:cubicBezTo>
                    <a:pt x="32755" y="130082"/>
                    <a:pt x="114775" y="80603"/>
                    <a:pt x="223511" y="56110"/>
                  </a:cubicBezTo>
                  <a:cubicBezTo>
                    <a:pt x="293038" y="40506"/>
                    <a:pt x="420884" y="34778"/>
                    <a:pt x="437229" y="88109"/>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35" name="Freeform: Shape 34">
              <a:extLst>
                <a:ext uri="{FF2B5EF4-FFF2-40B4-BE49-F238E27FC236}">
                  <a16:creationId xmlns:a16="http://schemas.microsoft.com/office/drawing/2014/main" id="{1EE361D5-DD0B-5507-468C-03D22A94D3A6}"/>
                </a:ext>
              </a:extLst>
            </p:cNvPr>
            <p:cNvSpPr/>
            <p:nvPr/>
          </p:nvSpPr>
          <p:spPr>
            <a:xfrm>
              <a:off x="12948841" y="2711549"/>
              <a:ext cx="155152" cy="309219"/>
            </a:xfrm>
            <a:custGeom>
              <a:avLst/>
              <a:gdLst>
                <a:gd name="connsiteX0" fmla="*/ 47948 w 155152"/>
                <a:gd name="connsiteY0" fmla="*/ 86613 h 309219"/>
                <a:gd name="connsiteX1" fmla="*/ 18863 w 155152"/>
                <a:gd name="connsiteY1" fmla="*/ 86613 h 309219"/>
                <a:gd name="connsiteX2" fmla="*/ 11604 w 155152"/>
                <a:gd name="connsiteY2" fmla="*/ 120636 h 309219"/>
                <a:gd name="connsiteX3" fmla="*/ 39998 w 155152"/>
                <a:gd name="connsiteY3" fmla="*/ 120636 h 309219"/>
                <a:gd name="connsiteX4" fmla="*/ 0 w 155152"/>
                <a:gd name="connsiteY4" fmla="*/ 309220 h 309219"/>
                <a:gd name="connsiteX5" fmla="*/ 58318 w 155152"/>
                <a:gd name="connsiteY5" fmla="*/ 309220 h 309219"/>
                <a:gd name="connsiteX6" fmla="*/ 98316 w 155152"/>
                <a:gd name="connsiteY6" fmla="*/ 120636 h 309219"/>
                <a:gd name="connsiteX7" fmla="*/ 128142 w 155152"/>
                <a:gd name="connsiteY7" fmla="*/ 120636 h 309219"/>
                <a:gd name="connsiteX8" fmla="*/ 135302 w 155152"/>
                <a:gd name="connsiteY8" fmla="*/ 86613 h 309219"/>
                <a:gd name="connsiteX9" fmla="*/ 105921 w 155152"/>
                <a:gd name="connsiteY9" fmla="*/ 86613 h 309219"/>
                <a:gd name="connsiteX10" fmla="*/ 109476 w 155152"/>
                <a:gd name="connsiteY10" fmla="*/ 69528 h 309219"/>
                <a:gd name="connsiteX11" fmla="*/ 147647 w 155152"/>
                <a:gd name="connsiteY11" fmla="*/ 36245 h 309219"/>
                <a:gd name="connsiteX12" fmla="*/ 155153 w 155152"/>
                <a:gd name="connsiteY12" fmla="*/ 741 h 309219"/>
                <a:gd name="connsiteX13" fmla="*/ 136142 w 155152"/>
                <a:gd name="connsiteY13" fmla="*/ 0 h 309219"/>
                <a:gd name="connsiteX14" fmla="*/ 47998 w 155152"/>
                <a:gd name="connsiteY14" fmla="*/ 86613 h 309219"/>
                <a:gd name="connsiteX15" fmla="*/ 47998 w 155152"/>
                <a:gd name="connsiteY15" fmla="*/ 86613 h 30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5152" h="309219">
                  <a:moveTo>
                    <a:pt x="47948" y="86613"/>
                  </a:moveTo>
                  <a:lnTo>
                    <a:pt x="18863" y="86613"/>
                  </a:lnTo>
                  <a:cubicBezTo>
                    <a:pt x="18172" y="89971"/>
                    <a:pt x="12740" y="115698"/>
                    <a:pt x="11604" y="120636"/>
                  </a:cubicBezTo>
                  <a:lnTo>
                    <a:pt x="39998" y="120636"/>
                  </a:lnTo>
                  <a:cubicBezTo>
                    <a:pt x="39998" y="120636"/>
                    <a:pt x="1284" y="303146"/>
                    <a:pt x="0" y="309220"/>
                  </a:cubicBezTo>
                  <a:lnTo>
                    <a:pt x="58318" y="309220"/>
                  </a:lnTo>
                  <a:cubicBezTo>
                    <a:pt x="59108" y="305170"/>
                    <a:pt x="98316" y="120636"/>
                    <a:pt x="98316" y="120636"/>
                  </a:cubicBezTo>
                  <a:lnTo>
                    <a:pt x="128142" y="120636"/>
                  </a:lnTo>
                  <a:cubicBezTo>
                    <a:pt x="128784" y="117229"/>
                    <a:pt x="134265" y="91699"/>
                    <a:pt x="135302" y="86613"/>
                  </a:cubicBezTo>
                  <a:lnTo>
                    <a:pt x="105921" y="86613"/>
                  </a:lnTo>
                  <a:lnTo>
                    <a:pt x="109476" y="69528"/>
                  </a:lnTo>
                  <a:cubicBezTo>
                    <a:pt x="114217" y="47158"/>
                    <a:pt x="121969" y="35159"/>
                    <a:pt x="147647" y="36245"/>
                  </a:cubicBezTo>
                  <a:cubicBezTo>
                    <a:pt x="148437" y="32690"/>
                    <a:pt x="154165" y="5679"/>
                    <a:pt x="155153" y="741"/>
                  </a:cubicBezTo>
                  <a:cubicBezTo>
                    <a:pt x="152684" y="642"/>
                    <a:pt x="136142" y="0"/>
                    <a:pt x="136142" y="0"/>
                  </a:cubicBezTo>
                  <a:cubicBezTo>
                    <a:pt x="65281" y="0"/>
                    <a:pt x="59454" y="29036"/>
                    <a:pt x="47998" y="86613"/>
                  </a:cubicBezTo>
                  <a:lnTo>
                    <a:pt x="47998" y="86613"/>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36" name="Freeform: Shape 35">
              <a:extLst>
                <a:ext uri="{FF2B5EF4-FFF2-40B4-BE49-F238E27FC236}">
                  <a16:creationId xmlns:a16="http://schemas.microsoft.com/office/drawing/2014/main" id="{9E5D9B7D-6DCE-2948-B31D-9C568CC6BBD0}"/>
                </a:ext>
              </a:extLst>
            </p:cNvPr>
            <p:cNvSpPr/>
            <p:nvPr/>
          </p:nvSpPr>
          <p:spPr>
            <a:xfrm>
              <a:off x="13120734" y="2735646"/>
              <a:ext cx="67848" cy="44787"/>
            </a:xfrm>
            <a:custGeom>
              <a:avLst/>
              <a:gdLst>
                <a:gd name="connsiteX0" fmla="*/ 9530 w 67848"/>
                <a:gd name="connsiteY0" fmla="*/ 0 h 44787"/>
                <a:gd name="connsiteX1" fmla="*/ 0 w 67848"/>
                <a:gd name="connsiteY1" fmla="*/ 44788 h 44787"/>
                <a:gd name="connsiteX2" fmla="*/ 58318 w 67848"/>
                <a:gd name="connsiteY2" fmla="*/ 44788 h 44787"/>
                <a:gd name="connsiteX3" fmla="*/ 67849 w 67848"/>
                <a:gd name="connsiteY3" fmla="*/ 0 h 44787"/>
                <a:gd name="connsiteX4" fmla="*/ 9530 w 67848"/>
                <a:gd name="connsiteY4" fmla="*/ 0 h 44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48" h="44787">
                  <a:moveTo>
                    <a:pt x="9530" y="0"/>
                  </a:moveTo>
                  <a:cubicBezTo>
                    <a:pt x="8790" y="3555"/>
                    <a:pt x="1136" y="39554"/>
                    <a:pt x="0" y="44788"/>
                  </a:cubicBezTo>
                  <a:lnTo>
                    <a:pt x="58318" y="44788"/>
                  </a:lnTo>
                  <a:cubicBezTo>
                    <a:pt x="59059" y="41381"/>
                    <a:pt x="66713" y="5234"/>
                    <a:pt x="67849" y="0"/>
                  </a:cubicBezTo>
                  <a:lnTo>
                    <a:pt x="9530" y="0"/>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37" name="Freeform: Shape 36">
              <a:extLst>
                <a:ext uri="{FF2B5EF4-FFF2-40B4-BE49-F238E27FC236}">
                  <a16:creationId xmlns:a16="http://schemas.microsoft.com/office/drawing/2014/main" id="{4DA72243-AFED-4267-0801-1216A029816D}"/>
                </a:ext>
              </a:extLst>
            </p:cNvPr>
            <p:cNvSpPr/>
            <p:nvPr/>
          </p:nvSpPr>
          <p:spPr>
            <a:xfrm>
              <a:off x="13069724" y="2798162"/>
              <a:ext cx="105673" cy="222606"/>
            </a:xfrm>
            <a:custGeom>
              <a:avLst/>
              <a:gdLst>
                <a:gd name="connsiteX0" fmla="*/ 47257 w 105673"/>
                <a:gd name="connsiteY0" fmla="*/ 0 h 222606"/>
                <a:gd name="connsiteX1" fmla="*/ 0 w 105673"/>
                <a:gd name="connsiteY1" fmla="*/ 222607 h 222606"/>
                <a:gd name="connsiteX2" fmla="*/ 58269 w 105673"/>
                <a:gd name="connsiteY2" fmla="*/ 222607 h 222606"/>
                <a:gd name="connsiteX3" fmla="*/ 105674 w 105673"/>
                <a:gd name="connsiteY3" fmla="*/ 0 h 222606"/>
                <a:gd name="connsiteX4" fmla="*/ 47257 w 105673"/>
                <a:gd name="connsiteY4" fmla="*/ 0 h 22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3" h="222606">
                  <a:moveTo>
                    <a:pt x="47257" y="0"/>
                  </a:moveTo>
                  <a:cubicBezTo>
                    <a:pt x="46467" y="4049"/>
                    <a:pt x="1235" y="216582"/>
                    <a:pt x="0" y="222607"/>
                  </a:cubicBezTo>
                  <a:lnTo>
                    <a:pt x="58269" y="222607"/>
                  </a:lnTo>
                  <a:cubicBezTo>
                    <a:pt x="59108" y="218705"/>
                    <a:pt x="104242" y="6074"/>
                    <a:pt x="105674" y="0"/>
                  </a:cubicBezTo>
                  <a:lnTo>
                    <a:pt x="47257" y="0"/>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38" name="Freeform: Shape 37">
              <a:extLst>
                <a:ext uri="{FF2B5EF4-FFF2-40B4-BE49-F238E27FC236}">
                  <a16:creationId xmlns:a16="http://schemas.microsoft.com/office/drawing/2014/main" id="{6B95B40D-9B53-840A-0B5B-38B5FE0A9401}"/>
                </a:ext>
              </a:extLst>
            </p:cNvPr>
            <p:cNvSpPr/>
            <p:nvPr/>
          </p:nvSpPr>
          <p:spPr>
            <a:xfrm>
              <a:off x="13324082" y="2793718"/>
              <a:ext cx="190213" cy="231494"/>
            </a:xfrm>
            <a:custGeom>
              <a:avLst/>
              <a:gdLst>
                <a:gd name="connsiteX0" fmla="*/ 24641 w 190213"/>
                <a:gd name="connsiteY0" fmla="*/ 61874 h 231494"/>
                <a:gd name="connsiteX1" fmla="*/ 24641 w 190213"/>
                <a:gd name="connsiteY1" fmla="*/ 61874 h 231494"/>
                <a:gd name="connsiteX2" fmla="*/ 73330 w 190213"/>
                <a:gd name="connsiteY2" fmla="*/ 126858 h 231494"/>
                <a:gd name="connsiteX3" fmla="*/ 113130 w 190213"/>
                <a:gd name="connsiteY3" fmla="*/ 171942 h 231494"/>
                <a:gd name="connsiteX4" fmla="*/ 82070 w 190213"/>
                <a:gd name="connsiteY4" fmla="*/ 197521 h 231494"/>
                <a:gd name="connsiteX5" fmla="*/ 58911 w 190213"/>
                <a:gd name="connsiteY5" fmla="*/ 184732 h 231494"/>
                <a:gd name="connsiteX6" fmla="*/ 58121 w 190213"/>
                <a:gd name="connsiteY6" fmla="*/ 177522 h 231494"/>
                <a:gd name="connsiteX7" fmla="*/ 60886 w 190213"/>
                <a:gd name="connsiteY7" fmla="*/ 159153 h 231494"/>
                <a:gd name="connsiteX8" fmla="*/ 3950 w 190213"/>
                <a:gd name="connsiteY8" fmla="*/ 159153 h 231494"/>
                <a:gd name="connsiteX9" fmla="*/ 0 w 190213"/>
                <a:gd name="connsiteY9" fmla="*/ 185818 h 231494"/>
                <a:gd name="connsiteX10" fmla="*/ 7753 w 190213"/>
                <a:gd name="connsiteY10" fmla="*/ 212088 h 231494"/>
                <a:gd name="connsiteX11" fmla="*/ 74317 w 190213"/>
                <a:gd name="connsiteY11" fmla="*/ 231495 h 231494"/>
                <a:gd name="connsiteX12" fmla="*/ 171646 w 190213"/>
                <a:gd name="connsiteY12" fmla="*/ 164190 h 231494"/>
                <a:gd name="connsiteX13" fmla="*/ 118463 w 190213"/>
                <a:gd name="connsiteY13" fmla="*/ 92983 h 231494"/>
                <a:gd name="connsiteX14" fmla="*/ 82761 w 190213"/>
                <a:gd name="connsiteY14" fmla="*/ 56837 h 231494"/>
                <a:gd name="connsiteX15" fmla="*/ 112093 w 190213"/>
                <a:gd name="connsiteY15" fmla="*/ 30468 h 231494"/>
                <a:gd name="connsiteX16" fmla="*/ 129278 w 190213"/>
                <a:gd name="connsiteY16" fmla="*/ 36344 h 231494"/>
                <a:gd name="connsiteX17" fmla="*/ 132586 w 190213"/>
                <a:gd name="connsiteY17" fmla="*/ 47998 h 231494"/>
                <a:gd name="connsiteX18" fmla="*/ 130463 w 190213"/>
                <a:gd name="connsiteY18" fmla="*/ 64688 h 231494"/>
                <a:gd name="connsiteX19" fmla="*/ 187448 w 190213"/>
                <a:gd name="connsiteY19" fmla="*/ 64688 h 231494"/>
                <a:gd name="connsiteX20" fmla="*/ 190213 w 190213"/>
                <a:gd name="connsiteY20" fmla="*/ 46467 h 231494"/>
                <a:gd name="connsiteX21" fmla="*/ 182263 w 190213"/>
                <a:gd name="connsiteY21" fmla="*/ 21184 h 231494"/>
                <a:gd name="connsiteX22" fmla="*/ 125574 w 190213"/>
                <a:gd name="connsiteY22" fmla="*/ 0 h 231494"/>
                <a:gd name="connsiteX23" fmla="*/ 24641 w 190213"/>
                <a:gd name="connsiteY23" fmla="*/ 61923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0213" h="231494">
                  <a:moveTo>
                    <a:pt x="24641" y="61874"/>
                  </a:moveTo>
                  <a:lnTo>
                    <a:pt x="24641" y="61874"/>
                  </a:lnTo>
                  <a:cubicBezTo>
                    <a:pt x="16641" y="99847"/>
                    <a:pt x="45430" y="113624"/>
                    <a:pt x="73330" y="126858"/>
                  </a:cubicBezTo>
                  <a:cubicBezTo>
                    <a:pt x="96440" y="137870"/>
                    <a:pt x="118216" y="148240"/>
                    <a:pt x="113130" y="171942"/>
                  </a:cubicBezTo>
                  <a:cubicBezTo>
                    <a:pt x="109427" y="189620"/>
                    <a:pt x="94909" y="197521"/>
                    <a:pt x="82070" y="197521"/>
                  </a:cubicBezTo>
                  <a:cubicBezTo>
                    <a:pt x="69231" y="197521"/>
                    <a:pt x="61429" y="193423"/>
                    <a:pt x="58911" y="184732"/>
                  </a:cubicBezTo>
                  <a:cubicBezTo>
                    <a:pt x="58417" y="182510"/>
                    <a:pt x="58121" y="180189"/>
                    <a:pt x="58121" y="177522"/>
                  </a:cubicBezTo>
                  <a:cubicBezTo>
                    <a:pt x="58121" y="172584"/>
                    <a:pt x="59256" y="166461"/>
                    <a:pt x="60886" y="159153"/>
                  </a:cubicBezTo>
                  <a:lnTo>
                    <a:pt x="3950" y="159153"/>
                  </a:lnTo>
                  <a:cubicBezTo>
                    <a:pt x="1432" y="169177"/>
                    <a:pt x="0" y="178065"/>
                    <a:pt x="0" y="185818"/>
                  </a:cubicBezTo>
                  <a:cubicBezTo>
                    <a:pt x="0" y="196781"/>
                    <a:pt x="2518" y="205521"/>
                    <a:pt x="7753" y="212088"/>
                  </a:cubicBezTo>
                  <a:cubicBezTo>
                    <a:pt x="18024" y="225619"/>
                    <a:pt x="38517" y="231495"/>
                    <a:pt x="74317" y="231495"/>
                  </a:cubicBezTo>
                  <a:cubicBezTo>
                    <a:pt x="124043" y="231495"/>
                    <a:pt x="163202" y="204533"/>
                    <a:pt x="171646" y="164190"/>
                  </a:cubicBezTo>
                  <a:cubicBezTo>
                    <a:pt x="180386" y="123253"/>
                    <a:pt x="147548" y="107155"/>
                    <a:pt x="118463" y="92983"/>
                  </a:cubicBezTo>
                  <a:cubicBezTo>
                    <a:pt x="97378" y="82663"/>
                    <a:pt x="79157" y="73725"/>
                    <a:pt x="82761" y="56837"/>
                  </a:cubicBezTo>
                  <a:cubicBezTo>
                    <a:pt x="86317" y="40097"/>
                    <a:pt x="97082" y="30468"/>
                    <a:pt x="112093" y="30468"/>
                  </a:cubicBezTo>
                  <a:cubicBezTo>
                    <a:pt x="118661" y="30468"/>
                    <a:pt x="125228" y="31110"/>
                    <a:pt x="129278" y="36344"/>
                  </a:cubicBezTo>
                  <a:cubicBezTo>
                    <a:pt x="131500" y="38764"/>
                    <a:pt x="132586" y="42467"/>
                    <a:pt x="132586" y="47998"/>
                  </a:cubicBezTo>
                  <a:cubicBezTo>
                    <a:pt x="132586" y="52294"/>
                    <a:pt x="131747" y="57923"/>
                    <a:pt x="130463" y="64688"/>
                  </a:cubicBezTo>
                  <a:lnTo>
                    <a:pt x="187448" y="64688"/>
                  </a:lnTo>
                  <a:cubicBezTo>
                    <a:pt x="189077" y="58219"/>
                    <a:pt x="190213" y="52146"/>
                    <a:pt x="190213" y="46467"/>
                  </a:cubicBezTo>
                  <a:cubicBezTo>
                    <a:pt x="190213" y="36640"/>
                    <a:pt x="187546" y="28147"/>
                    <a:pt x="182263" y="21184"/>
                  </a:cubicBezTo>
                  <a:cubicBezTo>
                    <a:pt x="171893" y="7456"/>
                    <a:pt x="151844" y="0"/>
                    <a:pt x="125574" y="0"/>
                  </a:cubicBezTo>
                  <a:cubicBezTo>
                    <a:pt x="104983" y="0"/>
                    <a:pt x="36986" y="4444"/>
                    <a:pt x="24641" y="61923"/>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39" name="Freeform: Shape 38">
              <a:extLst>
                <a:ext uri="{FF2B5EF4-FFF2-40B4-BE49-F238E27FC236}">
                  <a16:creationId xmlns:a16="http://schemas.microsoft.com/office/drawing/2014/main" id="{57B6C902-A2BE-F527-397C-464811076B0C}"/>
                </a:ext>
              </a:extLst>
            </p:cNvPr>
            <p:cNvSpPr/>
            <p:nvPr/>
          </p:nvSpPr>
          <p:spPr>
            <a:xfrm>
              <a:off x="13528458" y="2737720"/>
              <a:ext cx="130422" cy="287541"/>
            </a:xfrm>
            <a:custGeom>
              <a:avLst/>
              <a:gdLst>
                <a:gd name="connsiteX0" fmla="*/ 46475 w 130422"/>
                <a:gd name="connsiteY0" fmla="*/ 26023 h 287541"/>
                <a:gd name="connsiteX1" fmla="*/ 39217 w 130422"/>
                <a:gd name="connsiteY1" fmla="*/ 60343 h 287541"/>
                <a:gd name="connsiteX2" fmla="*/ 13440 w 130422"/>
                <a:gd name="connsiteY2" fmla="*/ 60343 h 287541"/>
                <a:gd name="connsiteX3" fmla="*/ 6379 w 130422"/>
                <a:gd name="connsiteY3" fmla="*/ 94415 h 287541"/>
                <a:gd name="connsiteX4" fmla="*/ 32057 w 130422"/>
                <a:gd name="connsiteY4" fmla="*/ 94415 h 287541"/>
                <a:gd name="connsiteX5" fmla="*/ 996 w 130422"/>
                <a:gd name="connsiteY5" fmla="*/ 240186 h 287541"/>
                <a:gd name="connsiteX6" fmla="*/ 7317 w 130422"/>
                <a:gd name="connsiteY6" fmla="*/ 272629 h 287541"/>
                <a:gd name="connsiteX7" fmla="*/ 49932 w 130422"/>
                <a:gd name="connsiteY7" fmla="*/ 287542 h 287541"/>
                <a:gd name="connsiteX8" fmla="*/ 78721 w 130422"/>
                <a:gd name="connsiteY8" fmla="*/ 285813 h 287541"/>
                <a:gd name="connsiteX9" fmla="*/ 81141 w 130422"/>
                <a:gd name="connsiteY9" fmla="*/ 285517 h 287541"/>
                <a:gd name="connsiteX10" fmla="*/ 88449 w 130422"/>
                <a:gd name="connsiteY10" fmla="*/ 251494 h 287541"/>
                <a:gd name="connsiteX11" fmla="*/ 80202 w 130422"/>
                <a:gd name="connsiteY11" fmla="*/ 252136 h 287541"/>
                <a:gd name="connsiteX12" fmla="*/ 63660 w 130422"/>
                <a:gd name="connsiteY12" fmla="*/ 246655 h 287541"/>
                <a:gd name="connsiteX13" fmla="*/ 60796 w 130422"/>
                <a:gd name="connsiteY13" fmla="*/ 237421 h 287541"/>
                <a:gd name="connsiteX14" fmla="*/ 63166 w 130422"/>
                <a:gd name="connsiteY14" fmla="*/ 221619 h 287541"/>
                <a:gd name="connsiteX15" fmla="*/ 90325 w 130422"/>
                <a:gd name="connsiteY15" fmla="*/ 94366 h 287541"/>
                <a:gd name="connsiteX16" fmla="*/ 123262 w 130422"/>
                <a:gd name="connsiteY16" fmla="*/ 94366 h 287541"/>
                <a:gd name="connsiteX17" fmla="*/ 130422 w 130422"/>
                <a:gd name="connsiteY17" fmla="*/ 60293 h 287541"/>
                <a:gd name="connsiteX18" fmla="*/ 97535 w 130422"/>
                <a:gd name="connsiteY18" fmla="*/ 60293 h 287541"/>
                <a:gd name="connsiteX19" fmla="*/ 110374 w 130422"/>
                <a:gd name="connsiteY19" fmla="*/ 0 h 287541"/>
                <a:gd name="connsiteX20" fmla="*/ 46525 w 130422"/>
                <a:gd name="connsiteY20" fmla="*/ 25974 h 28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0422" h="287541">
                  <a:moveTo>
                    <a:pt x="46475" y="26023"/>
                  </a:moveTo>
                  <a:cubicBezTo>
                    <a:pt x="45932" y="28492"/>
                    <a:pt x="39217" y="60343"/>
                    <a:pt x="39217" y="60343"/>
                  </a:cubicBezTo>
                  <a:lnTo>
                    <a:pt x="13440" y="60343"/>
                  </a:lnTo>
                  <a:cubicBezTo>
                    <a:pt x="12847" y="63799"/>
                    <a:pt x="7317" y="89526"/>
                    <a:pt x="6379" y="94415"/>
                  </a:cubicBezTo>
                  <a:lnTo>
                    <a:pt x="32057" y="94415"/>
                  </a:lnTo>
                  <a:lnTo>
                    <a:pt x="996" y="240186"/>
                  </a:lnTo>
                  <a:cubicBezTo>
                    <a:pt x="58" y="244828"/>
                    <a:pt x="-2460" y="260580"/>
                    <a:pt x="7317" y="272629"/>
                  </a:cubicBezTo>
                  <a:cubicBezTo>
                    <a:pt x="15366" y="282505"/>
                    <a:pt x="29785" y="287542"/>
                    <a:pt x="49932" y="287542"/>
                  </a:cubicBezTo>
                  <a:lnTo>
                    <a:pt x="78721" y="285813"/>
                  </a:lnTo>
                  <a:cubicBezTo>
                    <a:pt x="78721" y="285813"/>
                    <a:pt x="79955" y="285715"/>
                    <a:pt x="81141" y="285517"/>
                  </a:cubicBezTo>
                  <a:cubicBezTo>
                    <a:pt x="81881" y="282406"/>
                    <a:pt x="87313" y="256876"/>
                    <a:pt x="88449" y="251494"/>
                  </a:cubicBezTo>
                  <a:cubicBezTo>
                    <a:pt x="84795" y="251741"/>
                    <a:pt x="80202" y="252136"/>
                    <a:pt x="80202" y="252136"/>
                  </a:cubicBezTo>
                  <a:cubicBezTo>
                    <a:pt x="71906" y="252136"/>
                    <a:pt x="66672" y="250408"/>
                    <a:pt x="63660" y="246655"/>
                  </a:cubicBezTo>
                  <a:cubicBezTo>
                    <a:pt x="61586" y="244087"/>
                    <a:pt x="60796" y="241075"/>
                    <a:pt x="60796" y="237421"/>
                  </a:cubicBezTo>
                  <a:cubicBezTo>
                    <a:pt x="60796" y="232878"/>
                    <a:pt x="61882" y="227643"/>
                    <a:pt x="63166" y="221619"/>
                  </a:cubicBezTo>
                  <a:lnTo>
                    <a:pt x="90325" y="94366"/>
                  </a:lnTo>
                  <a:lnTo>
                    <a:pt x="123262" y="94366"/>
                  </a:lnTo>
                  <a:cubicBezTo>
                    <a:pt x="124003" y="91008"/>
                    <a:pt x="129385" y="65281"/>
                    <a:pt x="130422" y="60293"/>
                  </a:cubicBezTo>
                  <a:lnTo>
                    <a:pt x="97535" y="60293"/>
                  </a:lnTo>
                  <a:cubicBezTo>
                    <a:pt x="97535" y="60293"/>
                    <a:pt x="108645" y="8098"/>
                    <a:pt x="110374" y="0"/>
                  </a:cubicBezTo>
                  <a:cubicBezTo>
                    <a:pt x="102621" y="3111"/>
                    <a:pt x="48797" y="25036"/>
                    <a:pt x="46525" y="25974"/>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40" name="Freeform: Shape 39">
              <a:extLst>
                <a:ext uri="{FF2B5EF4-FFF2-40B4-BE49-F238E27FC236}">
                  <a16:creationId xmlns:a16="http://schemas.microsoft.com/office/drawing/2014/main" id="{9C904FC2-F046-DF32-0198-F02D7313FB7D}"/>
                </a:ext>
              </a:extLst>
            </p:cNvPr>
            <p:cNvSpPr/>
            <p:nvPr/>
          </p:nvSpPr>
          <p:spPr>
            <a:xfrm>
              <a:off x="13654337" y="2793668"/>
              <a:ext cx="190114" cy="231494"/>
            </a:xfrm>
            <a:custGeom>
              <a:avLst/>
              <a:gdLst>
                <a:gd name="connsiteX0" fmla="*/ 24591 w 190114"/>
                <a:gd name="connsiteY0" fmla="*/ 61923 h 231494"/>
                <a:gd name="connsiteX1" fmla="*/ 23258 w 190114"/>
                <a:gd name="connsiteY1" fmla="*/ 74268 h 231494"/>
                <a:gd name="connsiteX2" fmla="*/ 73231 w 190114"/>
                <a:gd name="connsiteY2" fmla="*/ 126907 h 231494"/>
                <a:gd name="connsiteX3" fmla="*/ 113871 w 190114"/>
                <a:gd name="connsiteY3" fmla="*/ 165375 h 231494"/>
                <a:gd name="connsiteX4" fmla="*/ 113032 w 190114"/>
                <a:gd name="connsiteY4" fmla="*/ 171942 h 231494"/>
                <a:gd name="connsiteX5" fmla="*/ 82169 w 190114"/>
                <a:gd name="connsiteY5" fmla="*/ 197521 h 231494"/>
                <a:gd name="connsiteX6" fmla="*/ 58960 w 190114"/>
                <a:gd name="connsiteY6" fmla="*/ 184732 h 231494"/>
                <a:gd name="connsiteX7" fmla="*/ 58269 w 190114"/>
                <a:gd name="connsiteY7" fmla="*/ 177670 h 231494"/>
                <a:gd name="connsiteX8" fmla="*/ 60935 w 190114"/>
                <a:gd name="connsiteY8" fmla="*/ 159153 h 231494"/>
                <a:gd name="connsiteX9" fmla="*/ 4000 w 190114"/>
                <a:gd name="connsiteY9" fmla="*/ 159153 h 231494"/>
                <a:gd name="connsiteX10" fmla="*/ 0 w 190114"/>
                <a:gd name="connsiteY10" fmla="*/ 185818 h 231494"/>
                <a:gd name="connsiteX11" fmla="*/ 7703 w 190114"/>
                <a:gd name="connsiteY11" fmla="*/ 212088 h 231494"/>
                <a:gd name="connsiteX12" fmla="*/ 74268 w 190114"/>
                <a:gd name="connsiteY12" fmla="*/ 231495 h 231494"/>
                <a:gd name="connsiteX13" fmla="*/ 171745 w 190114"/>
                <a:gd name="connsiteY13" fmla="*/ 164190 h 231494"/>
                <a:gd name="connsiteX14" fmla="*/ 118463 w 190114"/>
                <a:gd name="connsiteY14" fmla="*/ 92983 h 231494"/>
                <a:gd name="connsiteX15" fmla="*/ 82712 w 190114"/>
                <a:gd name="connsiteY15" fmla="*/ 56837 h 231494"/>
                <a:gd name="connsiteX16" fmla="*/ 112093 w 190114"/>
                <a:gd name="connsiteY16" fmla="*/ 30468 h 231494"/>
                <a:gd name="connsiteX17" fmla="*/ 129327 w 190114"/>
                <a:gd name="connsiteY17" fmla="*/ 36344 h 231494"/>
                <a:gd name="connsiteX18" fmla="*/ 132487 w 190114"/>
                <a:gd name="connsiteY18" fmla="*/ 47998 h 231494"/>
                <a:gd name="connsiteX19" fmla="*/ 130413 w 190114"/>
                <a:gd name="connsiteY19" fmla="*/ 64688 h 231494"/>
                <a:gd name="connsiteX20" fmla="*/ 187349 w 190114"/>
                <a:gd name="connsiteY20" fmla="*/ 64688 h 231494"/>
                <a:gd name="connsiteX21" fmla="*/ 190114 w 190114"/>
                <a:gd name="connsiteY21" fmla="*/ 46467 h 231494"/>
                <a:gd name="connsiteX22" fmla="*/ 182164 w 190114"/>
                <a:gd name="connsiteY22" fmla="*/ 21184 h 231494"/>
                <a:gd name="connsiteX23" fmla="*/ 125426 w 190114"/>
                <a:gd name="connsiteY23" fmla="*/ 0 h 231494"/>
                <a:gd name="connsiteX24" fmla="*/ 24690 w 190114"/>
                <a:gd name="connsiteY24" fmla="*/ 61923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114" h="231494">
                  <a:moveTo>
                    <a:pt x="24591" y="61923"/>
                  </a:moveTo>
                  <a:cubicBezTo>
                    <a:pt x="23653" y="66417"/>
                    <a:pt x="23258" y="70466"/>
                    <a:pt x="23258" y="74268"/>
                  </a:cubicBezTo>
                  <a:cubicBezTo>
                    <a:pt x="23258" y="103057"/>
                    <a:pt x="48541" y="115254"/>
                    <a:pt x="73231" y="126907"/>
                  </a:cubicBezTo>
                  <a:cubicBezTo>
                    <a:pt x="94069" y="136932"/>
                    <a:pt x="113871" y="146264"/>
                    <a:pt x="113871" y="165375"/>
                  </a:cubicBezTo>
                  <a:cubicBezTo>
                    <a:pt x="113871" y="167399"/>
                    <a:pt x="113575" y="169671"/>
                    <a:pt x="113032" y="171942"/>
                  </a:cubicBezTo>
                  <a:cubicBezTo>
                    <a:pt x="109427" y="189620"/>
                    <a:pt x="94860" y="197521"/>
                    <a:pt x="82169" y="197521"/>
                  </a:cubicBezTo>
                  <a:cubicBezTo>
                    <a:pt x="68787" y="197521"/>
                    <a:pt x="61479" y="193423"/>
                    <a:pt x="58960" y="184732"/>
                  </a:cubicBezTo>
                  <a:cubicBezTo>
                    <a:pt x="58466" y="182707"/>
                    <a:pt x="58269" y="180288"/>
                    <a:pt x="58269" y="177670"/>
                  </a:cubicBezTo>
                  <a:cubicBezTo>
                    <a:pt x="58269" y="172634"/>
                    <a:pt x="59158" y="166461"/>
                    <a:pt x="60935" y="159153"/>
                  </a:cubicBezTo>
                  <a:lnTo>
                    <a:pt x="4000" y="159153"/>
                  </a:lnTo>
                  <a:cubicBezTo>
                    <a:pt x="1432" y="169177"/>
                    <a:pt x="0" y="178065"/>
                    <a:pt x="0" y="185818"/>
                  </a:cubicBezTo>
                  <a:cubicBezTo>
                    <a:pt x="0" y="196781"/>
                    <a:pt x="2518" y="205521"/>
                    <a:pt x="7703" y="212088"/>
                  </a:cubicBezTo>
                  <a:cubicBezTo>
                    <a:pt x="18024" y="225619"/>
                    <a:pt x="38517" y="231495"/>
                    <a:pt x="74268" y="231495"/>
                  </a:cubicBezTo>
                  <a:cubicBezTo>
                    <a:pt x="123994" y="231495"/>
                    <a:pt x="163202" y="204533"/>
                    <a:pt x="171745" y="164190"/>
                  </a:cubicBezTo>
                  <a:cubicBezTo>
                    <a:pt x="180436" y="123253"/>
                    <a:pt x="147499" y="107155"/>
                    <a:pt x="118463" y="92983"/>
                  </a:cubicBezTo>
                  <a:cubicBezTo>
                    <a:pt x="97329" y="82663"/>
                    <a:pt x="79157" y="73725"/>
                    <a:pt x="82712" y="56837"/>
                  </a:cubicBezTo>
                  <a:cubicBezTo>
                    <a:pt x="86218" y="40097"/>
                    <a:pt x="96983" y="30468"/>
                    <a:pt x="112093" y="30468"/>
                  </a:cubicBezTo>
                  <a:cubicBezTo>
                    <a:pt x="118612" y="30468"/>
                    <a:pt x="125130" y="31110"/>
                    <a:pt x="129327" y="36344"/>
                  </a:cubicBezTo>
                  <a:cubicBezTo>
                    <a:pt x="131401" y="38764"/>
                    <a:pt x="132487" y="42467"/>
                    <a:pt x="132487" y="47998"/>
                  </a:cubicBezTo>
                  <a:cubicBezTo>
                    <a:pt x="132487" y="52294"/>
                    <a:pt x="131747" y="57923"/>
                    <a:pt x="130413" y="64688"/>
                  </a:cubicBezTo>
                  <a:lnTo>
                    <a:pt x="187349" y="64688"/>
                  </a:lnTo>
                  <a:cubicBezTo>
                    <a:pt x="189077" y="58219"/>
                    <a:pt x="190114" y="52146"/>
                    <a:pt x="190114" y="46467"/>
                  </a:cubicBezTo>
                  <a:cubicBezTo>
                    <a:pt x="190114" y="36640"/>
                    <a:pt x="187448" y="28147"/>
                    <a:pt x="182164" y="21184"/>
                  </a:cubicBezTo>
                  <a:cubicBezTo>
                    <a:pt x="171843" y="7456"/>
                    <a:pt x="151696" y="0"/>
                    <a:pt x="125426" y="0"/>
                  </a:cubicBezTo>
                  <a:cubicBezTo>
                    <a:pt x="104983" y="0"/>
                    <a:pt x="36936" y="4444"/>
                    <a:pt x="24690" y="61923"/>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41" name="Freeform: Shape 40">
              <a:extLst>
                <a:ext uri="{FF2B5EF4-FFF2-40B4-BE49-F238E27FC236}">
                  <a16:creationId xmlns:a16="http://schemas.microsoft.com/office/drawing/2014/main" id="{534BD9FE-D708-025B-C3AD-FCB4114E395F}"/>
                </a:ext>
              </a:extLst>
            </p:cNvPr>
            <p:cNvSpPr/>
            <p:nvPr/>
          </p:nvSpPr>
          <p:spPr>
            <a:xfrm>
              <a:off x="13851997" y="2793718"/>
              <a:ext cx="195229" cy="231494"/>
            </a:xfrm>
            <a:custGeom>
              <a:avLst/>
              <a:gdLst>
                <a:gd name="connsiteX0" fmla="*/ 122572 w 195229"/>
                <a:gd name="connsiteY0" fmla="*/ 0 h 231494"/>
                <a:gd name="connsiteX1" fmla="*/ 7615 w 195229"/>
                <a:gd name="connsiteY1" fmla="*/ 113328 h 231494"/>
                <a:gd name="connsiteX2" fmla="*/ 7615 w 195229"/>
                <a:gd name="connsiteY2" fmla="*/ 113328 h 231494"/>
                <a:gd name="connsiteX3" fmla="*/ 11614 w 195229"/>
                <a:gd name="connsiteY3" fmla="*/ 211200 h 231494"/>
                <a:gd name="connsiteX4" fmla="*/ 72253 w 195229"/>
                <a:gd name="connsiteY4" fmla="*/ 231495 h 231494"/>
                <a:gd name="connsiteX5" fmla="*/ 188396 w 195229"/>
                <a:gd name="connsiteY5" fmla="*/ 112340 h 231494"/>
                <a:gd name="connsiteX6" fmla="*/ 183804 w 195229"/>
                <a:gd name="connsiteY6" fmla="*/ 20690 h 231494"/>
                <a:gd name="connsiteX7" fmla="*/ 122572 w 195229"/>
                <a:gd name="connsiteY7" fmla="*/ 49 h 231494"/>
                <a:gd name="connsiteX8" fmla="*/ 62871 w 195229"/>
                <a:gd name="connsiteY8" fmla="*/ 189522 h 231494"/>
                <a:gd name="connsiteX9" fmla="*/ 67019 w 195229"/>
                <a:gd name="connsiteY9" fmla="*/ 108686 h 231494"/>
                <a:gd name="connsiteX10" fmla="*/ 67019 w 195229"/>
                <a:gd name="connsiteY10" fmla="*/ 108686 h 231494"/>
                <a:gd name="connsiteX11" fmla="*/ 113980 w 195229"/>
                <a:gd name="connsiteY11" fmla="*/ 35356 h 231494"/>
                <a:gd name="connsiteX12" fmla="*/ 132794 w 195229"/>
                <a:gd name="connsiteY12" fmla="*/ 42566 h 231494"/>
                <a:gd name="connsiteX13" fmla="*/ 130720 w 195229"/>
                <a:gd name="connsiteY13" fmla="*/ 109822 h 231494"/>
                <a:gd name="connsiteX14" fmla="*/ 80994 w 195229"/>
                <a:gd name="connsiteY14" fmla="*/ 196139 h 231494"/>
                <a:gd name="connsiteX15" fmla="*/ 62921 w 195229"/>
                <a:gd name="connsiteY15" fmla="*/ 189571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29" h="231494">
                  <a:moveTo>
                    <a:pt x="122572" y="0"/>
                  </a:moveTo>
                  <a:cubicBezTo>
                    <a:pt x="38724" y="0"/>
                    <a:pt x="20355" y="53627"/>
                    <a:pt x="7615" y="113328"/>
                  </a:cubicBezTo>
                  <a:lnTo>
                    <a:pt x="7615" y="113328"/>
                  </a:lnTo>
                  <a:cubicBezTo>
                    <a:pt x="-1718" y="157573"/>
                    <a:pt x="-4681" y="191201"/>
                    <a:pt x="11614" y="211200"/>
                  </a:cubicBezTo>
                  <a:cubicBezTo>
                    <a:pt x="22577" y="224927"/>
                    <a:pt x="42477" y="231495"/>
                    <a:pt x="72253" y="231495"/>
                  </a:cubicBezTo>
                  <a:cubicBezTo>
                    <a:pt x="148596" y="231495"/>
                    <a:pt x="172002" y="189620"/>
                    <a:pt x="188396" y="112340"/>
                  </a:cubicBezTo>
                  <a:cubicBezTo>
                    <a:pt x="195902" y="76984"/>
                    <a:pt x="200642" y="41381"/>
                    <a:pt x="183804" y="20690"/>
                  </a:cubicBezTo>
                  <a:cubicBezTo>
                    <a:pt x="172644" y="6716"/>
                    <a:pt x="152546" y="49"/>
                    <a:pt x="122572" y="49"/>
                  </a:cubicBezTo>
                  <a:close/>
                  <a:moveTo>
                    <a:pt x="62871" y="189522"/>
                  </a:moveTo>
                  <a:cubicBezTo>
                    <a:pt x="55168" y="179942"/>
                    <a:pt x="56106" y="159597"/>
                    <a:pt x="67019" y="108686"/>
                  </a:cubicBezTo>
                  <a:lnTo>
                    <a:pt x="67019" y="108686"/>
                  </a:lnTo>
                  <a:cubicBezTo>
                    <a:pt x="76747" y="63256"/>
                    <a:pt x="84055" y="35356"/>
                    <a:pt x="113980" y="35356"/>
                  </a:cubicBezTo>
                  <a:cubicBezTo>
                    <a:pt x="122720" y="35356"/>
                    <a:pt x="128892" y="37776"/>
                    <a:pt x="132794" y="42566"/>
                  </a:cubicBezTo>
                  <a:cubicBezTo>
                    <a:pt x="141831" y="53627"/>
                    <a:pt x="137583" y="77379"/>
                    <a:pt x="130720" y="109822"/>
                  </a:cubicBezTo>
                  <a:cubicBezTo>
                    <a:pt x="115807" y="179991"/>
                    <a:pt x="106524" y="196139"/>
                    <a:pt x="80994" y="196139"/>
                  </a:cubicBezTo>
                  <a:cubicBezTo>
                    <a:pt x="72204" y="196139"/>
                    <a:pt x="66575" y="194163"/>
                    <a:pt x="62921" y="189571"/>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42" name="Freeform: Shape 41">
              <a:extLst>
                <a:ext uri="{FF2B5EF4-FFF2-40B4-BE49-F238E27FC236}">
                  <a16:creationId xmlns:a16="http://schemas.microsoft.com/office/drawing/2014/main" id="{2AF06323-7023-8C27-4B60-54F089162E1E}"/>
                </a:ext>
              </a:extLst>
            </p:cNvPr>
            <p:cNvSpPr/>
            <p:nvPr/>
          </p:nvSpPr>
          <p:spPr>
            <a:xfrm>
              <a:off x="14058466" y="2798162"/>
              <a:ext cx="209224" cy="227052"/>
            </a:xfrm>
            <a:custGeom>
              <a:avLst/>
              <a:gdLst>
                <a:gd name="connsiteX0" fmla="*/ 150857 w 209224"/>
                <a:gd name="connsiteY0" fmla="*/ 0 h 227052"/>
                <a:gd name="connsiteX1" fmla="*/ 117772 w 209224"/>
                <a:gd name="connsiteY1" fmla="*/ 155844 h 227052"/>
                <a:gd name="connsiteX2" fmla="*/ 83848 w 209224"/>
                <a:gd name="connsiteY2" fmla="*/ 193077 h 227052"/>
                <a:gd name="connsiteX3" fmla="*/ 66812 w 209224"/>
                <a:gd name="connsiteY3" fmla="*/ 186510 h 227052"/>
                <a:gd name="connsiteX4" fmla="*/ 62713 w 209224"/>
                <a:gd name="connsiteY4" fmla="*/ 172090 h 227052"/>
                <a:gd name="connsiteX5" fmla="*/ 64886 w 209224"/>
                <a:gd name="connsiteY5" fmla="*/ 154709 h 227052"/>
                <a:gd name="connsiteX6" fmla="*/ 97773 w 209224"/>
                <a:gd name="connsiteY6" fmla="*/ 0 h 227052"/>
                <a:gd name="connsiteX7" fmla="*/ 39504 w 209224"/>
                <a:gd name="connsiteY7" fmla="*/ 0 h 227052"/>
                <a:gd name="connsiteX8" fmla="*/ 1086 w 209224"/>
                <a:gd name="connsiteY8" fmla="*/ 180683 h 227052"/>
                <a:gd name="connsiteX9" fmla="*/ 0 w 209224"/>
                <a:gd name="connsiteY9" fmla="*/ 190855 h 227052"/>
                <a:gd name="connsiteX10" fmla="*/ 7209 w 209224"/>
                <a:gd name="connsiteY10" fmla="*/ 212039 h 227052"/>
                <a:gd name="connsiteX11" fmla="*/ 44887 w 209224"/>
                <a:gd name="connsiteY11" fmla="*/ 227051 h 227052"/>
                <a:gd name="connsiteX12" fmla="*/ 107797 w 209224"/>
                <a:gd name="connsiteY12" fmla="*/ 204978 h 227052"/>
                <a:gd name="connsiteX13" fmla="*/ 103550 w 209224"/>
                <a:gd name="connsiteY13" fmla="*/ 222607 h 227052"/>
                <a:gd name="connsiteX14" fmla="*/ 164041 w 209224"/>
                <a:gd name="connsiteY14" fmla="*/ 222607 h 227052"/>
                <a:gd name="connsiteX15" fmla="*/ 171053 w 209224"/>
                <a:gd name="connsiteY15" fmla="*/ 179596 h 227052"/>
                <a:gd name="connsiteX16" fmla="*/ 209224 w 209224"/>
                <a:gd name="connsiteY16" fmla="*/ 0 h 227052"/>
                <a:gd name="connsiteX17" fmla="*/ 150906 w 209224"/>
                <a:gd name="connsiteY17" fmla="*/ 0 h 22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224" h="227052">
                  <a:moveTo>
                    <a:pt x="150857" y="0"/>
                  </a:moveTo>
                  <a:cubicBezTo>
                    <a:pt x="150067" y="4049"/>
                    <a:pt x="117772" y="155844"/>
                    <a:pt x="117772" y="155844"/>
                  </a:cubicBezTo>
                  <a:cubicBezTo>
                    <a:pt x="113674" y="175103"/>
                    <a:pt x="106810" y="193077"/>
                    <a:pt x="83848" y="193077"/>
                  </a:cubicBezTo>
                  <a:cubicBezTo>
                    <a:pt x="75898" y="193077"/>
                    <a:pt x="70367" y="190904"/>
                    <a:pt x="66812" y="186510"/>
                  </a:cubicBezTo>
                  <a:cubicBezTo>
                    <a:pt x="63701" y="182757"/>
                    <a:pt x="62713" y="177670"/>
                    <a:pt x="62713" y="172090"/>
                  </a:cubicBezTo>
                  <a:cubicBezTo>
                    <a:pt x="62713" y="166510"/>
                    <a:pt x="63701" y="160387"/>
                    <a:pt x="64886" y="154709"/>
                  </a:cubicBezTo>
                  <a:cubicBezTo>
                    <a:pt x="64886" y="154709"/>
                    <a:pt x="96538" y="6024"/>
                    <a:pt x="97773" y="0"/>
                  </a:cubicBezTo>
                  <a:lnTo>
                    <a:pt x="39504" y="0"/>
                  </a:lnTo>
                  <a:cubicBezTo>
                    <a:pt x="38665" y="4099"/>
                    <a:pt x="1086" y="180683"/>
                    <a:pt x="1086" y="180683"/>
                  </a:cubicBezTo>
                  <a:cubicBezTo>
                    <a:pt x="345" y="184189"/>
                    <a:pt x="0" y="187596"/>
                    <a:pt x="0" y="190855"/>
                  </a:cubicBezTo>
                  <a:cubicBezTo>
                    <a:pt x="0" y="199052"/>
                    <a:pt x="2469" y="206212"/>
                    <a:pt x="7209" y="212039"/>
                  </a:cubicBezTo>
                  <a:cubicBezTo>
                    <a:pt x="14962" y="221619"/>
                    <a:pt x="28591" y="227051"/>
                    <a:pt x="44887" y="227051"/>
                  </a:cubicBezTo>
                  <a:cubicBezTo>
                    <a:pt x="86761" y="227248"/>
                    <a:pt x="107797" y="204978"/>
                    <a:pt x="107797" y="204978"/>
                  </a:cubicBezTo>
                  <a:cubicBezTo>
                    <a:pt x="107797" y="204978"/>
                    <a:pt x="104587" y="217915"/>
                    <a:pt x="103550" y="222607"/>
                  </a:cubicBezTo>
                  <a:lnTo>
                    <a:pt x="164041" y="222607"/>
                  </a:lnTo>
                  <a:cubicBezTo>
                    <a:pt x="165967" y="206755"/>
                    <a:pt x="168288" y="192583"/>
                    <a:pt x="171053" y="179596"/>
                  </a:cubicBezTo>
                  <a:cubicBezTo>
                    <a:pt x="171053" y="179596"/>
                    <a:pt x="207891" y="6074"/>
                    <a:pt x="209224" y="0"/>
                  </a:cubicBezTo>
                  <a:lnTo>
                    <a:pt x="150906" y="0"/>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43" name="Freeform: Shape 42">
              <a:extLst>
                <a:ext uri="{FF2B5EF4-FFF2-40B4-BE49-F238E27FC236}">
                  <a16:creationId xmlns:a16="http://schemas.microsoft.com/office/drawing/2014/main" id="{7B065621-E41D-C8B3-568C-DD71268B662C}"/>
                </a:ext>
              </a:extLst>
            </p:cNvPr>
            <p:cNvSpPr/>
            <p:nvPr/>
          </p:nvSpPr>
          <p:spPr>
            <a:xfrm>
              <a:off x="14269320" y="2793890"/>
              <a:ext cx="163350" cy="226878"/>
            </a:xfrm>
            <a:custGeom>
              <a:avLst/>
              <a:gdLst>
                <a:gd name="connsiteX0" fmla="*/ 96934 w 163350"/>
                <a:gd name="connsiteY0" fmla="*/ 30493 h 226878"/>
                <a:gd name="connsiteX1" fmla="*/ 102612 w 163350"/>
                <a:gd name="connsiteY1" fmla="*/ 4272 h 226878"/>
                <a:gd name="connsiteX2" fmla="*/ 47405 w 163350"/>
                <a:gd name="connsiteY2" fmla="*/ 4272 h 226878"/>
                <a:gd name="connsiteX3" fmla="*/ 0 w 163350"/>
                <a:gd name="connsiteY3" fmla="*/ 226878 h 226878"/>
                <a:gd name="connsiteX4" fmla="*/ 58368 w 163350"/>
                <a:gd name="connsiteY4" fmla="*/ 226878 h 226878"/>
                <a:gd name="connsiteX5" fmla="*/ 84342 w 163350"/>
                <a:gd name="connsiteY5" fmla="*/ 104958 h 226878"/>
                <a:gd name="connsiteX6" fmla="*/ 152536 w 163350"/>
                <a:gd name="connsiteY6" fmla="*/ 51331 h 226878"/>
                <a:gd name="connsiteX7" fmla="*/ 163350 w 163350"/>
                <a:gd name="connsiteY7" fmla="*/ 25 h 226878"/>
                <a:gd name="connsiteX8" fmla="*/ 96934 w 163350"/>
                <a:gd name="connsiteY8" fmla="*/ 30493 h 226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50" h="226878">
                  <a:moveTo>
                    <a:pt x="96934" y="30493"/>
                  </a:moveTo>
                  <a:cubicBezTo>
                    <a:pt x="96934" y="30493"/>
                    <a:pt x="101526" y="9358"/>
                    <a:pt x="102612" y="4272"/>
                  </a:cubicBezTo>
                  <a:lnTo>
                    <a:pt x="47405" y="4272"/>
                  </a:lnTo>
                  <a:cubicBezTo>
                    <a:pt x="46566" y="8321"/>
                    <a:pt x="1383" y="220854"/>
                    <a:pt x="0" y="226878"/>
                  </a:cubicBezTo>
                  <a:lnTo>
                    <a:pt x="58368" y="226878"/>
                  </a:lnTo>
                  <a:cubicBezTo>
                    <a:pt x="59207" y="222977"/>
                    <a:pt x="84342" y="104958"/>
                    <a:pt x="84342" y="104958"/>
                  </a:cubicBezTo>
                  <a:cubicBezTo>
                    <a:pt x="88736" y="83725"/>
                    <a:pt x="96292" y="48665"/>
                    <a:pt x="152536" y="51331"/>
                  </a:cubicBezTo>
                  <a:cubicBezTo>
                    <a:pt x="153326" y="47578"/>
                    <a:pt x="162165" y="5951"/>
                    <a:pt x="163350" y="25"/>
                  </a:cubicBezTo>
                  <a:cubicBezTo>
                    <a:pt x="127006" y="-1012"/>
                    <a:pt x="96934" y="30493"/>
                    <a:pt x="96934" y="30493"/>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44" name="Freeform: Shape 43">
              <a:extLst>
                <a:ext uri="{FF2B5EF4-FFF2-40B4-BE49-F238E27FC236}">
                  <a16:creationId xmlns:a16="http://schemas.microsoft.com/office/drawing/2014/main" id="{4B2FD94B-E1A1-E678-D3E7-5C5BD2D53258}"/>
                </a:ext>
              </a:extLst>
            </p:cNvPr>
            <p:cNvSpPr/>
            <p:nvPr/>
          </p:nvSpPr>
          <p:spPr>
            <a:xfrm>
              <a:off x="13173916" y="2793890"/>
              <a:ext cx="163300" cy="226878"/>
            </a:xfrm>
            <a:custGeom>
              <a:avLst/>
              <a:gdLst>
                <a:gd name="connsiteX0" fmla="*/ 96884 w 163300"/>
                <a:gd name="connsiteY0" fmla="*/ 30493 h 226878"/>
                <a:gd name="connsiteX1" fmla="*/ 102464 w 163300"/>
                <a:gd name="connsiteY1" fmla="*/ 4272 h 226878"/>
                <a:gd name="connsiteX2" fmla="*/ 47257 w 163300"/>
                <a:gd name="connsiteY2" fmla="*/ 4272 h 226878"/>
                <a:gd name="connsiteX3" fmla="*/ 0 w 163300"/>
                <a:gd name="connsiteY3" fmla="*/ 226878 h 226878"/>
                <a:gd name="connsiteX4" fmla="*/ 58269 w 163300"/>
                <a:gd name="connsiteY4" fmla="*/ 226878 h 226878"/>
                <a:gd name="connsiteX5" fmla="*/ 84292 w 163300"/>
                <a:gd name="connsiteY5" fmla="*/ 104958 h 226878"/>
                <a:gd name="connsiteX6" fmla="*/ 152437 w 163300"/>
                <a:gd name="connsiteY6" fmla="*/ 51331 h 226878"/>
                <a:gd name="connsiteX7" fmla="*/ 163301 w 163300"/>
                <a:gd name="connsiteY7" fmla="*/ 25 h 226878"/>
                <a:gd name="connsiteX8" fmla="*/ 96884 w 163300"/>
                <a:gd name="connsiteY8" fmla="*/ 30493 h 226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00" h="226878">
                  <a:moveTo>
                    <a:pt x="96884" y="30493"/>
                  </a:moveTo>
                  <a:cubicBezTo>
                    <a:pt x="96884" y="30493"/>
                    <a:pt x="101378" y="9358"/>
                    <a:pt x="102464" y="4272"/>
                  </a:cubicBezTo>
                  <a:lnTo>
                    <a:pt x="47257" y="4272"/>
                  </a:lnTo>
                  <a:cubicBezTo>
                    <a:pt x="46467" y="8321"/>
                    <a:pt x="1185" y="220854"/>
                    <a:pt x="0" y="226878"/>
                  </a:cubicBezTo>
                  <a:lnTo>
                    <a:pt x="58269" y="226878"/>
                  </a:lnTo>
                  <a:cubicBezTo>
                    <a:pt x="59158" y="222977"/>
                    <a:pt x="84292" y="104958"/>
                    <a:pt x="84292" y="104958"/>
                  </a:cubicBezTo>
                  <a:cubicBezTo>
                    <a:pt x="88687" y="83725"/>
                    <a:pt x="96193" y="48665"/>
                    <a:pt x="152437" y="51331"/>
                  </a:cubicBezTo>
                  <a:cubicBezTo>
                    <a:pt x="153227" y="47578"/>
                    <a:pt x="162066" y="5951"/>
                    <a:pt x="163301" y="25"/>
                  </a:cubicBezTo>
                  <a:cubicBezTo>
                    <a:pt x="126907" y="-1012"/>
                    <a:pt x="96884" y="30493"/>
                    <a:pt x="96884" y="30493"/>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45" name="Freeform: Shape 44">
              <a:extLst>
                <a:ext uri="{FF2B5EF4-FFF2-40B4-BE49-F238E27FC236}">
                  <a16:creationId xmlns:a16="http://schemas.microsoft.com/office/drawing/2014/main" id="{49421428-E4E3-56C3-2D46-6FF8A73EA7DA}"/>
                </a:ext>
              </a:extLst>
            </p:cNvPr>
            <p:cNvSpPr/>
            <p:nvPr/>
          </p:nvSpPr>
          <p:spPr>
            <a:xfrm>
              <a:off x="14416180" y="2793767"/>
              <a:ext cx="196875" cy="231396"/>
            </a:xfrm>
            <a:custGeom>
              <a:avLst/>
              <a:gdLst>
                <a:gd name="connsiteX0" fmla="*/ 7650 w 196875"/>
                <a:gd name="connsiteY0" fmla="*/ 113229 h 231396"/>
                <a:gd name="connsiteX1" fmla="*/ 7650 w 196875"/>
                <a:gd name="connsiteY1" fmla="*/ 113229 h 231396"/>
                <a:gd name="connsiteX2" fmla="*/ 11502 w 196875"/>
                <a:gd name="connsiteY2" fmla="*/ 211101 h 231396"/>
                <a:gd name="connsiteX3" fmla="*/ 72289 w 196875"/>
                <a:gd name="connsiteY3" fmla="*/ 231396 h 231396"/>
                <a:gd name="connsiteX4" fmla="*/ 180531 w 196875"/>
                <a:gd name="connsiteY4" fmla="*/ 148240 h 231396"/>
                <a:gd name="connsiteX5" fmla="*/ 122212 w 196875"/>
                <a:gd name="connsiteY5" fmla="*/ 148240 h 231396"/>
                <a:gd name="connsiteX6" fmla="*/ 80931 w 196875"/>
                <a:gd name="connsiteY6" fmla="*/ 196089 h 231396"/>
                <a:gd name="connsiteX7" fmla="*/ 62907 w 196875"/>
                <a:gd name="connsiteY7" fmla="*/ 189522 h 231396"/>
                <a:gd name="connsiteX8" fmla="*/ 66956 w 196875"/>
                <a:gd name="connsiteY8" fmla="*/ 108686 h 231396"/>
                <a:gd name="connsiteX9" fmla="*/ 114065 w 196875"/>
                <a:gd name="connsiteY9" fmla="*/ 35356 h 231396"/>
                <a:gd name="connsiteX10" fmla="*/ 133323 w 196875"/>
                <a:gd name="connsiteY10" fmla="*/ 42566 h 231396"/>
                <a:gd name="connsiteX11" fmla="*/ 138311 w 196875"/>
                <a:gd name="connsiteY11" fmla="*/ 60540 h 231396"/>
                <a:gd name="connsiteX12" fmla="*/ 135940 w 196875"/>
                <a:gd name="connsiteY12" fmla="*/ 80539 h 231396"/>
                <a:gd name="connsiteX13" fmla="*/ 194111 w 196875"/>
                <a:gd name="connsiteY13" fmla="*/ 80539 h 231396"/>
                <a:gd name="connsiteX14" fmla="*/ 196875 w 196875"/>
                <a:gd name="connsiteY14" fmla="*/ 57281 h 231396"/>
                <a:gd name="connsiteX15" fmla="*/ 185913 w 196875"/>
                <a:gd name="connsiteY15" fmla="*/ 21431 h 231396"/>
                <a:gd name="connsiteX16" fmla="*/ 122608 w 196875"/>
                <a:gd name="connsiteY16" fmla="*/ 0 h 231396"/>
                <a:gd name="connsiteX17" fmla="*/ 7700 w 196875"/>
                <a:gd name="connsiteY17" fmla="*/ 113328 h 23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6875" h="231396">
                  <a:moveTo>
                    <a:pt x="7650" y="113229"/>
                  </a:moveTo>
                  <a:lnTo>
                    <a:pt x="7650" y="113229"/>
                  </a:lnTo>
                  <a:cubicBezTo>
                    <a:pt x="-1683" y="157474"/>
                    <a:pt x="-4695" y="191102"/>
                    <a:pt x="11502" y="211101"/>
                  </a:cubicBezTo>
                  <a:cubicBezTo>
                    <a:pt x="22464" y="224829"/>
                    <a:pt x="42513" y="231396"/>
                    <a:pt x="72289" y="231396"/>
                  </a:cubicBezTo>
                  <a:cubicBezTo>
                    <a:pt x="132187" y="231396"/>
                    <a:pt x="167445" y="204138"/>
                    <a:pt x="180531" y="148240"/>
                  </a:cubicBezTo>
                  <a:lnTo>
                    <a:pt x="122212" y="148240"/>
                  </a:lnTo>
                  <a:cubicBezTo>
                    <a:pt x="115299" y="179004"/>
                    <a:pt x="100633" y="196089"/>
                    <a:pt x="80931" y="196089"/>
                  </a:cubicBezTo>
                  <a:cubicBezTo>
                    <a:pt x="72043" y="196089"/>
                    <a:pt x="66512" y="194114"/>
                    <a:pt x="62907" y="189522"/>
                  </a:cubicBezTo>
                  <a:cubicBezTo>
                    <a:pt x="55055" y="179942"/>
                    <a:pt x="56092" y="159597"/>
                    <a:pt x="66956" y="108686"/>
                  </a:cubicBezTo>
                  <a:cubicBezTo>
                    <a:pt x="76684" y="63256"/>
                    <a:pt x="84140" y="35356"/>
                    <a:pt x="114065" y="35356"/>
                  </a:cubicBezTo>
                  <a:cubicBezTo>
                    <a:pt x="123102" y="35356"/>
                    <a:pt x="129521" y="37776"/>
                    <a:pt x="133323" y="42566"/>
                  </a:cubicBezTo>
                  <a:cubicBezTo>
                    <a:pt x="136681" y="46664"/>
                    <a:pt x="138311" y="52393"/>
                    <a:pt x="138311" y="60540"/>
                  </a:cubicBezTo>
                  <a:cubicBezTo>
                    <a:pt x="138311" y="65972"/>
                    <a:pt x="137471" y="72737"/>
                    <a:pt x="135940" y="80539"/>
                  </a:cubicBezTo>
                  <a:lnTo>
                    <a:pt x="194111" y="80539"/>
                  </a:lnTo>
                  <a:cubicBezTo>
                    <a:pt x="195789" y="72145"/>
                    <a:pt x="196875" y="64244"/>
                    <a:pt x="196875" y="57281"/>
                  </a:cubicBezTo>
                  <a:cubicBezTo>
                    <a:pt x="196875" y="42418"/>
                    <a:pt x="193271" y="30517"/>
                    <a:pt x="185913" y="21431"/>
                  </a:cubicBezTo>
                  <a:cubicBezTo>
                    <a:pt x="174309" y="7210"/>
                    <a:pt x="153075" y="0"/>
                    <a:pt x="122608" y="0"/>
                  </a:cubicBezTo>
                  <a:cubicBezTo>
                    <a:pt x="38760" y="0"/>
                    <a:pt x="20440" y="53627"/>
                    <a:pt x="7700" y="113328"/>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46" name="Freeform: Shape 45">
              <a:extLst>
                <a:ext uri="{FF2B5EF4-FFF2-40B4-BE49-F238E27FC236}">
                  <a16:creationId xmlns:a16="http://schemas.microsoft.com/office/drawing/2014/main" id="{D12531AD-7BA1-05EA-5E05-82FFE65E20A5}"/>
                </a:ext>
              </a:extLst>
            </p:cNvPr>
            <p:cNvSpPr/>
            <p:nvPr/>
          </p:nvSpPr>
          <p:spPr>
            <a:xfrm>
              <a:off x="14617157" y="2793718"/>
              <a:ext cx="195494" cy="231494"/>
            </a:xfrm>
            <a:custGeom>
              <a:avLst/>
              <a:gdLst>
                <a:gd name="connsiteX0" fmla="*/ 195494 w 195494"/>
                <a:gd name="connsiteY0" fmla="*/ 61627 h 231494"/>
                <a:gd name="connsiteX1" fmla="*/ 184285 w 195494"/>
                <a:gd name="connsiteY1" fmla="*/ 21184 h 231494"/>
                <a:gd name="connsiteX2" fmla="*/ 122560 w 195494"/>
                <a:gd name="connsiteY2" fmla="*/ 0 h 231494"/>
                <a:gd name="connsiteX3" fmla="*/ 7750 w 195494"/>
                <a:gd name="connsiteY3" fmla="*/ 113328 h 231494"/>
                <a:gd name="connsiteX4" fmla="*/ 11553 w 195494"/>
                <a:gd name="connsiteY4" fmla="*/ 211200 h 231494"/>
                <a:gd name="connsiteX5" fmla="*/ 72340 w 195494"/>
                <a:gd name="connsiteY5" fmla="*/ 231495 h 231494"/>
                <a:gd name="connsiteX6" fmla="*/ 142559 w 195494"/>
                <a:gd name="connsiteY6" fmla="*/ 209965 h 231494"/>
                <a:gd name="connsiteX7" fmla="*/ 177520 w 195494"/>
                <a:gd name="connsiteY7" fmla="*/ 155548 h 231494"/>
                <a:gd name="connsiteX8" fmla="*/ 118511 w 195494"/>
                <a:gd name="connsiteY8" fmla="*/ 155548 h 231494"/>
                <a:gd name="connsiteX9" fmla="*/ 80932 w 195494"/>
                <a:gd name="connsiteY9" fmla="*/ 196139 h 231494"/>
                <a:gd name="connsiteX10" fmla="*/ 64488 w 195494"/>
                <a:gd name="connsiteY10" fmla="*/ 189077 h 231494"/>
                <a:gd name="connsiteX11" fmla="*/ 58266 w 195494"/>
                <a:gd name="connsiteY11" fmla="*/ 165523 h 231494"/>
                <a:gd name="connsiteX12" fmla="*/ 63896 w 195494"/>
                <a:gd name="connsiteY12" fmla="*/ 125475 h 231494"/>
                <a:gd name="connsiteX13" fmla="*/ 185618 w 195494"/>
                <a:gd name="connsiteY13" fmla="*/ 125475 h 231494"/>
                <a:gd name="connsiteX14" fmla="*/ 186112 w 195494"/>
                <a:gd name="connsiteY14" fmla="*/ 123352 h 231494"/>
                <a:gd name="connsiteX15" fmla="*/ 195494 w 195494"/>
                <a:gd name="connsiteY15" fmla="*/ 61627 h 231494"/>
                <a:gd name="connsiteX16" fmla="*/ 71599 w 195494"/>
                <a:gd name="connsiteY16" fmla="*/ 88736 h 231494"/>
                <a:gd name="connsiteX17" fmla="*/ 114165 w 195494"/>
                <a:gd name="connsiteY17" fmla="*/ 33974 h 231494"/>
                <a:gd name="connsiteX18" fmla="*/ 133868 w 195494"/>
                <a:gd name="connsiteY18" fmla="*/ 41726 h 231494"/>
                <a:gd name="connsiteX19" fmla="*/ 135102 w 195494"/>
                <a:gd name="connsiteY19" fmla="*/ 88885 h 231494"/>
                <a:gd name="connsiteX20" fmla="*/ 134263 w 195494"/>
                <a:gd name="connsiteY20" fmla="*/ 92786 h 231494"/>
                <a:gd name="connsiteX21" fmla="*/ 70710 w 195494"/>
                <a:gd name="connsiteY21" fmla="*/ 92786 h 231494"/>
                <a:gd name="connsiteX22" fmla="*/ 71599 w 195494"/>
                <a:gd name="connsiteY22" fmla="*/ 88736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5494" h="231494">
                  <a:moveTo>
                    <a:pt x="195494" y="61627"/>
                  </a:moveTo>
                  <a:cubicBezTo>
                    <a:pt x="195494" y="45479"/>
                    <a:pt x="192433" y="31554"/>
                    <a:pt x="184285" y="21184"/>
                  </a:cubicBezTo>
                  <a:cubicBezTo>
                    <a:pt x="173076" y="6913"/>
                    <a:pt x="152830" y="0"/>
                    <a:pt x="122560" y="0"/>
                  </a:cubicBezTo>
                  <a:cubicBezTo>
                    <a:pt x="38712" y="0"/>
                    <a:pt x="20293" y="53627"/>
                    <a:pt x="7750" y="113328"/>
                  </a:cubicBezTo>
                  <a:cubicBezTo>
                    <a:pt x="-1829" y="157573"/>
                    <a:pt x="-4595" y="191201"/>
                    <a:pt x="11553" y="211200"/>
                  </a:cubicBezTo>
                  <a:cubicBezTo>
                    <a:pt x="22713" y="224927"/>
                    <a:pt x="42564" y="231495"/>
                    <a:pt x="72340" y="231495"/>
                  </a:cubicBezTo>
                  <a:cubicBezTo>
                    <a:pt x="100141" y="231495"/>
                    <a:pt x="124584" y="224088"/>
                    <a:pt x="142559" y="209965"/>
                  </a:cubicBezTo>
                  <a:cubicBezTo>
                    <a:pt x="159496" y="197126"/>
                    <a:pt x="171199" y="178707"/>
                    <a:pt x="177520" y="155548"/>
                  </a:cubicBezTo>
                  <a:lnTo>
                    <a:pt x="118511" y="155548"/>
                  </a:lnTo>
                  <a:cubicBezTo>
                    <a:pt x="112190" y="182312"/>
                    <a:pt x="99746" y="196139"/>
                    <a:pt x="80932" y="196139"/>
                  </a:cubicBezTo>
                  <a:cubicBezTo>
                    <a:pt x="73821" y="196139"/>
                    <a:pt x="68390" y="193768"/>
                    <a:pt x="64488" y="189077"/>
                  </a:cubicBezTo>
                  <a:cubicBezTo>
                    <a:pt x="59995" y="183448"/>
                    <a:pt x="58266" y="175103"/>
                    <a:pt x="58266" y="165523"/>
                  </a:cubicBezTo>
                  <a:cubicBezTo>
                    <a:pt x="58266" y="153276"/>
                    <a:pt x="61032" y="138907"/>
                    <a:pt x="63896" y="125475"/>
                  </a:cubicBezTo>
                  <a:lnTo>
                    <a:pt x="185618" y="125475"/>
                  </a:lnTo>
                  <a:lnTo>
                    <a:pt x="186112" y="123352"/>
                  </a:lnTo>
                  <a:cubicBezTo>
                    <a:pt x="191198" y="101773"/>
                    <a:pt x="195494" y="80342"/>
                    <a:pt x="195494" y="61627"/>
                  </a:cubicBezTo>
                  <a:close/>
                  <a:moveTo>
                    <a:pt x="71599" y="88736"/>
                  </a:moveTo>
                  <a:cubicBezTo>
                    <a:pt x="75747" y="69676"/>
                    <a:pt x="83204" y="33974"/>
                    <a:pt x="114165" y="33974"/>
                  </a:cubicBezTo>
                  <a:cubicBezTo>
                    <a:pt x="123053" y="33974"/>
                    <a:pt x="129720" y="36541"/>
                    <a:pt x="133868" y="41726"/>
                  </a:cubicBezTo>
                  <a:cubicBezTo>
                    <a:pt x="142756" y="52788"/>
                    <a:pt x="138509" y="72885"/>
                    <a:pt x="135102" y="88885"/>
                  </a:cubicBezTo>
                  <a:lnTo>
                    <a:pt x="134263" y="92786"/>
                  </a:lnTo>
                  <a:lnTo>
                    <a:pt x="70710" y="92786"/>
                  </a:lnTo>
                  <a:lnTo>
                    <a:pt x="71599" y="88736"/>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47" name="Freeform: Shape 46">
              <a:extLst>
                <a:ext uri="{FF2B5EF4-FFF2-40B4-BE49-F238E27FC236}">
                  <a16:creationId xmlns:a16="http://schemas.microsoft.com/office/drawing/2014/main" id="{9FEA08D9-B0B0-D6DE-5E67-9D1146C816E3}"/>
                </a:ext>
              </a:extLst>
            </p:cNvPr>
            <p:cNvSpPr/>
            <p:nvPr/>
          </p:nvSpPr>
          <p:spPr>
            <a:xfrm>
              <a:off x="14846427" y="2811890"/>
              <a:ext cx="15999" cy="22912"/>
            </a:xfrm>
            <a:custGeom>
              <a:avLst/>
              <a:gdLst>
                <a:gd name="connsiteX0" fmla="*/ 12444 w 15999"/>
                <a:gd name="connsiteY0" fmla="*/ 22913 h 22912"/>
                <a:gd name="connsiteX1" fmla="*/ 6420 w 15999"/>
                <a:gd name="connsiteY1" fmla="*/ 13185 h 22912"/>
                <a:gd name="connsiteX2" fmla="*/ 3062 w 15999"/>
                <a:gd name="connsiteY2" fmla="*/ 13036 h 22912"/>
                <a:gd name="connsiteX3" fmla="*/ 3062 w 15999"/>
                <a:gd name="connsiteY3" fmla="*/ 22863 h 22912"/>
                <a:gd name="connsiteX4" fmla="*/ 0 w 15999"/>
                <a:gd name="connsiteY4" fmla="*/ 22863 h 22912"/>
                <a:gd name="connsiteX5" fmla="*/ 0 w 15999"/>
                <a:gd name="connsiteY5" fmla="*/ 247 h 22912"/>
                <a:gd name="connsiteX6" fmla="*/ 2420 w 15999"/>
                <a:gd name="connsiteY6" fmla="*/ 99 h 22912"/>
                <a:gd name="connsiteX7" fmla="*/ 5629 w 15999"/>
                <a:gd name="connsiteY7" fmla="*/ 0 h 22912"/>
                <a:gd name="connsiteX8" fmla="*/ 13827 w 15999"/>
                <a:gd name="connsiteY8" fmla="*/ 6518 h 22912"/>
                <a:gd name="connsiteX9" fmla="*/ 12543 w 15999"/>
                <a:gd name="connsiteY9" fmla="*/ 10321 h 22912"/>
                <a:gd name="connsiteX10" fmla="*/ 9432 w 15999"/>
                <a:gd name="connsiteY10" fmla="*/ 12444 h 22912"/>
                <a:gd name="connsiteX11" fmla="*/ 15999 w 15999"/>
                <a:gd name="connsiteY11" fmla="*/ 22863 h 22912"/>
                <a:gd name="connsiteX12" fmla="*/ 12395 w 15999"/>
                <a:gd name="connsiteY12" fmla="*/ 22863 h 22912"/>
                <a:gd name="connsiteX13" fmla="*/ 3111 w 15999"/>
                <a:gd name="connsiteY13" fmla="*/ 3062 h 22912"/>
                <a:gd name="connsiteX14" fmla="*/ 3111 w 15999"/>
                <a:gd name="connsiteY14" fmla="*/ 10419 h 22912"/>
                <a:gd name="connsiteX15" fmla="*/ 5333 w 15999"/>
                <a:gd name="connsiteY15" fmla="*/ 10567 h 22912"/>
                <a:gd name="connsiteX16" fmla="*/ 9432 w 15999"/>
                <a:gd name="connsiteY16" fmla="*/ 9679 h 22912"/>
                <a:gd name="connsiteX17" fmla="*/ 10617 w 15999"/>
                <a:gd name="connsiteY17" fmla="*/ 6469 h 22912"/>
                <a:gd name="connsiteX18" fmla="*/ 9333 w 15999"/>
                <a:gd name="connsiteY18" fmla="*/ 3704 h 22912"/>
                <a:gd name="connsiteX19" fmla="*/ 5037 w 15999"/>
                <a:gd name="connsiteY19" fmla="*/ 2913 h 22912"/>
                <a:gd name="connsiteX20" fmla="*/ 3160 w 15999"/>
                <a:gd name="connsiteY20" fmla="*/ 3062 h 2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999" h="22912">
                  <a:moveTo>
                    <a:pt x="12444" y="22913"/>
                  </a:moveTo>
                  <a:lnTo>
                    <a:pt x="6420" y="13185"/>
                  </a:lnTo>
                  <a:cubicBezTo>
                    <a:pt x="5728" y="13185"/>
                    <a:pt x="4642" y="13185"/>
                    <a:pt x="3062" y="13036"/>
                  </a:cubicBezTo>
                  <a:lnTo>
                    <a:pt x="3062" y="22863"/>
                  </a:lnTo>
                  <a:lnTo>
                    <a:pt x="0" y="22863"/>
                  </a:lnTo>
                  <a:lnTo>
                    <a:pt x="0" y="247"/>
                  </a:lnTo>
                  <a:cubicBezTo>
                    <a:pt x="0" y="247"/>
                    <a:pt x="939" y="148"/>
                    <a:pt x="2420" y="99"/>
                  </a:cubicBezTo>
                  <a:cubicBezTo>
                    <a:pt x="3901" y="0"/>
                    <a:pt x="5037" y="0"/>
                    <a:pt x="5629" y="0"/>
                  </a:cubicBezTo>
                  <a:cubicBezTo>
                    <a:pt x="11160" y="0"/>
                    <a:pt x="13827" y="2173"/>
                    <a:pt x="13827" y="6518"/>
                  </a:cubicBezTo>
                  <a:cubicBezTo>
                    <a:pt x="13827" y="7901"/>
                    <a:pt x="13382" y="9185"/>
                    <a:pt x="12543" y="10321"/>
                  </a:cubicBezTo>
                  <a:cubicBezTo>
                    <a:pt x="11654" y="11456"/>
                    <a:pt x="10567" y="12148"/>
                    <a:pt x="9432" y="12444"/>
                  </a:cubicBezTo>
                  <a:lnTo>
                    <a:pt x="15999" y="22863"/>
                  </a:lnTo>
                  <a:lnTo>
                    <a:pt x="12395" y="22863"/>
                  </a:lnTo>
                  <a:close/>
                  <a:moveTo>
                    <a:pt x="3111" y="3062"/>
                  </a:moveTo>
                  <a:lnTo>
                    <a:pt x="3111" y="10419"/>
                  </a:lnTo>
                  <a:cubicBezTo>
                    <a:pt x="3951" y="10518"/>
                    <a:pt x="4642" y="10567"/>
                    <a:pt x="5333" y="10567"/>
                  </a:cubicBezTo>
                  <a:cubicBezTo>
                    <a:pt x="7210" y="10567"/>
                    <a:pt x="8543" y="10222"/>
                    <a:pt x="9432" y="9679"/>
                  </a:cubicBezTo>
                  <a:cubicBezTo>
                    <a:pt x="10222" y="9086"/>
                    <a:pt x="10617" y="8000"/>
                    <a:pt x="10617" y="6469"/>
                  </a:cubicBezTo>
                  <a:cubicBezTo>
                    <a:pt x="10617" y="5185"/>
                    <a:pt x="10222" y="4296"/>
                    <a:pt x="9333" y="3704"/>
                  </a:cubicBezTo>
                  <a:cubicBezTo>
                    <a:pt x="8444" y="3160"/>
                    <a:pt x="6963" y="2913"/>
                    <a:pt x="5037" y="2913"/>
                  </a:cubicBezTo>
                  <a:cubicBezTo>
                    <a:pt x="4691" y="2913"/>
                    <a:pt x="4099" y="3012"/>
                    <a:pt x="3160" y="3062"/>
                  </a:cubicBezTo>
                  <a:close/>
                </a:path>
              </a:pathLst>
            </a:custGeom>
            <a:solidFill>
              <a:srgbClr val="182C54"/>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48" name="Freeform: Shape 47">
              <a:extLst>
                <a:ext uri="{FF2B5EF4-FFF2-40B4-BE49-F238E27FC236}">
                  <a16:creationId xmlns:a16="http://schemas.microsoft.com/office/drawing/2014/main" id="{2DB8845F-A16D-E6B3-2F14-955D19B3DCD5}"/>
                </a:ext>
              </a:extLst>
            </p:cNvPr>
            <p:cNvSpPr/>
            <p:nvPr/>
          </p:nvSpPr>
          <p:spPr>
            <a:xfrm>
              <a:off x="14830576" y="2801717"/>
              <a:ext cx="44047" cy="44047"/>
            </a:xfrm>
            <a:custGeom>
              <a:avLst/>
              <a:gdLst>
                <a:gd name="connsiteX0" fmla="*/ 0 w 44047"/>
                <a:gd name="connsiteY0" fmla="*/ 22024 h 44047"/>
                <a:gd name="connsiteX1" fmla="*/ 22023 w 44047"/>
                <a:gd name="connsiteY1" fmla="*/ 0 h 44047"/>
                <a:gd name="connsiteX2" fmla="*/ 22023 w 44047"/>
                <a:gd name="connsiteY2" fmla="*/ 0 h 44047"/>
                <a:gd name="connsiteX3" fmla="*/ 44047 w 44047"/>
                <a:gd name="connsiteY3" fmla="*/ 22024 h 44047"/>
                <a:gd name="connsiteX4" fmla="*/ 44047 w 44047"/>
                <a:gd name="connsiteY4" fmla="*/ 22024 h 44047"/>
                <a:gd name="connsiteX5" fmla="*/ 22023 w 44047"/>
                <a:gd name="connsiteY5" fmla="*/ 44047 h 44047"/>
                <a:gd name="connsiteX6" fmla="*/ 22023 w 44047"/>
                <a:gd name="connsiteY6" fmla="*/ 44047 h 44047"/>
                <a:gd name="connsiteX7" fmla="*/ 0 w 44047"/>
                <a:gd name="connsiteY7" fmla="*/ 22024 h 44047"/>
                <a:gd name="connsiteX8" fmla="*/ 0 w 44047"/>
                <a:gd name="connsiteY8" fmla="*/ 22024 h 44047"/>
                <a:gd name="connsiteX9" fmla="*/ 1876 w 44047"/>
                <a:gd name="connsiteY9" fmla="*/ 22024 h 44047"/>
                <a:gd name="connsiteX10" fmla="*/ 22073 w 44047"/>
                <a:gd name="connsiteY10" fmla="*/ 42220 h 44047"/>
                <a:gd name="connsiteX11" fmla="*/ 22073 w 44047"/>
                <a:gd name="connsiteY11" fmla="*/ 42220 h 44047"/>
                <a:gd name="connsiteX12" fmla="*/ 42269 w 44047"/>
                <a:gd name="connsiteY12" fmla="*/ 22024 h 44047"/>
                <a:gd name="connsiteX13" fmla="*/ 42269 w 44047"/>
                <a:gd name="connsiteY13" fmla="*/ 22024 h 44047"/>
                <a:gd name="connsiteX14" fmla="*/ 22073 w 44047"/>
                <a:gd name="connsiteY14" fmla="*/ 1778 h 44047"/>
                <a:gd name="connsiteX15" fmla="*/ 22073 w 44047"/>
                <a:gd name="connsiteY15" fmla="*/ 1778 h 44047"/>
                <a:gd name="connsiteX16" fmla="*/ 1876 w 44047"/>
                <a:gd name="connsiteY16" fmla="*/ 22024 h 44047"/>
                <a:gd name="connsiteX17" fmla="*/ 1876 w 44047"/>
                <a:gd name="connsiteY17" fmla="*/ 22024 h 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047" h="44047">
                  <a:moveTo>
                    <a:pt x="0" y="22024"/>
                  </a:moveTo>
                  <a:cubicBezTo>
                    <a:pt x="0" y="9827"/>
                    <a:pt x="9876" y="0"/>
                    <a:pt x="22023" y="0"/>
                  </a:cubicBezTo>
                  <a:lnTo>
                    <a:pt x="22023" y="0"/>
                  </a:lnTo>
                  <a:cubicBezTo>
                    <a:pt x="34220" y="0"/>
                    <a:pt x="44047" y="9827"/>
                    <a:pt x="44047" y="22024"/>
                  </a:cubicBezTo>
                  <a:lnTo>
                    <a:pt x="44047" y="22024"/>
                  </a:lnTo>
                  <a:cubicBezTo>
                    <a:pt x="44047" y="34171"/>
                    <a:pt x="34220" y="44047"/>
                    <a:pt x="22023" y="44047"/>
                  </a:cubicBezTo>
                  <a:lnTo>
                    <a:pt x="22023" y="44047"/>
                  </a:lnTo>
                  <a:cubicBezTo>
                    <a:pt x="9876" y="44047"/>
                    <a:pt x="0" y="34122"/>
                    <a:pt x="0" y="22024"/>
                  </a:cubicBezTo>
                  <a:lnTo>
                    <a:pt x="0" y="22024"/>
                  </a:lnTo>
                  <a:close/>
                  <a:moveTo>
                    <a:pt x="1876" y="22024"/>
                  </a:moveTo>
                  <a:cubicBezTo>
                    <a:pt x="1876" y="33134"/>
                    <a:pt x="10863" y="42220"/>
                    <a:pt x="22073" y="42220"/>
                  </a:cubicBezTo>
                  <a:lnTo>
                    <a:pt x="22073" y="42220"/>
                  </a:lnTo>
                  <a:cubicBezTo>
                    <a:pt x="33233" y="42220"/>
                    <a:pt x="42220" y="33134"/>
                    <a:pt x="42269" y="22024"/>
                  </a:cubicBezTo>
                  <a:lnTo>
                    <a:pt x="42269" y="22024"/>
                  </a:lnTo>
                  <a:cubicBezTo>
                    <a:pt x="42269" y="10864"/>
                    <a:pt x="33233" y="1778"/>
                    <a:pt x="22073" y="1778"/>
                  </a:cubicBezTo>
                  <a:lnTo>
                    <a:pt x="22073" y="1778"/>
                  </a:lnTo>
                  <a:cubicBezTo>
                    <a:pt x="10863" y="1778"/>
                    <a:pt x="1876" y="10913"/>
                    <a:pt x="1876" y="22024"/>
                  </a:cubicBezTo>
                  <a:lnTo>
                    <a:pt x="1876" y="22024"/>
                  </a:lnTo>
                  <a:close/>
                </a:path>
              </a:pathLst>
            </a:custGeom>
            <a:solidFill>
              <a:srgbClr val="182C54"/>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grpSp>
      <p:sp>
        <p:nvSpPr>
          <p:cNvPr id="6" name="Rectangle 5">
            <a:extLst>
              <a:ext uri="{FF2B5EF4-FFF2-40B4-BE49-F238E27FC236}">
                <a16:creationId xmlns:a16="http://schemas.microsoft.com/office/drawing/2014/main" id="{871D52EC-23D8-9613-6FD7-3C0D99D1756E}"/>
              </a:ext>
            </a:extLst>
          </p:cNvPr>
          <p:cNvSpPr/>
          <p:nvPr userDrawn="1"/>
        </p:nvSpPr>
        <p:spPr>
          <a:xfrm>
            <a:off x="-4" y="6567302"/>
            <a:ext cx="12192004" cy="290698"/>
          </a:xfrm>
          <a:prstGeom prst="rect">
            <a:avLst/>
          </a:prstGeom>
          <a:gradFill>
            <a:gsLst>
              <a:gs pos="0">
                <a:srgbClr val="D9421B"/>
              </a:gs>
              <a:gs pos="57000">
                <a:srgbClr val="DF6014"/>
              </a:gs>
            </a:gsLst>
            <a:lin ang="1980000" scaled="0"/>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2" name="Title 1">
            <a:extLst>
              <a:ext uri="{FF2B5EF4-FFF2-40B4-BE49-F238E27FC236}">
                <a16:creationId xmlns:a16="http://schemas.microsoft.com/office/drawing/2014/main" id="{0279DA34-F68F-8229-CDA2-3C1B71B00562}"/>
              </a:ext>
            </a:extLst>
          </p:cNvPr>
          <p:cNvSpPr>
            <a:spLocks noGrp="1"/>
          </p:cNvSpPr>
          <p:nvPr>
            <p:ph type="title"/>
          </p:nvPr>
        </p:nvSpPr>
        <p:spPr>
          <a:xfrm>
            <a:off x="342901" y="189098"/>
            <a:ext cx="10215230" cy="469324"/>
          </a:xfrm>
        </p:spPr>
        <p:txBody>
          <a:bodyPr>
            <a:noAutofit/>
          </a:bodyPr>
          <a:lstStyle>
            <a:lvl1pPr>
              <a:defRPr sz="2800" b="1">
                <a:solidFill>
                  <a:srgbClr val="1E2247"/>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B9963C7-1CCB-62E5-9AEF-52F506039EF5}"/>
              </a:ext>
            </a:extLst>
          </p:cNvPr>
          <p:cNvSpPr>
            <a:spLocks noGrp="1"/>
          </p:cNvSpPr>
          <p:nvPr>
            <p:ph idx="1"/>
          </p:nvPr>
        </p:nvSpPr>
        <p:spPr>
          <a:xfrm>
            <a:off x="342902" y="889151"/>
            <a:ext cx="10980772" cy="4872886"/>
          </a:xfrm>
        </p:spPr>
        <p:txBody>
          <a:bodyPr/>
          <a:lstStyle>
            <a:lvl1pPr>
              <a:defRPr sz="1800" b="1"/>
            </a:lvl1pPr>
            <a:lvl2pPr>
              <a:defRPr sz="1600"/>
            </a:lvl2pPr>
            <a:lvl3pPr>
              <a:defRPr sz="1400"/>
            </a:lvl3pPr>
            <a:lvl4pPr>
              <a:defRPr sz="1200"/>
            </a:lvl4pPr>
            <a:lvl5pPr>
              <a:defRPr sz="10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Rectangle 7">
            <a:extLst>
              <a:ext uri="{FF2B5EF4-FFF2-40B4-BE49-F238E27FC236}">
                <a16:creationId xmlns:a16="http://schemas.microsoft.com/office/drawing/2014/main" id="{355FCEAF-999C-3A87-FE24-1BAA2332803D}"/>
              </a:ext>
            </a:extLst>
          </p:cNvPr>
          <p:cNvSpPr/>
          <p:nvPr userDrawn="1"/>
        </p:nvSpPr>
        <p:spPr>
          <a:xfrm>
            <a:off x="11595715" y="6567302"/>
            <a:ext cx="451505" cy="290698"/>
          </a:xfrm>
          <a:prstGeom prst="rect">
            <a:avLst/>
          </a:prstGeom>
          <a:solidFill>
            <a:srgbClr val="13328E"/>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IN"/>
          </a:p>
        </p:txBody>
      </p:sp>
      <p:sp>
        <p:nvSpPr>
          <p:cNvPr id="9" name="TextBox 8">
            <a:extLst>
              <a:ext uri="{FF2B5EF4-FFF2-40B4-BE49-F238E27FC236}">
                <a16:creationId xmlns:a16="http://schemas.microsoft.com/office/drawing/2014/main" id="{E7FDF6F0-A0B6-A819-8C89-92371B911FBD}"/>
              </a:ext>
            </a:extLst>
          </p:cNvPr>
          <p:cNvSpPr txBox="1"/>
          <p:nvPr userDrawn="1"/>
        </p:nvSpPr>
        <p:spPr>
          <a:xfrm>
            <a:off x="5394611" y="6588800"/>
            <a:ext cx="6210203" cy="230832"/>
          </a:xfrm>
          <a:prstGeom prst="rect">
            <a:avLst/>
          </a:prstGeom>
          <a:noFill/>
          <a:ln>
            <a:noFill/>
          </a:ln>
        </p:spPr>
        <p:txBody>
          <a:bodyPr wrap="square" rtlCol="0">
            <a:spAutoFit/>
          </a:bodyPr>
          <a:lstStyle/>
          <a:p>
            <a:pPr algn="r"/>
            <a:r>
              <a:rPr lang="en-US" sz="900" b="0" i="0" kern="1200" dirty="0">
                <a:solidFill>
                  <a:schemeClr val="bg1"/>
                </a:solidFill>
                <a:effectLst/>
                <a:latin typeface="Arial" panose="020B0604020202020204" pitchFamily="34" charset="0"/>
                <a:ea typeface="+mn-ea"/>
                <a:cs typeface="Arial" panose="020B0604020202020204" pitchFamily="34" charset="0"/>
              </a:rPr>
              <a:t>Copyright © 2024 </a:t>
            </a:r>
            <a:r>
              <a:rPr lang="en-US" sz="900" b="0" i="0" kern="1200" dirty="0" err="1">
                <a:solidFill>
                  <a:schemeClr val="bg1"/>
                </a:solidFill>
                <a:effectLst/>
                <a:latin typeface="Arial" panose="020B0604020202020204" pitchFamily="34" charset="0"/>
                <a:ea typeface="+mn-ea"/>
                <a:cs typeface="Arial" panose="020B0604020202020204" pitchFamily="34" charset="0"/>
              </a:rPr>
              <a:t>Firstsource</a:t>
            </a:r>
            <a:r>
              <a:rPr lang="en-US" sz="900" b="0" i="0" kern="1200" dirty="0">
                <a:solidFill>
                  <a:schemeClr val="bg1"/>
                </a:solidFill>
                <a:effectLst/>
                <a:latin typeface="Arial" panose="020B0604020202020204" pitchFamily="34" charset="0"/>
                <a:ea typeface="+mn-ea"/>
                <a:cs typeface="Arial" panose="020B0604020202020204" pitchFamily="34" charset="0"/>
              </a:rPr>
              <a:t>. All rights reserved.</a:t>
            </a:r>
            <a:r>
              <a:rPr lang="en-GB" sz="900" b="0" i="0" kern="1200" dirty="0">
                <a:solidFill>
                  <a:schemeClr val="bg1"/>
                </a:solidFill>
                <a:effectLst/>
                <a:latin typeface="Arial" panose="020B0604020202020204" pitchFamily="34" charset="0"/>
                <a:ea typeface="+mn-ea"/>
                <a:cs typeface="Arial" panose="020B0604020202020204" pitchFamily="34" charset="0"/>
              </a:rPr>
              <a:t> </a:t>
            </a:r>
            <a:endParaRPr lang="en-GB" sz="90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D21AD5F-EB73-D824-FCA3-F8949F127070}"/>
              </a:ext>
            </a:extLst>
          </p:cNvPr>
          <p:cNvSpPr txBox="1"/>
          <p:nvPr userDrawn="1"/>
        </p:nvSpPr>
        <p:spPr>
          <a:xfrm>
            <a:off x="11615811" y="6578752"/>
            <a:ext cx="394401" cy="230832"/>
          </a:xfrm>
          <a:prstGeom prst="rect">
            <a:avLst/>
          </a:prstGeom>
          <a:noFill/>
          <a:ln>
            <a:noFill/>
          </a:ln>
        </p:spPr>
        <p:txBody>
          <a:bodyPr wrap="square" rtlCol="0">
            <a:spAutoFit/>
          </a:bodyPr>
          <a:lstStyle/>
          <a:p>
            <a:pPr algn="ctr"/>
            <a:fld id="{46B8A035-35AD-3549-844E-C91DB8AC43CC}" type="slidenum">
              <a:rPr lang="en-GB" sz="900" b="1" i="0" kern="1200" smtClean="0">
                <a:solidFill>
                  <a:schemeClr val="bg1"/>
                </a:solidFill>
                <a:effectLst/>
                <a:latin typeface="Arial" panose="020B0604020202020204" pitchFamily="34" charset="0"/>
                <a:ea typeface="+mn-ea"/>
                <a:cs typeface="Arial" panose="020B0604020202020204" pitchFamily="34" charset="0"/>
              </a:rPr>
              <a:pPr algn="ctr"/>
              <a:t>‹#›</a:t>
            </a:fld>
            <a:r>
              <a:rPr lang="en-GB" sz="900" b="1" i="0" kern="1200" dirty="0">
                <a:solidFill>
                  <a:schemeClr val="bg1"/>
                </a:solidFill>
                <a:effectLst/>
                <a:latin typeface="Arial" panose="020B0604020202020204" pitchFamily="34" charset="0"/>
                <a:ea typeface="+mn-ea"/>
                <a:cs typeface="Arial" panose="020B0604020202020204" pitchFamily="34" charset="0"/>
              </a:rPr>
              <a:t> </a:t>
            </a:r>
            <a:endParaRPr lang="en-GB" sz="9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5770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pic>
        <p:nvPicPr>
          <p:cNvPr id="3" name="Picture 2" descr="A person standing on a train&#10;&#10;Description automatically generated">
            <a:extLst>
              <a:ext uri="{FF2B5EF4-FFF2-40B4-BE49-F238E27FC236}">
                <a16:creationId xmlns:a16="http://schemas.microsoft.com/office/drawing/2014/main" id="{23B6DA47-F41F-2338-99A7-6D7DBEA56B5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flipH="1">
            <a:off x="2483415" y="0"/>
            <a:ext cx="9708585" cy="6858000"/>
          </a:xfrm>
          <a:prstGeom prst="rect">
            <a:avLst/>
          </a:prstGeom>
        </p:spPr>
      </p:pic>
      <p:sp>
        <p:nvSpPr>
          <p:cNvPr id="46" name="Rectangle 45">
            <a:extLst>
              <a:ext uri="{FF2B5EF4-FFF2-40B4-BE49-F238E27FC236}">
                <a16:creationId xmlns:a16="http://schemas.microsoft.com/office/drawing/2014/main" id="{78C3DF7F-E084-D811-55D9-02DA26EDE8DC}"/>
              </a:ext>
            </a:extLst>
          </p:cNvPr>
          <p:cNvSpPr/>
          <p:nvPr userDrawn="1"/>
        </p:nvSpPr>
        <p:spPr>
          <a:xfrm>
            <a:off x="0" y="0"/>
            <a:ext cx="11798021" cy="6858000"/>
          </a:xfrm>
          <a:prstGeom prst="rect">
            <a:avLst/>
          </a:prstGeom>
          <a:gradFill>
            <a:gsLst>
              <a:gs pos="46000">
                <a:srgbClr val="143490"/>
              </a:gs>
              <a:gs pos="0">
                <a:srgbClr val="1E2247"/>
              </a:gs>
              <a:gs pos="91000">
                <a:srgbClr val="2746C4">
                  <a:alpha val="0"/>
                </a:srgbClr>
              </a:gs>
            </a:gsLst>
            <a:lin ang="21540000" scaled="0"/>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0" name="Group 49">
            <a:extLst>
              <a:ext uri="{FF2B5EF4-FFF2-40B4-BE49-F238E27FC236}">
                <a16:creationId xmlns:a16="http://schemas.microsoft.com/office/drawing/2014/main" id="{E777F00F-D57C-F463-D022-305141005492}"/>
              </a:ext>
            </a:extLst>
          </p:cNvPr>
          <p:cNvGrpSpPr/>
          <p:nvPr userDrawn="1"/>
        </p:nvGrpSpPr>
        <p:grpSpPr>
          <a:xfrm>
            <a:off x="10957663" y="188105"/>
            <a:ext cx="990094" cy="392377"/>
            <a:chOff x="12948841" y="2260904"/>
            <a:chExt cx="1925782" cy="764357"/>
          </a:xfrm>
        </p:grpSpPr>
        <p:sp>
          <p:nvSpPr>
            <p:cNvPr id="51" name="Freeform: Shape 50">
              <a:extLst>
                <a:ext uri="{FF2B5EF4-FFF2-40B4-BE49-F238E27FC236}">
                  <a16:creationId xmlns:a16="http://schemas.microsoft.com/office/drawing/2014/main" id="{61E638A6-2C2B-A3AB-20D2-89E9F00C2695}"/>
                </a:ext>
              </a:extLst>
            </p:cNvPr>
            <p:cNvSpPr/>
            <p:nvPr/>
          </p:nvSpPr>
          <p:spPr>
            <a:xfrm>
              <a:off x="13882239" y="2332308"/>
              <a:ext cx="793085" cy="404342"/>
            </a:xfrm>
            <a:custGeom>
              <a:avLst/>
              <a:gdLst>
                <a:gd name="connsiteX0" fmla="*/ 78355 w 793085"/>
                <a:gd name="connsiteY0" fmla="*/ 253025 h 404342"/>
                <a:gd name="connsiteX1" fmla="*/ 256717 w 793085"/>
                <a:gd name="connsiteY1" fmla="*/ 0 h 404342"/>
                <a:gd name="connsiteX2" fmla="*/ 2853 w 793085"/>
                <a:gd name="connsiteY2" fmla="*/ 287097 h 404342"/>
                <a:gd name="connsiteX3" fmla="*/ 396414 w 793085"/>
                <a:gd name="connsiteY3" fmla="*/ 398746 h 404342"/>
                <a:gd name="connsiteX4" fmla="*/ 793086 w 793085"/>
                <a:gd name="connsiteY4" fmla="*/ 255741 h 404342"/>
                <a:gd name="connsiteX5" fmla="*/ 78355 w 793085"/>
                <a:gd name="connsiteY5" fmla="*/ 253025 h 40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085" h="404342">
                  <a:moveTo>
                    <a:pt x="78355" y="253025"/>
                  </a:moveTo>
                  <a:cubicBezTo>
                    <a:pt x="38012" y="160881"/>
                    <a:pt x="194646" y="43751"/>
                    <a:pt x="256717" y="0"/>
                  </a:cubicBezTo>
                  <a:cubicBezTo>
                    <a:pt x="163833" y="36295"/>
                    <a:pt x="-25442" y="162560"/>
                    <a:pt x="2853" y="287097"/>
                  </a:cubicBezTo>
                  <a:cubicBezTo>
                    <a:pt x="25963" y="389166"/>
                    <a:pt x="228373" y="418004"/>
                    <a:pt x="396414" y="398746"/>
                  </a:cubicBezTo>
                  <a:cubicBezTo>
                    <a:pt x="545098" y="381710"/>
                    <a:pt x="699856" y="328034"/>
                    <a:pt x="793086" y="255741"/>
                  </a:cubicBezTo>
                  <a:cubicBezTo>
                    <a:pt x="589886" y="373710"/>
                    <a:pt x="138106" y="388623"/>
                    <a:pt x="78355" y="253025"/>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52" name="Freeform: Shape 51">
              <a:extLst>
                <a:ext uri="{FF2B5EF4-FFF2-40B4-BE49-F238E27FC236}">
                  <a16:creationId xmlns:a16="http://schemas.microsoft.com/office/drawing/2014/main" id="{04718444-56EE-1E0B-5786-8D5DECAFF446}"/>
                </a:ext>
              </a:extLst>
            </p:cNvPr>
            <p:cNvSpPr/>
            <p:nvPr/>
          </p:nvSpPr>
          <p:spPr>
            <a:xfrm>
              <a:off x="13971853" y="2260904"/>
              <a:ext cx="840282" cy="411932"/>
            </a:xfrm>
            <a:custGeom>
              <a:avLst/>
              <a:gdLst>
                <a:gd name="connsiteX0" fmla="*/ 741989 w 840282"/>
                <a:gd name="connsiteY0" fmla="*/ 290702 h 411932"/>
                <a:gd name="connsiteX1" fmla="*/ 837095 w 840282"/>
                <a:gd name="connsiteY1" fmla="*/ 95452 h 411932"/>
                <a:gd name="connsiteX2" fmla="*/ 711521 w 840282"/>
                <a:gd name="connsiteY2" fmla="*/ 7259 h 411932"/>
                <a:gd name="connsiteX3" fmla="*/ 629007 w 840282"/>
                <a:gd name="connsiteY3" fmla="*/ 0 h 411932"/>
                <a:gd name="connsiteX4" fmla="*/ 115846 w 840282"/>
                <a:gd name="connsiteY4" fmla="*/ 221323 h 411932"/>
                <a:gd name="connsiteX5" fmla="*/ 167152 w 840282"/>
                <a:gd name="connsiteY5" fmla="*/ 296875 h 411932"/>
                <a:gd name="connsiteX6" fmla="*/ 419584 w 840282"/>
                <a:gd name="connsiteY6" fmla="*/ 229520 h 411932"/>
                <a:gd name="connsiteX7" fmla="*/ 274554 w 840282"/>
                <a:gd name="connsiteY7" fmla="*/ 159498 h 411932"/>
                <a:gd name="connsiteX8" fmla="*/ 628216 w 840282"/>
                <a:gd name="connsiteY8" fmla="*/ 22073 h 411932"/>
                <a:gd name="connsiteX9" fmla="*/ 711867 w 840282"/>
                <a:gd name="connsiteY9" fmla="*/ 169276 h 411932"/>
                <a:gd name="connsiteX10" fmla="*/ 238803 w 840282"/>
                <a:gd name="connsiteY10" fmla="*/ 373908 h 411932"/>
                <a:gd name="connsiteX11" fmla="*/ 27406 w 840282"/>
                <a:gd name="connsiteY11" fmla="*/ 263444 h 411932"/>
                <a:gd name="connsiteX12" fmla="*/ 190361 w 840282"/>
                <a:gd name="connsiteY12" fmla="*/ 71305 h 411932"/>
                <a:gd name="connsiteX13" fmla="*/ 182905 w 840282"/>
                <a:gd name="connsiteY13" fmla="*/ 72046 h 411932"/>
                <a:gd name="connsiteX14" fmla="*/ 0 w 840282"/>
                <a:gd name="connsiteY14" fmla="*/ 289072 h 411932"/>
                <a:gd name="connsiteX15" fmla="*/ 324330 w 840282"/>
                <a:gd name="connsiteY15" fmla="*/ 411239 h 411932"/>
                <a:gd name="connsiteX16" fmla="*/ 741939 w 840282"/>
                <a:gd name="connsiteY16" fmla="*/ 290702 h 41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0282" h="411932">
                  <a:moveTo>
                    <a:pt x="741989" y="290702"/>
                  </a:moveTo>
                  <a:cubicBezTo>
                    <a:pt x="815664" y="224878"/>
                    <a:pt x="851662" y="152042"/>
                    <a:pt x="837095" y="95452"/>
                  </a:cubicBezTo>
                  <a:cubicBezTo>
                    <a:pt x="825442" y="49924"/>
                    <a:pt x="780802" y="18814"/>
                    <a:pt x="711521" y="7259"/>
                  </a:cubicBezTo>
                  <a:cubicBezTo>
                    <a:pt x="683029" y="2469"/>
                    <a:pt x="647919" y="0"/>
                    <a:pt x="629007" y="0"/>
                  </a:cubicBezTo>
                  <a:cubicBezTo>
                    <a:pt x="414597" y="1432"/>
                    <a:pt x="164239" y="126562"/>
                    <a:pt x="115846" y="221323"/>
                  </a:cubicBezTo>
                  <a:cubicBezTo>
                    <a:pt x="92786" y="266901"/>
                    <a:pt x="121970" y="286900"/>
                    <a:pt x="167152" y="296875"/>
                  </a:cubicBezTo>
                  <a:cubicBezTo>
                    <a:pt x="264678" y="318750"/>
                    <a:pt x="375241" y="257568"/>
                    <a:pt x="419584" y="229520"/>
                  </a:cubicBezTo>
                  <a:cubicBezTo>
                    <a:pt x="366254" y="232779"/>
                    <a:pt x="249420" y="225174"/>
                    <a:pt x="274554" y="159498"/>
                  </a:cubicBezTo>
                  <a:cubicBezTo>
                    <a:pt x="301220" y="90070"/>
                    <a:pt x="484619" y="8000"/>
                    <a:pt x="628216" y="22073"/>
                  </a:cubicBezTo>
                  <a:cubicBezTo>
                    <a:pt x="637747" y="23061"/>
                    <a:pt x="806282" y="32986"/>
                    <a:pt x="711867" y="169276"/>
                  </a:cubicBezTo>
                  <a:cubicBezTo>
                    <a:pt x="628167" y="290949"/>
                    <a:pt x="394203" y="371735"/>
                    <a:pt x="238803" y="373908"/>
                  </a:cubicBezTo>
                  <a:cubicBezTo>
                    <a:pt x="154165" y="377710"/>
                    <a:pt x="13234" y="363884"/>
                    <a:pt x="27406" y="263444"/>
                  </a:cubicBezTo>
                  <a:cubicBezTo>
                    <a:pt x="39208" y="181473"/>
                    <a:pt x="167844" y="89033"/>
                    <a:pt x="190361" y="71305"/>
                  </a:cubicBezTo>
                  <a:cubicBezTo>
                    <a:pt x="186608" y="71651"/>
                    <a:pt x="183448" y="71947"/>
                    <a:pt x="182905" y="72046"/>
                  </a:cubicBezTo>
                  <a:cubicBezTo>
                    <a:pt x="61775" y="157474"/>
                    <a:pt x="0" y="231396"/>
                    <a:pt x="0" y="289072"/>
                  </a:cubicBezTo>
                  <a:cubicBezTo>
                    <a:pt x="0" y="346749"/>
                    <a:pt x="69676" y="419831"/>
                    <a:pt x="324330" y="411239"/>
                  </a:cubicBezTo>
                  <a:cubicBezTo>
                    <a:pt x="466545" y="406400"/>
                    <a:pt x="657697" y="366600"/>
                    <a:pt x="741939" y="290702"/>
                  </a:cubicBezTo>
                  <a:close/>
                </a:path>
              </a:pathLst>
            </a:custGeom>
            <a:solidFill>
              <a:srgbClr val="FF7F32"/>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53" name="Freeform: Shape 52">
              <a:extLst>
                <a:ext uri="{FF2B5EF4-FFF2-40B4-BE49-F238E27FC236}">
                  <a16:creationId xmlns:a16="http://schemas.microsoft.com/office/drawing/2014/main" id="{F769CE2A-8B32-8B69-E0AB-F82E5BE01AA9}"/>
                </a:ext>
              </a:extLst>
            </p:cNvPr>
            <p:cNvSpPr/>
            <p:nvPr/>
          </p:nvSpPr>
          <p:spPr>
            <a:xfrm>
              <a:off x="14260268" y="2292691"/>
              <a:ext cx="440353" cy="182029"/>
            </a:xfrm>
            <a:custGeom>
              <a:avLst/>
              <a:gdLst>
                <a:gd name="connsiteX0" fmla="*/ 437180 w 440353"/>
                <a:gd name="connsiteY0" fmla="*/ 88109 h 182029"/>
                <a:gd name="connsiteX1" fmla="*/ 411847 w 440353"/>
                <a:gd name="connsiteY1" fmla="*/ 25001 h 182029"/>
                <a:gd name="connsiteX2" fmla="*/ 192845 w 440353"/>
                <a:gd name="connsiteY2" fmla="*/ 14532 h 182029"/>
                <a:gd name="connsiteX3" fmla="*/ 9496 w 440353"/>
                <a:gd name="connsiteY3" fmla="*/ 114083 h 182029"/>
                <a:gd name="connsiteX4" fmla="*/ 46581 w 440353"/>
                <a:gd name="connsiteY4" fmla="*/ 182030 h 182029"/>
                <a:gd name="connsiteX5" fmla="*/ 46384 w 440353"/>
                <a:gd name="connsiteY5" fmla="*/ 181734 h 182029"/>
                <a:gd name="connsiteX6" fmla="*/ 41198 w 440353"/>
                <a:gd name="connsiteY6" fmla="*/ 170327 h 182029"/>
                <a:gd name="connsiteX7" fmla="*/ 223511 w 440353"/>
                <a:gd name="connsiteY7" fmla="*/ 56110 h 182029"/>
                <a:gd name="connsiteX8" fmla="*/ 437229 w 440353"/>
                <a:gd name="connsiteY8" fmla="*/ 88109 h 18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353" h="182029">
                  <a:moveTo>
                    <a:pt x="437180" y="88109"/>
                  </a:moveTo>
                  <a:cubicBezTo>
                    <a:pt x="444438" y="69097"/>
                    <a:pt x="440537" y="42827"/>
                    <a:pt x="411847" y="25001"/>
                  </a:cubicBezTo>
                  <a:cubicBezTo>
                    <a:pt x="403058" y="19569"/>
                    <a:pt x="337925" y="-21219"/>
                    <a:pt x="192845" y="14532"/>
                  </a:cubicBezTo>
                  <a:cubicBezTo>
                    <a:pt x="108060" y="35617"/>
                    <a:pt x="34927" y="76554"/>
                    <a:pt x="9496" y="114083"/>
                  </a:cubicBezTo>
                  <a:cubicBezTo>
                    <a:pt x="-22206" y="161142"/>
                    <a:pt x="34631" y="180450"/>
                    <a:pt x="46581" y="182030"/>
                  </a:cubicBezTo>
                  <a:lnTo>
                    <a:pt x="46384" y="181734"/>
                  </a:lnTo>
                  <a:cubicBezTo>
                    <a:pt x="43766" y="178277"/>
                    <a:pt x="42088" y="174376"/>
                    <a:pt x="41198" y="170327"/>
                  </a:cubicBezTo>
                  <a:cubicBezTo>
                    <a:pt x="32755" y="130082"/>
                    <a:pt x="114775" y="80603"/>
                    <a:pt x="223511" y="56110"/>
                  </a:cubicBezTo>
                  <a:cubicBezTo>
                    <a:pt x="293038" y="40506"/>
                    <a:pt x="420884" y="34778"/>
                    <a:pt x="437229" y="88109"/>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54" name="Freeform: Shape 53">
              <a:extLst>
                <a:ext uri="{FF2B5EF4-FFF2-40B4-BE49-F238E27FC236}">
                  <a16:creationId xmlns:a16="http://schemas.microsoft.com/office/drawing/2014/main" id="{51CC866F-BBB5-8000-EED4-A2C768DBF7C5}"/>
                </a:ext>
              </a:extLst>
            </p:cNvPr>
            <p:cNvSpPr/>
            <p:nvPr/>
          </p:nvSpPr>
          <p:spPr>
            <a:xfrm>
              <a:off x="12948841" y="2711549"/>
              <a:ext cx="155152" cy="309219"/>
            </a:xfrm>
            <a:custGeom>
              <a:avLst/>
              <a:gdLst>
                <a:gd name="connsiteX0" fmla="*/ 47948 w 155152"/>
                <a:gd name="connsiteY0" fmla="*/ 86613 h 309219"/>
                <a:gd name="connsiteX1" fmla="*/ 18863 w 155152"/>
                <a:gd name="connsiteY1" fmla="*/ 86613 h 309219"/>
                <a:gd name="connsiteX2" fmla="*/ 11604 w 155152"/>
                <a:gd name="connsiteY2" fmla="*/ 120636 h 309219"/>
                <a:gd name="connsiteX3" fmla="*/ 39998 w 155152"/>
                <a:gd name="connsiteY3" fmla="*/ 120636 h 309219"/>
                <a:gd name="connsiteX4" fmla="*/ 0 w 155152"/>
                <a:gd name="connsiteY4" fmla="*/ 309220 h 309219"/>
                <a:gd name="connsiteX5" fmla="*/ 58318 w 155152"/>
                <a:gd name="connsiteY5" fmla="*/ 309220 h 309219"/>
                <a:gd name="connsiteX6" fmla="*/ 98316 w 155152"/>
                <a:gd name="connsiteY6" fmla="*/ 120636 h 309219"/>
                <a:gd name="connsiteX7" fmla="*/ 128142 w 155152"/>
                <a:gd name="connsiteY7" fmla="*/ 120636 h 309219"/>
                <a:gd name="connsiteX8" fmla="*/ 135302 w 155152"/>
                <a:gd name="connsiteY8" fmla="*/ 86613 h 309219"/>
                <a:gd name="connsiteX9" fmla="*/ 105921 w 155152"/>
                <a:gd name="connsiteY9" fmla="*/ 86613 h 309219"/>
                <a:gd name="connsiteX10" fmla="*/ 109476 w 155152"/>
                <a:gd name="connsiteY10" fmla="*/ 69528 h 309219"/>
                <a:gd name="connsiteX11" fmla="*/ 147647 w 155152"/>
                <a:gd name="connsiteY11" fmla="*/ 36245 h 309219"/>
                <a:gd name="connsiteX12" fmla="*/ 155153 w 155152"/>
                <a:gd name="connsiteY12" fmla="*/ 741 h 309219"/>
                <a:gd name="connsiteX13" fmla="*/ 136142 w 155152"/>
                <a:gd name="connsiteY13" fmla="*/ 0 h 309219"/>
                <a:gd name="connsiteX14" fmla="*/ 47998 w 155152"/>
                <a:gd name="connsiteY14" fmla="*/ 86613 h 309219"/>
                <a:gd name="connsiteX15" fmla="*/ 47998 w 155152"/>
                <a:gd name="connsiteY15" fmla="*/ 86613 h 30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5152" h="309219">
                  <a:moveTo>
                    <a:pt x="47948" y="86613"/>
                  </a:moveTo>
                  <a:lnTo>
                    <a:pt x="18863" y="86613"/>
                  </a:lnTo>
                  <a:cubicBezTo>
                    <a:pt x="18172" y="89971"/>
                    <a:pt x="12740" y="115698"/>
                    <a:pt x="11604" y="120636"/>
                  </a:cubicBezTo>
                  <a:lnTo>
                    <a:pt x="39998" y="120636"/>
                  </a:lnTo>
                  <a:cubicBezTo>
                    <a:pt x="39998" y="120636"/>
                    <a:pt x="1284" y="303146"/>
                    <a:pt x="0" y="309220"/>
                  </a:cubicBezTo>
                  <a:lnTo>
                    <a:pt x="58318" y="309220"/>
                  </a:lnTo>
                  <a:cubicBezTo>
                    <a:pt x="59108" y="305170"/>
                    <a:pt x="98316" y="120636"/>
                    <a:pt x="98316" y="120636"/>
                  </a:cubicBezTo>
                  <a:lnTo>
                    <a:pt x="128142" y="120636"/>
                  </a:lnTo>
                  <a:cubicBezTo>
                    <a:pt x="128784" y="117229"/>
                    <a:pt x="134265" y="91699"/>
                    <a:pt x="135302" y="86613"/>
                  </a:cubicBezTo>
                  <a:lnTo>
                    <a:pt x="105921" y="86613"/>
                  </a:lnTo>
                  <a:lnTo>
                    <a:pt x="109476" y="69528"/>
                  </a:lnTo>
                  <a:cubicBezTo>
                    <a:pt x="114217" y="47158"/>
                    <a:pt x="121969" y="35159"/>
                    <a:pt x="147647" y="36245"/>
                  </a:cubicBezTo>
                  <a:cubicBezTo>
                    <a:pt x="148437" y="32690"/>
                    <a:pt x="154165" y="5679"/>
                    <a:pt x="155153" y="741"/>
                  </a:cubicBezTo>
                  <a:cubicBezTo>
                    <a:pt x="152684" y="642"/>
                    <a:pt x="136142" y="0"/>
                    <a:pt x="136142" y="0"/>
                  </a:cubicBezTo>
                  <a:cubicBezTo>
                    <a:pt x="65281" y="0"/>
                    <a:pt x="59454" y="29036"/>
                    <a:pt x="47998" y="86613"/>
                  </a:cubicBezTo>
                  <a:lnTo>
                    <a:pt x="47998" y="86613"/>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55" name="Freeform: Shape 54">
              <a:extLst>
                <a:ext uri="{FF2B5EF4-FFF2-40B4-BE49-F238E27FC236}">
                  <a16:creationId xmlns:a16="http://schemas.microsoft.com/office/drawing/2014/main" id="{94F143B8-D205-EAB8-3B9C-89C6D15129C4}"/>
                </a:ext>
              </a:extLst>
            </p:cNvPr>
            <p:cNvSpPr/>
            <p:nvPr/>
          </p:nvSpPr>
          <p:spPr>
            <a:xfrm>
              <a:off x="13120734" y="2735646"/>
              <a:ext cx="67848" cy="44787"/>
            </a:xfrm>
            <a:custGeom>
              <a:avLst/>
              <a:gdLst>
                <a:gd name="connsiteX0" fmla="*/ 9530 w 67848"/>
                <a:gd name="connsiteY0" fmla="*/ 0 h 44787"/>
                <a:gd name="connsiteX1" fmla="*/ 0 w 67848"/>
                <a:gd name="connsiteY1" fmla="*/ 44788 h 44787"/>
                <a:gd name="connsiteX2" fmla="*/ 58318 w 67848"/>
                <a:gd name="connsiteY2" fmla="*/ 44788 h 44787"/>
                <a:gd name="connsiteX3" fmla="*/ 67849 w 67848"/>
                <a:gd name="connsiteY3" fmla="*/ 0 h 44787"/>
                <a:gd name="connsiteX4" fmla="*/ 9530 w 67848"/>
                <a:gd name="connsiteY4" fmla="*/ 0 h 44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48" h="44787">
                  <a:moveTo>
                    <a:pt x="9530" y="0"/>
                  </a:moveTo>
                  <a:cubicBezTo>
                    <a:pt x="8790" y="3555"/>
                    <a:pt x="1136" y="39554"/>
                    <a:pt x="0" y="44788"/>
                  </a:cubicBezTo>
                  <a:lnTo>
                    <a:pt x="58318" y="44788"/>
                  </a:lnTo>
                  <a:cubicBezTo>
                    <a:pt x="59059" y="41381"/>
                    <a:pt x="66713" y="5234"/>
                    <a:pt x="67849" y="0"/>
                  </a:cubicBezTo>
                  <a:lnTo>
                    <a:pt x="9530" y="0"/>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56" name="Freeform: Shape 55">
              <a:extLst>
                <a:ext uri="{FF2B5EF4-FFF2-40B4-BE49-F238E27FC236}">
                  <a16:creationId xmlns:a16="http://schemas.microsoft.com/office/drawing/2014/main" id="{51C8B29C-E6BF-FEC3-3DE8-8B3834879AF2}"/>
                </a:ext>
              </a:extLst>
            </p:cNvPr>
            <p:cNvSpPr/>
            <p:nvPr/>
          </p:nvSpPr>
          <p:spPr>
            <a:xfrm>
              <a:off x="13069724" y="2798162"/>
              <a:ext cx="105673" cy="222606"/>
            </a:xfrm>
            <a:custGeom>
              <a:avLst/>
              <a:gdLst>
                <a:gd name="connsiteX0" fmla="*/ 47257 w 105673"/>
                <a:gd name="connsiteY0" fmla="*/ 0 h 222606"/>
                <a:gd name="connsiteX1" fmla="*/ 0 w 105673"/>
                <a:gd name="connsiteY1" fmla="*/ 222607 h 222606"/>
                <a:gd name="connsiteX2" fmla="*/ 58269 w 105673"/>
                <a:gd name="connsiteY2" fmla="*/ 222607 h 222606"/>
                <a:gd name="connsiteX3" fmla="*/ 105674 w 105673"/>
                <a:gd name="connsiteY3" fmla="*/ 0 h 222606"/>
                <a:gd name="connsiteX4" fmla="*/ 47257 w 105673"/>
                <a:gd name="connsiteY4" fmla="*/ 0 h 22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3" h="222606">
                  <a:moveTo>
                    <a:pt x="47257" y="0"/>
                  </a:moveTo>
                  <a:cubicBezTo>
                    <a:pt x="46467" y="4049"/>
                    <a:pt x="1235" y="216582"/>
                    <a:pt x="0" y="222607"/>
                  </a:cubicBezTo>
                  <a:lnTo>
                    <a:pt x="58269" y="222607"/>
                  </a:lnTo>
                  <a:cubicBezTo>
                    <a:pt x="59108" y="218705"/>
                    <a:pt x="104242" y="6074"/>
                    <a:pt x="105674" y="0"/>
                  </a:cubicBezTo>
                  <a:lnTo>
                    <a:pt x="47257" y="0"/>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57" name="Freeform: Shape 56">
              <a:extLst>
                <a:ext uri="{FF2B5EF4-FFF2-40B4-BE49-F238E27FC236}">
                  <a16:creationId xmlns:a16="http://schemas.microsoft.com/office/drawing/2014/main" id="{AE7B067E-CE1F-F3C0-81C3-4460FEAEBE57}"/>
                </a:ext>
              </a:extLst>
            </p:cNvPr>
            <p:cNvSpPr/>
            <p:nvPr/>
          </p:nvSpPr>
          <p:spPr>
            <a:xfrm>
              <a:off x="13324082" y="2793718"/>
              <a:ext cx="190213" cy="231494"/>
            </a:xfrm>
            <a:custGeom>
              <a:avLst/>
              <a:gdLst>
                <a:gd name="connsiteX0" fmla="*/ 24641 w 190213"/>
                <a:gd name="connsiteY0" fmla="*/ 61874 h 231494"/>
                <a:gd name="connsiteX1" fmla="*/ 24641 w 190213"/>
                <a:gd name="connsiteY1" fmla="*/ 61874 h 231494"/>
                <a:gd name="connsiteX2" fmla="*/ 73330 w 190213"/>
                <a:gd name="connsiteY2" fmla="*/ 126858 h 231494"/>
                <a:gd name="connsiteX3" fmla="*/ 113130 w 190213"/>
                <a:gd name="connsiteY3" fmla="*/ 171942 h 231494"/>
                <a:gd name="connsiteX4" fmla="*/ 82070 w 190213"/>
                <a:gd name="connsiteY4" fmla="*/ 197521 h 231494"/>
                <a:gd name="connsiteX5" fmla="*/ 58911 w 190213"/>
                <a:gd name="connsiteY5" fmla="*/ 184732 h 231494"/>
                <a:gd name="connsiteX6" fmla="*/ 58121 w 190213"/>
                <a:gd name="connsiteY6" fmla="*/ 177522 h 231494"/>
                <a:gd name="connsiteX7" fmla="*/ 60886 w 190213"/>
                <a:gd name="connsiteY7" fmla="*/ 159153 h 231494"/>
                <a:gd name="connsiteX8" fmla="*/ 3950 w 190213"/>
                <a:gd name="connsiteY8" fmla="*/ 159153 h 231494"/>
                <a:gd name="connsiteX9" fmla="*/ 0 w 190213"/>
                <a:gd name="connsiteY9" fmla="*/ 185818 h 231494"/>
                <a:gd name="connsiteX10" fmla="*/ 7753 w 190213"/>
                <a:gd name="connsiteY10" fmla="*/ 212088 h 231494"/>
                <a:gd name="connsiteX11" fmla="*/ 74317 w 190213"/>
                <a:gd name="connsiteY11" fmla="*/ 231495 h 231494"/>
                <a:gd name="connsiteX12" fmla="*/ 171646 w 190213"/>
                <a:gd name="connsiteY12" fmla="*/ 164190 h 231494"/>
                <a:gd name="connsiteX13" fmla="*/ 118463 w 190213"/>
                <a:gd name="connsiteY13" fmla="*/ 92983 h 231494"/>
                <a:gd name="connsiteX14" fmla="*/ 82761 w 190213"/>
                <a:gd name="connsiteY14" fmla="*/ 56837 h 231494"/>
                <a:gd name="connsiteX15" fmla="*/ 112093 w 190213"/>
                <a:gd name="connsiteY15" fmla="*/ 30468 h 231494"/>
                <a:gd name="connsiteX16" fmla="*/ 129278 w 190213"/>
                <a:gd name="connsiteY16" fmla="*/ 36344 h 231494"/>
                <a:gd name="connsiteX17" fmla="*/ 132586 w 190213"/>
                <a:gd name="connsiteY17" fmla="*/ 47998 h 231494"/>
                <a:gd name="connsiteX18" fmla="*/ 130463 w 190213"/>
                <a:gd name="connsiteY18" fmla="*/ 64688 h 231494"/>
                <a:gd name="connsiteX19" fmla="*/ 187448 w 190213"/>
                <a:gd name="connsiteY19" fmla="*/ 64688 h 231494"/>
                <a:gd name="connsiteX20" fmla="*/ 190213 w 190213"/>
                <a:gd name="connsiteY20" fmla="*/ 46467 h 231494"/>
                <a:gd name="connsiteX21" fmla="*/ 182263 w 190213"/>
                <a:gd name="connsiteY21" fmla="*/ 21184 h 231494"/>
                <a:gd name="connsiteX22" fmla="*/ 125574 w 190213"/>
                <a:gd name="connsiteY22" fmla="*/ 0 h 231494"/>
                <a:gd name="connsiteX23" fmla="*/ 24641 w 190213"/>
                <a:gd name="connsiteY23" fmla="*/ 61923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0213" h="231494">
                  <a:moveTo>
                    <a:pt x="24641" y="61874"/>
                  </a:moveTo>
                  <a:lnTo>
                    <a:pt x="24641" y="61874"/>
                  </a:lnTo>
                  <a:cubicBezTo>
                    <a:pt x="16641" y="99847"/>
                    <a:pt x="45430" y="113624"/>
                    <a:pt x="73330" y="126858"/>
                  </a:cubicBezTo>
                  <a:cubicBezTo>
                    <a:pt x="96440" y="137870"/>
                    <a:pt x="118216" y="148240"/>
                    <a:pt x="113130" y="171942"/>
                  </a:cubicBezTo>
                  <a:cubicBezTo>
                    <a:pt x="109427" y="189620"/>
                    <a:pt x="94909" y="197521"/>
                    <a:pt x="82070" y="197521"/>
                  </a:cubicBezTo>
                  <a:cubicBezTo>
                    <a:pt x="69231" y="197521"/>
                    <a:pt x="61429" y="193423"/>
                    <a:pt x="58911" y="184732"/>
                  </a:cubicBezTo>
                  <a:cubicBezTo>
                    <a:pt x="58417" y="182510"/>
                    <a:pt x="58121" y="180189"/>
                    <a:pt x="58121" y="177522"/>
                  </a:cubicBezTo>
                  <a:cubicBezTo>
                    <a:pt x="58121" y="172584"/>
                    <a:pt x="59256" y="166461"/>
                    <a:pt x="60886" y="159153"/>
                  </a:cubicBezTo>
                  <a:lnTo>
                    <a:pt x="3950" y="159153"/>
                  </a:lnTo>
                  <a:cubicBezTo>
                    <a:pt x="1432" y="169177"/>
                    <a:pt x="0" y="178065"/>
                    <a:pt x="0" y="185818"/>
                  </a:cubicBezTo>
                  <a:cubicBezTo>
                    <a:pt x="0" y="196781"/>
                    <a:pt x="2518" y="205521"/>
                    <a:pt x="7753" y="212088"/>
                  </a:cubicBezTo>
                  <a:cubicBezTo>
                    <a:pt x="18024" y="225619"/>
                    <a:pt x="38517" y="231495"/>
                    <a:pt x="74317" y="231495"/>
                  </a:cubicBezTo>
                  <a:cubicBezTo>
                    <a:pt x="124043" y="231495"/>
                    <a:pt x="163202" y="204533"/>
                    <a:pt x="171646" y="164190"/>
                  </a:cubicBezTo>
                  <a:cubicBezTo>
                    <a:pt x="180386" y="123253"/>
                    <a:pt x="147548" y="107155"/>
                    <a:pt x="118463" y="92983"/>
                  </a:cubicBezTo>
                  <a:cubicBezTo>
                    <a:pt x="97378" y="82663"/>
                    <a:pt x="79157" y="73725"/>
                    <a:pt x="82761" y="56837"/>
                  </a:cubicBezTo>
                  <a:cubicBezTo>
                    <a:pt x="86317" y="40097"/>
                    <a:pt x="97082" y="30468"/>
                    <a:pt x="112093" y="30468"/>
                  </a:cubicBezTo>
                  <a:cubicBezTo>
                    <a:pt x="118661" y="30468"/>
                    <a:pt x="125228" y="31110"/>
                    <a:pt x="129278" y="36344"/>
                  </a:cubicBezTo>
                  <a:cubicBezTo>
                    <a:pt x="131500" y="38764"/>
                    <a:pt x="132586" y="42467"/>
                    <a:pt x="132586" y="47998"/>
                  </a:cubicBezTo>
                  <a:cubicBezTo>
                    <a:pt x="132586" y="52294"/>
                    <a:pt x="131747" y="57923"/>
                    <a:pt x="130463" y="64688"/>
                  </a:cubicBezTo>
                  <a:lnTo>
                    <a:pt x="187448" y="64688"/>
                  </a:lnTo>
                  <a:cubicBezTo>
                    <a:pt x="189077" y="58219"/>
                    <a:pt x="190213" y="52146"/>
                    <a:pt x="190213" y="46467"/>
                  </a:cubicBezTo>
                  <a:cubicBezTo>
                    <a:pt x="190213" y="36640"/>
                    <a:pt x="187546" y="28147"/>
                    <a:pt x="182263" y="21184"/>
                  </a:cubicBezTo>
                  <a:cubicBezTo>
                    <a:pt x="171893" y="7456"/>
                    <a:pt x="151844" y="0"/>
                    <a:pt x="125574" y="0"/>
                  </a:cubicBezTo>
                  <a:cubicBezTo>
                    <a:pt x="104983" y="0"/>
                    <a:pt x="36986" y="4444"/>
                    <a:pt x="24641" y="61923"/>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58" name="Freeform: Shape 57">
              <a:extLst>
                <a:ext uri="{FF2B5EF4-FFF2-40B4-BE49-F238E27FC236}">
                  <a16:creationId xmlns:a16="http://schemas.microsoft.com/office/drawing/2014/main" id="{FA1847EC-2790-DC1B-6729-62F646D5C618}"/>
                </a:ext>
              </a:extLst>
            </p:cNvPr>
            <p:cNvSpPr/>
            <p:nvPr/>
          </p:nvSpPr>
          <p:spPr>
            <a:xfrm>
              <a:off x="13528458" y="2737720"/>
              <a:ext cx="130422" cy="287541"/>
            </a:xfrm>
            <a:custGeom>
              <a:avLst/>
              <a:gdLst>
                <a:gd name="connsiteX0" fmla="*/ 46475 w 130422"/>
                <a:gd name="connsiteY0" fmla="*/ 26023 h 287541"/>
                <a:gd name="connsiteX1" fmla="*/ 39217 w 130422"/>
                <a:gd name="connsiteY1" fmla="*/ 60343 h 287541"/>
                <a:gd name="connsiteX2" fmla="*/ 13440 w 130422"/>
                <a:gd name="connsiteY2" fmla="*/ 60343 h 287541"/>
                <a:gd name="connsiteX3" fmla="*/ 6379 w 130422"/>
                <a:gd name="connsiteY3" fmla="*/ 94415 h 287541"/>
                <a:gd name="connsiteX4" fmla="*/ 32057 w 130422"/>
                <a:gd name="connsiteY4" fmla="*/ 94415 h 287541"/>
                <a:gd name="connsiteX5" fmla="*/ 996 w 130422"/>
                <a:gd name="connsiteY5" fmla="*/ 240186 h 287541"/>
                <a:gd name="connsiteX6" fmla="*/ 7317 w 130422"/>
                <a:gd name="connsiteY6" fmla="*/ 272629 h 287541"/>
                <a:gd name="connsiteX7" fmla="*/ 49932 w 130422"/>
                <a:gd name="connsiteY7" fmla="*/ 287542 h 287541"/>
                <a:gd name="connsiteX8" fmla="*/ 78721 w 130422"/>
                <a:gd name="connsiteY8" fmla="*/ 285813 h 287541"/>
                <a:gd name="connsiteX9" fmla="*/ 81141 w 130422"/>
                <a:gd name="connsiteY9" fmla="*/ 285517 h 287541"/>
                <a:gd name="connsiteX10" fmla="*/ 88449 w 130422"/>
                <a:gd name="connsiteY10" fmla="*/ 251494 h 287541"/>
                <a:gd name="connsiteX11" fmla="*/ 80202 w 130422"/>
                <a:gd name="connsiteY11" fmla="*/ 252136 h 287541"/>
                <a:gd name="connsiteX12" fmla="*/ 63660 w 130422"/>
                <a:gd name="connsiteY12" fmla="*/ 246655 h 287541"/>
                <a:gd name="connsiteX13" fmla="*/ 60796 w 130422"/>
                <a:gd name="connsiteY13" fmla="*/ 237421 h 287541"/>
                <a:gd name="connsiteX14" fmla="*/ 63166 w 130422"/>
                <a:gd name="connsiteY14" fmla="*/ 221619 h 287541"/>
                <a:gd name="connsiteX15" fmla="*/ 90325 w 130422"/>
                <a:gd name="connsiteY15" fmla="*/ 94366 h 287541"/>
                <a:gd name="connsiteX16" fmla="*/ 123262 w 130422"/>
                <a:gd name="connsiteY16" fmla="*/ 94366 h 287541"/>
                <a:gd name="connsiteX17" fmla="*/ 130422 w 130422"/>
                <a:gd name="connsiteY17" fmla="*/ 60293 h 287541"/>
                <a:gd name="connsiteX18" fmla="*/ 97535 w 130422"/>
                <a:gd name="connsiteY18" fmla="*/ 60293 h 287541"/>
                <a:gd name="connsiteX19" fmla="*/ 110374 w 130422"/>
                <a:gd name="connsiteY19" fmla="*/ 0 h 287541"/>
                <a:gd name="connsiteX20" fmla="*/ 46525 w 130422"/>
                <a:gd name="connsiteY20" fmla="*/ 25974 h 28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0422" h="287541">
                  <a:moveTo>
                    <a:pt x="46475" y="26023"/>
                  </a:moveTo>
                  <a:cubicBezTo>
                    <a:pt x="45932" y="28492"/>
                    <a:pt x="39217" y="60343"/>
                    <a:pt x="39217" y="60343"/>
                  </a:cubicBezTo>
                  <a:lnTo>
                    <a:pt x="13440" y="60343"/>
                  </a:lnTo>
                  <a:cubicBezTo>
                    <a:pt x="12847" y="63799"/>
                    <a:pt x="7317" y="89526"/>
                    <a:pt x="6379" y="94415"/>
                  </a:cubicBezTo>
                  <a:lnTo>
                    <a:pt x="32057" y="94415"/>
                  </a:lnTo>
                  <a:lnTo>
                    <a:pt x="996" y="240186"/>
                  </a:lnTo>
                  <a:cubicBezTo>
                    <a:pt x="58" y="244828"/>
                    <a:pt x="-2460" y="260580"/>
                    <a:pt x="7317" y="272629"/>
                  </a:cubicBezTo>
                  <a:cubicBezTo>
                    <a:pt x="15366" y="282505"/>
                    <a:pt x="29785" y="287542"/>
                    <a:pt x="49932" y="287542"/>
                  </a:cubicBezTo>
                  <a:lnTo>
                    <a:pt x="78721" y="285813"/>
                  </a:lnTo>
                  <a:cubicBezTo>
                    <a:pt x="78721" y="285813"/>
                    <a:pt x="79955" y="285715"/>
                    <a:pt x="81141" y="285517"/>
                  </a:cubicBezTo>
                  <a:cubicBezTo>
                    <a:pt x="81881" y="282406"/>
                    <a:pt x="87313" y="256876"/>
                    <a:pt x="88449" y="251494"/>
                  </a:cubicBezTo>
                  <a:cubicBezTo>
                    <a:pt x="84795" y="251741"/>
                    <a:pt x="80202" y="252136"/>
                    <a:pt x="80202" y="252136"/>
                  </a:cubicBezTo>
                  <a:cubicBezTo>
                    <a:pt x="71906" y="252136"/>
                    <a:pt x="66672" y="250408"/>
                    <a:pt x="63660" y="246655"/>
                  </a:cubicBezTo>
                  <a:cubicBezTo>
                    <a:pt x="61586" y="244087"/>
                    <a:pt x="60796" y="241075"/>
                    <a:pt x="60796" y="237421"/>
                  </a:cubicBezTo>
                  <a:cubicBezTo>
                    <a:pt x="60796" y="232878"/>
                    <a:pt x="61882" y="227643"/>
                    <a:pt x="63166" y="221619"/>
                  </a:cubicBezTo>
                  <a:lnTo>
                    <a:pt x="90325" y="94366"/>
                  </a:lnTo>
                  <a:lnTo>
                    <a:pt x="123262" y="94366"/>
                  </a:lnTo>
                  <a:cubicBezTo>
                    <a:pt x="124003" y="91008"/>
                    <a:pt x="129385" y="65281"/>
                    <a:pt x="130422" y="60293"/>
                  </a:cubicBezTo>
                  <a:lnTo>
                    <a:pt x="97535" y="60293"/>
                  </a:lnTo>
                  <a:cubicBezTo>
                    <a:pt x="97535" y="60293"/>
                    <a:pt x="108645" y="8098"/>
                    <a:pt x="110374" y="0"/>
                  </a:cubicBezTo>
                  <a:cubicBezTo>
                    <a:pt x="102621" y="3111"/>
                    <a:pt x="48797" y="25036"/>
                    <a:pt x="46525" y="25974"/>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59" name="Freeform: Shape 58">
              <a:extLst>
                <a:ext uri="{FF2B5EF4-FFF2-40B4-BE49-F238E27FC236}">
                  <a16:creationId xmlns:a16="http://schemas.microsoft.com/office/drawing/2014/main" id="{00E127B3-B384-9CBB-06C8-6B74997A0FEC}"/>
                </a:ext>
              </a:extLst>
            </p:cNvPr>
            <p:cNvSpPr/>
            <p:nvPr/>
          </p:nvSpPr>
          <p:spPr>
            <a:xfrm>
              <a:off x="13654337" y="2793668"/>
              <a:ext cx="190114" cy="231494"/>
            </a:xfrm>
            <a:custGeom>
              <a:avLst/>
              <a:gdLst>
                <a:gd name="connsiteX0" fmla="*/ 24591 w 190114"/>
                <a:gd name="connsiteY0" fmla="*/ 61923 h 231494"/>
                <a:gd name="connsiteX1" fmla="*/ 23258 w 190114"/>
                <a:gd name="connsiteY1" fmla="*/ 74268 h 231494"/>
                <a:gd name="connsiteX2" fmla="*/ 73231 w 190114"/>
                <a:gd name="connsiteY2" fmla="*/ 126907 h 231494"/>
                <a:gd name="connsiteX3" fmla="*/ 113871 w 190114"/>
                <a:gd name="connsiteY3" fmla="*/ 165375 h 231494"/>
                <a:gd name="connsiteX4" fmla="*/ 113032 w 190114"/>
                <a:gd name="connsiteY4" fmla="*/ 171942 h 231494"/>
                <a:gd name="connsiteX5" fmla="*/ 82169 w 190114"/>
                <a:gd name="connsiteY5" fmla="*/ 197521 h 231494"/>
                <a:gd name="connsiteX6" fmla="*/ 58960 w 190114"/>
                <a:gd name="connsiteY6" fmla="*/ 184732 h 231494"/>
                <a:gd name="connsiteX7" fmla="*/ 58269 w 190114"/>
                <a:gd name="connsiteY7" fmla="*/ 177670 h 231494"/>
                <a:gd name="connsiteX8" fmla="*/ 60935 w 190114"/>
                <a:gd name="connsiteY8" fmla="*/ 159153 h 231494"/>
                <a:gd name="connsiteX9" fmla="*/ 4000 w 190114"/>
                <a:gd name="connsiteY9" fmla="*/ 159153 h 231494"/>
                <a:gd name="connsiteX10" fmla="*/ 0 w 190114"/>
                <a:gd name="connsiteY10" fmla="*/ 185818 h 231494"/>
                <a:gd name="connsiteX11" fmla="*/ 7703 w 190114"/>
                <a:gd name="connsiteY11" fmla="*/ 212088 h 231494"/>
                <a:gd name="connsiteX12" fmla="*/ 74268 w 190114"/>
                <a:gd name="connsiteY12" fmla="*/ 231495 h 231494"/>
                <a:gd name="connsiteX13" fmla="*/ 171745 w 190114"/>
                <a:gd name="connsiteY13" fmla="*/ 164190 h 231494"/>
                <a:gd name="connsiteX14" fmla="*/ 118463 w 190114"/>
                <a:gd name="connsiteY14" fmla="*/ 92983 h 231494"/>
                <a:gd name="connsiteX15" fmla="*/ 82712 w 190114"/>
                <a:gd name="connsiteY15" fmla="*/ 56837 h 231494"/>
                <a:gd name="connsiteX16" fmla="*/ 112093 w 190114"/>
                <a:gd name="connsiteY16" fmla="*/ 30468 h 231494"/>
                <a:gd name="connsiteX17" fmla="*/ 129327 w 190114"/>
                <a:gd name="connsiteY17" fmla="*/ 36344 h 231494"/>
                <a:gd name="connsiteX18" fmla="*/ 132487 w 190114"/>
                <a:gd name="connsiteY18" fmla="*/ 47998 h 231494"/>
                <a:gd name="connsiteX19" fmla="*/ 130413 w 190114"/>
                <a:gd name="connsiteY19" fmla="*/ 64688 h 231494"/>
                <a:gd name="connsiteX20" fmla="*/ 187349 w 190114"/>
                <a:gd name="connsiteY20" fmla="*/ 64688 h 231494"/>
                <a:gd name="connsiteX21" fmla="*/ 190114 w 190114"/>
                <a:gd name="connsiteY21" fmla="*/ 46467 h 231494"/>
                <a:gd name="connsiteX22" fmla="*/ 182164 w 190114"/>
                <a:gd name="connsiteY22" fmla="*/ 21184 h 231494"/>
                <a:gd name="connsiteX23" fmla="*/ 125426 w 190114"/>
                <a:gd name="connsiteY23" fmla="*/ 0 h 231494"/>
                <a:gd name="connsiteX24" fmla="*/ 24690 w 190114"/>
                <a:gd name="connsiteY24" fmla="*/ 61923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114" h="231494">
                  <a:moveTo>
                    <a:pt x="24591" y="61923"/>
                  </a:moveTo>
                  <a:cubicBezTo>
                    <a:pt x="23653" y="66417"/>
                    <a:pt x="23258" y="70466"/>
                    <a:pt x="23258" y="74268"/>
                  </a:cubicBezTo>
                  <a:cubicBezTo>
                    <a:pt x="23258" y="103057"/>
                    <a:pt x="48541" y="115254"/>
                    <a:pt x="73231" y="126907"/>
                  </a:cubicBezTo>
                  <a:cubicBezTo>
                    <a:pt x="94069" y="136932"/>
                    <a:pt x="113871" y="146264"/>
                    <a:pt x="113871" y="165375"/>
                  </a:cubicBezTo>
                  <a:cubicBezTo>
                    <a:pt x="113871" y="167399"/>
                    <a:pt x="113575" y="169671"/>
                    <a:pt x="113032" y="171942"/>
                  </a:cubicBezTo>
                  <a:cubicBezTo>
                    <a:pt x="109427" y="189620"/>
                    <a:pt x="94860" y="197521"/>
                    <a:pt x="82169" y="197521"/>
                  </a:cubicBezTo>
                  <a:cubicBezTo>
                    <a:pt x="68787" y="197521"/>
                    <a:pt x="61479" y="193423"/>
                    <a:pt x="58960" y="184732"/>
                  </a:cubicBezTo>
                  <a:cubicBezTo>
                    <a:pt x="58466" y="182707"/>
                    <a:pt x="58269" y="180288"/>
                    <a:pt x="58269" y="177670"/>
                  </a:cubicBezTo>
                  <a:cubicBezTo>
                    <a:pt x="58269" y="172634"/>
                    <a:pt x="59158" y="166461"/>
                    <a:pt x="60935" y="159153"/>
                  </a:cubicBezTo>
                  <a:lnTo>
                    <a:pt x="4000" y="159153"/>
                  </a:lnTo>
                  <a:cubicBezTo>
                    <a:pt x="1432" y="169177"/>
                    <a:pt x="0" y="178065"/>
                    <a:pt x="0" y="185818"/>
                  </a:cubicBezTo>
                  <a:cubicBezTo>
                    <a:pt x="0" y="196781"/>
                    <a:pt x="2518" y="205521"/>
                    <a:pt x="7703" y="212088"/>
                  </a:cubicBezTo>
                  <a:cubicBezTo>
                    <a:pt x="18024" y="225619"/>
                    <a:pt x="38517" y="231495"/>
                    <a:pt x="74268" y="231495"/>
                  </a:cubicBezTo>
                  <a:cubicBezTo>
                    <a:pt x="123994" y="231495"/>
                    <a:pt x="163202" y="204533"/>
                    <a:pt x="171745" y="164190"/>
                  </a:cubicBezTo>
                  <a:cubicBezTo>
                    <a:pt x="180436" y="123253"/>
                    <a:pt x="147499" y="107155"/>
                    <a:pt x="118463" y="92983"/>
                  </a:cubicBezTo>
                  <a:cubicBezTo>
                    <a:pt x="97329" y="82663"/>
                    <a:pt x="79157" y="73725"/>
                    <a:pt x="82712" y="56837"/>
                  </a:cubicBezTo>
                  <a:cubicBezTo>
                    <a:pt x="86218" y="40097"/>
                    <a:pt x="96983" y="30468"/>
                    <a:pt x="112093" y="30468"/>
                  </a:cubicBezTo>
                  <a:cubicBezTo>
                    <a:pt x="118612" y="30468"/>
                    <a:pt x="125130" y="31110"/>
                    <a:pt x="129327" y="36344"/>
                  </a:cubicBezTo>
                  <a:cubicBezTo>
                    <a:pt x="131401" y="38764"/>
                    <a:pt x="132487" y="42467"/>
                    <a:pt x="132487" y="47998"/>
                  </a:cubicBezTo>
                  <a:cubicBezTo>
                    <a:pt x="132487" y="52294"/>
                    <a:pt x="131747" y="57923"/>
                    <a:pt x="130413" y="64688"/>
                  </a:cubicBezTo>
                  <a:lnTo>
                    <a:pt x="187349" y="64688"/>
                  </a:lnTo>
                  <a:cubicBezTo>
                    <a:pt x="189077" y="58219"/>
                    <a:pt x="190114" y="52146"/>
                    <a:pt x="190114" y="46467"/>
                  </a:cubicBezTo>
                  <a:cubicBezTo>
                    <a:pt x="190114" y="36640"/>
                    <a:pt x="187448" y="28147"/>
                    <a:pt x="182164" y="21184"/>
                  </a:cubicBezTo>
                  <a:cubicBezTo>
                    <a:pt x="171843" y="7456"/>
                    <a:pt x="151696" y="0"/>
                    <a:pt x="125426" y="0"/>
                  </a:cubicBezTo>
                  <a:cubicBezTo>
                    <a:pt x="104983" y="0"/>
                    <a:pt x="36936" y="4444"/>
                    <a:pt x="24690" y="61923"/>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60" name="Freeform: Shape 59">
              <a:extLst>
                <a:ext uri="{FF2B5EF4-FFF2-40B4-BE49-F238E27FC236}">
                  <a16:creationId xmlns:a16="http://schemas.microsoft.com/office/drawing/2014/main" id="{A244A2F0-CA2E-7BFD-06D1-94CF2647080C}"/>
                </a:ext>
              </a:extLst>
            </p:cNvPr>
            <p:cNvSpPr/>
            <p:nvPr/>
          </p:nvSpPr>
          <p:spPr>
            <a:xfrm>
              <a:off x="13851997" y="2793718"/>
              <a:ext cx="195229" cy="231494"/>
            </a:xfrm>
            <a:custGeom>
              <a:avLst/>
              <a:gdLst>
                <a:gd name="connsiteX0" fmla="*/ 122572 w 195229"/>
                <a:gd name="connsiteY0" fmla="*/ 0 h 231494"/>
                <a:gd name="connsiteX1" fmla="*/ 7615 w 195229"/>
                <a:gd name="connsiteY1" fmla="*/ 113328 h 231494"/>
                <a:gd name="connsiteX2" fmla="*/ 7615 w 195229"/>
                <a:gd name="connsiteY2" fmla="*/ 113328 h 231494"/>
                <a:gd name="connsiteX3" fmla="*/ 11614 w 195229"/>
                <a:gd name="connsiteY3" fmla="*/ 211200 h 231494"/>
                <a:gd name="connsiteX4" fmla="*/ 72253 w 195229"/>
                <a:gd name="connsiteY4" fmla="*/ 231495 h 231494"/>
                <a:gd name="connsiteX5" fmla="*/ 188396 w 195229"/>
                <a:gd name="connsiteY5" fmla="*/ 112340 h 231494"/>
                <a:gd name="connsiteX6" fmla="*/ 183804 w 195229"/>
                <a:gd name="connsiteY6" fmla="*/ 20690 h 231494"/>
                <a:gd name="connsiteX7" fmla="*/ 122572 w 195229"/>
                <a:gd name="connsiteY7" fmla="*/ 49 h 231494"/>
                <a:gd name="connsiteX8" fmla="*/ 62871 w 195229"/>
                <a:gd name="connsiteY8" fmla="*/ 189522 h 231494"/>
                <a:gd name="connsiteX9" fmla="*/ 67019 w 195229"/>
                <a:gd name="connsiteY9" fmla="*/ 108686 h 231494"/>
                <a:gd name="connsiteX10" fmla="*/ 67019 w 195229"/>
                <a:gd name="connsiteY10" fmla="*/ 108686 h 231494"/>
                <a:gd name="connsiteX11" fmla="*/ 113980 w 195229"/>
                <a:gd name="connsiteY11" fmla="*/ 35356 h 231494"/>
                <a:gd name="connsiteX12" fmla="*/ 132794 w 195229"/>
                <a:gd name="connsiteY12" fmla="*/ 42566 h 231494"/>
                <a:gd name="connsiteX13" fmla="*/ 130720 w 195229"/>
                <a:gd name="connsiteY13" fmla="*/ 109822 h 231494"/>
                <a:gd name="connsiteX14" fmla="*/ 80994 w 195229"/>
                <a:gd name="connsiteY14" fmla="*/ 196139 h 231494"/>
                <a:gd name="connsiteX15" fmla="*/ 62921 w 195229"/>
                <a:gd name="connsiteY15" fmla="*/ 189571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29" h="231494">
                  <a:moveTo>
                    <a:pt x="122572" y="0"/>
                  </a:moveTo>
                  <a:cubicBezTo>
                    <a:pt x="38724" y="0"/>
                    <a:pt x="20355" y="53627"/>
                    <a:pt x="7615" y="113328"/>
                  </a:cubicBezTo>
                  <a:lnTo>
                    <a:pt x="7615" y="113328"/>
                  </a:lnTo>
                  <a:cubicBezTo>
                    <a:pt x="-1718" y="157573"/>
                    <a:pt x="-4681" y="191201"/>
                    <a:pt x="11614" y="211200"/>
                  </a:cubicBezTo>
                  <a:cubicBezTo>
                    <a:pt x="22577" y="224927"/>
                    <a:pt x="42477" y="231495"/>
                    <a:pt x="72253" y="231495"/>
                  </a:cubicBezTo>
                  <a:cubicBezTo>
                    <a:pt x="148596" y="231495"/>
                    <a:pt x="172002" y="189620"/>
                    <a:pt x="188396" y="112340"/>
                  </a:cubicBezTo>
                  <a:cubicBezTo>
                    <a:pt x="195902" y="76984"/>
                    <a:pt x="200642" y="41381"/>
                    <a:pt x="183804" y="20690"/>
                  </a:cubicBezTo>
                  <a:cubicBezTo>
                    <a:pt x="172644" y="6716"/>
                    <a:pt x="152546" y="49"/>
                    <a:pt x="122572" y="49"/>
                  </a:cubicBezTo>
                  <a:close/>
                  <a:moveTo>
                    <a:pt x="62871" y="189522"/>
                  </a:moveTo>
                  <a:cubicBezTo>
                    <a:pt x="55168" y="179942"/>
                    <a:pt x="56106" y="159597"/>
                    <a:pt x="67019" y="108686"/>
                  </a:cubicBezTo>
                  <a:lnTo>
                    <a:pt x="67019" y="108686"/>
                  </a:lnTo>
                  <a:cubicBezTo>
                    <a:pt x="76747" y="63256"/>
                    <a:pt x="84055" y="35356"/>
                    <a:pt x="113980" y="35356"/>
                  </a:cubicBezTo>
                  <a:cubicBezTo>
                    <a:pt x="122720" y="35356"/>
                    <a:pt x="128892" y="37776"/>
                    <a:pt x="132794" y="42566"/>
                  </a:cubicBezTo>
                  <a:cubicBezTo>
                    <a:pt x="141831" y="53627"/>
                    <a:pt x="137583" y="77379"/>
                    <a:pt x="130720" y="109822"/>
                  </a:cubicBezTo>
                  <a:cubicBezTo>
                    <a:pt x="115807" y="179991"/>
                    <a:pt x="106524" y="196139"/>
                    <a:pt x="80994" y="196139"/>
                  </a:cubicBezTo>
                  <a:cubicBezTo>
                    <a:pt x="72204" y="196139"/>
                    <a:pt x="66575" y="194163"/>
                    <a:pt x="62921" y="189571"/>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61" name="Freeform: Shape 60">
              <a:extLst>
                <a:ext uri="{FF2B5EF4-FFF2-40B4-BE49-F238E27FC236}">
                  <a16:creationId xmlns:a16="http://schemas.microsoft.com/office/drawing/2014/main" id="{189E6F56-D6F9-CE3C-E7A6-ECAA11C2DB4D}"/>
                </a:ext>
              </a:extLst>
            </p:cNvPr>
            <p:cNvSpPr/>
            <p:nvPr/>
          </p:nvSpPr>
          <p:spPr>
            <a:xfrm>
              <a:off x="14058466" y="2798162"/>
              <a:ext cx="209224" cy="227052"/>
            </a:xfrm>
            <a:custGeom>
              <a:avLst/>
              <a:gdLst>
                <a:gd name="connsiteX0" fmla="*/ 150857 w 209224"/>
                <a:gd name="connsiteY0" fmla="*/ 0 h 227052"/>
                <a:gd name="connsiteX1" fmla="*/ 117772 w 209224"/>
                <a:gd name="connsiteY1" fmla="*/ 155844 h 227052"/>
                <a:gd name="connsiteX2" fmla="*/ 83848 w 209224"/>
                <a:gd name="connsiteY2" fmla="*/ 193077 h 227052"/>
                <a:gd name="connsiteX3" fmla="*/ 66812 w 209224"/>
                <a:gd name="connsiteY3" fmla="*/ 186510 h 227052"/>
                <a:gd name="connsiteX4" fmla="*/ 62713 w 209224"/>
                <a:gd name="connsiteY4" fmla="*/ 172090 h 227052"/>
                <a:gd name="connsiteX5" fmla="*/ 64886 w 209224"/>
                <a:gd name="connsiteY5" fmla="*/ 154709 h 227052"/>
                <a:gd name="connsiteX6" fmla="*/ 97773 w 209224"/>
                <a:gd name="connsiteY6" fmla="*/ 0 h 227052"/>
                <a:gd name="connsiteX7" fmla="*/ 39504 w 209224"/>
                <a:gd name="connsiteY7" fmla="*/ 0 h 227052"/>
                <a:gd name="connsiteX8" fmla="*/ 1086 w 209224"/>
                <a:gd name="connsiteY8" fmla="*/ 180683 h 227052"/>
                <a:gd name="connsiteX9" fmla="*/ 0 w 209224"/>
                <a:gd name="connsiteY9" fmla="*/ 190855 h 227052"/>
                <a:gd name="connsiteX10" fmla="*/ 7209 w 209224"/>
                <a:gd name="connsiteY10" fmla="*/ 212039 h 227052"/>
                <a:gd name="connsiteX11" fmla="*/ 44887 w 209224"/>
                <a:gd name="connsiteY11" fmla="*/ 227051 h 227052"/>
                <a:gd name="connsiteX12" fmla="*/ 107797 w 209224"/>
                <a:gd name="connsiteY12" fmla="*/ 204978 h 227052"/>
                <a:gd name="connsiteX13" fmla="*/ 103550 w 209224"/>
                <a:gd name="connsiteY13" fmla="*/ 222607 h 227052"/>
                <a:gd name="connsiteX14" fmla="*/ 164041 w 209224"/>
                <a:gd name="connsiteY14" fmla="*/ 222607 h 227052"/>
                <a:gd name="connsiteX15" fmla="*/ 171053 w 209224"/>
                <a:gd name="connsiteY15" fmla="*/ 179596 h 227052"/>
                <a:gd name="connsiteX16" fmla="*/ 209224 w 209224"/>
                <a:gd name="connsiteY16" fmla="*/ 0 h 227052"/>
                <a:gd name="connsiteX17" fmla="*/ 150906 w 209224"/>
                <a:gd name="connsiteY17" fmla="*/ 0 h 22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224" h="227052">
                  <a:moveTo>
                    <a:pt x="150857" y="0"/>
                  </a:moveTo>
                  <a:cubicBezTo>
                    <a:pt x="150067" y="4049"/>
                    <a:pt x="117772" y="155844"/>
                    <a:pt x="117772" y="155844"/>
                  </a:cubicBezTo>
                  <a:cubicBezTo>
                    <a:pt x="113674" y="175103"/>
                    <a:pt x="106810" y="193077"/>
                    <a:pt x="83848" y="193077"/>
                  </a:cubicBezTo>
                  <a:cubicBezTo>
                    <a:pt x="75898" y="193077"/>
                    <a:pt x="70367" y="190904"/>
                    <a:pt x="66812" y="186510"/>
                  </a:cubicBezTo>
                  <a:cubicBezTo>
                    <a:pt x="63701" y="182757"/>
                    <a:pt x="62713" y="177670"/>
                    <a:pt x="62713" y="172090"/>
                  </a:cubicBezTo>
                  <a:cubicBezTo>
                    <a:pt x="62713" y="166510"/>
                    <a:pt x="63701" y="160387"/>
                    <a:pt x="64886" y="154709"/>
                  </a:cubicBezTo>
                  <a:cubicBezTo>
                    <a:pt x="64886" y="154709"/>
                    <a:pt x="96538" y="6024"/>
                    <a:pt x="97773" y="0"/>
                  </a:cubicBezTo>
                  <a:lnTo>
                    <a:pt x="39504" y="0"/>
                  </a:lnTo>
                  <a:cubicBezTo>
                    <a:pt x="38665" y="4099"/>
                    <a:pt x="1086" y="180683"/>
                    <a:pt x="1086" y="180683"/>
                  </a:cubicBezTo>
                  <a:cubicBezTo>
                    <a:pt x="345" y="184189"/>
                    <a:pt x="0" y="187596"/>
                    <a:pt x="0" y="190855"/>
                  </a:cubicBezTo>
                  <a:cubicBezTo>
                    <a:pt x="0" y="199052"/>
                    <a:pt x="2469" y="206212"/>
                    <a:pt x="7209" y="212039"/>
                  </a:cubicBezTo>
                  <a:cubicBezTo>
                    <a:pt x="14962" y="221619"/>
                    <a:pt x="28591" y="227051"/>
                    <a:pt x="44887" y="227051"/>
                  </a:cubicBezTo>
                  <a:cubicBezTo>
                    <a:pt x="86761" y="227248"/>
                    <a:pt x="107797" y="204978"/>
                    <a:pt x="107797" y="204978"/>
                  </a:cubicBezTo>
                  <a:cubicBezTo>
                    <a:pt x="107797" y="204978"/>
                    <a:pt x="104587" y="217915"/>
                    <a:pt x="103550" y="222607"/>
                  </a:cubicBezTo>
                  <a:lnTo>
                    <a:pt x="164041" y="222607"/>
                  </a:lnTo>
                  <a:cubicBezTo>
                    <a:pt x="165967" y="206755"/>
                    <a:pt x="168288" y="192583"/>
                    <a:pt x="171053" y="179596"/>
                  </a:cubicBezTo>
                  <a:cubicBezTo>
                    <a:pt x="171053" y="179596"/>
                    <a:pt x="207891" y="6074"/>
                    <a:pt x="209224" y="0"/>
                  </a:cubicBezTo>
                  <a:lnTo>
                    <a:pt x="150906" y="0"/>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62" name="Freeform: Shape 61">
              <a:extLst>
                <a:ext uri="{FF2B5EF4-FFF2-40B4-BE49-F238E27FC236}">
                  <a16:creationId xmlns:a16="http://schemas.microsoft.com/office/drawing/2014/main" id="{5F96A5E2-AA1C-E24A-E3F2-30C4FB50337B}"/>
                </a:ext>
              </a:extLst>
            </p:cNvPr>
            <p:cNvSpPr/>
            <p:nvPr/>
          </p:nvSpPr>
          <p:spPr>
            <a:xfrm>
              <a:off x="14269320" y="2793890"/>
              <a:ext cx="163350" cy="226878"/>
            </a:xfrm>
            <a:custGeom>
              <a:avLst/>
              <a:gdLst>
                <a:gd name="connsiteX0" fmla="*/ 96934 w 163350"/>
                <a:gd name="connsiteY0" fmla="*/ 30493 h 226878"/>
                <a:gd name="connsiteX1" fmla="*/ 102612 w 163350"/>
                <a:gd name="connsiteY1" fmla="*/ 4272 h 226878"/>
                <a:gd name="connsiteX2" fmla="*/ 47405 w 163350"/>
                <a:gd name="connsiteY2" fmla="*/ 4272 h 226878"/>
                <a:gd name="connsiteX3" fmla="*/ 0 w 163350"/>
                <a:gd name="connsiteY3" fmla="*/ 226878 h 226878"/>
                <a:gd name="connsiteX4" fmla="*/ 58368 w 163350"/>
                <a:gd name="connsiteY4" fmla="*/ 226878 h 226878"/>
                <a:gd name="connsiteX5" fmla="*/ 84342 w 163350"/>
                <a:gd name="connsiteY5" fmla="*/ 104958 h 226878"/>
                <a:gd name="connsiteX6" fmla="*/ 152536 w 163350"/>
                <a:gd name="connsiteY6" fmla="*/ 51331 h 226878"/>
                <a:gd name="connsiteX7" fmla="*/ 163350 w 163350"/>
                <a:gd name="connsiteY7" fmla="*/ 25 h 226878"/>
                <a:gd name="connsiteX8" fmla="*/ 96934 w 163350"/>
                <a:gd name="connsiteY8" fmla="*/ 30493 h 226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50" h="226878">
                  <a:moveTo>
                    <a:pt x="96934" y="30493"/>
                  </a:moveTo>
                  <a:cubicBezTo>
                    <a:pt x="96934" y="30493"/>
                    <a:pt x="101526" y="9358"/>
                    <a:pt x="102612" y="4272"/>
                  </a:cubicBezTo>
                  <a:lnTo>
                    <a:pt x="47405" y="4272"/>
                  </a:lnTo>
                  <a:cubicBezTo>
                    <a:pt x="46566" y="8321"/>
                    <a:pt x="1383" y="220854"/>
                    <a:pt x="0" y="226878"/>
                  </a:cubicBezTo>
                  <a:lnTo>
                    <a:pt x="58368" y="226878"/>
                  </a:lnTo>
                  <a:cubicBezTo>
                    <a:pt x="59207" y="222977"/>
                    <a:pt x="84342" y="104958"/>
                    <a:pt x="84342" y="104958"/>
                  </a:cubicBezTo>
                  <a:cubicBezTo>
                    <a:pt x="88736" y="83725"/>
                    <a:pt x="96292" y="48665"/>
                    <a:pt x="152536" y="51331"/>
                  </a:cubicBezTo>
                  <a:cubicBezTo>
                    <a:pt x="153326" y="47578"/>
                    <a:pt x="162165" y="5951"/>
                    <a:pt x="163350" y="25"/>
                  </a:cubicBezTo>
                  <a:cubicBezTo>
                    <a:pt x="127006" y="-1012"/>
                    <a:pt x="96934" y="30493"/>
                    <a:pt x="96934" y="30493"/>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63" name="Freeform: Shape 62">
              <a:extLst>
                <a:ext uri="{FF2B5EF4-FFF2-40B4-BE49-F238E27FC236}">
                  <a16:creationId xmlns:a16="http://schemas.microsoft.com/office/drawing/2014/main" id="{D6EB0F91-27AC-954B-B404-FF6350FDE392}"/>
                </a:ext>
              </a:extLst>
            </p:cNvPr>
            <p:cNvSpPr/>
            <p:nvPr/>
          </p:nvSpPr>
          <p:spPr>
            <a:xfrm>
              <a:off x="13173916" y="2793890"/>
              <a:ext cx="163300" cy="226878"/>
            </a:xfrm>
            <a:custGeom>
              <a:avLst/>
              <a:gdLst>
                <a:gd name="connsiteX0" fmla="*/ 96884 w 163300"/>
                <a:gd name="connsiteY0" fmla="*/ 30493 h 226878"/>
                <a:gd name="connsiteX1" fmla="*/ 102464 w 163300"/>
                <a:gd name="connsiteY1" fmla="*/ 4272 h 226878"/>
                <a:gd name="connsiteX2" fmla="*/ 47257 w 163300"/>
                <a:gd name="connsiteY2" fmla="*/ 4272 h 226878"/>
                <a:gd name="connsiteX3" fmla="*/ 0 w 163300"/>
                <a:gd name="connsiteY3" fmla="*/ 226878 h 226878"/>
                <a:gd name="connsiteX4" fmla="*/ 58269 w 163300"/>
                <a:gd name="connsiteY4" fmla="*/ 226878 h 226878"/>
                <a:gd name="connsiteX5" fmla="*/ 84292 w 163300"/>
                <a:gd name="connsiteY5" fmla="*/ 104958 h 226878"/>
                <a:gd name="connsiteX6" fmla="*/ 152437 w 163300"/>
                <a:gd name="connsiteY6" fmla="*/ 51331 h 226878"/>
                <a:gd name="connsiteX7" fmla="*/ 163301 w 163300"/>
                <a:gd name="connsiteY7" fmla="*/ 25 h 226878"/>
                <a:gd name="connsiteX8" fmla="*/ 96884 w 163300"/>
                <a:gd name="connsiteY8" fmla="*/ 30493 h 226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00" h="226878">
                  <a:moveTo>
                    <a:pt x="96884" y="30493"/>
                  </a:moveTo>
                  <a:cubicBezTo>
                    <a:pt x="96884" y="30493"/>
                    <a:pt x="101378" y="9358"/>
                    <a:pt x="102464" y="4272"/>
                  </a:cubicBezTo>
                  <a:lnTo>
                    <a:pt x="47257" y="4272"/>
                  </a:lnTo>
                  <a:cubicBezTo>
                    <a:pt x="46467" y="8321"/>
                    <a:pt x="1185" y="220854"/>
                    <a:pt x="0" y="226878"/>
                  </a:cubicBezTo>
                  <a:lnTo>
                    <a:pt x="58269" y="226878"/>
                  </a:lnTo>
                  <a:cubicBezTo>
                    <a:pt x="59158" y="222977"/>
                    <a:pt x="84292" y="104958"/>
                    <a:pt x="84292" y="104958"/>
                  </a:cubicBezTo>
                  <a:cubicBezTo>
                    <a:pt x="88687" y="83725"/>
                    <a:pt x="96193" y="48665"/>
                    <a:pt x="152437" y="51331"/>
                  </a:cubicBezTo>
                  <a:cubicBezTo>
                    <a:pt x="153227" y="47578"/>
                    <a:pt x="162066" y="5951"/>
                    <a:pt x="163301" y="25"/>
                  </a:cubicBezTo>
                  <a:cubicBezTo>
                    <a:pt x="126907" y="-1012"/>
                    <a:pt x="96884" y="30493"/>
                    <a:pt x="96884" y="30493"/>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64" name="Freeform: Shape 63">
              <a:extLst>
                <a:ext uri="{FF2B5EF4-FFF2-40B4-BE49-F238E27FC236}">
                  <a16:creationId xmlns:a16="http://schemas.microsoft.com/office/drawing/2014/main" id="{AD7BD553-32F1-DC50-739F-AF0C114AE59F}"/>
                </a:ext>
              </a:extLst>
            </p:cNvPr>
            <p:cNvSpPr/>
            <p:nvPr/>
          </p:nvSpPr>
          <p:spPr>
            <a:xfrm>
              <a:off x="14416180" y="2793767"/>
              <a:ext cx="196875" cy="231396"/>
            </a:xfrm>
            <a:custGeom>
              <a:avLst/>
              <a:gdLst>
                <a:gd name="connsiteX0" fmla="*/ 7650 w 196875"/>
                <a:gd name="connsiteY0" fmla="*/ 113229 h 231396"/>
                <a:gd name="connsiteX1" fmla="*/ 7650 w 196875"/>
                <a:gd name="connsiteY1" fmla="*/ 113229 h 231396"/>
                <a:gd name="connsiteX2" fmla="*/ 11502 w 196875"/>
                <a:gd name="connsiteY2" fmla="*/ 211101 h 231396"/>
                <a:gd name="connsiteX3" fmla="*/ 72289 w 196875"/>
                <a:gd name="connsiteY3" fmla="*/ 231396 h 231396"/>
                <a:gd name="connsiteX4" fmla="*/ 180531 w 196875"/>
                <a:gd name="connsiteY4" fmla="*/ 148240 h 231396"/>
                <a:gd name="connsiteX5" fmla="*/ 122212 w 196875"/>
                <a:gd name="connsiteY5" fmla="*/ 148240 h 231396"/>
                <a:gd name="connsiteX6" fmla="*/ 80931 w 196875"/>
                <a:gd name="connsiteY6" fmla="*/ 196089 h 231396"/>
                <a:gd name="connsiteX7" fmla="*/ 62907 w 196875"/>
                <a:gd name="connsiteY7" fmla="*/ 189522 h 231396"/>
                <a:gd name="connsiteX8" fmla="*/ 66956 w 196875"/>
                <a:gd name="connsiteY8" fmla="*/ 108686 h 231396"/>
                <a:gd name="connsiteX9" fmla="*/ 114065 w 196875"/>
                <a:gd name="connsiteY9" fmla="*/ 35356 h 231396"/>
                <a:gd name="connsiteX10" fmla="*/ 133323 w 196875"/>
                <a:gd name="connsiteY10" fmla="*/ 42566 h 231396"/>
                <a:gd name="connsiteX11" fmla="*/ 138311 w 196875"/>
                <a:gd name="connsiteY11" fmla="*/ 60540 h 231396"/>
                <a:gd name="connsiteX12" fmla="*/ 135940 w 196875"/>
                <a:gd name="connsiteY12" fmla="*/ 80539 h 231396"/>
                <a:gd name="connsiteX13" fmla="*/ 194111 w 196875"/>
                <a:gd name="connsiteY13" fmla="*/ 80539 h 231396"/>
                <a:gd name="connsiteX14" fmla="*/ 196875 w 196875"/>
                <a:gd name="connsiteY14" fmla="*/ 57281 h 231396"/>
                <a:gd name="connsiteX15" fmla="*/ 185913 w 196875"/>
                <a:gd name="connsiteY15" fmla="*/ 21431 h 231396"/>
                <a:gd name="connsiteX16" fmla="*/ 122608 w 196875"/>
                <a:gd name="connsiteY16" fmla="*/ 0 h 231396"/>
                <a:gd name="connsiteX17" fmla="*/ 7700 w 196875"/>
                <a:gd name="connsiteY17" fmla="*/ 113328 h 23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6875" h="231396">
                  <a:moveTo>
                    <a:pt x="7650" y="113229"/>
                  </a:moveTo>
                  <a:lnTo>
                    <a:pt x="7650" y="113229"/>
                  </a:lnTo>
                  <a:cubicBezTo>
                    <a:pt x="-1683" y="157474"/>
                    <a:pt x="-4695" y="191102"/>
                    <a:pt x="11502" y="211101"/>
                  </a:cubicBezTo>
                  <a:cubicBezTo>
                    <a:pt x="22464" y="224829"/>
                    <a:pt x="42513" y="231396"/>
                    <a:pt x="72289" y="231396"/>
                  </a:cubicBezTo>
                  <a:cubicBezTo>
                    <a:pt x="132187" y="231396"/>
                    <a:pt x="167445" y="204138"/>
                    <a:pt x="180531" y="148240"/>
                  </a:cubicBezTo>
                  <a:lnTo>
                    <a:pt x="122212" y="148240"/>
                  </a:lnTo>
                  <a:cubicBezTo>
                    <a:pt x="115299" y="179004"/>
                    <a:pt x="100633" y="196089"/>
                    <a:pt x="80931" y="196089"/>
                  </a:cubicBezTo>
                  <a:cubicBezTo>
                    <a:pt x="72043" y="196089"/>
                    <a:pt x="66512" y="194114"/>
                    <a:pt x="62907" y="189522"/>
                  </a:cubicBezTo>
                  <a:cubicBezTo>
                    <a:pt x="55055" y="179942"/>
                    <a:pt x="56092" y="159597"/>
                    <a:pt x="66956" y="108686"/>
                  </a:cubicBezTo>
                  <a:cubicBezTo>
                    <a:pt x="76684" y="63256"/>
                    <a:pt x="84140" y="35356"/>
                    <a:pt x="114065" y="35356"/>
                  </a:cubicBezTo>
                  <a:cubicBezTo>
                    <a:pt x="123102" y="35356"/>
                    <a:pt x="129521" y="37776"/>
                    <a:pt x="133323" y="42566"/>
                  </a:cubicBezTo>
                  <a:cubicBezTo>
                    <a:pt x="136681" y="46664"/>
                    <a:pt x="138311" y="52393"/>
                    <a:pt x="138311" y="60540"/>
                  </a:cubicBezTo>
                  <a:cubicBezTo>
                    <a:pt x="138311" y="65972"/>
                    <a:pt x="137471" y="72737"/>
                    <a:pt x="135940" y="80539"/>
                  </a:cubicBezTo>
                  <a:lnTo>
                    <a:pt x="194111" y="80539"/>
                  </a:lnTo>
                  <a:cubicBezTo>
                    <a:pt x="195789" y="72145"/>
                    <a:pt x="196875" y="64244"/>
                    <a:pt x="196875" y="57281"/>
                  </a:cubicBezTo>
                  <a:cubicBezTo>
                    <a:pt x="196875" y="42418"/>
                    <a:pt x="193271" y="30517"/>
                    <a:pt x="185913" y="21431"/>
                  </a:cubicBezTo>
                  <a:cubicBezTo>
                    <a:pt x="174309" y="7210"/>
                    <a:pt x="153075" y="0"/>
                    <a:pt x="122608" y="0"/>
                  </a:cubicBezTo>
                  <a:cubicBezTo>
                    <a:pt x="38760" y="0"/>
                    <a:pt x="20440" y="53627"/>
                    <a:pt x="7700" y="113328"/>
                  </a:cubicBez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65" name="Freeform: Shape 64">
              <a:extLst>
                <a:ext uri="{FF2B5EF4-FFF2-40B4-BE49-F238E27FC236}">
                  <a16:creationId xmlns:a16="http://schemas.microsoft.com/office/drawing/2014/main" id="{FAA63928-BA6B-94AD-5F8E-AC6148D22180}"/>
                </a:ext>
              </a:extLst>
            </p:cNvPr>
            <p:cNvSpPr/>
            <p:nvPr/>
          </p:nvSpPr>
          <p:spPr>
            <a:xfrm>
              <a:off x="14617157" y="2793718"/>
              <a:ext cx="195494" cy="231494"/>
            </a:xfrm>
            <a:custGeom>
              <a:avLst/>
              <a:gdLst>
                <a:gd name="connsiteX0" fmla="*/ 195494 w 195494"/>
                <a:gd name="connsiteY0" fmla="*/ 61627 h 231494"/>
                <a:gd name="connsiteX1" fmla="*/ 184285 w 195494"/>
                <a:gd name="connsiteY1" fmla="*/ 21184 h 231494"/>
                <a:gd name="connsiteX2" fmla="*/ 122560 w 195494"/>
                <a:gd name="connsiteY2" fmla="*/ 0 h 231494"/>
                <a:gd name="connsiteX3" fmla="*/ 7750 w 195494"/>
                <a:gd name="connsiteY3" fmla="*/ 113328 h 231494"/>
                <a:gd name="connsiteX4" fmla="*/ 11553 w 195494"/>
                <a:gd name="connsiteY4" fmla="*/ 211200 h 231494"/>
                <a:gd name="connsiteX5" fmla="*/ 72340 w 195494"/>
                <a:gd name="connsiteY5" fmla="*/ 231495 h 231494"/>
                <a:gd name="connsiteX6" fmla="*/ 142559 w 195494"/>
                <a:gd name="connsiteY6" fmla="*/ 209965 h 231494"/>
                <a:gd name="connsiteX7" fmla="*/ 177520 w 195494"/>
                <a:gd name="connsiteY7" fmla="*/ 155548 h 231494"/>
                <a:gd name="connsiteX8" fmla="*/ 118511 w 195494"/>
                <a:gd name="connsiteY8" fmla="*/ 155548 h 231494"/>
                <a:gd name="connsiteX9" fmla="*/ 80932 w 195494"/>
                <a:gd name="connsiteY9" fmla="*/ 196139 h 231494"/>
                <a:gd name="connsiteX10" fmla="*/ 64488 w 195494"/>
                <a:gd name="connsiteY10" fmla="*/ 189077 h 231494"/>
                <a:gd name="connsiteX11" fmla="*/ 58266 w 195494"/>
                <a:gd name="connsiteY11" fmla="*/ 165523 h 231494"/>
                <a:gd name="connsiteX12" fmla="*/ 63896 w 195494"/>
                <a:gd name="connsiteY12" fmla="*/ 125475 h 231494"/>
                <a:gd name="connsiteX13" fmla="*/ 185618 w 195494"/>
                <a:gd name="connsiteY13" fmla="*/ 125475 h 231494"/>
                <a:gd name="connsiteX14" fmla="*/ 186112 w 195494"/>
                <a:gd name="connsiteY14" fmla="*/ 123352 h 231494"/>
                <a:gd name="connsiteX15" fmla="*/ 195494 w 195494"/>
                <a:gd name="connsiteY15" fmla="*/ 61627 h 231494"/>
                <a:gd name="connsiteX16" fmla="*/ 71599 w 195494"/>
                <a:gd name="connsiteY16" fmla="*/ 88736 h 231494"/>
                <a:gd name="connsiteX17" fmla="*/ 114165 w 195494"/>
                <a:gd name="connsiteY17" fmla="*/ 33974 h 231494"/>
                <a:gd name="connsiteX18" fmla="*/ 133868 w 195494"/>
                <a:gd name="connsiteY18" fmla="*/ 41726 h 231494"/>
                <a:gd name="connsiteX19" fmla="*/ 135102 w 195494"/>
                <a:gd name="connsiteY19" fmla="*/ 88885 h 231494"/>
                <a:gd name="connsiteX20" fmla="*/ 134263 w 195494"/>
                <a:gd name="connsiteY20" fmla="*/ 92786 h 231494"/>
                <a:gd name="connsiteX21" fmla="*/ 70710 w 195494"/>
                <a:gd name="connsiteY21" fmla="*/ 92786 h 231494"/>
                <a:gd name="connsiteX22" fmla="*/ 71599 w 195494"/>
                <a:gd name="connsiteY22" fmla="*/ 88736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5494" h="231494">
                  <a:moveTo>
                    <a:pt x="195494" y="61627"/>
                  </a:moveTo>
                  <a:cubicBezTo>
                    <a:pt x="195494" y="45479"/>
                    <a:pt x="192433" y="31554"/>
                    <a:pt x="184285" y="21184"/>
                  </a:cubicBezTo>
                  <a:cubicBezTo>
                    <a:pt x="173076" y="6913"/>
                    <a:pt x="152830" y="0"/>
                    <a:pt x="122560" y="0"/>
                  </a:cubicBezTo>
                  <a:cubicBezTo>
                    <a:pt x="38712" y="0"/>
                    <a:pt x="20293" y="53627"/>
                    <a:pt x="7750" y="113328"/>
                  </a:cubicBezTo>
                  <a:cubicBezTo>
                    <a:pt x="-1829" y="157573"/>
                    <a:pt x="-4595" y="191201"/>
                    <a:pt x="11553" y="211200"/>
                  </a:cubicBezTo>
                  <a:cubicBezTo>
                    <a:pt x="22713" y="224927"/>
                    <a:pt x="42564" y="231495"/>
                    <a:pt x="72340" y="231495"/>
                  </a:cubicBezTo>
                  <a:cubicBezTo>
                    <a:pt x="100141" y="231495"/>
                    <a:pt x="124584" y="224088"/>
                    <a:pt x="142559" y="209965"/>
                  </a:cubicBezTo>
                  <a:cubicBezTo>
                    <a:pt x="159496" y="197126"/>
                    <a:pt x="171199" y="178707"/>
                    <a:pt x="177520" y="155548"/>
                  </a:cubicBezTo>
                  <a:lnTo>
                    <a:pt x="118511" y="155548"/>
                  </a:lnTo>
                  <a:cubicBezTo>
                    <a:pt x="112190" y="182312"/>
                    <a:pt x="99746" y="196139"/>
                    <a:pt x="80932" y="196139"/>
                  </a:cubicBezTo>
                  <a:cubicBezTo>
                    <a:pt x="73821" y="196139"/>
                    <a:pt x="68390" y="193768"/>
                    <a:pt x="64488" y="189077"/>
                  </a:cubicBezTo>
                  <a:cubicBezTo>
                    <a:pt x="59995" y="183448"/>
                    <a:pt x="58266" y="175103"/>
                    <a:pt x="58266" y="165523"/>
                  </a:cubicBezTo>
                  <a:cubicBezTo>
                    <a:pt x="58266" y="153276"/>
                    <a:pt x="61032" y="138907"/>
                    <a:pt x="63896" y="125475"/>
                  </a:cubicBezTo>
                  <a:lnTo>
                    <a:pt x="185618" y="125475"/>
                  </a:lnTo>
                  <a:lnTo>
                    <a:pt x="186112" y="123352"/>
                  </a:lnTo>
                  <a:cubicBezTo>
                    <a:pt x="191198" y="101773"/>
                    <a:pt x="195494" y="80342"/>
                    <a:pt x="195494" y="61627"/>
                  </a:cubicBezTo>
                  <a:close/>
                  <a:moveTo>
                    <a:pt x="71599" y="88736"/>
                  </a:moveTo>
                  <a:cubicBezTo>
                    <a:pt x="75747" y="69676"/>
                    <a:pt x="83204" y="33974"/>
                    <a:pt x="114165" y="33974"/>
                  </a:cubicBezTo>
                  <a:cubicBezTo>
                    <a:pt x="123053" y="33974"/>
                    <a:pt x="129720" y="36541"/>
                    <a:pt x="133868" y="41726"/>
                  </a:cubicBezTo>
                  <a:cubicBezTo>
                    <a:pt x="142756" y="52788"/>
                    <a:pt x="138509" y="72885"/>
                    <a:pt x="135102" y="88885"/>
                  </a:cubicBezTo>
                  <a:lnTo>
                    <a:pt x="134263" y="92786"/>
                  </a:lnTo>
                  <a:lnTo>
                    <a:pt x="70710" y="92786"/>
                  </a:lnTo>
                  <a:lnTo>
                    <a:pt x="71599" y="88736"/>
                  </a:lnTo>
                  <a:close/>
                </a:path>
              </a:pathLst>
            </a:custGeom>
            <a:solidFill>
              <a:srgbClr val="002855"/>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66" name="Freeform: Shape 65">
              <a:extLst>
                <a:ext uri="{FF2B5EF4-FFF2-40B4-BE49-F238E27FC236}">
                  <a16:creationId xmlns:a16="http://schemas.microsoft.com/office/drawing/2014/main" id="{9DFE4862-E07F-0266-5BDD-B2F95202663D}"/>
                </a:ext>
              </a:extLst>
            </p:cNvPr>
            <p:cNvSpPr/>
            <p:nvPr/>
          </p:nvSpPr>
          <p:spPr>
            <a:xfrm>
              <a:off x="14846427" y="2811890"/>
              <a:ext cx="15999" cy="22912"/>
            </a:xfrm>
            <a:custGeom>
              <a:avLst/>
              <a:gdLst>
                <a:gd name="connsiteX0" fmla="*/ 12444 w 15999"/>
                <a:gd name="connsiteY0" fmla="*/ 22913 h 22912"/>
                <a:gd name="connsiteX1" fmla="*/ 6420 w 15999"/>
                <a:gd name="connsiteY1" fmla="*/ 13185 h 22912"/>
                <a:gd name="connsiteX2" fmla="*/ 3062 w 15999"/>
                <a:gd name="connsiteY2" fmla="*/ 13036 h 22912"/>
                <a:gd name="connsiteX3" fmla="*/ 3062 w 15999"/>
                <a:gd name="connsiteY3" fmla="*/ 22863 h 22912"/>
                <a:gd name="connsiteX4" fmla="*/ 0 w 15999"/>
                <a:gd name="connsiteY4" fmla="*/ 22863 h 22912"/>
                <a:gd name="connsiteX5" fmla="*/ 0 w 15999"/>
                <a:gd name="connsiteY5" fmla="*/ 247 h 22912"/>
                <a:gd name="connsiteX6" fmla="*/ 2420 w 15999"/>
                <a:gd name="connsiteY6" fmla="*/ 99 h 22912"/>
                <a:gd name="connsiteX7" fmla="*/ 5629 w 15999"/>
                <a:gd name="connsiteY7" fmla="*/ 0 h 22912"/>
                <a:gd name="connsiteX8" fmla="*/ 13827 w 15999"/>
                <a:gd name="connsiteY8" fmla="*/ 6518 h 22912"/>
                <a:gd name="connsiteX9" fmla="*/ 12543 w 15999"/>
                <a:gd name="connsiteY9" fmla="*/ 10321 h 22912"/>
                <a:gd name="connsiteX10" fmla="*/ 9432 w 15999"/>
                <a:gd name="connsiteY10" fmla="*/ 12444 h 22912"/>
                <a:gd name="connsiteX11" fmla="*/ 15999 w 15999"/>
                <a:gd name="connsiteY11" fmla="*/ 22863 h 22912"/>
                <a:gd name="connsiteX12" fmla="*/ 12395 w 15999"/>
                <a:gd name="connsiteY12" fmla="*/ 22863 h 22912"/>
                <a:gd name="connsiteX13" fmla="*/ 3111 w 15999"/>
                <a:gd name="connsiteY13" fmla="*/ 3062 h 22912"/>
                <a:gd name="connsiteX14" fmla="*/ 3111 w 15999"/>
                <a:gd name="connsiteY14" fmla="*/ 10419 h 22912"/>
                <a:gd name="connsiteX15" fmla="*/ 5333 w 15999"/>
                <a:gd name="connsiteY15" fmla="*/ 10567 h 22912"/>
                <a:gd name="connsiteX16" fmla="*/ 9432 w 15999"/>
                <a:gd name="connsiteY16" fmla="*/ 9679 h 22912"/>
                <a:gd name="connsiteX17" fmla="*/ 10617 w 15999"/>
                <a:gd name="connsiteY17" fmla="*/ 6469 h 22912"/>
                <a:gd name="connsiteX18" fmla="*/ 9333 w 15999"/>
                <a:gd name="connsiteY18" fmla="*/ 3704 h 22912"/>
                <a:gd name="connsiteX19" fmla="*/ 5037 w 15999"/>
                <a:gd name="connsiteY19" fmla="*/ 2913 h 22912"/>
                <a:gd name="connsiteX20" fmla="*/ 3160 w 15999"/>
                <a:gd name="connsiteY20" fmla="*/ 3062 h 2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999" h="22912">
                  <a:moveTo>
                    <a:pt x="12444" y="22913"/>
                  </a:moveTo>
                  <a:lnTo>
                    <a:pt x="6420" y="13185"/>
                  </a:lnTo>
                  <a:cubicBezTo>
                    <a:pt x="5728" y="13185"/>
                    <a:pt x="4642" y="13185"/>
                    <a:pt x="3062" y="13036"/>
                  </a:cubicBezTo>
                  <a:lnTo>
                    <a:pt x="3062" y="22863"/>
                  </a:lnTo>
                  <a:lnTo>
                    <a:pt x="0" y="22863"/>
                  </a:lnTo>
                  <a:lnTo>
                    <a:pt x="0" y="247"/>
                  </a:lnTo>
                  <a:cubicBezTo>
                    <a:pt x="0" y="247"/>
                    <a:pt x="939" y="148"/>
                    <a:pt x="2420" y="99"/>
                  </a:cubicBezTo>
                  <a:cubicBezTo>
                    <a:pt x="3901" y="0"/>
                    <a:pt x="5037" y="0"/>
                    <a:pt x="5629" y="0"/>
                  </a:cubicBezTo>
                  <a:cubicBezTo>
                    <a:pt x="11160" y="0"/>
                    <a:pt x="13827" y="2173"/>
                    <a:pt x="13827" y="6518"/>
                  </a:cubicBezTo>
                  <a:cubicBezTo>
                    <a:pt x="13827" y="7901"/>
                    <a:pt x="13382" y="9185"/>
                    <a:pt x="12543" y="10321"/>
                  </a:cubicBezTo>
                  <a:cubicBezTo>
                    <a:pt x="11654" y="11456"/>
                    <a:pt x="10567" y="12148"/>
                    <a:pt x="9432" y="12444"/>
                  </a:cubicBezTo>
                  <a:lnTo>
                    <a:pt x="15999" y="22863"/>
                  </a:lnTo>
                  <a:lnTo>
                    <a:pt x="12395" y="22863"/>
                  </a:lnTo>
                  <a:close/>
                  <a:moveTo>
                    <a:pt x="3111" y="3062"/>
                  </a:moveTo>
                  <a:lnTo>
                    <a:pt x="3111" y="10419"/>
                  </a:lnTo>
                  <a:cubicBezTo>
                    <a:pt x="3951" y="10518"/>
                    <a:pt x="4642" y="10567"/>
                    <a:pt x="5333" y="10567"/>
                  </a:cubicBezTo>
                  <a:cubicBezTo>
                    <a:pt x="7210" y="10567"/>
                    <a:pt x="8543" y="10222"/>
                    <a:pt x="9432" y="9679"/>
                  </a:cubicBezTo>
                  <a:cubicBezTo>
                    <a:pt x="10222" y="9086"/>
                    <a:pt x="10617" y="8000"/>
                    <a:pt x="10617" y="6469"/>
                  </a:cubicBezTo>
                  <a:cubicBezTo>
                    <a:pt x="10617" y="5185"/>
                    <a:pt x="10222" y="4296"/>
                    <a:pt x="9333" y="3704"/>
                  </a:cubicBezTo>
                  <a:cubicBezTo>
                    <a:pt x="8444" y="3160"/>
                    <a:pt x="6963" y="2913"/>
                    <a:pt x="5037" y="2913"/>
                  </a:cubicBezTo>
                  <a:cubicBezTo>
                    <a:pt x="4691" y="2913"/>
                    <a:pt x="4099" y="3012"/>
                    <a:pt x="3160" y="3062"/>
                  </a:cubicBezTo>
                  <a:close/>
                </a:path>
              </a:pathLst>
            </a:custGeom>
            <a:solidFill>
              <a:srgbClr val="182C54"/>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67" name="Freeform: Shape 66">
              <a:extLst>
                <a:ext uri="{FF2B5EF4-FFF2-40B4-BE49-F238E27FC236}">
                  <a16:creationId xmlns:a16="http://schemas.microsoft.com/office/drawing/2014/main" id="{D14AE78F-9CB0-CF40-302F-4862EE7AC95A}"/>
                </a:ext>
              </a:extLst>
            </p:cNvPr>
            <p:cNvSpPr/>
            <p:nvPr/>
          </p:nvSpPr>
          <p:spPr>
            <a:xfrm>
              <a:off x="14830576" y="2801717"/>
              <a:ext cx="44047" cy="44047"/>
            </a:xfrm>
            <a:custGeom>
              <a:avLst/>
              <a:gdLst>
                <a:gd name="connsiteX0" fmla="*/ 0 w 44047"/>
                <a:gd name="connsiteY0" fmla="*/ 22024 h 44047"/>
                <a:gd name="connsiteX1" fmla="*/ 22023 w 44047"/>
                <a:gd name="connsiteY1" fmla="*/ 0 h 44047"/>
                <a:gd name="connsiteX2" fmla="*/ 22023 w 44047"/>
                <a:gd name="connsiteY2" fmla="*/ 0 h 44047"/>
                <a:gd name="connsiteX3" fmla="*/ 44047 w 44047"/>
                <a:gd name="connsiteY3" fmla="*/ 22024 h 44047"/>
                <a:gd name="connsiteX4" fmla="*/ 44047 w 44047"/>
                <a:gd name="connsiteY4" fmla="*/ 22024 h 44047"/>
                <a:gd name="connsiteX5" fmla="*/ 22023 w 44047"/>
                <a:gd name="connsiteY5" fmla="*/ 44047 h 44047"/>
                <a:gd name="connsiteX6" fmla="*/ 22023 w 44047"/>
                <a:gd name="connsiteY6" fmla="*/ 44047 h 44047"/>
                <a:gd name="connsiteX7" fmla="*/ 0 w 44047"/>
                <a:gd name="connsiteY7" fmla="*/ 22024 h 44047"/>
                <a:gd name="connsiteX8" fmla="*/ 0 w 44047"/>
                <a:gd name="connsiteY8" fmla="*/ 22024 h 44047"/>
                <a:gd name="connsiteX9" fmla="*/ 1876 w 44047"/>
                <a:gd name="connsiteY9" fmla="*/ 22024 h 44047"/>
                <a:gd name="connsiteX10" fmla="*/ 22073 w 44047"/>
                <a:gd name="connsiteY10" fmla="*/ 42220 h 44047"/>
                <a:gd name="connsiteX11" fmla="*/ 22073 w 44047"/>
                <a:gd name="connsiteY11" fmla="*/ 42220 h 44047"/>
                <a:gd name="connsiteX12" fmla="*/ 42269 w 44047"/>
                <a:gd name="connsiteY12" fmla="*/ 22024 h 44047"/>
                <a:gd name="connsiteX13" fmla="*/ 42269 w 44047"/>
                <a:gd name="connsiteY13" fmla="*/ 22024 h 44047"/>
                <a:gd name="connsiteX14" fmla="*/ 22073 w 44047"/>
                <a:gd name="connsiteY14" fmla="*/ 1778 h 44047"/>
                <a:gd name="connsiteX15" fmla="*/ 22073 w 44047"/>
                <a:gd name="connsiteY15" fmla="*/ 1778 h 44047"/>
                <a:gd name="connsiteX16" fmla="*/ 1876 w 44047"/>
                <a:gd name="connsiteY16" fmla="*/ 22024 h 44047"/>
                <a:gd name="connsiteX17" fmla="*/ 1876 w 44047"/>
                <a:gd name="connsiteY17" fmla="*/ 22024 h 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047" h="44047">
                  <a:moveTo>
                    <a:pt x="0" y="22024"/>
                  </a:moveTo>
                  <a:cubicBezTo>
                    <a:pt x="0" y="9827"/>
                    <a:pt x="9876" y="0"/>
                    <a:pt x="22023" y="0"/>
                  </a:cubicBezTo>
                  <a:lnTo>
                    <a:pt x="22023" y="0"/>
                  </a:lnTo>
                  <a:cubicBezTo>
                    <a:pt x="34220" y="0"/>
                    <a:pt x="44047" y="9827"/>
                    <a:pt x="44047" y="22024"/>
                  </a:cubicBezTo>
                  <a:lnTo>
                    <a:pt x="44047" y="22024"/>
                  </a:lnTo>
                  <a:cubicBezTo>
                    <a:pt x="44047" y="34171"/>
                    <a:pt x="34220" y="44047"/>
                    <a:pt x="22023" y="44047"/>
                  </a:cubicBezTo>
                  <a:lnTo>
                    <a:pt x="22023" y="44047"/>
                  </a:lnTo>
                  <a:cubicBezTo>
                    <a:pt x="9876" y="44047"/>
                    <a:pt x="0" y="34122"/>
                    <a:pt x="0" y="22024"/>
                  </a:cubicBezTo>
                  <a:lnTo>
                    <a:pt x="0" y="22024"/>
                  </a:lnTo>
                  <a:close/>
                  <a:moveTo>
                    <a:pt x="1876" y="22024"/>
                  </a:moveTo>
                  <a:cubicBezTo>
                    <a:pt x="1876" y="33134"/>
                    <a:pt x="10863" y="42220"/>
                    <a:pt x="22073" y="42220"/>
                  </a:cubicBezTo>
                  <a:lnTo>
                    <a:pt x="22073" y="42220"/>
                  </a:lnTo>
                  <a:cubicBezTo>
                    <a:pt x="33233" y="42220"/>
                    <a:pt x="42220" y="33134"/>
                    <a:pt x="42269" y="22024"/>
                  </a:cubicBezTo>
                  <a:lnTo>
                    <a:pt x="42269" y="22024"/>
                  </a:lnTo>
                  <a:cubicBezTo>
                    <a:pt x="42269" y="10864"/>
                    <a:pt x="33233" y="1778"/>
                    <a:pt x="22073" y="1778"/>
                  </a:cubicBezTo>
                  <a:lnTo>
                    <a:pt x="22073" y="1778"/>
                  </a:lnTo>
                  <a:cubicBezTo>
                    <a:pt x="10863" y="1778"/>
                    <a:pt x="1876" y="10913"/>
                    <a:pt x="1876" y="22024"/>
                  </a:cubicBezTo>
                  <a:lnTo>
                    <a:pt x="1876" y="22024"/>
                  </a:lnTo>
                  <a:close/>
                </a:path>
              </a:pathLst>
            </a:custGeom>
            <a:solidFill>
              <a:srgbClr val="182C54"/>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grpSp>
      <p:sp>
        <p:nvSpPr>
          <p:cNvPr id="68" name="Title 1">
            <a:extLst>
              <a:ext uri="{FF2B5EF4-FFF2-40B4-BE49-F238E27FC236}">
                <a16:creationId xmlns:a16="http://schemas.microsoft.com/office/drawing/2014/main" id="{9F46EB61-B88C-3533-A38F-EC0496A521AF}"/>
              </a:ext>
            </a:extLst>
          </p:cNvPr>
          <p:cNvSpPr>
            <a:spLocks noGrp="1"/>
          </p:cNvSpPr>
          <p:nvPr>
            <p:ph type="title" hasCustomPrompt="1"/>
          </p:nvPr>
        </p:nvSpPr>
        <p:spPr>
          <a:xfrm>
            <a:off x="342901" y="290698"/>
            <a:ext cx="8527277" cy="469324"/>
          </a:xfrm>
        </p:spPr>
        <p:txBody>
          <a:bodyPr>
            <a:noAutofit/>
          </a:bodyPr>
          <a:lstStyle>
            <a:lvl1pPr>
              <a:defRPr sz="3500" b="1">
                <a:solidFill>
                  <a:srgbClr val="6CB1DB"/>
                </a:solidFill>
                <a:latin typeface="+mj-lt"/>
              </a:defRPr>
            </a:lvl1pPr>
          </a:lstStyle>
          <a:p>
            <a:r>
              <a:rPr lang="en-GB" dirty="0"/>
              <a:t>CLICK TO EDIT MASTER TITLE STYLE</a:t>
            </a:r>
            <a:endParaRPr lang="en-US" dirty="0"/>
          </a:p>
        </p:txBody>
      </p:sp>
      <p:sp>
        <p:nvSpPr>
          <p:cNvPr id="70" name="Rectangle 69">
            <a:extLst>
              <a:ext uri="{FF2B5EF4-FFF2-40B4-BE49-F238E27FC236}">
                <a16:creationId xmlns:a16="http://schemas.microsoft.com/office/drawing/2014/main" id="{1989933D-224E-E41B-9F1A-5E87FEBA258C}"/>
              </a:ext>
            </a:extLst>
          </p:cNvPr>
          <p:cNvSpPr/>
          <p:nvPr/>
        </p:nvSpPr>
        <p:spPr>
          <a:xfrm>
            <a:off x="1" y="213504"/>
            <a:ext cx="378722" cy="571917"/>
          </a:xfrm>
          <a:prstGeom prst="rect">
            <a:avLst/>
          </a:prstGeom>
          <a:gradFill>
            <a:gsLst>
              <a:gs pos="0">
                <a:srgbClr val="D9421B"/>
              </a:gs>
              <a:gs pos="57000">
                <a:srgbClr val="DF6014"/>
              </a:gs>
            </a:gsLst>
            <a:lin ang="1980000" scaled="0"/>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2472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tor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301B140-EB04-82A3-1FD2-7ABC9C3DFA20}"/>
              </a:ext>
            </a:extLst>
          </p:cNvPr>
          <p:cNvSpPr>
            <a:spLocks noGrp="1"/>
          </p:cNvSpPr>
          <p:nvPr>
            <p:ph type="pic" sz="quarter" idx="10"/>
          </p:nvPr>
        </p:nvSpPr>
        <p:spPr>
          <a:xfrm>
            <a:off x="4071938" y="0"/>
            <a:ext cx="8120062" cy="6858000"/>
          </a:xfrm>
          <a:solidFill>
            <a:schemeClr val="bg1">
              <a:lumMod val="95000"/>
            </a:schemeClr>
          </a:solidFill>
        </p:spPr>
        <p:txBody>
          <a:bodyPr>
            <a:normAutofit/>
          </a:bodyPr>
          <a:lstStyle>
            <a:lvl1pPr algn="ctr">
              <a:defRPr sz="2400">
                <a:solidFill>
                  <a:schemeClr val="bg1">
                    <a:lumMod val="75000"/>
                  </a:schemeClr>
                </a:solidFill>
              </a:defRPr>
            </a:lvl1pPr>
          </a:lstStyle>
          <a:p>
            <a:endParaRPr lang="en-IN"/>
          </a:p>
        </p:txBody>
      </p:sp>
      <p:sp>
        <p:nvSpPr>
          <p:cNvPr id="49" name="Title 1">
            <a:extLst>
              <a:ext uri="{FF2B5EF4-FFF2-40B4-BE49-F238E27FC236}">
                <a16:creationId xmlns:a16="http://schemas.microsoft.com/office/drawing/2014/main" id="{331C0D5B-9E26-74CC-9C98-41CF2B7AC3A7}"/>
              </a:ext>
            </a:extLst>
          </p:cNvPr>
          <p:cNvSpPr>
            <a:spLocks noGrp="1"/>
          </p:cNvSpPr>
          <p:nvPr>
            <p:ph type="title" hasCustomPrompt="1"/>
          </p:nvPr>
        </p:nvSpPr>
        <p:spPr>
          <a:xfrm>
            <a:off x="505202" y="1978147"/>
            <a:ext cx="5764969" cy="2244185"/>
          </a:xfrm>
        </p:spPr>
        <p:txBody>
          <a:bodyPr>
            <a:noAutofit/>
          </a:bodyPr>
          <a:lstStyle>
            <a:lvl1pPr>
              <a:defRPr sz="5400" b="1">
                <a:solidFill>
                  <a:schemeClr val="bg1"/>
                </a:solidFill>
                <a:latin typeface="+mj-lt"/>
              </a:defRPr>
            </a:lvl1pPr>
          </a:lstStyle>
          <a:p>
            <a:r>
              <a:rPr lang="en-GB" dirty="0"/>
              <a:t>SEPARATOR SLIDE</a:t>
            </a:r>
            <a:br>
              <a:rPr lang="en-GB" dirty="0"/>
            </a:br>
            <a:r>
              <a:rPr lang="en-GB" dirty="0"/>
              <a:t>GOES HERE</a:t>
            </a:r>
            <a:endParaRPr lang="en-US" dirty="0"/>
          </a:p>
        </p:txBody>
      </p:sp>
    </p:spTree>
    <p:extLst>
      <p:ext uri="{BB962C8B-B14F-4D97-AF65-F5344CB8AC3E}">
        <p14:creationId xmlns:p14="http://schemas.microsoft.com/office/powerpoint/2010/main" val="267160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7810-EE6B-D4EA-1FC2-270B24E033C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6586F24-1513-50F8-5741-065F2682ED8B}"/>
              </a:ext>
            </a:extLst>
          </p:cNvPr>
          <p:cNvSpPr>
            <a:spLocks noGrp="1"/>
          </p:cNvSpPr>
          <p:nvPr>
            <p:ph type="dt" sz="half" idx="10"/>
          </p:nvPr>
        </p:nvSpPr>
        <p:spPr>
          <a:xfrm>
            <a:off x="838200" y="6356350"/>
            <a:ext cx="2743200" cy="365125"/>
          </a:xfrm>
          <a:prstGeom prst="rect">
            <a:avLst/>
          </a:prstGeom>
        </p:spPr>
        <p:txBody>
          <a:bodyPr/>
          <a:lstStyle/>
          <a:p>
            <a:fld id="{543273F3-B310-9142-94B0-2E1E43F6A289}" type="datetimeFigureOut">
              <a:rPr lang="en-US" smtClean="0"/>
              <a:t>4/22/2025</a:t>
            </a:fld>
            <a:endParaRPr lang="en-US"/>
          </a:p>
        </p:txBody>
      </p:sp>
      <p:sp>
        <p:nvSpPr>
          <p:cNvPr id="4" name="Footer Placeholder 3">
            <a:extLst>
              <a:ext uri="{FF2B5EF4-FFF2-40B4-BE49-F238E27FC236}">
                <a16:creationId xmlns:a16="http://schemas.microsoft.com/office/drawing/2014/main" id="{56BFF323-51B3-C1EC-3533-5AFF5953ECA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9E0B5DD6-9DC7-9430-E90E-956E412FEAFE}"/>
              </a:ext>
            </a:extLst>
          </p:cNvPr>
          <p:cNvSpPr>
            <a:spLocks noGrp="1"/>
          </p:cNvSpPr>
          <p:nvPr>
            <p:ph type="sldNum" sz="quarter" idx="12"/>
          </p:nvPr>
        </p:nvSpPr>
        <p:spPr>
          <a:xfrm>
            <a:off x="8610600" y="6356350"/>
            <a:ext cx="2743200" cy="365125"/>
          </a:xfrm>
          <a:prstGeom prst="rect">
            <a:avLst/>
          </a:prstGeom>
        </p:spPr>
        <p:txBody>
          <a:bodyPr/>
          <a:lstStyle/>
          <a:p>
            <a:fld id="{98724A5B-72D1-4E4F-938A-381B011EA540}" type="slidenum">
              <a:rPr lang="en-US" smtClean="0"/>
              <a:t>‹#›</a:t>
            </a:fld>
            <a:endParaRPr lang="en-US"/>
          </a:p>
        </p:txBody>
      </p:sp>
    </p:spTree>
    <p:extLst>
      <p:ext uri="{BB962C8B-B14F-4D97-AF65-F5344CB8AC3E}">
        <p14:creationId xmlns:p14="http://schemas.microsoft.com/office/powerpoint/2010/main" val="368185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22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33" name="Picture 32" descr="A person helping another person climb a rock&#10;&#10;Description automatically generated">
            <a:extLst>
              <a:ext uri="{FF2B5EF4-FFF2-40B4-BE49-F238E27FC236}">
                <a16:creationId xmlns:a16="http://schemas.microsoft.com/office/drawing/2014/main" id="{C4AFBDBA-9A71-C044-68A2-A758302CF4C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388049" y="0"/>
            <a:ext cx="10803951" cy="6858000"/>
          </a:xfrm>
          <a:prstGeom prst="rect">
            <a:avLst/>
          </a:prstGeom>
        </p:spPr>
      </p:pic>
      <p:sp>
        <p:nvSpPr>
          <p:cNvPr id="34" name="Rectangle 33">
            <a:extLst>
              <a:ext uri="{FF2B5EF4-FFF2-40B4-BE49-F238E27FC236}">
                <a16:creationId xmlns:a16="http://schemas.microsoft.com/office/drawing/2014/main" id="{9D5F0D39-972E-75C5-AF98-21A69E12C719}"/>
              </a:ext>
            </a:extLst>
          </p:cNvPr>
          <p:cNvSpPr/>
          <p:nvPr userDrawn="1"/>
        </p:nvSpPr>
        <p:spPr>
          <a:xfrm rot="10800000">
            <a:off x="7400260" y="0"/>
            <a:ext cx="4791740" cy="6858000"/>
          </a:xfrm>
          <a:prstGeom prst="rect">
            <a:avLst/>
          </a:prstGeom>
          <a:gradFill flip="none" rotWithShape="1">
            <a:gsLst>
              <a:gs pos="64000">
                <a:schemeClr val="accent1">
                  <a:alpha val="0"/>
                </a:schemeClr>
              </a:gs>
              <a:gs pos="100000">
                <a:schemeClr val="accent1"/>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500D7B2-7360-DF29-44C4-22DBD145B7DD}"/>
              </a:ext>
            </a:extLst>
          </p:cNvPr>
          <p:cNvSpPr/>
          <p:nvPr userDrawn="1"/>
        </p:nvSpPr>
        <p:spPr>
          <a:xfrm>
            <a:off x="0" y="0"/>
            <a:ext cx="12192000" cy="6858000"/>
          </a:xfrm>
          <a:prstGeom prst="rect">
            <a:avLst/>
          </a:prstGeom>
          <a:gradFill>
            <a:gsLst>
              <a:gs pos="46000">
                <a:srgbClr val="143490"/>
              </a:gs>
              <a:gs pos="0">
                <a:srgbClr val="1E2247"/>
              </a:gs>
              <a:gs pos="91000">
                <a:srgbClr val="2746C4">
                  <a:alpha val="0"/>
                </a:srgbClr>
              </a:gs>
            </a:gsLst>
            <a:lin ang="21540000" scaled="0"/>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2515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295D00-C5C9-41F7-EFED-C933F8E75770}"/>
              </a:ext>
            </a:extLst>
          </p:cNvPr>
          <p:cNvSpPr>
            <a:spLocks noGrp="1"/>
          </p:cNvSpPr>
          <p:nvPr>
            <p:ph type="title"/>
          </p:nvPr>
        </p:nvSpPr>
        <p:spPr>
          <a:xfrm>
            <a:off x="583019" y="365125"/>
            <a:ext cx="10515600" cy="7087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B1EF93E2-B4A0-A7F3-5211-30A5D2C62B21}"/>
              </a:ext>
            </a:extLst>
          </p:cNvPr>
          <p:cNvSpPr>
            <a:spLocks noGrp="1"/>
          </p:cNvSpPr>
          <p:nvPr>
            <p:ph type="body" idx="1"/>
          </p:nvPr>
        </p:nvSpPr>
        <p:spPr>
          <a:xfrm>
            <a:off x="583019" y="1240835"/>
            <a:ext cx="10515600" cy="4872886"/>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78326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Ls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package" Target="../embeddings/Microsoft_Excel_Worksheet.xlsx"/><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group of people in a room&#10;&#10;Description automatically generated">
            <a:extLst>
              <a:ext uri="{FF2B5EF4-FFF2-40B4-BE49-F238E27FC236}">
                <a16:creationId xmlns:a16="http://schemas.microsoft.com/office/drawing/2014/main" id="{0C36DE4B-481E-EC7A-0B8B-C037D1050281}"/>
              </a:ext>
            </a:extLst>
          </p:cNvPr>
          <p:cNvPicPr>
            <a:picLocks noGrp="1" noChangeAspect="1"/>
          </p:cNvPicPr>
          <p:nvPr>
            <p:ph type="pic" sz="quarter" idx="10"/>
          </p:nvPr>
        </p:nvPicPr>
        <p:blipFill rotWithShape="1">
          <a:blip r:embed="rId2" cstate="print">
            <a:extLst>
              <a:ext uri="{28A0092B-C50C-407E-A947-70E740481C1C}">
                <a14:useLocalDpi xmlns:a14="http://schemas.microsoft.com/office/drawing/2010/main"/>
              </a:ext>
            </a:extLst>
          </a:blip>
          <a:srcRect/>
          <a:stretch/>
        </p:blipFill>
        <p:spPr>
          <a:xfrm>
            <a:off x="6400800" y="0"/>
            <a:ext cx="5791200" cy="6858000"/>
          </a:xfrm>
        </p:spPr>
      </p:pic>
      <p:grpSp>
        <p:nvGrpSpPr>
          <p:cNvPr id="9" name="Group 8">
            <a:extLst>
              <a:ext uri="{FF2B5EF4-FFF2-40B4-BE49-F238E27FC236}">
                <a16:creationId xmlns:a16="http://schemas.microsoft.com/office/drawing/2014/main" id="{A2912974-1458-D9A0-A549-C2DB24BB539F}"/>
              </a:ext>
            </a:extLst>
          </p:cNvPr>
          <p:cNvGrpSpPr/>
          <p:nvPr/>
        </p:nvGrpSpPr>
        <p:grpSpPr>
          <a:xfrm>
            <a:off x="-4" y="0"/>
            <a:ext cx="7046263" cy="6858000"/>
            <a:chOff x="-4" y="-30052"/>
            <a:chExt cx="7046263" cy="6888051"/>
          </a:xfrm>
        </p:grpSpPr>
        <p:sp>
          <p:nvSpPr>
            <p:cNvPr id="6" name="Rectangle 5">
              <a:extLst>
                <a:ext uri="{FF2B5EF4-FFF2-40B4-BE49-F238E27FC236}">
                  <a16:creationId xmlns:a16="http://schemas.microsoft.com/office/drawing/2014/main" id="{1F7EA0BA-FC5C-A8BC-0123-67A2DEF049C5}"/>
                </a:ext>
              </a:extLst>
            </p:cNvPr>
            <p:cNvSpPr/>
            <p:nvPr/>
          </p:nvSpPr>
          <p:spPr>
            <a:xfrm>
              <a:off x="0" y="-30052"/>
              <a:ext cx="6635931" cy="6888051"/>
            </a:xfrm>
            <a:prstGeom prst="rect">
              <a:avLst/>
            </a:prstGeom>
            <a:gradFill>
              <a:gsLst>
                <a:gs pos="0">
                  <a:srgbClr val="D9421B"/>
                </a:gs>
                <a:gs pos="57000">
                  <a:srgbClr val="DF6014"/>
                </a:gs>
              </a:gsLst>
              <a:lin ang="1980000" scaled="0"/>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Rectangle: Top Corners Rounded 3">
              <a:extLst>
                <a:ext uri="{FF2B5EF4-FFF2-40B4-BE49-F238E27FC236}">
                  <a16:creationId xmlns:a16="http://schemas.microsoft.com/office/drawing/2014/main" id="{C3D42C61-48B2-AFD5-BBBD-FFDD42FAB67D}"/>
                </a:ext>
              </a:extLst>
            </p:cNvPr>
            <p:cNvSpPr/>
            <p:nvPr/>
          </p:nvSpPr>
          <p:spPr>
            <a:xfrm rot="5400000">
              <a:off x="1661669" y="-472952"/>
              <a:ext cx="3722918" cy="7046263"/>
            </a:xfrm>
            <a:prstGeom prst="round2SameRect">
              <a:avLst>
                <a:gd name="adj1" fmla="val 3936"/>
                <a:gd name="adj2" fmla="val 0"/>
              </a:avLst>
            </a:prstGeom>
            <a:solidFill>
              <a:srgbClr val="1E224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grpSp>
      <p:sp>
        <p:nvSpPr>
          <p:cNvPr id="2" name="TextBox 1">
            <a:extLst>
              <a:ext uri="{FF2B5EF4-FFF2-40B4-BE49-F238E27FC236}">
                <a16:creationId xmlns:a16="http://schemas.microsoft.com/office/drawing/2014/main" id="{E26AC006-D8F9-E1C5-F150-2B18BD6DC70D}"/>
              </a:ext>
            </a:extLst>
          </p:cNvPr>
          <p:cNvSpPr txBox="1"/>
          <p:nvPr/>
        </p:nvSpPr>
        <p:spPr>
          <a:xfrm>
            <a:off x="735280" y="1914876"/>
            <a:ext cx="5900652" cy="2308324"/>
          </a:xfrm>
          <a:prstGeom prst="rect">
            <a:avLst/>
          </a:prstGeom>
          <a:noFill/>
          <a:ln>
            <a:noFill/>
          </a:ln>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IN" sz="6000" b="1" i="0" u="none" strike="noStrike" kern="1200" cap="none" spc="0" normalizeH="0" baseline="0" noProof="0" dirty="0">
                <a:ln>
                  <a:noFill/>
                </a:ln>
                <a:solidFill>
                  <a:srgbClr val="FFFFFF"/>
                </a:solidFill>
                <a:effectLst/>
                <a:uLnTx/>
                <a:uFillTx/>
                <a:latin typeface="Franklin Gothic Medium" panose="020B0603020102020204" pitchFamily="34" charset="0"/>
                <a:ea typeface="+mn-ea"/>
                <a:cs typeface="Calibri" panose="020F0502020204030204" pitchFamily="34" charset="0"/>
              </a:rPr>
              <a:t>Full &amp; Final Settlement process updates</a:t>
            </a:r>
          </a:p>
        </p:txBody>
      </p:sp>
      <p:sp>
        <p:nvSpPr>
          <p:cNvPr id="10" name="TextBox 9">
            <a:extLst>
              <a:ext uri="{FF2B5EF4-FFF2-40B4-BE49-F238E27FC236}">
                <a16:creationId xmlns:a16="http://schemas.microsoft.com/office/drawing/2014/main" id="{F7D82414-93A7-6719-6277-2766F5B1EEB6}"/>
              </a:ext>
            </a:extLst>
          </p:cNvPr>
          <p:cNvSpPr txBox="1"/>
          <p:nvPr/>
        </p:nvSpPr>
        <p:spPr>
          <a:xfrm>
            <a:off x="735279" y="4254656"/>
            <a:ext cx="7511906" cy="634020"/>
          </a:xfrm>
          <a:prstGeom prst="rect">
            <a:avLst/>
          </a:prstGeom>
          <a:noFill/>
          <a:ln>
            <a:noFill/>
          </a:ln>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6CB0DB"/>
                </a:solidFill>
                <a:effectLst/>
                <a:uLnTx/>
                <a:uFillTx/>
                <a:latin typeface="Franklin Gothic Medium Cond" panose="020B0606030402020204" pitchFamily="34" charset="0"/>
                <a:ea typeface="Calibri"/>
                <a:cs typeface="Calibri"/>
                <a:sym typeface="Calibri"/>
              </a:rPr>
              <a:t>We make it happen.</a:t>
            </a:r>
            <a:endParaRPr kumimoji="0" lang="en-IN" sz="4400" b="0" i="0" u="none" strike="noStrike" kern="1200" cap="none" spc="0" normalizeH="0" baseline="0" noProof="0" dirty="0">
              <a:ln>
                <a:noFill/>
              </a:ln>
              <a:solidFill>
                <a:srgbClr val="FFFFFF"/>
              </a:solidFill>
              <a:effectLst/>
              <a:uLnTx/>
              <a:uFillTx/>
              <a:latin typeface="Franklin Gothic Medium" panose="020B0603020102020204" pitchFamily="34" charset="0"/>
              <a:ea typeface="+mn-ea"/>
              <a:cs typeface="Calibri" panose="020F0502020204030204" pitchFamily="34" charset="0"/>
            </a:endParaRPr>
          </a:p>
        </p:txBody>
      </p:sp>
      <p:sp>
        <p:nvSpPr>
          <p:cNvPr id="17" name="TextBox 16">
            <a:extLst>
              <a:ext uri="{FF2B5EF4-FFF2-40B4-BE49-F238E27FC236}">
                <a16:creationId xmlns:a16="http://schemas.microsoft.com/office/drawing/2014/main" id="{225BD6BF-BCD3-B785-BBDC-B2ECFBC0DD0D}"/>
              </a:ext>
            </a:extLst>
          </p:cNvPr>
          <p:cNvSpPr txBox="1"/>
          <p:nvPr/>
        </p:nvSpPr>
        <p:spPr>
          <a:xfrm>
            <a:off x="735280" y="6236291"/>
            <a:ext cx="2722296" cy="400110"/>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A72EFC-6F4F-46D4-B671-DEF0F4075873}" type="datetime4">
              <a:rPr kumimoji="0" lang="en-GB" sz="2000" b="0" i="0" u="none" strike="noStrike" kern="1200" cap="none" spc="0" normalizeH="0" baseline="0" noProof="0" smtClean="0">
                <a:ln>
                  <a:noFill/>
                </a:ln>
                <a:solidFill>
                  <a:srgbClr val="FFFFFF"/>
                </a:solidFill>
                <a:effectLst/>
                <a:uLnTx/>
                <a:uFillTx/>
                <a:latin typeface="Franklin Gothic Book" panose="020B0503020102020204" pitchFamily="34" charset="0"/>
                <a:ea typeface="+mn-ea"/>
                <a:cs typeface="Calibri"/>
              </a:rPr>
              <a:pPr marL="0" marR="0" lvl="0" indent="0" algn="l" defTabSz="914400" rtl="0" eaLnBrk="1" fontAlgn="auto" latinLnBrk="0" hangingPunct="1">
                <a:lnSpc>
                  <a:spcPct val="100000"/>
                </a:lnSpc>
                <a:spcBef>
                  <a:spcPts val="0"/>
                </a:spcBef>
                <a:spcAft>
                  <a:spcPts val="0"/>
                </a:spcAft>
                <a:buClrTx/>
                <a:buSzTx/>
                <a:buFontTx/>
                <a:buNone/>
                <a:tabLst/>
                <a:defRPr/>
              </a:pPr>
              <a:t>22 April 2025</a:t>
            </a:fld>
            <a:endParaRPr kumimoji="0" lang="en-GB" sz="2000" b="0" i="0" u="none" strike="noStrike" kern="1200" cap="none" spc="0" normalizeH="0" baseline="0" noProof="0" dirty="0">
              <a:ln>
                <a:noFill/>
              </a:ln>
              <a:solidFill>
                <a:srgbClr val="FFFFFF"/>
              </a:solidFill>
              <a:effectLst/>
              <a:uLnTx/>
              <a:uFillTx/>
              <a:latin typeface="Franklin Gothic Book" panose="020B0503020102020204" pitchFamily="34" charset="0"/>
              <a:ea typeface="+mn-ea"/>
              <a:cs typeface="Calibri"/>
            </a:endParaRPr>
          </a:p>
        </p:txBody>
      </p:sp>
      <p:sp>
        <p:nvSpPr>
          <p:cNvPr id="3" name="Rectangle 2">
            <a:extLst>
              <a:ext uri="{FF2B5EF4-FFF2-40B4-BE49-F238E27FC236}">
                <a16:creationId xmlns:a16="http://schemas.microsoft.com/office/drawing/2014/main" id="{D2A31611-8176-C7B9-8E83-79F6983D69F4}"/>
              </a:ext>
            </a:extLst>
          </p:cNvPr>
          <p:cNvSpPr/>
          <p:nvPr/>
        </p:nvSpPr>
        <p:spPr>
          <a:xfrm>
            <a:off x="7167716" y="0"/>
            <a:ext cx="5024285" cy="3155979"/>
          </a:xfrm>
          <a:custGeom>
            <a:avLst/>
            <a:gdLst>
              <a:gd name="connsiteX0" fmla="*/ 0 w 2517058"/>
              <a:gd name="connsiteY0" fmla="*/ 0 h 1710813"/>
              <a:gd name="connsiteX1" fmla="*/ 2517058 w 2517058"/>
              <a:gd name="connsiteY1" fmla="*/ 0 h 1710813"/>
              <a:gd name="connsiteX2" fmla="*/ 2517058 w 2517058"/>
              <a:gd name="connsiteY2" fmla="*/ 1710813 h 1710813"/>
              <a:gd name="connsiteX3" fmla="*/ 0 w 2517058"/>
              <a:gd name="connsiteY3" fmla="*/ 1710813 h 1710813"/>
              <a:gd name="connsiteX4" fmla="*/ 0 w 2517058"/>
              <a:gd name="connsiteY4" fmla="*/ 0 h 1710813"/>
              <a:gd name="connsiteX0" fmla="*/ 0 w 2517058"/>
              <a:gd name="connsiteY0" fmla="*/ 0 h 1710813"/>
              <a:gd name="connsiteX1" fmla="*/ 2517058 w 2517058"/>
              <a:gd name="connsiteY1" fmla="*/ 0 h 1710813"/>
              <a:gd name="connsiteX2" fmla="*/ 2517058 w 2517058"/>
              <a:gd name="connsiteY2" fmla="*/ 1710813 h 1710813"/>
              <a:gd name="connsiteX3" fmla="*/ 0 w 2517058"/>
              <a:gd name="connsiteY3" fmla="*/ 0 h 1710813"/>
            </a:gdLst>
            <a:ahLst/>
            <a:cxnLst>
              <a:cxn ang="0">
                <a:pos x="connsiteX0" y="connsiteY0"/>
              </a:cxn>
              <a:cxn ang="0">
                <a:pos x="connsiteX1" y="connsiteY1"/>
              </a:cxn>
              <a:cxn ang="0">
                <a:pos x="connsiteX2" y="connsiteY2"/>
              </a:cxn>
              <a:cxn ang="0">
                <a:pos x="connsiteX3" y="connsiteY3"/>
              </a:cxn>
            </a:cxnLst>
            <a:rect l="l" t="t" r="r" b="b"/>
            <a:pathLst>
              <a:path w="2517058" h="1710813">
                <a:moveTo>
                  <a:pt x="0" y="0"/>
                </a:moveTo>
                <a:lnTo>
                  <a:pt x="2517058" y="0"/>
                </a:lnTo>
                <a:lnTo>
                  <a:pt x="2517058" y="1710813"/>
                </a:lnTo>
                <a:lnTo>
                  <a:pt x="0" y="0"/>
                </a:lnTo>
                <a:close/>
              </a:path>
            </a:pathLst>
          </a:custGeom>
          <a:gradFill flip="none" rotWithShape="1">
            <a:gsLst>
              <a:gs pos="71000">
                <a:schemeClr val="tx1">
                  <a:lumMod val="95000"/>
                  <a:lumOff val="5000"/>
                  <a:alpha val="0"/>
                </a:schemeClr>
              </a:gs>
              <a:gs pos="100000">
                <a:schemeClr val="tx1">
                  <a:lumMod val="95000"/>
                  <a:lumOff val="5000"/>
                </a:schemeClr>
              </a:gs>
            </a:gsLst>
            <a:lin ang="18900000" scaled="1"/>
            <a:tileRect/>
          </a:grad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grpSp>
        <p:nvGrpSpPr>
          <p:cNvPr id="19" name="Group 18">
            <a:extLst>
              <a:ext uri="{FF2B5EF4-FFF2-40B4-BE49-F238E27FC236}">
                <a16:creationId xmlns:a16="http://schemas.microsoft.com/office/drawing/2014/main" id="{345C9B26-238B-3C2C-27CA-D637DCCB5AD4}"/>
              </a:ext>
            </a:extLst>
          </p:cNvPr>
          <p:cNvGrpSpPr/>
          <p:nvPr/>
        </p:nvGrpSpPr>
        <p:grpSpPr>
          <a:xfrm>
            <a:off x="10735001" y="221193"/>
            <a:ext cx="1221417" cy="486730"/>
            <a:chOff x="12948841" y="2260904"/>
            <a:chExt cx="1925782" cy="764357"/>
          </a:xfrm>
          <a:solidFill>
            <a:schemeClr val="bg1"/>
          </a:solidFill>
        </p:grpSpPr>
        <p:sp>
          <p:nvSpPr>
            <p:cNvPr id="20" name="Freeform: Shape 15">
              <a:extLst>
                <a:ext uri="{FF2B5EF4-FFF2-40B4-BE49-F238E27FC236}">
                  <a16:creationId xmlns:a16="http://schemas.microsoft.com/office/drawing/2014/main" id="{64CCB438-1CC9-8460-4533-429693B2E2DD}"/>
                </a:ext>
              </a:extLst>
            </p:cNvPr>
            <p:cNvSpPr/>
            <p:nvPr/>
          </p:nvSpPr>
          <p:spPr>
            <a:xfrm>
              <a:off x="13882239" y="2332308"/>
              <a:ext cx="793085" cy="404342"/>
            </a:xfrm>
            <a:custGeom>
              <a:avLst/>
              <a:gdLst>
                <a:gd name="connsiteX0" fmla="*/ 78355 w 793085"/>
                <a:gd name="connsiteY0" fmla="*/ 253025 h 404342"/>
                <a:gd name="connsiteX1" fmla="*/ 256717 w 793085"/>
                <a:gd name="connsiteY1" fmla="*/ 0 h 404342"/>
                <a:gd name="connsiteX2" fmla="*/ 2853 w 793085"/>
                <a:gd name="connsiteY2" fmla="*/ 287097 h 404342"/>
                <a:gd name="connsiteX3" fmla="*/ 396414 w 793085"/>
                <a:gd name="connsiteY3" fmla="*/ 398746 h 404342"/>
                <a:gd name="connsiteX4" fmla="*/ 793086 w 793085"/>
                <a:gd name="connsiteY4" fmla="*/ 255741 h 404342"/>
                <a:gd name="connsiteX5" fmla="*/ 78355 w 793085"/>
                <a:gd name="connsiteY5" fmla="*/ 253025 h 40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085" h="404342">
                  <a:moveTo>
                    <a:pt x="78355" y="253025"/>
                  </a:moveTo>
                  <a:cubicBezTo>
                    <a:pt x="38012" y="160881"/>
                    <a:pt x="194646" y="43751"/>
                    <a:pt x="256717" y="0"/>
                  </a:cubicBezTo>
                  <a:cubicBezTo>
                    <a:pt x="163833" y="36295"/>
                    <a:pt x="-25442" y="162560"/>
                    <a:pt x="2853" y="287097"/>
                  </a:cubicBezTo>
                  <a:cubicBezTo>
                    <a:pt x="25963" y="389166"/>
                    <a:pt x="228373" y="418004"/>
                    <a:pt x="396414" y="398746"/>
                  </a:cubicBezTo>
                  <a:cubicBezTo>
                    <a:pt x="545098" y="381710"/>
                    <a:pt x="699856" y="328034"/>
                    <a:pt x="793086" y="255741"/>
                  </a:cubicBezTo>
                  <a:cubicBezTo>
                    <a:pt x="589886" y="373710"/>
                    <a:pt x="138106" y="388623"/>
                    <a:pt x="78355" y="253025"/>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1" name="Freeform: Shape 30">
              <a:extLst>
                <a:ext uri="{FF2B5EF4-FFF2-40B4-BE49-F238E27FC236}">
                  <a16:creationId xmlns:a16="http://schemas.microsoft.com/office/drawing/2014/main" id="{B0185C04-4D93-F293-A9DB-E9FE573A3A20}"/>
                </a:ext>
              </a:extLst>
            </p:cNvPr>
            <p:cNvSpPr/>
            <p:nvPr/>
          </p:nvSpPr>
          <p:spPr>
            <a:xfrm>
              <a:off x="13971853" y="2260904"/>
              <a:ext cx="840282" cy="411932"/>
            </a:xfrm>
            <a:custGeom>
              <a:avLst/>
              <a:gdLst>
                <a:gd name="connsiteX0" fmla="*/ 741989 w 840282"/>
                <a:gd name="connsiteY0" fmla="*/ 290702 h 411932"/>
                <a:gd name="connsiteX1" fmla="*/ 837095 w 840282"/>
                <a:gd name="connsiteY1" fmla="*/ 95452 h 411932"/>
                <a:gd name="connsiteX2" fmla="*/ 711521 w 840282"/>
                <a:gd name="connsiteY2" fmla="*/ 7259 h 411932"/>
                <a:gd name="connsiteX3" fmla="*/ 629007 w 840282"/>
                <a:gd name="connsiteY3" fmla="*/ 0 h 411932"/>
                <a:gd name="connsiteX4" fmla="*/ 115846 w 840282"/>
                <a:gd name="connsiteY4" fmla="*/ 221323 h 411932"/>
                <a:gd name="connsiteX5" fmla="*/ 167152 w 840282"/>
                <a:gd name="connsiteY5" fmla="*/ 296875 h 411932"/>
                <a:gd name="connsiteX6" fmla="*/ 419584 w 840282"/>
                <a:gd name="connsiteY6" fmla="*/ 229520 h 411932"/>
                <a:gd name="connsiteX7" fmla="*/ 274554 w 840282"/>
                <a:gd name="connsiteY7" fmla="*/ 159498 h 411932"/>
                <a:gd name="connsiteX8" fmla="*/ 628216 w 840282"/>
                <a:gd name="connsiteY8" fmla="*/ 22073 h 411932"/>
                <a:gd name="connsiteX9" fmla="*/ 711867 w 840282"/>
                <a:gd name="connsiteY9" fmla="*/ 169276 h 411932"/>
                <a:gd name="connsiteX10" fmla="*/ 238803 w 840282"/>
                <a:gd name="connsiteY10" fmla="*/ 373908 h 411932"/>
                <a:gd name="connsiteX11" fmla="*/ 27406 w 840282"/>
                <a:gd name="connsiteY11" fmla="*/ 263444 h 411932"/>
                <a:gd name="connsiteX12" fmla="*/ 190361 w 840282"/>
                <a:gd name="connsiteY12" fmla="*/ 71305 h 411932"/>
                <a:gd name="connsiteX13" fmla="*/ 182905 w 840282"/>
                <a:gd name="connsiteY13" fmla="*/ 72046 h 411932"/>
                <a:gd name="connsiteX14" fmla="*/ 0 w 840282"/>
                <a:gd name="connsiteY14" fmla="*/ 289072 h 411932"/>
                <a:gd name="connsiteX15" fmla="*/ 324330 w 840282"/>
                <a:gd name="connsiteY15" fmla="*/ 411239 h 411932"/>
                <a:gd name="connsiteX16" fmla="*/ 741939 w 840282"/>
                <a:gd name="connsiteY16" fmla="*/ 290702 h 41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0282" h="411932">
                  <a:moveTo>
                    <a:pt x="741989" y="290702"/>
                  </a:moveTo>
                  <a:cubicBezTo>
                    <a:pt x="815664" y="224878"/>
                    <a:pt x="851662" y="152042"/>
                    <a:pt x="837095" y="95452"/>
                  </a:cubicBezTo>
                  <a:cubicBezTo>
                    <a:pt x="825442" y="49924"/>
                    <a:pt x="780802" y="18814"/>
                    <a:pt x="711521" y="7259"/>
                  </a:cubicBezTo>
                  <a:cubicBezTo>
                    <a:pt x="683029" y="2469"/>
                    <a:pt x="647919" y="0"/>
                    <a:pt x="629007" y="0"/>
                  </a:cubicBezTo>
                  <a:cubicBezTo>
                    <a:pt x="414597" y="1432"/>
                    <a:pt x="164239" y="126562"/>
                    <a:pt x="115846" y="221323"/>
                  </a:cubicBezTo>
                  <a:cubicBezTo>
                    <a:pt x="92786" y="266901"/>
                    <a:pt x="121970" y="286900"/>
                    <a:pt x="167152" y="296875"/>
                  </a:cubicBezTo>
                  <a:cubicBezTo>
                    <a:pt x="264678" y="318750"/>
                    <a:pt x="375241" y="257568"/>
                    <a:pt x="419584" y="229520"/>
                  </a:cubicBezTo>
                  <a:cubicBezTo>
                    <a:pt x="366254" y="232779"/>
                    <a:pt x="249420" y="225174"/>
                    <a:pt x="274554" y="159498"/>
                  </a:cubicBezTo>
                  <a:cubicBezTo>
                    <a:pt x="301220" y="90070"/>
                    <a:pt x="484619" y="8000"/>
                    <a:pt x="628216" y="22073"/>
                  </a:cubicBezTo>
                  <a:cubicBezTo>
                    <a:pt x="637747" y="23061"/>
                    <a:pt x="806282" y="32986"/>
                    <a:pt x="711867" y="169276"/>
                  </a:cubicBezTo>
                  <a:cubicBezTo>
                    <a:pt x="628167" y="290949"/>
                    <a:pt x="394203" y="371735"/>
                    <a:pt x="238803" y="373908"/>
                  </a:cubicBezTo>
                  <a:cubicBezTo>
                    <a:pt x="154165" y="377710"/>
                    <a:pt x="13234" y="363884"/>
                    <a:pt x="27406" y="263444"/>
                  </a:cubicBezTo>
                  <a:cubicBezTo>
                    <a:pt x="39208" y="181473"/>
                    <a:pt x="167844" y="89033"/>
                    <a:pt x="190361" y="71305"/>
                  </a:cubicBezTo>
                  <a:cubicBezTo>
                    <a:pt x="186608" y="71651"/>
                    <a:pt x="183448" y="71947"/>
                    <a:pt x="182905" y="72046"/>
                  </a:cubicBezTo>
                  <a:cubicBezTo>
                    <a:pt x="61775" y="157474"/>
                    <a:pt x="0" y="231396"/>
                    <a:pt x="0" y="289072"/>
                  </a:cubicBezTo>
                  <a:cubicBezTo>
                    <a:pt x="0" y="346749"/>
                    <a:pt x="69676" y="419831"/>
                    <a:pt x="324330" y="411239"/>
                  </a:cubicBezTo>
                  <a:cubicBezTo>
                    <a:pt x="466545" y="406400"/>
                    <a:pt x="657697" y="366600"/>
                    <a:pt x="741939" y="290702"/>
                  </a:cubicBezTo>
                  <a:close/>
                </a:path>
              </a:pathLst>
            </a:custGeom>
            <a:solidFill>
              <a:srgbClr val="FF7F32"/>
            </a:solid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Franklin Gothic Book" panose="020B0503020102020204"/>
                <a:ea typeface="+mn-ea"/>
                <a:cs typeface="+mn-cs"/>
              </a:endParaRPr>
            </a:p>
          </p:txBody>
        </p:sp>
        <p:sp>
          <p:nvSpPr>
            <p:cNvPr id="22" name="Freeform: Shape 31">
              <a:extLst>
                <a:ext uri="{FF2B5EF4-FFF2-40B4-BE49-F238E27FC236}">
                  <a16:creationId xmlns:a16="http://schemas.microsoft.com/office/drawing/2014/main" id="{A49CF5FF-5A3F-DEF1-4E25-595BF1D0D025}"/>
                </a:ext>
              </a:extLst>
            </p:cNvPr>
            <p:cNvSpPr/>
            <p:nvPr/>
          </p:nvSpPr>
          <p:spPr>
            <a:xfrm>
              <a:off x="14260268" y="2292691"/>
              <a:ext cx="440353" cy="182029"/>
            </a:xfrm>
            <a:custGeom>
              <a:avLst/>
              <a:gdLst>
                <a:gd name="connsiteX0" fmla="*/ 437180 w 440353"/>
                <a:gd name="connsiteY0" fmla="*/ 88109 h 182029"/>
                <a:gd name="connsiteX1" fmla="*/ 411847 w 440353"/>
                <a:gd name="connsiteY1" fmla="*/ 25001 h 182029"/>
                <a:gd name="connsiteX2" fmla="*/ 192845 w 440353"/>
                <a:gd name="connsiteY2" fmla="*/ 14532 h 182029"/>
                <a:gd name="connsiteX3" fmla="*/ 9496 w 440353"/>
                <a:gd name="connsiteY3" fmla="*/ 114083 h 182029"/>
                <a:gd name="connsiteX4" fmla="*/ 46581 w 440353"/>
                <a:gd name="connsiteY4" fmla="*/ 182030 h 182029"/>
                <a:gd name="connsiteX5" fmla="*/ 46384 w 440353"/>
                <a:gd name="connsiteY5" fmla="*/ 181734 h 182029"/>
                <a:gd name="connsiteX6" fmla="*/ 41198 w 440353"/>
                <a:gd name="connsiteY6" fmla="*/ 170327 h 182029"/>
                <a:gd name="connsiteX7" fmla="*/ 223511 w 440353"/>
                <a:gd name="connsiteY7" fmla="*/ 56110 h 182029"/>
                <a:gd name="connsiteX8" fmla="*/ 437229 w 440353"/>
                <a:gd name="connsiteY8" fmla="*/ 88109 h 18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353" h="182029">
                  <a:moveTo>
                    <a:pt x="437180" y="88109"/>
                  </a:moveTo>
                  <a:cubicBezTo>
                    <a:pt x="444438" y="69097"/>
                    <a:pt x="440537" y="42827"/>
                    <a:pt x="411847" y="25001"/>
                  </a:cubicBezTo>
                  <a:cubicBezTo>
                    <a:pt x="403058" y="19569"/>
                    <a:pt x="337925" y="-21219"/>
                    <a:pt x="192845" y="14532"/>
                  </a:cubicBezTo>
                  <a:cubicBezTo>
                    <a:pt x="108060" y="35617"/>
                    <a:pt x="34927" y="76554"/>
                    <a:pt x="9496" y="114083"/>
                  </a:cubicBezTo>
                  <a:cubicBezTo>
                    <a:pt x="-22206" y="161142"/>
                    <a:pt x="34631" y="180450"/>
                    <a:pt x="46581" y="182030"/>
                  </a:cubicBezTo>
                  <a:lnTo>
                    <a:pt x="46384" y="181734"/>
                  </a:lnTo>
                  <a:cubicBezTo>
                    <a:pt x="43766" y="178277"/>
                    <a:pt x="42088" y="174376"/>
                    <a:pt x="41198" y="170327"/>
                  </a:cubicBezTo>
                  <a:cubicBezTo>
                    <a:pt x="32755" y="130082"/>
                    <a:pt x="114775" y="80603"/>
                    <a:pt x="223511" y="56110"/>
                  </a:cubicBezTo>
                  <a:cubicBezTo>
                    <a:pt x="293038" y="40506"/>
                    <a:pt x="420884" y="34778"/>
                    <a:pt x="437229" y="88109"/>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3" name="Freeform: Shape 32">
              <a:extLst>
                <a:ext uri="{FF2B5EF4-FFF2-40B4-BE49-F238E27FC236}">
                  <a16:creationId xmlns:a16="http://schemas.microsoft.com/office/drawing/2014/main" id="{4EA5A3BA-03DE-7110-6B8B-C248BF79D0BC}"/>
                </a:ext>
              </a:extLst>
            </p:cNvPr>
            <p:cNvSpPr/>
            <p:nvPr/>
          </p:nvSpPr>
          <p:spPr>
            <a:xfrm>
              <a:off x="12948841" y="2711549"/>
              <a:ext cx="155152" cy="309219"/>
            </a:xfrm>
            <a:custGeom>
              <a:avLst/>
              <a:gdLst>
                <a:gd name="connsiteX0" fmla="*/ 47948 w 155152"/>
                <a:gd name="connsiteY0" fmla="*/ 86613 h 309219"/>
                <a:gd name="connsiteX1" fmla="*/ 18863 w 155152"/>
                <a:gd name="connsiteY1" fmla="*/ 86613 h 309219"/>
                <a:gd name="connsiteX2" fmla="*/ 11604 w 155152"/>
                <a:gd name="connsiteY2" fmla="*/ 120636 h 309219"/>
                <a:gd name="connsiteX3" fmla="*/ 39998 w 155152"/>
                <a:gd name="connsiteY3" fmla="*/ 120636 h 309219"/>
                <a:gd name="connsiteX4" fmla="*/ 0 w 155152"/>
                <a:gd name="connsiteY4" fmla="*/ 309220 h 309219"/>
                <a:gd name="connsiteX5" fmla="*/ 58318 w 155152"/>
                <a:gd name="connsiteY5" fmla="*/ 309220 h 309219"/>
                <a:gd name="connsiteX6" fmla="*/ 98316 w 155152"/>
                <a:gd name="connsiteY6" fmla="*/ 120636 h 309219"/>
                <a:gd name="connsiteX7" fmla="*/ 128142 w 155152"/>
                <a:gd name="connsiteY7" fmla="*/ 120636 h 309219"/>
                <a:gd name="connsiteX8" fmla="*/ 135302 w 155152"/>
                <a:gd name="connsiteY8" fmla="*/ 86613 h 309219"/>
                <a:gd name="connsiteX9" fmla="*/ 105921 w 155152"/>
                <a:gd name="connsiteY9" fmla="*/ 86613 h 309219"/>
                <a:gd name="connsiteX10" fmla="*/ 109476 w 155152"/>
                <a:gd name="connsiteY10" fmla="*/ 69528 h 309219"/>
                <a:gd name="connsiteX11" fmla="*/ 147647 w 155152"/>
                <a:gd name="connsiteY11" fmla="*/ 36245 h 309219"/>
                <a:gd name="connsiteX12" fmla="*/ 155153 w 155152"/>
                <a:gd name="connsiteY12" fmla="*/ 741 h 309219"/>
                <a:gd name="connsiteX13" fmla="*/ 136142 w 155152"/>
                <a:gd name="connsiteY13" fmla="*/ 0 h 309219"/>
                <a:gd name="connsiteX14" fmla="*/ 47998 w 155152"/>
                <a:gd name="connsiteY14" fmla="*/ 86613 h 309219"/>
                <a:gd name="connsiteX15" fmla="*/ 47998 w 155152"/>
                <a:gd name="connsiteY15" fmla="*/ 86613 h 30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5152" h="309219">
                  <a:moveTo>
                    <a:pt x="47948" y="86613"/>
                  </a:moveTo>
                  <a:lnTo>
                    <a:pt x="18863" y="86613"/>
                  </a:lnTo>
                  <a:cubicBezTo>
                    <a:pt x="18172" y="89971"/>
                    <a:pt x="12740" y="115698"/>
                    <a:pt x="11604" y="120636"/>
                  </a:cubicBezTo>
                  <a:lnTo>
                    <a:pt x="39998" y="120636"/>
                  </a:lnTo>
                  <a:cubicBezTo>
                    <a:pt x="39998" y="120636"/>
                    <a:pt x="1284" y="303146"/>
                    <a:pt x="0" y="309220"/>
                  </a:cubicBezTo>
                  <a:lnTo>
                    <a:pt x="58318" y="309220"/>
                  </a:lnTo>
                  <a:cubicBezTo>
                    <a:pt x="59108" y="305170"/>
                    <a:pt x="98316" y="120636"/>
                    <a:pt x="98316" y="120636"/>
                  </a:cubicBezTo>
                  <a:lnTo>
                    <a:pt x="128142" y="120636"/>
                  </a:lnTo>
                  <a:cubicBezTo>
                    <a:pt x="128784" y="117229"/>
                    <a:pt x="134265" y="91699"/>
                    <a:pt x="135302" y="86613"/>
                  </a:cubicBezTo>
                  <a:lnTo>
                    <a:pt x="105921" y="86613"/>
                  </a:lnTo>
                  <a:lnTo>
                    <a:pt x="109476" y="69528"/>
                  </a:lnTo>
                  <a:cubicBezTo>
                    <a:pt x="114217" y="47158"/>
                    <a:pt x="121969" y="35159"/>
                    <a:pt x="147647" y="36245"/>
                  </a:cubicBezTo>
                  <a:cubicBezTo>
                    <a:pt x="148437" y="32690"/>
                    <a:pt x="154165" y="5679"/>
                    <a:pt x="155153" y="741"/>
                  </a:cubicBezTo>
                  <a:cubicBezTo>
                    <a:pt x="152684" y="642"/>
                    <a:pt x="136142" y="0"/>
                    <a:pt x="136142" y="0"/>
                  </a:cubicBezTo>
                  <a:cubicBezTo>
                    <a:pt x="65281" y="0"/>
                    <a:pt x="59454" y="29036"/>
                    <a:pt x="47998" y="86613"/>
                  </a:cubicBezTo>
                  <a:lnTo>
                    <a:pt x="47998" y="86613"/>
                  </a:ln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4" name="Freeform: Shape 33">
              <a:extLst>
                <a:ext uri="{FF2B5EF4-FFF2-40B4-BE49-F238E27FC236}">
                  <a16:creationId xmlns:a16="http://schemas.microsoft.com/office/drawing/2014/main" id="{1987268B-2138-D00C-242C-70557414875B}"/>
                </a:ext>
              </a:extLst>
            </p:cNvPr>
            <p:cNvSpPr/>
            <p:nvPr/>
          </p:nvSpPr>
          <p:spPr>
            <a:xfrm>
              <a:off x="13120734" y="2735646"/>
              <a:ext cx="67848" cy="44787"/>
            </a:xfrm>
            <a:custGeom>
              <a:avLst/>
              <a:gdLst>
                <a:gd name="connsiteX0" fmla="*/ 9530 w 67848"/>
                <a:gd name="connsiteY0" fmla="*/ 0 h 44787"/>
                <a:gd name="connsiteX1" fmla="*/ 0 w 67848"/>
                <a:gd name="connsiteY1" fmla="*/ 44788 h 44787"/>
                <a:gd name="connsiteX2" fmla="*/ 58318 w 67848"/>
                <a:gd name="connsiteY2" fmla="*/ 44788 h 44787"/>
                <a:gd name="connsiteX3" fmla="*/ 67849 w 67848"/>
                <a:gd name="connsiteY3" fmla="*/ 0 h 44787"/>
                <a:gd name="connsiteX4" fmla="*/ 9530 w 67848"/>
                <a:gd name="connsiteY4" fmla="*/ 0 h 44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48" h="44787">
                  <a:moveTo>
                    <a:pt x="9530" y="0"/>
                  </a:moveTo>
                  <a:cubicBezTo>
                    <a:pt x="8790" y="3555"/>
                    <a:pt x="1136" y="39554"/>
                    <a:pt x="0" y="44788"/>
                  </a:cubicBezTo>
                  <a:lnTo>
                    <a:pt x="58318" y="44788"/>
                  </a:lnTo>
                  <a:cubicBezTo>
                    <a:pt x="59059" y="41381"/>
                    <a:pt x="66713" y="5234"/>
                    <a:pt x="67849" y="0"/>
                  </a:cubicBezTo>
                  <a:lnTo>
                    <a:pt x="9530" y="0"/>
                  </a:ln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5" name="Freeform: Shape 34">
              <a:extLst>
                <a:ext uri="{FF2B5EF4-FFF2-40B4-BE49-F238E27FC236}">
                  <a16:creationId xmlns:a16="http://schemas.microsoft.com/office/drawing/2014/main" id="{7657E411-510B-6A7D-6078-6EB06367970F}"/>
                </a:ext>
              </a:extLst>
            </p:cNvPr>
            <p:cNvSpPr/>
            <p:nvPr/>
          </p:nvSpPr>
          <p:spPr>
            <a:xfrm>
              <a:off x="13069724" y="2798162"/>
              <a:ext cx="105673" cy="222606"/>
            </a:xfrm>
            <a:custGeom>
              <a:avLst/>
              <a:gdLst>
                <a:gd name="connsiteX0" fmla="*/ 47257 w 105673"/>
                <a:gd name="connsiteY0" fmla="*/ 0 h 222606"/>
                <a:gd name="connsiteX1" fmla="*/ 0 w 105673"/>
                <a:gd name="connsiteY1" fmla="*/ 222607 h 222606"/>
                <a:gd name="connsiteX2" fmla="*/ 58269 w 105673"/>
                <a:gd name="connsiteY2" fmla="*/ 222607 h 222606"/>
                <a:gd name="connsiteX3" fmla="*/ 105674 w 105673"/>
                <a:gd name="connsiteY3" fmla="*/ 0 h 222606"/>
                <a:gd name="connsiteX4" fmla="*/ 47257 w 105673"/>
                <a:gd name="connsiteY4" fmla="*/ 0 h 22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3" h="222606">
                  <a:moveTo>
                    <a:pt x="47257" y="0"/>
                  </a:moveTo>
                  <a:cubicBezTo>
                    <a:pt x="46467" y="4049"/>
                    <a:pt x="1235" y="216582"/>
                    <a:pt x="0" y="222607"/>
                  </a:cubicBezTo>
                  <a:lnTo>
                    <a:pt x="58269" y="222607"/>
                  </a:lnTo>
                  <a:cubicBezTo>
                    <a:pt x="59108" y="218705"/>
                    <a:pt x="104242" y="6074"/>
                    <a:pt x="105674" y="0"/>
                  </a:cubicBezTo>
                  <a:lnTo>
                    <a:pt x="47257" y="0"/>
                  </a:ln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6" name="Freeform: Shape 35">
              <a:extLst>
                <a:ext uri="{FF2B5EF4-FFF2-40B4-BE49-F238E27FC236}">
                  <a16:creationId xmlns:a16="http://schemas.microsoft.com/office/drawing/2014/main" id="{3D0AE469-4268-F98F-8C4E-26C784A2CD3C}"/>
                </a:ext>
              </a:extLst>
            </p:cNvPr>
            <p:cNvSpPr/>
            <p:nvPr/>
          </p:nvSpPr>
          <p:spPr>
            <a:xfrm>
              <a:off x="13324082" y="2793718"/>
              <a:ext cx="190213" cy="231494"/>
            </a:xfrm>
            <a:custGeom>
              <a:avLst/>
              <a:gdLst>
                <a:gd name="connsiteX0" fmla="*/ 24641 w 190213"/>
                <a:gd name="connsiteY0" fmla="*/ 61874 h 231494"/>
                <a:gd name="connsiteX1" fmla="*/ 24641 w 190213"/>
                <a:gd name="connsiteY1" fmla="*/ 61874 h 231494"/>
                <a:gd name="connsiteX2" fmla="*/ 73330 w 190213"/>
                <a:gd name="connsiteY2" fmla="*/ 126858 h 231494"/>
                <a:gd name="connsiteX3" fmla="*/ 113130 w 190213"/>
                <a:gd name="connsiteY3" fmla="*/ 171942 h 231494"/>
                <a:gd name="connsiteX4" fmla="*/ 82070 w 190213"/>
                <a:gd name="connsiteY4" fmla="*/ 197521 h 231494"/>
                <a:gd name="connsiteX5" fmla="*/ 58911 w 190213"/>
                <a:gd name="connsiteY5" fmla="*/ 184732 h 231494"/>
                <a:gd name="connsiteX6" fmla="*/ 58121 w 190213"/>
                <a:gd name="connsiteY6" fmla="*/ 177522 h 231494"/>
                <a:gd name="connsiteX7" fmla="*/ 60886 w 190213"/>
                <a:gd name="connsiteY7" fmla="*/ 159153 h 231494"/>
                <a:gd name="connsiteX8" fmla="*/ 3950 w 190213"/>
                <a:gd name="connsiteY8" fmla="*/ 159153 h 231494"/>
                <a:gd name="connsiteX9" fmla="*/ 0 w 190213"/>
                <a:gd name="connsiteY9" fmla="*/ 185818 h 231494"/>
                <a:gd name="connsiteX10" fmla="*/ 7753 w 190213"/>
                <a:gd name="connsiteY10" fmla="*/ 212088 h 231494"/>
                <a:gd name="connsiteX11" fmla="*/ 74317 w 190213"/>
                <a:gd name="connsiteY11" fmla="*/ 231495 h 231494"/>
                <a:gd name="connsiteX12" fmla="*/ 171646 w 190213"/>
                <a:gd name="connsiteY12" fmla="*/ 164190 h 231494"/>
                <a:gd name="connsiteX13" fmla="*/ 118463 w 190213"/>
                <a:gd name="connsiteY13" fmla="*/ 92983 h 231494"/>
                <a:gd name="connsiteX14" fmla="*/ 82761 w 190213"/>
                <a:gd name="connsiteY14" fmla="*/ 56837 h 231494"/>
                <a:gd name="connsiteX15" fmla="*/ 112093 w 190213"/>
                <a:gd name="connsiteY15" fmla="*/ 30468 h 231494"/>
                <a:gd name="connsiteX16" fmla="*/ 129278 w 190213"/>
                <a:gd name="connsiteY16" fmla="*/ 36344 h 231494"/>
                <a:gd name="connsiteX17" fmla="*/ 132586 w 190213"/>
                <a:gd name="connsiteY17" fmla="*/ 47998 h 231494"/>
                <a:gd name="connsiteX18" fmla="*/ 130463 w 190213"/>
                <a:gd name="connsiteY18" fmla="*/ 64688 h 231494"/>
                <a:gd name="connsiteX19" fmla="*/ 187448 w 190213"/>
                <a:gd name="connsiteY19" fmla="*/ 64688 h 231494"/>
                <a:gd name="connsiteX20" fmla="*/ 190213 w 190213"/>
                <a:gd name="connsiteY20" fmla="*/ 46467 h 231494"/>
                <a:gd name="connsiteX21" fmla="*/ 182263 w 190213"/>
                <a:gd name="connsiteY21" fmla="*/ 21184 h 231494"/>
                <a:gd name="connsiteX22" fmla="*/ 125574 w 190213"/>
                <a:gd name="connsiteY22" fmla="*/ 0 h 231494"/>
                <a:gd name="connsiteX23" fmla="*/ 24641 w 190213"/>
                <a:gd name="connsiteY23" fmla="*/ 61923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0213" h="231494">
                  <a:moveTo>
                    <a:pt x="24641" y="61874"/>
                  </a:moveTo>
                  <a:lnTo>
                    <a:pt x="24641" y="61874"/>
                  </a:lnTo>
                  <a:cubicBezTo>
                    <a:pt x="16641" y="99847"/>
                    <a:pt x="45430" y="113624"/>
                    <a:pt x="73330" y="126858"/>
                  </a:cubicBezTo>
                  <a:cubicBezTo>
                    <a:pt x="96440" y="137870"/>
                    <a:pt x="118216" y="148240"/>
                    <a:pt x="113130" y="171942"/>
                  </a:cubicBezTo>
                  <a:cubicBezTo>
                    <a:pt x="109427" y="189620"/>
                    <a:pt x="94909" y="197521"/>
                    <a:pt x="82070" y="197521"/>
                  </a:cubicBezTo>
                  <a:cubicBezTo>
                    <a:pt x="69231" y="197521"/>
                    <a:pt x="61429" y="193423"/>
                    <a:pt x="58911" y="184732"/>
                  </a:cubicBezTo>
                  <a:cubicBezTo>
                    <a:pt x="58417" y="182510"/>
                    <a:pt x="58121" y="180189"/>
                    <a:pt x="58121" y="177522"/>
                  </a:cubicBezTo>
                  <a:cubicBezTo>
                    <a:pt x="58121" y="172584"/>
                    <a:pt x="59256" y="166461"/>
                    <a:pt x="60886" y="159153"/>
                  </a:cubicBezTo>
                  <a:lnTo>
                    <a:pt x="3950" y="159153"/>
                  </a:lnTo>
                  <a:cubicBezTo>
                    <a:pt x="1432" y="169177"/>
                    <a:pt x="0" y="178065"/>
                    <a:pt x="0" y="185818"/>
                  </a:cubicBezTo>
                  <a:cubicBezTo>
                    <a:pt x="0" y="196781"/>
                    <a:pt x="2518" y="205521"/>
                    <a:pt x="7753" y="212088"/>
                  </a:cubicBezTo>
                  <a:cubicBezTo>
                    <a:pt x="18024" y="225619"/>
                    <a:pt x="38517" y="231495"/>
                    <a:pt x="74317" y="231495"/>
                  </a:cubicBezTo>
                  <a:cubicBezTo>
                    <a:pt x="124043" y="231495"/>
                    <a:pt x="163202" y="204533"/>
                    <a:pt x="171646" y="164190"/>
                  </a:cubicBezTo>
                  <a:cubicBezTo>
                    <a:pt x="180386" y="123253"/>
                    <a:pt x="147548" y="107155"/>
                    <a:pt x="118463" y="92983"/>
                  </a:cubicBezTo>
                  <a:cubicBezTo>
                    <a:pt x="97378" y="82663"/>
                    <a:pt x="79157" y="73725"/>
                    <a:pt x="82761" y="56837"/>
                  </a:cubicBezTo>
                  <a:cubicBezTo>
                    <a:pt x="86317" y="40097"/>
                    <a:pt x="97082" y="30468"/>
                    <a:pt x="112093" y="30468"/>
                  </a:cubicBezTo>
                  <a:cubicBezTo>
                    <a:pt x="118661" y="30468"/>
                    <a:pt x="125228" y="31110"/>
                    <a:pt x="129278" y="36344"/>
                  </a:cubicBezTo>
                  <a:cubicBezTo>
                    <a:pt x="131500" y="38764"/>
                    <a:pt x="132586" y="42467"/>
                    <a:pt x="132586" y="47998"/>
                  </a:cubicBezTo>
                  <a:cubicBezTo>
                    <a:pt x="132586" y="52294"/>
                    <a:pt x="131747" y="57923"/>
                    <a:pt x="130463" y="64688"/>
                  </a:cubicBezTo>
                  <a:lnTo>
                    <a:pt x="187448" y="64688"/>
                  </a:lnTo>
                  <a:cubicBezTo>
                    <a:pt x="189077" y="58219"/>
                    <a:pt x="190213" y="52146"/>
                    <a:pt x="190213" y="46467"/>
                  </a:cubicBezTo>
                  <a:cubicBezTo>
                    <a:pt x="190213" y="36640"/>
                    <a:pt x="187546" y="28147"/>
                    <a:pt x="182263" y="21184"/>
                  </a:cubicBezTo>
                  <a:cubicBezTo>
                    <a:pt x="171893" y="7456"/>
                    <a:pt x="151844" y="0"/>
                    <a:pt x="125574" y="0"/>
                  </a:cubicBezTo>
                  <a:cubicBezTo>
                    <a:pt x="104983" y="0"/>
                    <a:pt x="36986" y="4444"/>
                    <a:pt x="24641" y="61923"/>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7" name="Freeform: Shape 36">
              <a:extLst>
                <a:ext uri="{FF2B5EF4-FFF2-40B4-BE49-F238E27FC236}">
                  <a16:creationId xmlns:a16="http://schemas.microsoft.com/office/drawing/2014/main" id="{A47EB7A4-998B-27A5-D494-A61FF15905F5}"/>
                </a:ext>
              </a:extLst>
            </p:cNvPr>
            <p:cNvSpPr/>
            <p:nvPr/>
          </p:nvSpPr>
          <p:spPr>
            <a:xfrm>
              <a:off x="13528458" y="2737720"/>
              <a:ext cx="130422" cy="287541"/>
            </a:xfrm>
            <a:custGeom>
              <a:avLst/>
              <a:gdLst>
                <a:gd name="connsiteX0" fmla="*/ 46475 w 130422"/>
                <a:gd name="connsiteY0" fmla="*/ 26023 h 287541"/>
                <a:gd name="connsiteX1" fmla="*/ 39217 w 130422"/>
                <a:gd name="connsiteY1" fmla="*/ 60343 h 287541"/>
                <a:gd name="connsiteX2" fmla="*/ 13440 w 130422"/>
                <a:gd name="connsiteY2" fmla="*/ 60343 h 287541"/>
                <a:gd name="connsiteX3" fmla="*/ 6379 w 130422"/>
                <a:gd name="connsiteY3" fmla="*/ 94415 h 287541"/>
                <a:gd name="connsiteX4" fmla="*/ 32057 w 130422"/>
                <a:gd name="connsiteY4" fmla="*/ 94415 h 287541"/>
                <a:gd name="connsiteX5" fmla="*/ 996 w 130422"/>
                <a:gd name="connsiteY5" fmla="*/ 240186 h 287541"/>
                <a:gd name="connsiteX6" fmla="*/ 7317 w 130422"/>
                <a:gd name="connsiteY6" fmla="*/ 272629 h 287541"/>
                <a:gd name="connsiteX7" fmla="*/ 49932 w 130422"/>
                <a:gd name="connsiteY7" fmla="*/ 287542 h 287541"/>
                <a:gd name="connsiteX8" fmla="*/ 78721 w 130422"/>
                <a:gd name="connsiteY8" fmla="*/ 285813 h 287541"/>
                <a:gd name="connsiteX9" fmla="*/ 81141 w 130422"/>
                <a:gd name="connsiteY9" fmla="*/ 285517 h 287541"/>
                <a:gd name="connsiteX10" fmla="*/ 88449 w 130422"/>
                <a:gd name="connsiteY10" fmla="*/ 251494 h 287541"/>
                <a:gd name="connsiteX11" fmla="*/ 80202 w 130422"/>
                <a:gd name="connsiteY11" fmla="*/ 252136 h 287541"/>
                <a:gd name="connsiteX12" fmla="*/ 63660 w 130422"/>
                <a:gd name="connsiteY12" fmla="*/ 246655 h 287541"/>
                <a:gd name="connsiteX13" fmla="*/ 60796 w 130422"/>
                <a:gd name="connsiteY13" fmla="*/ 237421 h 287541"/>
                <a:gd name="connsiteX14" fmla="*/ 63166 w 130422"/>
                <a:gd name="connsiteY14" fmla="*/ 221619 h 287541"/>
                <a:gd name="connsiteX15" fmla="*/ 90325 w 130422"/>
                <a:gd name="connsiteY15" fmla="*/ 94366 h 287541"/>
                <a:gd name="connsiteX16" fmla="*/ 123262 w 130422"/>
                <a:gd name="connsiteY16" fmla="*/ 94366 h 287541"/>
                <a:gd name="connsiteX17" fmla="*/ 130422 w 130422"/>
                <a:gd name="connsiteY17" fmla="*/ 60293 h 287541"/>
                <a:gd name="connsiteX18" fmla="*/ 97535 w 130422"/>
                <a:gd name="connsiteY18" fmla="*/ 60293 h 287541"/>
                <a:gd name="connsiteX19" fmla="*/ 110374 w 130422"/>
                <a:gd name="connsiteY19" fmla="*/ 0 h 287541"/>
                <a:gd name="connsiteX20" fmla="*/ 46525 w 130422"/>
                <a:gd name="connsiteY20" fmla="*/ 25974 h 28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0422" h="287541">
                  <a:moveTo>
                    <a:pt x="46475" y="26023"/>
                  </a:moveTo>
                  <a:cubicBezTo>
                    <a:pt x="45932" y="28492"/>
                    <a:pt x="39217" y="60343"/>
                    <a:pt x="39217" y="60343"/>
                  </a:cubicBezTo>
                  <a:lnTo>
                    <a:pt x="13440" y="60343"/>
                  </a:lnTo>
                  <a:cubicBezTo>
                    <a:pt x="12847" y="63799"/>
                    <a:pt x="7317" y="89526"/>
                    <a:pt x="6379" y="94415"/>
                  </a:cubicBezTo>
                  <a:lnTo>
                    <a:pt x="32057" y="94415"/>
                  </a:lnTo>
                  <a:lnTo>
                    <a:pt x="996" y="240186"/>
                  </a:lnTo>
                  <a:cubicBezTo>
                    <a:pt x="58" y="244828"/>
                    <a:pt x="-2460" y="260580"/>
                    <a:pt x="7317" y="272629"/>
                  </a:cubicBezTo>
                  <a:cubicBezTo>
                    <a:pt x="15366" y="282505"/>
                    <a:pt x="29785" y="287542"/>
                    <a:pt x="49932" y="287542"/>
                  </a:cubicBezTo>
                  <a:lnTo>
                    <a:pt x="78721" y="285813"/>
                  </a:lnTo>
                  <a:cubicBezTo>
                    <a:pt x="78721" y="285813"/>
                    <a:pt x="79955" y="285715"/>
                    <a:pt x="81141" y="285517"/>
                  </a:cubicBezTo>
                  <a:cubicBezTo>
                    <a:pt x="81881" y="282406"/>
                    <a:pt x="87313" y="256876"/>
                    <a:pt x="88449" y="251494"/>
                  </a:cubicBezTo>
                  <a:cubicBezTo>
                    <a:pt x="84795" y="251741"/>
                    <a:pt x="80202" y="252136"/>
                    <a:pt x="80202" y="252136"/>
                  </a:cubicBezTo>
                  <a:cubicBezTo>
                    <a:pt x="71906" y="252136"/>
                    <a:pt x="66672" y="250408"/>
                    <a:pt x="63660" y="246655"/>
                  </a:cubicBezTo>
                  <a:cubicBezTo>
                    <a:pt x="61586" y="244087"/>
                    <a:pt x="60796" y="241075"/>
                    <a:pt x="60796" y="237421"/>
                  </a:cubicBezTo>
                  <a:cubicBezTo>
                    <a:pt x="60796" y="232878"/>
                    <a:pt x="61882" y="227643"/>
                    <a:pt x="63166" y="221619"/>
                  </a:cubicBezTo>
                  <a:lnTo>
                    <a:pt x="90325" y="94366"/>
                  </a:lnTo>
                  <a:lnTo>
                    <a:pt x="123262" y="94366"/>
                  </a:lnTo>
                  <a:cubicBezTo>
                    <a:pt x="124003" y="91008"/>
                    <a:pt x="129385" y="65281"/>
                    <a:pt x="130422" y="60293"/>
                  </a:cubicBezTo>
                  <a:lnTo>
                    <a:pt x="97535" y="60293"/>
                  </a:lnTo>
                  <a:cubicBezTo>
                    <a:pt x="97535" y="60293"/>
                    <a:pt x="108645" y="8098"/>
                    <a:pt x="110374" y="0"/>
                  </a:cubicBezTo>
                  <a:cubicBezTo>
                    <a:pt x="102621" y="3111"/>
                    <a:pt x="48797" y="25036"/>
                    <a:pt x="46525" y="25974"/>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8" name="Freeform: Shape 37">
              <a:extLst>
                <a:ext uri="{FF2B5EF4-FFF2-40B4-BE49-F238E27FC236}">
                  <a16:creationId xmlns:a16="http://schemas.microsoft.com/office/drawing/2014/main" id="{0987975E-2532-DBE7-F3E9-2427B8078DCA}"/>
                </a:ext>
              </a:extLst>
            </p:cNvPr>
            <p:cNvSpPr/>
            <p:nvPr/>
          </p:nvSpPr>
          <p:spPr>
            <a:xfrm>
              <a:off x="13654337" y="2793668"/>
              <a:ext cx="190114" cy="231494"/>
            </a:xfrm>
            <a:custGeom>
              <a:avLst/>
              <a:gdLst>
                <a:gd name="connsiteX0" fmla="*/ 24591 w 190114"/>
                <a:gd name="connsiteY0" fmla="*/ 61923 h 231494"/>
                <a:gd name="connsiteX1" fmla="*/ 23258 w 190114"/>
                <a:gd name="connsiteY1" fmla="*/ 74268 h 231494"/>
                <a:gd name="connsiteX2" fmla="*/ 73231 w 190114"/>
                <a:gd name="connsiteY2" fmla="*/ 126907 h 231494"/>
                <a:gd name="connsiteX3" fmla="*/ 113871 w 190114"/>
                <a:gd name="connsiteY3" fmla="*/ 165375 h 231494"/>
                <a:gd name="connsiteX4" fmla="*/ 113032 w 190114"/>
                <a:gd name="connsiteY4" fmla="*/ 171942 h 231494"/>
                <a:gd name="connsiteX5" fmla="*/ 82169 w 190114"/>
                <a:gd name="connsiteY5" fmla="*/ 197521 h 231494"/>
                <a:gd name="connsiteX6" fmla="*/ 58960 w 190114"/>
                <a:gd name="connsiteY6" fmla="*/ 184732 h 231494"/>
                <a:gd name="connsiteX7" fmla="*/ 58269 w 190114"/>
                <a:gd name="connsiteY7" fmla="*/ 177670 h 231494"/>
                <a:gd name="connsiteX8" fmla="*/ 60935 w 190114"/>
                <a:gd name="connsiteY8" fmla="*/ 159153 h 231494"/>
                <a:gd name="connsiteX9" fmla="*/ 4000 w 190114"/>
                <a:gd name="connsiteY9" fmla="*/ 159153 h 231494"/>
                <a:gd name="connsiteX10" fmla="*/ 0 w 190114"/>
                <a:gd name="connsiteY10" fmla="*/ 185818 h 231494"/>
                <a:gd name="connsiteX11" fmla="*/ 7703 w 190114"/>
                <a:gd name="connsiteY11" fmla="*/ 212088 h 231494"/>
                <a:gd name="connsiteX12" fmla="*/ 74268 w 190114"/>
                <a:gd name="connsiteY12" fmla="*/ 231495 h 231494"/>
                <a:gd name="connsiteX13" fmla="*/ 171745 w 190114"/>
                <a:gd name="connsiteY13" fmla="*/ 164190 h 231494"/>
                <a:gd name="connsiteX14" fmla="*/ 118463 w 190114"/>
                <a:gd name="connsiteY14" fmla="*/ 92983 h 231494"/>
                <a:gd name="connsiteX15" fmla="*/ 82712 w 190114"/>
                <a:gd name="connsiteY15" fmla="*/ 56837 h 231494"/>
                <a:gd name="connsiteX16" fmla="*/ 112093 w 190114"/>
                <a:gd name="connsiteY16" fmla="*/ 30468 h 231494"/>
                <a:gd name="connsiteX17" fmla="*/ 129327 w 190114"/>
                <a:gd name="connsiteY17" fmla="*/ 36344 h 231494"/>
                <a:gd name="connsiteX18" fmla="*/ 132487 w 190114"/>
                <a:gd name="connsiteY18" fmla="*/ 47998 h 231494"/>
                <a:gd name="connsiteX19" fmla="*/ 130413 w 190114"/>
                <a:gd name="connsiteY19" fmla="*/ 64688 h 231494"/>
                <a:gd name="connsiteX20" fmla="*/ 187349 w 190114"/>
                <a:gd name="connsiteY20" fmla="*/ 64688 h 231494"/>
                <a:gd name="connsiteX21" fmla="*/ 190114 w 190114"/>
                <a:gd name="connsiteY21" fmla="*/ 46467 h 231494"/>
                <a:gd name="connsiteX22" fmla="*/ 182164 w 190114"/>
                <a:gd name="connsiteY22" fmla="*/ 21184 h 231494"/>
                <a:gd name="connsiteX23" fmla="*/ 125426 w 190114"/>
                <a:gd name="connsiteY23" fmla="*/ 0 h 231494"/>
                <a:gd name="connsiteX24" fmla="*/ 24690 w 190114"/>
                <a:gd name="connsiteY24" fmla="*/ 61923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114" h="231494">
                  <a:moveTo>
                    <a:pt x="24591" y="61923"/>
                  </a:moveTo>
                  <a:cubicBezTo>
                    <a:pt x="23653" y="66417"/>
                    <a:pt x="23258" y="70466"/>
                    <a:pt x="23258" y="74268"/>
                  </a:cubicBezTo>
                  <a:cubicBezTo>
                    <a:pt x="23258" y="103057"/>
                    <a:pt x="48541" y="115254"/>
                    <a:pt x="73231" y="126907"/>
                  </a:cubicBezTo>
                  <a:cubicBezTo>
                    <a:pt x="94069" y="136932"/>
                    <a:pt x="113871" y="146264"/>
                    <a:pt x="113871" y="165375"/>
                  </a:cubicBezTo>
                  <a:cubicBezTo>
                    <a:pt x="113871" y="167399"/>
                    <a:pt x="113575" y="169671"/>
                    <a:pt x="113032" y="171942"/>
                  </a:cubicBezTo>
                  <a:cubicBezTo>
                    <a:pt x="109427" y="189620"/>
                    <a:pt x="94860" y="197521"/>
                    <a:pt x="82169" y="197521"/>
                  </a:cubicBezTo>
                  <a:cubicBezTo>
                    <a:pt x="68787" y="197521"/>
                    <a:pt x="61479" y="193423"/>
                    <a:pt x="58960" y="184732"/>
                  </a:cubicBezTo>
                  <a:cubicBezTo>
                    <a:pt x="58466" y="182707"/>
                    <a:pt x="58269" y="180288"/>
                    <a:pt x="58269" y="177670"/>
                  </a:cubicBezTo>
                  <a:cubicBezTo>
                    <a:pt x="58269" y="172634"/>
                    <a:pt x="59158" y="166461"/>
                    <a:pt x="60935" y="159153"/>
                  </a:cubicBezTo>
                  <a:lnTo>
                    <a:pt x="4000" y="159153"/>
                  </a:lnTo>
                  <a:cubicBezTo>
                    <a:pt x="1432" y="169177"/>
                    <a:pt x="0" y="178065"/>
                    <a:pt x="0" y="185818"/>
                  </a:cubicBezTo>
                  <a:cubicBezTo>
                    <a:pt x="0" y="196781"/>
                    <a:pt x="2518" y="205521"/>
                    <a:pt x="7703" y="212088"/>
                  </a:cubicBezTo>
                  <a:cubicBezTo>
                    <a:pt x="18024" y="225619"/>
                    <a:pt x="38517" y="231495"/>
                    <a:pt x="74268" y="231495"/>
                  </a:cubicBezTo>
                  <a:cubicBezTo>
                    <a:pt x="123994" y="231495"/>
                    <a:pt x="163202" y="204533"/>
                    <a:pt x="171745" y="164190"/>
                  </a:cubicBezTo>
                  <a:cubicBezTo>
                    <a:pt x="180436" y="123253"/>
                    <a:pt x="147499" y="107155"/>
                    <a:pt x="118463" y="92983"/>
                  </a:cubicBezTo>
                  <a:cubicBezTo>
                    <a:pt x="97329" y="82663"/>
                    <a:pt x="79157" y="73725"/>
                    <a:pt x="82712" y="56837"/>
                  </a:cubicBezTo>
                  <a:cubicBezTo>
                    <a:pt x="86218" y="40097"/>
                    <a:pt x="96983" y="30468"/>
                    <a:pt x="112093" y="30468"/>
                  </a:cubicBezTo>
                  <a:cubicBezTo>
                    <a:pt x="118612" y="30468"/>
                    <a:pt x="125130" y="31110"/>
                    <a:pt x="129327" y="36344"/>
                  </a:cubicBezTo>
                  <a:cubicBezTo>
                    <a:pt x="131401" y="38764"/>
                    <a:pt x="132487" y="42467"/>
                    <a:pt x="132487" y="47998"/>
                  </a:cubicBezTo>
                  <a:cubicBezTo>
                    <a:pt x="132487" y="52294"/>
                    <a:pt x="131747" y="57923"/>
                    <a:pt x="130413" y="64688"/>
                  </a:cubicBezTo>
                  <a:lnTo>
                    <a:pt x="187349" y="64688"/>
                  </a:lnTo>
                  <a:cubicBezTo>
                    <a:pt x="189077" y="58219"/>
                    <a:pt x="190114" y="52146"/>
                    <a:pt x="190114" y="46467"/>
                  </a:cubicBezTo>
                  <a:cubicBezTo>
                    <a:pt x="190114" y="36640"/>
                    <a:pt x="187448" y="28147"/>
                    <a:pt x="182164" y="21184"/>
                  </a:cubicBezTo>
                  <a:cubicBezTo>
                    <a:pt x="171843" y="7456"/>
                    <a:pt x="151696" y="0"/>
                    <a:pt x="125426" y="0"/>
                  </a:cubicBezTo>
                  <a:cubicBezTo>
                    <a:pt x="104983" y="0"/>
                    <a:pt x="36936" y="4444"/>
                    <a:pt x="24690" y="61923"/>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29" name="Freeform: Shape 38">
              <a:extLst>
                <a:ext uri="{FF2B5EF4-FFF2-40B4-BE49-F238E27FC236}">
                  <a16:creationId xmlns:a16="http://schemas.microsoft.com/office/drawing/2014/main" id="{EE90088A-EB5D-2EBD-A7A5-CC1632F41393}"/>
                </a:ext>
              </a:extLst>
            </p:cNvPr>
            <p:cNvSpPr/>
            <p:nvPr/>
          </p:nvSpPr>
          <p:spPr>
            <a:xfrm>
              <a:off x="13851997" y="2793718"/>
              <a:ext cx="195229" cy="231494"/>
            </a:xfrm>
            <a:custGeom>
              <a:avLst/>
              <a:gdLst>
                <a:gd name="connsiteX0" fmla="*/ 122572 w 195229"/>
                <a:gd name="connsiteY0" fmla="*/ 0 h 231494"/>
                <a:gd name="connsiteX1" fmla="*/ 7615 w 195229"/>
                <a:gd name="connsiteY1" fmla="*/ 113328 h 231494"/>
                <a:gd name="connsiteX2" fmla="*/ 7615 w 195229"/>
                <a:gd name="connsiteY2" fmla="*/ 113328 h 231494"/>
                <a:gd name="connsiteX3" fmla="*/ 11614 w 195229"/>
                <a:gd name="connsiteY3" fmla="*/ 211200 h 231494"/>
                <a:gd name="connsiteX4" fmla="*/ 72253 w 195229"/>
                <a:gd name="connsiteY4" fmla="*/ 231495 h 231494"/>
                <a:gd name="connsiteX5" fmla="*/ 188396 w 195229"/>
                <a:gd name="connsiteY5" fmla="*/ 112340 h 231494"/>
                <a:gd name="connsiteX6" fmla="*/ 183804 w 195229"/>
                <a:gd name="connsiteY6" fmla="*/ 20690 h 231494"/>
                <a:gd name="connsiteX7" fmla="*/ 122572 w 195229"/>
                <a:gd name="connsiteY7" fmla="*/ 49 h 231494"/>
                <a:gd name="connsiteX8" fmla="*/ 62871 w 195229"/>
                <a:gd name="connsiteY8" fmla="*/ 189522 h 231494"/>
                <a:gd name="connsiteX9" fmla="*/ 67019 w 195229"/>
                <a:gd name="connsiteY9" fmla="*/ 108686 h 231494"/>
                <a:gd name="connsiteX10" fmla="*/ 67019 w 195229"/>
                <a:gd name="connsiteY10" fmla="*/ 108686 h 231494"/>
                <a:gd name="connsiteX11" fmla="*/ 113980 w 195229"/>
                <a:gd name="connsiteY11" fmla="*/ 35356 h 231494"/>
                <a:gd name="connsiteX12" fmla="*/ 132794 w 195229"/>
                <a:gd name="connsiteY12" fmla="*/ 42566 h 231494"/>
                <a:gd name="connsiteX13" fmla="*/ 130720 w 195229"/>
                <a:gd name="connsiteY13" fmla="*/ 109822 h 231494"/>
                <a:gd name="connsiteX14" fmla="*/ 80994 w 195229"/>
                <a:gd name="connsiteY14" fmla="*/ 196139 h 231494"/>
                <a:gd name="connsiteX15" fmla="*/ 62921 w 195229"/>
                <a:gd name="connsiteY15" fmla="*/ 189571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29" h="231494">
                  <a:moveTo>
                    <a:pt x="122572" y="0"/>
                  </a:moveTo>
                  <a:cubicBezTo>
                    <a:pt x="38724" y="0"/>
                    <a:pt x="20355" y="53627"/>
                    <a:pt x="7615" y="113328"/>
                  </a:cubicBezTo>
                  <a:lnTo>
                    <a:pt x="7615" y="113328"/>
                  </a:lnTo>
                  <a:cubicBezTo>
                    <a:pt x="-1718" y="157573"/>
                    <a:pt x="-4681" y="191201"/>
                    <a:pt x="11614" y="211200"/>
                  </a:cubicBezTo>
                  <a:cubicBezTo>
                    <a:pt x="22577" y="224927"/>
                    <a:pt x="42477" y="231495"/>
                    <a:pt x="72253" y="231495"/>
                  </a:cubicBezTo>
                  <a:cubicBezTo>
                    <a:pt x="148596" y="231495"/>
                    <a:pt x="172002" y="189620"/>
                    <a:pt x="188396" y="112340"/>
                  </a:cubicBezTo>
                  <a:cubicBezTo>
                    <a:pt x="195902" y="76984"/>
                    <a:pt x="200642" y="41381"/>
                    <a:pt x="183804" y="20690"/>
                  </a:cubicBezTo>
                  <a:cubicBezTo>
                    <a:pt x="172644" y="6716"/>
                    <a:pt x="152546" y="49"/>
                    <a:pt x="122572" y="49"/>
                  </a:cubicBezTo>
                  <a:close/>
                  <a:moveTo>
                    <a:pt x="62871" y="189522"/>
                  </a:moveTo>
                  <a:cubicBezTo>
                    <a:pt x="55168" y="179942"/>
                    <a:pt x="56106" y="159597"/>
                    <a:pt x="67019" y="108686"/>
                  </a:cubicBezTo>
                  <a:lnTo>
                    <a:pt x="67019" y="108686"/>
                  </a:lnTo>
                  <a:cubicBezTo>
                    <a:pt x="76747" y="63256"/>
                    <a:pt x="84055" y="35356"/>
                    <a:pt x="113980" y="35356"/>
                  </a:cubicBezTo>
                  <a:cubicBezTo>
                    <a:pt x="122720" y="35356"/>
                    <a:pt x="128892" y="37776"/>
                    <a:pt x="132794" y="42566"/>
                  </a:cubicBezTo>
                  <a:cubicBezTo>
                    <a:pt x="141831" y="53627"/>
                    <a:pt x="137583" y="77379"/>
                    <a:pt x="130720" y="109822"/>
                  </a:cubicBezTo>
                  <a:cubicBezTo>
                    <a:pt x="115807" y="179991"/>
                    <a:pt x="106524" y="196139"/>
                    <a:pt x="80994" y="196139"/>
                  </a:cubicBezTo>
                  <a:cubicBezTo>
                    <a:pt x="72204" y="196139"/>
                    <a:pt x="66575" y="194163"/>
                    <a:pt x="62921" y="189571"/>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30" name="Freeform: Shape 39">
              <a:extLst>
                <a:ext uri="{FF2B5EF4-FFF2-40B4-BE49-F238E27FC236}">
                  <a16:creationId xmlns:a16="http://schemas.microsoft.com/office/drawing/2014/main" id="{005E3630-1811-CFAB-CB5E-8F99484DDCF6}"/>
                </a:ext>
              </a:extLst>
            </p:cNvPr>
            <p:cNvSpPr/>
            <p:nvPr/>
          </p:nvSpPr>
          <p:spPr>
            <a:xfrm>
              <a:off x="14058466" y="2798162"/>
              <a:ext cx="209224" cy="227052"/>
            </a:xfrm>
            <a:custGeom>
              <a:avLst/>
              <a:gdLst>
                <a:gd name="connsiteX0" fmla="*/ 150857 w 209224"/>
                <a:gd name="connsiteY0" fmla="*/ 0 h 227052"/>
                <a:gd name="connsiteX1" fmla="*/ 117772 w 209224"/>
                <a:gd name="connsiteY1" fmla="*/ 155844 h 227052"/>
                <a:gd name="connsiteX2" fmla="*/ 83848 w 209224"/>
                <a:gd name="connsiteY2" fmla="*/ 193077 h 227052"/>
                <a:gd name="connsiteX3" fmla="*/ 66812 w 209224"/>
                <a:gd name="connsiteY3" fmla="*/ 186510 h 227052"/>
                <a:gd name="connsiteX4" fmla="*/ 62713 w 209224"/>
                <a:gd name="connsiteY4" fmla="*/ 172090 h 227052"/>
                <a:gd name="connsiteX5" fmla="*/ 64886 w 209224"/>
                <a:gd name="connsiteY5" fmla="*/ 154709 h 227052"/>
                <a:gd name="connsiteX6" fmla="*/ 97773 w 209224"/>
                <a:gd name="connsiteY6" fmla="*/ 0 h 227052"/>
                <a:gd name="connsiteX7" fmla="*/ 39504 w 209224"/>
                <a:gd name="connsiteY7" fmla="*/ 0 h 227052"/>
                <a:gd name="connsiteX8" fmla="*/ 1086 w 209224"/>
                <a:gd name="connsiteY8" fmla="*/ 180683 h 227052"/>
                <a:gd name="connsiteX9" fmla="*/ 0 w 209224"/>
                <a:gd name="connsiteY9" fmla="*/ 190855 h 227052"/>
                <a:gd name="connsiteX10" fmla="*/ 7209 w 209224"/>
                <a:gd name="connsiteY10" fmla="*/ 212039 h 227052"/>
                <a:gd name="connsiteX11" fmla="*/ 44887 w 209224"/>
                <a:gd name="connsiteY11" fmla="*/ 227051 h 227052"/>
                <a:gd name="connsiteX12" fmla="*/ 107797 w 209224"/>
                <a:gd name="connsiteY12" fmla="*/ 204978 h 227052"/>
                <a:gd name="connsiteX13" fmla="*/ 103550 w 209224"/>
                <a:gd name="connsiteY13" fmla="*/ 222607 h 227052"/>
                <a:gd name="connsiteX14" fmla="*/ 164041 w 209224"/>
                <a:gd name="connsiteY14" fmla="*/ 222607 h 227052"/>
                <a:gd name="connsiteX15" fmla="*/ 171053 w 209224"/>
                <a:gd name="connsiteY15" fmla="*/ 179596 h 227052"/>
                <a:gd name="connsiteX16" fmla="*/ 209224 w 209224"/>
                <a:gd name="connsiteY16" fmla="*/ 0 h 227052"/>
                <a:gd name="connsiteX17" fmla="*/ 150906 w 209224"/>
                <a:gd name="connsiteY17" fmla="*/ 0 h 22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224" h="227052">
                  <a:moveTo>
                    <a:pt x="150857" y="0"/>
                  </a:moveTo>
                  <a:cubicBezTo>
                    <a:pt x="150067" y="4049"/>
                    <a:pt x="117772" y="155844"/>
                    <a:pt x="117772" y="155844"/>
                  </a:cubicBezTo>
                  <a:cubicBezTo>
                    <a:pt x="113674" y="175103"/>
                    <a:pt x="106810" y="193077"/>
                    <a:pt x="83848" y="193077"/>
                  </a:cubicBezTo>
                  <a:cubicBezTo>
                    <a:pt x="75898" y="193077"/>
                    <a:pt x="70367" y="190904"/>
                    <a:pt x="66812" y="186510"/>
                  </a:cubicBezTo>
                  <a:cubicBezTo>
                    <a:pt x="63701" y="182757"/>
                    <a:pt x="62713" y="177670"/>
                    <a:pt x="62713" y="172090"/>
                  </a:cubicBezTo>
                  <a:cubicBezTo>
                    <a:pt x="62713" y="166510"/>
                    <a:pt x="63701" y="160387"/>
                    <a:pt x="64886" y="154709"/>
                  </a:cubicBezTo>
                  <a:cubicBezTo>
                    <a:pt x="64886" y="154709"/>
                    <a:pt x="96538" y="6024"/>
                    <a:pt x="97773" y="0"/>
                  </a:cubicBezTo>
                  <a:lnTo>
                    <a:pt x="39504" y="0"/>
                  </a:lnTo>
                  <a:cubicBezTo>
                    <a:pt x="38665" y="4099"/>
                    <a:pt x="1086" y="180683"/>
                    <a:pt x="1086" y="180683"/>
                  </a:cubicBezTo>
                  <a:cubicBezTo>
                    <a:pt x="345" y="184189"/>
                    <a:pt x="0" y="187596"/>
                    <a:pt x="0" y="190855"/>
                  </a:cubicBezTo>
                  <a:cubicBezTo>
                    <a:pt x="0" y="199052"/>
                    <a:pt x="2469" y="206212"/>
                    <a:pt x="7209" y="212039"/>
                  </a:cubicBezTo>
                  <a:cubicBezTo>
                    <a:pt x="14962" y="221619"/>
                    <a:pt x="28591" y="227051"/>
                    <a:pt x="44887" y="227051"/>
                  </a:cubicBezTo>
                  <a:cubicBezTo>
                    <a:pt x="86761" y="227248"/>
                    <a:pt x="107797" y="204978"/>
                    <a:pt x="107797" y="204978"/>
                  </a:cubicBezTo>
                  <a:cubicBezTo>
                    <a:pt x="107797" y="204978"/>
                    <a:pt x="104587" y="217915"/>
                    <a:pt x="103550" y="222607"/>
                  </a:cubicBezTo>
                  <a:lnTo>
                    <a:pt x="164041" y="222607"/>
                  </a:lnTo>
                  <a:cubicBezTo>
                    <a:pt x="165967" y="206755"/>
                    <a:pt x="168288" y="192583"/>
                    <a:pt x="171053" y="179596"/>
                  </a:cubicBezTo>
                  <a:cubicBezTo>
                    <a:pt x="171053" y="179596"/>
                    <a:pt x="207891" y="6074"/>
                    <a:pt x="209224" y="0"/>
                  </a:cubicBezTo>
                  <a:lnTo>
                    <a:pt x="150906" y="0"/>
                  </a:ln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31" name="Freeform: Shape 40">
              <a:extLst>
                <a:ext uri="{FF2B5EF4-FFF2-40B4-BE49-F238E27FC236}">
                  <a16:creationId xmlns:a16="http://schemas.microsoft.com/office/drawing/2014/main" id="{FB708EDA-33A9-CF43-2794-7A7B22B938B9}"/>
                </a:ext>
              </a:extLst>
            </p:cNvPr>
            <p:cNvSpPr/>
            <p:nvPr/>
          </p:nvSpPr>
          <p:spPr>
            <a:xfrm>
              <a:off x="14269320" y="2793890"/>
              <a:ext cx="163350" cy="226878"/>
            </a:xfrm>
            <a:custGeom>
              <a:avLst/>
              <a:gdLst>
                <a:gd name="connsiteX0" fmla="*/ 96934 w 163350"/>
                <a:gd name="connsiteY0" fmla="*/ 30493 h 226878"/>
                <a:gd name="connsiteX1" fmla="*/ 102612 w 163350"/>
                <a:gd name="connsiteY1" fmla="*/ 4272 h 226878"/>
                <a:gd name="connsiteX2" fmla="*/ 47405 w 163350"/>
                <a:gd name="connsiteY2" fmla="*/ 4272 h 226878"/>
                <a:gd name="connsiteX3" fmla="*/ 0 w 163350"/>
                <a:gd name="connsiteY3" fmla="*/ 226878 h 226878"/>
                <a:gd name="connsiteX4" fmla="*/ 58368 w 163350"/>
                <a:gd name="connsiteY4" fmla="*/ 226878 h 226878"/>
                <a:gd name="connsiteX5" fmla="*/ 84342 w 163350"/>
                <a:gd name="connsiteY5" fmla="*/ 104958 h 226878"/>
                <a:gd name="connsiteX6" fmla="*/ 152536 w 163350"/>
                <a:gd name="connsiteY6" fmla="*/ 51331 h 226878"/>
                <a:gd name="connsiteX7" fmla="*/ 163350 w 163350"/>
                <a:gd name="connsiteY7" fmla="*/ 25 h 226878"/>
                <a:gd name="connsiteX8" fmla="*/ 96934 w 163350"/>
                <a:gd name="connsiteY8" fmla="*/ 30493 h 226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50" h="226878">
                  <a:moveTo>
                    <a:pt x="96934" y="30493"/>
                  </a:moveTo>
                  <a:cubicBezTo>
                    <a:pt x="96934" y="30493"/>
                    <a:pt x="101526" y="9358"/>
                    <a:pt x="102612" y="4272"/>
                  </a:cubicBezTo>
                  <a:lnTo>
                    <a:pt x="47405" y="4272"/>
                  </a:lnTo>
                  <a:cubicBezTo>
                    <a:pt x="46566" y="8321"/>
                    <a:pt x="1383" y="220854"/>
                    <a:pt x="0" y="226878"/>
                  </a:cubicBezTo>
                  <a:lnTo>
                    <a:pt x="58368" y="226878"/>
                  </a:lnTo>
                  <a:cubicBezTo>
                    <a:pt x="59207" y="222977"/>
                    <a:pt x="84342" y="104958"/>
                    <a:pt x="84342" y="104958"/>
                  </a:cubicBezTo>
                  <a:cubicBezTo>
                    <a:pt x="88736" y="83725"/>
                    <a:pt x="96292" y="48665"/>
                    <a:pt x="152536" y="51331"/>
                  </a:cubicBezTo>
                  <a:cubicBezTo>
                    <a:pt x="153326" y="47578"/>
                    <a:pt x="162165" y="5951"/>
                    <a:pt x="163350" y="25"/>
                  </a:cubicBezTo>
                  <a:cubicBezTo>
                    <a:pt x="127006" y="-1012"/>
                    <a:pt x="96934" y="30493"/>
                    <a:pt x="96934" y="30493"/>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32" name="Freeform: Shape 41">
              <a:extLst>
                <a:ext uri="{FF2B5EF4-FFF2-40B4-BE49-F238E27FC236}">
                  <a16:creationId xmlns:a16="http://schemas.microsoft.com/office/drawing/2014/main" id="{50A02D27-0582-43DE-CDC7-7B273846E33B}"/>
                </a:ext>
              </a:extLst>
            </p:cNvPr>
            <p:cNvSpPr/>
            <p:nvPr/>
          </p:nvSpPr>
          <p:spPr>
            <a:xfrm>
              <a:off x="13173916" y="2793890"/>
              <a:ext cx="163300" cy="226878"/>
            </a:xfrm>
            <a:custGeom>
              <a:avLst/>
              <a:gdLst>
                <a:gd name="connsiteX0" fmla="*/ 96884 w 163300"/>
                <a:gd name="connsiteY0" fmla="*/ 30493 h 226878"/>
                <a:gd name="connsiteX1" fmla="*/ 102464 w 163300"/>
                <a:gd name="connsiteY1" fmla="*/ 4272 h 226878"/>
                <a:gd name="connsiteX2" fmla="*/ 47257 w 163300"/>
                <a:gd name="connsiteY2" fmla="*/ 4272 h 226878"/>
                <a:gd name="connsiteX3" fmla="*/ 0 w 163300"/>
                <a:gd name="connsiteY3" fmla="*/ 226878 h 226878"/>
                <a:gd name="connsiteX4" fmla="*/ 58269 w 163300"/>
                <a:gd name="connsiteY4" fmla="*/ 226878 h 226878"/>
                <a:gd name="connsiteX5" fmla="*/ 84292 w 163300"/>
                <a:gd name="connsiteY5" fmla="*/ 104958 h 226878"/>
                <a:gd name="connsiteX6" fmla="*/ 152437 w 163300"/>
                <a:gd name="connsiteY6" fmla="*/ 51331 h 226878"/>
                <a:gd name="connsiteX7" fmla="*/ 163301 w 163300"/>
                <a:gd name="connsiteY7" fmla="*/ 25 h 226878"/>
                <a:gd name="connsiteX8" fmla="*/ 96884 w 163300"/>
                <a:gd name="connsiteY8" fmla="*/ 30493 h 226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00" h="226878">
                  <a:moveTo>
                    <a:pt x="96884" y="30493"/>
                  </a:moveTo>
                  <a:cubicBezTo>
                    <a:pt x="96884" y="30493"/>
                    <a:pt x="101378" y="9358"/>
                    <a:pt x="102464" y="4272"/>
                  </a:cubicBezTo>
                  <a:lnTo>
                    <a:pt x="47257" y="4272"/>
                  </a:lnTo>
                  <a:cubicBezTo>
                    <a:pt x="46467" y="8321"/>
                    <a:pt x="1185" y="220854"/>
                    <a:pt x="0" y="226878"/>
                  </a:cubicBezTo>
                  <a:lnTo>
                    <a:pt x="58269" y="226878"/>
                  </a:lnTo>
                  <a:cubicBezTo>
                    <a:pt x="59158" y="222977"/>
                    <a:pt x="84292" y="104958"/>
                    <a:pt x="84292" y="104958"/>
                  </a:cubicBezTo>
                  <a:cubicBezTo>
                    <a:pt x="88687" y="83725"/>
                    <a:pt x="96193" y="48665"/>
                    <a:pt x="152437" y="51331"/>
                  </a:cubicBezTo>
                  <a:cubicBezTo>
                    <a:pt x="153227" y="47578"/>
                    <a:pt x="162066" y="5951"/>
                    <a:pt x="163301" y="25"/>
                  </a:cubicBezTo>
                  <a:cubicBezTo>
                    <a:pt x="126907" y="-1012"/>
                    <a:pt x="96884" y="30493"/>
                    <a:pt x="96884" y="30493"/>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33" name="Freeform: Shape 42">
              <a:extLst>
                <a:ext uri="{FF2B5EF4-FFF2-40B4-BE49-F238E27FC236}">
                  <a16:creationId xmlns:a16="http://schemas.microsoft.com/office/drawing/2014/main" id="{C465DF44-14C3-4C58-03AD-3BA5CD82C6D6}"/>
                </a:ext>
              </a:extLst>
            </p:cNvPr>
            <p:cNvSpPr/>
            <p:nvPr/>
          </p:nvSpPr>
          <p:spPr>
            <a:xfrm>
              <a:off x="14416180" y="2793767"/>
              <a:ext cx="196875" cy="231396"/>
            </a:xfrm>
            <a:custGeom>
              <a:avLst/>
              <a:gdLst>
                <a:gd name="connsiteX0" fmla="*/ 7650 w 196875"/>
                <a:gd name="connsiteY0" fmla="*/ 113229 h 231396"/>
                <a:gd name="connsiteX1" fmla="*/ 7650 w 196875"/>
                <a:gd name="connsiteY1" fmla="*/ 113229 h 231396"/>
                <a:gd name="connsiteX2" fmla="*/ 11502 w 196875"/>
                <a:gd name="connsiteY2" fmla="*/ 211101 h 231396"/>
                <a:gd name="connsiteX3" fmla="*/ 72289 w 196875"/>
                <a:gd name="connsiteY3" fmla="*/ 231396 h 231396"/>
                <a:gd name="connsiteX4" fmla="*/ 180531 w 196875"/>
                <a:gd name="connsiteY4" fmla="*/ 148240 h 231396"/>
                <a:gd name="connsiteX5" fmla="*/ 122212 w 196875"/>
                <a:gd name="connsiteY5" fmla="*/ 148240 h 231396"/>
                <a:gd name="connsiteX6" fmla="*/ 80931 w 196875"/>
                <a:gd name="connsiteY6" fmla="*/ 196089 h 231396"/>
                <a:gd name="connsiteX7" fmla="*/ 62907 w 196875"/>
                <a:gd name="connsiteY7" fmla="*/ 189522 h 231396"/>
                <a:gd name="connsiteX8" fmla="*/ 66956 w 196875"/>
                <a:gd name="connsiteY8" fmla="*/ 108686 h 231396"/>
                <a:gd name="connsiteX9" fmla="*/ 114065 w 196875"/>
                <a:gd name="connsiteY9" fmla="*/ 35356 h 231396"/>
                <a:gd name="connsiteX10" fmla="*/ 133323 w 196875"/>
                <a:gd name="connsiteY10" fmla="*/ 42566 h 231396"/>
                <a:gd name="connsiteX11" fmla="*/ 138311 w 196875"/>
                <a:gd name="connsiteY11" fmla="*/ 60540 h 231396"/>
                <a:gd name="connsiteX12" fmla="*/ 135940 w 196875"/>
                <a:gd name="connsiteY12" fmla="*/ 80539 h 231396"/>
                <a:gd name="connsiteX13" fmla="*/ 194111 w 196875"/>
                <a:gd name="connsiteY13" fmla="*/ 80539 h 231396"/>
                <a:gd name="connsiteX14" fmla="*/ 196875 w 196875"/>
                <a:gd name="connsiteY14" fmla="*/ 57281 h 231396"/>
                <a:gd name="connsiteX15" fmla="*/ 185913 w 196875"/>
                <a:gd name="connsiteY15" fmla="*/ 21431 h 231396"/>
                <a:gd name="connsiteX16" fmla="*/ 122608 w 196875"/>
                <a:gd name="connsiteY16" fmla="*/ 0 h 231396"/>
                <a:gd name="connsiteX17" fmla="*/ 7700 w 196875"/>
                <a:gd name="connsiteY17" fmla="*/ 113328 h 23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6875" h="231396">
                  <a:moveTo>
                    <a:pt x="7650" y="113229"/>
                  </a:moveTo>
                  <a:lnTo>
                    <a:pt x="7650" y="113229"/>
                  </a:lnTo>
                  <a:cubicBezTo>
                    <a:pt x="-1683" y="157474"/>
                    <a:pt x="-4695" y="191102"/>
                    <a:pt x="11502" y="211101"/>
                  </a:cubicBezTo>
                  <a:cubicBezTo>
                    <a:pt x="22464" y="224829"/>
                    <a:pt x="42513" y="231396"/>
                    <a:pt x="72289" y="231396"/>
                  </a:cubicBezTo>
                  <a:cubicBezTo>
                    <a:pt x="132187" y="231396"/>
                    <a:pt x="167445" y="204138"/>
                    <a:pt x="180531" y="148240"/>
                  </a:cubicBezTo>
                  <a:lnTo>
                    <a:pt x="122212" y="148240"/>
                  </a:lnTo>
                  <a:cubicBezTo>
                    <a:pt x="115299" y="179004"/>
                    <a:pt x="100633" y="196089"/>
                    <a:pt x="80931" y="196089"/>
                  </a:cubicBezTo>
                  <a:cubicBezTo>
                    <a:pt x="72043" y="196089"/>
                    <a:pt x="66512" y="194114"/>
                    <a:pt x="62907" y="189522"/>
                  </a:cubicBezTo>
                  <a:cubicBezTo>
                    <a:pt x="55055" y="179942"/>
                    <a:pt x="56092" y="159597"/>
                    <a:pt x="66956" y="108686"/>
                  </a:cubicBezTo>
                  <a:cubicBezTo>
                    <a:pt x="76684" y="63256"/>
                    <a:pt x="84140" y="35356"/>
                    <a:pt x="114065" y="35356"/>
                  </a:cubicBezTo>
                  <a:cubicBezTo>
                    <a:pt x="123102" y="35356"/>
                    <a:pt x="129521" y="37776"/>
                    <a:pt x="133323" y="42566"/>
                  </a:cubicBezTo>
                  <a:cubicBezTo>
                    <a:pt x="136681" y="46664"/>
                    <a:pt x="138311" y="52393"/>
                    <a:pt x="138311" y="60540"/>
                  </a:cubicBezTo>
                  <a:cubicBezTo>
                    <a:pt x="138311" y="65972"/>
                    <a:pt x="137471" y="72737"/>
                    <a:pt x="135940" y="80539"/>
                  </a:cubicBezTo>
                  <a:lnTo>
                    <a:pt x="194111" y="80539"/>
                  </a:lnTo>
                  <a:cubicBezTo>
                    <a:pt x="195789" y="72145"/>
                    <a:pt x="196875" y="64244"/>
                    <a:pt x="196875" y="57281"/>
                  </a:cubicBezTo>
                  <a:cubicBezTo>
                    <a:pt x="196875" y="42418"/>
                    <a:pt x="193271" y="30517"/>
                    <a:pt x="185913" y="21431"/>
                  </a:cubicBezTo>
                  <a:cubicBezTo>
                    <a:pt x="174309" y="7210"/>
                    <a:pt x="153075" y="0"/>
                    <a:pt x="122608" y="0"/>
                  </a:cubicBezTo>
                  <a:cubicBezTo>
                    <a:pt x="38760" y="0"/>
                    <a:pt x="20440" y="53627"/>
                    <a:pt x="7700" y="113328"/>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34" name="Freeform: Shape 43">
              <a:extLst>
                <a:ext uri="{FF2B5EF4-FFF2-40B4-BE49-F238E27FC236}">
                  <a16:creationId xmlns:a16="http://schemas.microsoft.com/office/drawing/2014/main" id="{459C4C0D-48CC-1468-D6A8-D3C7668F6007}"/>
                </a:ext>
              </a:extLst>
            </p:cNvPr>
            <p:cNvSpPr/>
            <p:nvPr/>
          </p:nvSpPr>
          <p:spPr>
            <a:xfrm>
              <a:off x="14617157" y="2793718"/>
              <a:ext cx="195494" cy="231494"/>
            </a:xfrm>
            <a:custGeom>
              <a:avLst/>
              <a:gdLst>
                <a:gd name="connsiteX0" fmla="*/ 195494 w 195494"/>
                <a:gd name="connsiteY0" fmla="*/ 61627 h 231494"/>
                <a:gd name="connsiteX1" fmla="*/ 184285 w 195494"/>
                <a:gd name="connsiteY1" fmla="*/ 21184 h 231494"/>
                <a:gd name="connsiteX2" fmla="*/ 122560 w 195494"/>
                <a:gd name="connsiteY2" fmla="*/ 0 h 231494"/>
                <a:gd name="connsiteX3" fmla="*/ 7750 w 195494"/>
                <a:gd name="connsiteY3" fmla="*/ 113328 h 231494"/>
                <a:gd name="connsiteX4" fmla="*/ 11553 w 195494"/>
                <a:gd name="connsiteY4" fmla="*/ 211200 h 231494"/>
                <a:gd name="connsiteX5" fmla="*/ 72340 w 195494"/>
                <a:gd name="connsiteY5" fmla="*/ 231495 h 231494"/>
                <a:gd name="connsiteX6" fmla="*/ 142559 w 195494"/>
                <a:gd name="connsiteY6" fmla="*/ 209965 h 231494"/>
                <a:gd name="connsiteX7" fmla="*/ 177520 w 195494"/>
                <a:gd name="connsiteY7" fmla="*/ 155548 h 231494"/>
                <a:gd name="connsiteX8" fmla="*/ 118511 w 195494"/>
                <a:gd name="connsiteY8" fmla="*/ 155548 h 231494"/>
                <a:gd name="connsiteX9" fmla="*/ 80932 w 195494"/>
                <a:gd name="connsiteY9" fmla="*/ 196139 h 231494"/>
                <a:gd name="connsiteX10" fmla="*/ 64488 w 195494"/>
                <a:gd name="connsiteY10" fmla="*/ 189077 h 231494"/>
                <a:gd name="connsiteX11" fmla="*/ 58266 w 195494"/>
                <a:gd name="connsiteY11" fmla="*/ 165523 h 231494"/>
                <a:gd name="connsiteX12" fmla="*/ 63896 w 195494"/>
                <a:gd name="connsiteY12" fmla="*/ 125475 h 231494"/>
                <a:gd name="connsiteX13" fmla="*/ 185618 w 195494"/>
                <a:gd name="connsiteY13" fmla="*/ 125475 h 231494"/>
                <a:gd name="connsiteX14" fmla="*/ 186112 w 195494"/>
                <a:gd name="connsiteY14" fmla="*/ 123352 h 231494"/>
                <a:gd name="connsiteX15" fmla="*/ 195494 w 195494"/>
                <a:gd name="connsiteY15" fmla="*/ 61627 h 231494"/>
                <a:gd name="connsiteX16" fmla="*/ 71599 w 195494"/>
                <a:gd name="connsiteY16" fmla="*/ 88736 h 231494"/>
                <a:gd name="connsiteX17" fmla="*/ 114165 w 195494"/>
                <a:gd name="connsiteY17" fmla="*/ 33974 h 231494"/>
                <a:gd name="connsiteX18" fmla="*/ 133868 w 195494"/>
                <a:gd name="connsiteY18" fmla="*/ 41726 h 231494"/>
                <a:gd name="connsiteX19" fmla="*/ 135102 w 195494"/>
                <a:gd name="connsiteY19" fmla="*/ 88885 h 231494"/>
                <a:gd name="connsiteX20" fmla="*/ 134263 w 195494"/>
                <a:gd name="connsiteY20" fmla="*/ 92786 h 231494"/>
                <a:gd name="connsiteX21" fmla="*/ 70710 w 195494"/>
                <a:gd name="connsiteY21" fmla="*/ 92786 h 231494"/>
                <a:gd name="connsiteX22" fmla="*/ 71599 w 195494"/>
                <a:gd name="connsiteY22" fmla="*/ 88736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5494" h="231494">
                  <a:moveTo>
                    <a:pt x="195494" y="61627"/>
                  </a:moveTo>
                  <a:cubicBezTo>
                    <a:pt x="195494" y="45479"/>
                    <a:pt x="192433" y="31554"/>
                    <a:pt x="184285" y="21184"/>
                  </a:cubicBezTo>
                  <a:cubicBezTo>
                    <a:pt x="173076" y="6913"/>
                    <a:pt x="152830" y="0"/>
                    <a:pt x="122560" y="0"/>
                  </a:cubicBezTo>
                  <a:cubicBezTo>
                    <a:pt x="38712" y="0"/>
                    <a:pt x="20293" y="53627"/>
                    <a:pt x="7750" y="113328"/>
                  </a:cubicBezTo>
                  <a:cubicBezTo>
                    <a:pt x="-1829" y="157573"/>
                    <a:pt x="-4595" y="191201"/>
                    <a:pt x="11553" y="211200"/>
                  </a:cubicBezTo>
                  <a:cubicBezTo>
                    <a:pt x="22713" y="224927"/>
                    <a:pt x="42564" y="231495"/>
                    <a:pt x="72340" y="231495"/>
                  </a:cubicBezTo>
                  <a:cubicBezTo>
                    <a:pt x="100141" y="231495"/>
                    <a:pt x="124584" y="224088"/>
                    <a:pt x="142559" y="209965"/>
                  </a:cubicBezTo>
                  <a:cubicBezTo>
                    <a:pt x="159496" y="197126"/>
                    <a:pt x="171199" y="178707"/>
                    <a:pt x="177520" y="155548"/>
                  </a:cubicBezTo>
                  <a:lnTo>
                    <a:pt x="118511" y="155548"/>
                  </a:lnTo>
                  <a:cubicBezTo>
                    <a:pt x="112190" y="182312"/>
                    <a:pt x="99746" y="196139"/>
                    <a:pt x="80932" y="196139"/>
                  </a:cubicBezTo>
                  <a:cubicBezTo>
                    <a:pt x="73821" y="196139"/>
                    <a:pt x="68390" y="193768"/>
                    <a:pt x="64488" y="189077"/>
                  </a:cubicBezTo>
                  <a:cubicBezTo>
                    <a:pt x="59995" y="183448"/>
                    <a:pt x="58266" y="175103"/>
                    <a:pt x="58266" y="165523"/>
                  </a:cubicBezTo>
                  <a:cubicBezTo>
                    <a:pt x="58266" y="153276"/>
                    <a:pt x="61032" y="138907"/>
                    <a:pt x="63896" y="125475"/>
                  </a:cubicBezTo>
                  <a:lnTo>
                    <a:pt x="185618" y="125475"/>
                  </a:lnTo>
                  <a:lnTo>
                    <a:pt x="186112" y="123352"/>
                  </a:lnTo>
                  <a:cubicBezTo>
                    <a:pt x="191198" y="101773"/>
                    <a:pt x="195494" y="80342"/>
                    <a:pt x="195494" y="61627"/>
                  </a:cubicBezTo>
                  <a:close/>
                  <a:moveTo>
                    <a:pt x="71599" y="88736"/>
                  </a:moveTo>
                  <a:cubicBezTo>
                    <a:pt x="75747" y="69676"/>
                    <a:pt x="83204" y="33974"/>
                    <a:pt x="114165" y="33974"/>
                  </a:cubicBezTo>
                  <a:cubicBezTo>
                    <a:pt x="123053" y="33974"/>
                    <a:pt x="129720" y="36541"/>
                    <a:pt x="133868" y="41726"/>
                  </a:cubicBezTo>
                  <a:cubicBezTo>
                    <a:pt x="142756" y="52788"/>
                    <a:pt x="138509" y="72885"/>
                    <a:pt x="135102" y="88885"/>
                  </a:cubicBezTo>
                  <a:lnTo>
                    <a:pt x="134263" y="92786"/>
                  </a:lnTo>
                  <a:lnTo>
                    <a:pt x="70710" y="92786"/>
                  </a:lnTo>
                  <a:lnTo>
                    <a:pt x="71599" y="88736"/>
                  </a:ln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35" name="Freeform: Shape 44">
              <a:extLst>
                <a:ext uri="{FF2B5EF4-FFF2-40B4-BE49-F238E27FC236}">
                  <a16:creationId xmlns:a16="http://schemas.microsoft.com/office/drawing/2014/main" id="{5BD6A8D7-A3DE-80D8-0001-C2530CF85E26}"/>
                </a:ext>
              </a:extLst>
            </p:cNvPr>
            <p:cNvSpPr/>
            <p:nvPr/>
          </p:nvSpPr>
          <p:spPr>
            <a:xfrm>
              <a:off x="14846427" y="2811890"/>
              <a:ext cx="15999" cy="22912"/>
            </a:xfrm>
            <a:custGeom>
              <a:avLst/>
              <a:gdLst>
                <a:gd name="connsiteX0" fmla="*/ 12444 w 15999"/>
                <a:gd name="connsiteY0" fmla="*/ 22913 h 22912"/>
                <a:gd name="connsiteX1" fmla="*/ 6420 w 15999"/>
                <a:gd name="connsiteY1" fmla="*/ 13185 h 22912"/>
                <a:gd name="connsiteX2" fmla="*/ 3062 w 15999"/>
                <a:gd name="connsiteY2" fmla="*/ 13036 h 22912"/>
                <a:gd name="connsiteX3" fmla="*/ 3062 w 15999"/>
                <a:gd name="connsiteY3" fmla="*/ 22863 h 22912"/>
                <a:gd name="connsiteX4" fmla="*/ 0 w 15999"/>
                <a:gd name="connsiteY4" fmla="*/ 22863 h 22912"/>
                <a:gd name="connsiteX5" fmla="*/ 0 w 15999"/>
                <a:gd name="connsiteY5" fmla="*/ 247 h 22912"/>
                <a:gd name="connsiteX6" fmla="*/ 2420 w 15999"/>
                <a:gd name="connsiteY6" fmla="*/ 99 h 22912"/>
                <a:gd name="connsiteX7" fmla="*/ 5629 w 15999"/>
                <a:gd name="connsiteY7" fmla="*/ 0 h 22912"/>
                <a:gd name="connsiteX8" fmla="*/ 13827 w 15999"/>
                <a:gd name="connsiteY8" fmla="*/ 6518 h 22912"/>
                <a:gd name="connsiteX9" fmla="*/ 12543 w 15999"/>
                <a:gd name="connsiteY9" fmla="*/ 10321 h 22912"/>
                <a:gd name="connsiteX10" fmla="*/ 9432 w 15999"/>
                <a:gd name="connsiteY10" fmla="*/ 12444 h 22912"/>
                <a:gd name="connsiteX11" fmla="*/ 15999 w 15999"/>
                <a:gd name="connsiteY11" fmla="*/ 22863 h 22912"/>
                <a:gd name="connsiteX12" fmla="*/ 12395 w 15999"/>
                <a:gd name="connsiteY12" fmla="*/ 22863 h 22912"/>
                <a:gd name="connsiteX13" fmla="*/ 3111 w 15999"/>
                <a:gd name="connsiteY13" fmla="*/ 3062 h 22912"/>
                <a:gd name="connsiteX14" fmla="*/ 3111 w 15999"/>
                <a:gd name="connsiteY14" fmla="*/ 10419 h 22912"/>
                <a:gd name="connsiteX15" fmla="*/ 5333 w 15999"/>
                <a:gd name="connsiteY15" fmla="*/ 10567 h 22912"/>
                <a:gd name="connsiteX16" fmla="*/ 9432 w 15999"/>
                <a:gd name="connsiteY16" fmla="*/ 9679 h 22912"/>
                <a:gd name="connsiteX17" fmla="*/ 10617 w 15999"/>
                <a:gd name="connsiteY17" fmla="*/ 6469 h 22912"/>
                <a:gd name="connsiteX18" fmla="*/ 9333 w 15999"/>
                <a:gd name="connsiteY18" fmla="*/ 3704 h 22912"/>
                <a:gd name="connsiteX19" fmla="*/ 5037 w 15999"/>
                <a:gd name="connsiteY19" fmla="*/ 2913 h 22912"/>
                <a:gd name="connsiteX20" fmla="*/ 3160 w 15999"/>
                <a:gd name="connsiteY20" fmla="*/ 3062 h 2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999" h="22912">
                  <a:moveTo>
                    <a:pt x="12444" y="22913"/>
                  </a:moveTo>
                  <a:lnTo>
                    <a:pt x="6420" y="13185"/>
                  </a:lnTo>
                  <a:cubicBezTo>
                    <a:pt x="5728" y="13185"/>
                    <a:pt x="4642" y="13185"/>
                    <a:pt x="3062" y="13036"/>
                  </a:cubicBezTo>
                  <a:lnTo>
                    <a:pt x="3062" y="22863"/>
                  </a:lnTo>
                  <a:lnTo>
                    <a:pt x="0" y="22863"/>
                  </a:lnTo>
                  <a:lnTo>
                    <a:pt x="0" y="247"/>
                  </a:lnTo>
                  <a:cubicBezTo>
                    <a:pt x="0" y="247"/>
                    <a:pt x="939" y="148"/>
                    <a:pt x="2420" y="99"/>
                  </a:cubicBezTo>
                  <a:cubicBezTo>
                    <a:pt x="3901" y="0"/>
                    <a:pt x="5037" y="0"/>
                    <a:pt x="5629" y="0"/>
                  </a:cubicBezTo>
                  <a:cubicBezTo>
                    <a:pt x="11160" y="0"/>
                    <a:pt x="13827" y="2173"/>
                    <a:pt x="13827" y="6518"/>
                  </a:cubicBezTo>
                  <a:cubicBezTo>
                    <a:pt x="13827" y="7901"/>
                    <a:pt x="13382" y="9185"/>
                    <a:pt x="12543" y="10321"/>
                  </a:cubicBezTo>
                  <a:cubicBezTo>
                    <a:pt x="11654" y="11456"/>
                    <a:pt x="10567" y="12148"/>
                    <a:pt x="9432" y="12444"/>
                  </a:cubicBezTo>
                  <a:lnTo>
                    <a:pt x="15999" y="22863"/>
                  </a:lnTo>
                  <a:lnTo>
                    <a:pt x="12395" y="22863"/>
                  </a:lnTo>
                  <a:close/>
                  <a:moveTo>
                    <a:pt x="3111" y="3062"/>
                  </a:moveTo>
                  <a:lnTo>
                    <a:pt x="3111" y="10419"/>
                  </a:lnTo>
                  <a:cubicBezTo>
                    <a:pt x="3951" y="10518"/>
                    <a:pt x="4642" y="10567"/>
                    <a:pt x="5333" y="10567"/>
                  </a:cubicBezTo>
                  <a:cubicBezTo>
                    <a:pt x="7210" y="10567"/>
                    <a:pt x="8543" y="10222"/>
                    <a:pt x="9432" y="9679"/>
                  </a:cubicBezTo>
                  <a:cubicBezTo>
                    <a:pt x="10222" y="9086"/>
                    <a:pt x="10617" y="8000"/>
                    <a:pt x="10617" y="6469"/>
                  </a:cubicBezTo>
                  <a:cubicBezTo>
                    <a:pt x="10617" y="5185"/>
                    <a:pt x="10222" y="4296"/>
                    <a:pt x="9333" y="3704"/>
                  </a:cubicBezTo>
                  <a:cubicBezTo>
                    <a:pt x="8444" y="3160"/>
                    <a:pt x="6963" y="2913"/>
                    <a:pt x="5037" y="2913"/>
                  </a:cubicBezTo>
                  <a:cubicBezTo>
                    <a:pt x="4691" y="2913"/>
                    <a:pt x="4099" y="3012"/>
                    <a:pt x="3160" y="3062"/>
                  </a:cubicBez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sp>
          <p:nvSpPr>
            <p:cNvPr id="36" name="Freeform: Shape 45">
              <a:extLst>
                <a:ext uri="{FF2B5EF4-FFF2-40B4-BE49-F238E27FC236}">
                  <a16:creationId xmlns:a16="http://schemas.microsoft.com/office/drawing/2014/main" id="{0C5C0C2D-DF31-6E77-8A0B-5643D74375B7}"/>
                </a:ext>
              </a:extLst>
            </p:cNvPr>
            <p:cNvSpPr/>
            <p:nvPr/>
          </p:nvSpPr>
          <p:spPr>
            <a:xfrm>
              <a:off x="14830576" y="2801717"/>
              <a:ext cx="44047" cy="44047"/>
            </a:xfrm>
            <a:custGeom>
              <a:avLst/>
              <a:gdLst>
                <a:gd name="connsiteX0" fmla="*/ 0 w 44047"/>
                <a:gd name="connsiteY0" fmla="*/ 22024 h 44047"/>
                <a:gd name="connsiteX1" fmla="*/ 22023 w 44047"/>
                <a:gd name="connsiteY1" fmla="*/ 0 h 44047"/>
                <a:gd name="connsiteX2" fmla="*/ 22023 w 44047"/>
                <a:gd name="connsiteY2" fmla="*/ 0 h 44047"/>
                <a:gd name="connsiteX3" fmla="*/ 44047 w 44047"/>
                <a:gd name="connsiteY3" fmla="*/ 22024 h 44047"/>
                <a:gd name="connsiteX4" fmla="*/ 44047 w 44047"/>
                <a:gd name="connsiteY4" fmla="*/ 22024 h 44047"/>
                <a:gd name="connsiteX5" fmla="*/ 22023 w 44047"/>
                <a:gd name="connsiteY5" fmla="*/ 44047 h 44047"/>
                <a:gd name="connsiteX6" fmla="*/ 22023 w 44047"/>
                <a:gd name="connsiteY6" fmla="*/ 44047 h 44047"/>
                <a:gd name="connsiteX7" fmla="*/ 0 w 44047"/>
                <a:gd name="connsiteY7" fmla="*/ 22024 h 44047"/>
                <a:gd name="connsiteX8" fmla="*/ 0 w 44047"/>
                <a:gd name="connsiteY8" fmla="*/ 22024 h 44047"/>
                <a:gd name="connsiteX9" fmla="*/ 1876 w 44047"/>
                <a:gd name="connsiteY9" fmla="*/ 22024 h 44047"/>
                <a:gd name="connsiteX10" fmla="*/ 22073 w 44047"/>
                <a:gd name="connsiteY10" fmla="*/ 42220 h 44047"/>
                <a:gd name="connsiteX11" fmla="*/ 22073 w 44047"/>
                <a:gd name="connsiteY11" fmla="*/ 42220 h 44047"/>
                <a:gd name="connsiteX12" fmla="*/ 42269 w 44047"/>
                <a:gd name="connsiteY12" fmla="*/ 22024 h 44047"/>
                <a:gd name="connsiteX13" fmla="*/ 42269 w 44047"/>
                <a:gd name="connsiteY13" fmla="*/ 22024 h 44047"/>
                <a:gd name="connsiteX14" fmla="*/ 22073 w 44047"/>
                <a:gd name="connsiteY14" fmla="*/ 1778 h 44047"/>
                <a:gd name="connsiteX15" fmla="*/ 22073 w 44047"/>
                <a:gd name="connsiteY15" fmla="*/ 1778 h 44047"/>
                <a:gd name="connsiteX16" fmla="*/ 1876 w 44047"/>
                <a:gd name="connsiteY16" fmla="*/ 22024 h 44047"/>
                <a:gd name="connsiteX17" fmla="*/ 1876 w 44047"/>
                <a:gd name="connsiteY17" fmla="*/ 22024 h 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047" h="44047">
                  <a:moveTo>
                    <a:pt x="0" y="22024"/>
                  </a:moveTo>
                  <a:cubicBezTo>
                    <a:pt x="0" y="9827"/>
                    <a:pt x="9876" y="0"/>
                    <a:pt x="22023" y="0"/>
                  </a:cubicBezTo>
                  <a:lnTo>
                    <a:pt x="22023" y="0"/>
                  </a:lnTo>
                  <a:cubicBezTo>
                    <a:pt x="34220" y="0"/>
                    <a:pt x="44047" y="9827"/>
                    <a:pt x="44047" y="22024"/>
                  </a:cubicBezTo>
                  <a:lnTo>
                    <a:pt x="44047" y="22024"/>
                  </a:lnTo>
                  <a:cubicBezTo>
                    <a:pt x="44047" y="34171"/>
                    <a:pt x="34220" y="44047"/>
                    <a:pt x="22023" y="44047"/>
                  </a:cubicBezTo>
                  <a:lnTo>
                    <a:pt x="22023" y="44047"/>
                  </a:lnTo>
                  <a:cubicBezTo>
                    <a:pt x="9876" y="44047"/>
                    <a:pt x="0" y="34122"/>
                    <a:pt x="0" y="22024"/>
                  </a:cubicBezTo>
                  <a:lnTo>
                    <a:pt x="0" y="22024"/>
                  </a:lnTo>
                  <a:close/>
                  <a:moveTo>
                    <a:pt x="1876" y="22024"/>
                  </a:moveTo>
                  <a:cubicBezTo>
                    <a:pt x="1876" y="33134"/>
                    <a:pt x="10863" y="42220"/>
                    <a:pt x="22073" y="42220"/>
                  </a:cubicBezTo>
                  <a:lnTo>
                    <a:pt x="22073" y="42220"/>
                  </a:lnTo>
                  <a:cubicBezTo>
                    <a:pt x="33233" y="42220"/>
                    <a:pt x="42220" y="33134"/>
                    <a:pt x="42269" y="22024"/>
                  </a:cubicBezTo>
                  <a:lnTo>
                    <a:pt x="42269" y="22024"/>
                  </a:lnTo>
                  <a:cubicBezTo>
                    <a:pt x="42269" y="10864"/>
                    <a:pt x="33233" y="1778"/>
                    <a:pt x="22073" y="1778"/>
                  </a:cubicBezTo>
                  <a:lnTo>
                    <a:pt x="22073" y="1778"/>
                  </a:lnTo>
                  <a:cubicBezTo>
                    <a:pt x="10863" y="1778"/>
                    <a:pt x="1876" y="10913"/>
                    <a:pt x="1876" y="22024"/>
                  </a:cubicBezTo>
                  <a:lnTo>
                    <a:pt x="1876" y="22024"/>
                  </a:lnTo>
                  <a:close/>
                </a:path>
              </a:pathLst>
            </a:custGeom>
            <a:grpFill/>
            <a:ln w="4938"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000000"/>
                </a:solidFill>
                <a:effectLst/>
                <a:uLnTx/>
                <a:uFillTx/>
                <a:latin typeface="Franklin Gothic Book" panose="020B0503020102020204"/>
                <a:ea typeface="+mn-ea"/>
                <a:cs typeface="+mn-cs"/>
              </a:endParaRPr>
            </a:p>
          </p:txBody>
        </p:sp>
      </p:grpSp>
    </p:spTree>
    <p:extLst>
      <p:ext uri="{BB962C8B-B14F-4D97-AF65-F5344CB8AC3E}">
        <p14:creationId xmlns:p14="http://schemas.microsoft.com/office/powerpoint/2010/main" val="1267170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3ED7-F1A1-45FC-AA72-7E6AD4CB5347}"/>
              </a:ext>
            </a:extLst>
          </p:cNvPr>
          <p:cNvSpPr>
            <a:spLocks noGrp="1"/>
          </p:cNvSpPr>
          <p:nvPr>
            <p:ph type="title"/>
          </p:nvPr>
        </p:nvSpPr>
        <p:spPr>
          <a:xfrm>
            <a:off x="342901" y="189098"/>
            <a:ext cx="10215230" cy="469324"/>
          </a:xfrm>
        </p:spPr>
        <p:txBody>
          <a:bodyPr/>
          <a:lstStyle/>
          <a:p>
            <a:r>
              <a:rPr lang="en-IN" dirty="0"/>
              <a:t>What is changing</a:t>
            </a:r>
            <a:endParaRPr lang="en-US" dirty="0"/>
          </a:p>
        </p:txBody>
      </p:sp>
      <p:sp>
        <p:nvSpPr>
          <p:cNvPr id="3" name="TextBox 2">
            <a:extLst>
              <a:ext uri="{FF2B5EF4-FFF2-40B4-BE49-F238E27FC236}">
                <a16:creationId xmlns:a16="http://schemas.microsoft.com/office/drawing/2014/main" id="{581BCD86-11C1-17B4-04FE-460E75595396}"/>
              </a:ext>
            </a:extLst>
          </p:cNvPr>
          <p:cNvSpPr txBox="1"/>
          <p:nvPr/>
        </p:nvSpPr>
        <p:spPr>
          <a:xfrm>
            <a:off x="564776" y="1066359"/>
            <a:ext cx="8496557" cy="3208571"/>
          </a:xfrm>
          <a:prstGeom prst="rect">
            <a:avLst/>
          </a:prstGeom>
          <a:noFill/>
        </p:spPr>
        <p:txBody>
          <a:bodyPr wrap="none" rtlCol="0">
            <a:spAutoFit/>
          </a:bodyPr>
          <a:lstStyle/>
          <a:p>
            <a:pPr marL="342900" indent="-342900">
              <a:buFont typeface="Wingdings" panose="05000000000000000000" pitchFamily="2" charset="2"/>
              <a:buChar char="q"/>
            </a:pPr>
            <a:r>
              <a:rPr lang="en-US" sz="2000" dirty="0">
                <a:latin typeface="Aptos" panose="020B0004020202020204" pitchFamily="34" charset="0"/>
              </a:rPr>
              <a:t>Asset clearance</a:t>
            </a:r>
          </a:p>
          <a:p>
            <a:pPr marL="822960" lvl="3" indent="-182880" defTabSz="533400">
              <a:spcBef>
                <a:spcPct val="0"/>
              </a:spcBef>
              <a:spcAft>
                <a:spcPts val="300"/>
              </a:spcAft>
              <a:buFont typeface="Arial" panose="020B0604020202020204" pitchFamily="34" charset="0"/>
              <a:buChar char="•"/>
            </a:pPr>
            <a:r>
              <a:rPr lang="en-US" dirty="0">
                <a:latin typeface="Aptos" panose="020B0004020202020204" pitchFamily="34" charset="0"/>
                <a:cs typeface="Arial" panose="020B0604020202020204" pitchFamily="34" charset="0"/>
              </a:rPr>
              <a:t>Integration of asset data in SF</a:t>
            </a:r>
          </a:p>
          <a:p>
            <a:pPr marL="822960" lvl="3" indent="-182880" defTabSz="533400">
              <a:spcBef>
                <a:spcPct val="0"/>
              </a:spcBef>
              <a:spcAft>
                <a:spcPts val="300"/>
              </a:spcAft>
              <a:buFont typeface="Arial" panose="020B0604020202020204" pitchFamily="34" charset="0"/>
              <a:buChar char="•"/>
            </a:pPr>
            <a:r>
              <a:rPr lang="en-US" dirty="0">
                <a:latin typeface="Aptos" panose="020B0004020202020204" pitchFamily="34" charset="0"/>
                <a:cs typeface="Arial" panose="020B0604020202020204" pitchFamily="34" charset="0"/>
              </a:rPr>
              <a:t>Immediate processing of final settlement for those without allocated assets</a:t>
            </a:r>
          </a:p>
          <a:p>
            <a:pPr marL="800100" lvl="1" indent="-342900">
              <a:buFont typeface="Wingdings" panose="05000000000000000000" pitchFamily="2" charset="2"/>
              <a:buChar char="q"/>
            </a:pPr>
            <a:endParaRPr lang="en-US" sz="2000" dirty="0">
              <a:latin typeface="Aptos" panose="020B0004020202020204" pitchFamily="34" charset="0"/>
            </a:endParaRPr>
          </a:p>
          <a:p>
            <a:pPr marL="342900" indent="-342900">
              <a:buFont typeface="Wingdings" panose="05000000000000000000" pitchFamily="2" charset="2"/>
              <a:buChar char="q"/>
            </a:pPr>
            <a:r>
              <a:rPr lang="en-US" sz="2000" dirty="0">
                <a:latin typeface="Aptos" panose="020B0004020202020204" pitchFamily="34" charset="0"/>
              </a:rPr>
              <a:t>Incentive payout</a:t>
            </a:r>
          </a:p>
          <a:p>
            <a:pPr marL="822960" lvl="3" indent="-182880" defTabSz="533400">
              <a:spcBef>
                <a:spcPct val="0"/>
              </a:spcBef>
              <a:spcAft>
                <a:spcPts val="300"/>
              </a:spcAft>
              <a:buFont typeface="Arial" panose="020B0604020202020204" pitchFamily="34" charset="0"/>
              <a:buChar char="•"/>
            </a:pPr>
            <a:r>
              <a:rPr lang="en-US" dirty="0">
                <a:latin typeface="Aptos" panose="020B0004020202020204" pitchFamily="34" charset="0"/>
                <a:cs typeface="Arial" panose="020B0604020202020204" pitchFamily="34" charset="0"/>
              </a:rPr>
              <a:t>F&amp;F working to start in LWD+3WD with available inputs.</a:t>
            </a:r>
          </a:p>
          <a:p>
            <a:pPr marL="822960" lvl="3" indent="-182880" defTabSz="533400">
              <a:spcBef>
                <a:spcPct val="0"/>
              </a:spcBef>
              <a:spcAft>
                <a:spcPts val="300"/>
              </a:spcAft>
              <a:buFont typeface="Arial" panose="020B0604020202020204" pitchFamily="34" charset="0"/>
              <a:buChar char="•"/>
            </a:pPr>
            <a:r>
              <a:rPr lang="en-US" dirty="0">
                <a:latin typeface="Aptos" panose="020B0004020202020204" pitchFamily="34" charset="0"/>
                <a:cs typeface="Arial" panose="020B0604020202020204" pitchFamily="34" charset="0"/>
              </a:rPr>
              <a:t>Incentive payout received later to be processed as a secondary payout</a:t>
            </a:r>
          </a:p>
          <a:p>
            <a:pPr marL="182880" lvl="2" defTabSz="533400">
              <a:spcBef>
                <a:spcPct val="0"/>
              </a:spcBef>
              <a:spcAft>
                <a:spcPts val="300"/>
              </a:spcAft>
            </a:pPr>
            <a:endParaRPr lang="en-US" sz="2000" dirty="0">
              <a:latin typeface="Aptos" panose="020B0004020202020204" pitchFamily="34" charset="0"/>
            </a:endParaRPr>
          </a:p>
          <a:p>
            <a:pPr marL="342900" indent="-342900">
              <a:buFont typeface="Wingdings" panose="05000000000000000000" pitchFamily="2" charset="2"/>
              <a:buChar char="q"/>
            </a:pPr>
            <a:r>
              <a:rPr lang="en-US" sz="2000" dirty="0">
                <a:latin typeface="Aptos" panose="020B0004020202020204" pitchFamily="34" charset="0"/>
                <a:cs typeface="Arial" panose="020B0604020202020204" pitchFamily="34" charset="0"/>
              </a:rPr>
              <a:t>Recovery reminders for unpaid dues and IT asset submission</a:t>
            </a:r>
          </a:p>
          <a:p>
            <a:pPr marL="822960" lvl="3" indent="-182880" defTabSz="533400">
              <a:spcBef>
                <a:spcPct val="0"/>
              </a:spcBef>
              <a:spcAft>
                <a:spcPts val="300"/>
              </a:spcAft>
              <a:buFont typeface="Arial" panose="020B0604020202020204" pitchFamily="34" charset="0"/>
              <a:buChar char="•"/>
            </a:pPr>
            <a:r>
              <a:rPr lang="en-US" dirty="0">
                <a:latin typeface="Aptos" panose="020B0004020202020204" pitchFamily="34" charset="0"/>
                <a:cs typeface="Arial" panose="020B0604020202020204" pitchFamily="34" charset="0"/>
              </a:rPr>
              <a:t>Recovery reminders for unpaid dues and IT asset submission</a:t>
            </a:r>
          </a:p>
        </p:txBody>
      </p:sp>
    </p:spTree>
    <p:extLst>
      <p:ext uri="{BB962C8B-B14F-4D97-AF65-F5344CB8AC3E}">
        <p14:creationId xmlns:p14="http://schemas.microsoft.com/office/powerpoint/2010/main" val="3757967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5A3E8-77B2-6F21-600A-0B5D812FB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E6949C-BE73-647D-F095-B38A43734E51}"/>
              </a:ext>
            </a:extLst>
          </p:cNvPr>
          <p:cNvSpPr>
            <a:spLocks noGrp="1"/>
          </p:cNvSpPr>
          <p:nvPr>
            <p:ph type="title"/>
          </p:nvPr>
        </p:nvSpPr>
        <p:spPr>
          <a:xfrm>
            <a:off x="342901" y="189098"/>
            <a:ext cx="10215230" cy="469324"/>
          </a:xfrm>
        </p:spPr>
        <p:txBody>
          <a:bodyPr/>
          <a:lstStyle/>
          <a:p>
            <a:r>
              <a:rPr lang="en-IN" dirty="0"/>
              <a:t>What is new</a:t>
            </a:r>
            <a:endParaRPr lang="en-US" dirty="0"/>
          </a:p>
        </p:txBody>
      </p:sp>
      <p:sp>
        <p:nvSpPr>
          <p:cNvPr id="3" name="TextBox 2">
            <a:extLst>
              <a:ext uri="{FF2B5EF4-FFF2-40B4-BE49-F238E27FC236}">
                <a16:creationId xmlns:a16="http://schemas.microsoft.com/office/drawing/2014/main" id="{B7CB8E57-20A0-DC13-5E66-B33DC4D127B2}"/>
              </a:ext>
            </a:extLst>
          </p:cNvPr>
          <p:cNvSpPr txBox="1"/>
          <p:nvPr/>
        </p:nvSpPr>
        <p:spPr>
          <a:xfrm>
            <a:off x="564776" y="1066359"/>
            <a:ext cx="8581388" cy="4439677"/>
          </a:xfrm>
          <a:prstGeom prst="rect">
            <a:avLst/>
          </a:prstGeom>
          <a:noFill/>
        </p:spPr>
        <p:txBody>
          <a:bodyPr wrap="none" rtlCol="0">
            <a:spAutoFit/>
          </a:bodyPr>
          <a:lstStyle/>
          <a:p>
            <a:pPr marL="342900" indent="-342900">
              <a:buFont typeface="Wingdings" panose="05000000000000000000" pitchFamily="2" charset="2"/>
              <a:buChar char="q"/>
            </a:pPr>
            <a:r>
              <a:rPr lang="en-US" dirty="0"/>
              <a:t>Notification &amp; Reminders</a:t>
            </a:r>
          </a:p>
          <a:p>
            <a:pPr marL="822960" lvl="3" indent="-182880" defTabSz="533400">
              <a:spcBef>
                <a:spcPct val="0"/>
              </a:spcBef>
              <a:spcAft>
                <a:spcPts val="300"/>
              </a:spcAft>
              <a:buFont typeface="Arial" panose="020B0604020202020204" pitchFamily="34" charset="0"/>
              <a:buChar char="•"/>
            </a:pPr>
            <a:r>
              <a:rPr lang="en-US" dirty="0">
                <a:latin typeface="Aptos" panose="020B0004020202020204" pitchFamily="34" charset="0"/>
                <a:cs typeface="Arial" panose="020B0604020202020204" pitchFamily="34" charset="0"/>
              </a:rPr>
              <a:t>Automated reminders to employees &amp; Managers before LWD</a:t>
            </a:r>
          </a:p>
          <a:p>
            <a:pPr marL="822960" lvl="3" indent="-182880" defTabSz="533400">
              <a:spcBef>
                <a:spcPct val="0"/>
              </a:spcBef>
              <a:spcAft>
                <a:spcPts val="300"/>
              </a:spcAft>
              <a:buFont typeface="Arial" panose="020B0604020202020204" pitchFamily="34" charset="0"/>
              <a:buChar char="•"/>
            </a:pPr>
            <a:r>
              <a:rPr lang="en-US" dirty="0">
                <a:latin typeface="Aptos" panose="020B0004020202020204" pitchFamily="34" charset="0"/>
                <a:cs typeface="Arial" panose="020B0604020202020204" pitchFamily="34" charset="0"/>
              </a:rPr>
              <a:t>Automated notifications to employees on unpaid due’s</a:t>
            </a:r>
          </a:p>
          <a:p>
            <a:pPr marL="822960" lvl="3" indent="-182880" defTabSz="533400">
              <a:spcBef>
                <a:spcPct val="0"/>
              </a:spcBef>
              <a:spcAft>
                <a:spcPts val="300"/>
              </a:spcAft>
              <a:buFont typeface="Arial" panose="020B0604020202020204" pitchFamily="34" charset="0"/>
              <a:buChar char="•"/>
            </a:pPr>
            <a:r>
              <a:rPr lang="en-US" dirty="0">
                <a:latin typeface="Aptos" panose="020B0004020202020204" pitchFamily="34" charset="0"/>
                <a:cs typeface="Arial" panose="020B0604020202020204" pitchFamily="34" charset="0"/>
              </a:rPr>
              <a:t>Send system generated asset recovery emails if not returned in LWD+7 WD</a:t>
            </a:r>
          </a:p>
          <a:p>
            <a:pPr marL="640080" lvl="3" defTabSz="533400">
              <a:spcBef>
                <a:spcPct val="0"/>
              </a:spcBef>
              <a:spcAft>
                <a:spcPts val="300"/>
              </a:spcAft>
            </a:pPr>
            <a:endParaRPr lang="en-US" dirty="0">
              <a:latin typeface="Aptos" panose="020B0004020202020204" pitchFamily="34" charset="0"/>
              <a:cs typeface="Arial" panose="020B0604020202020204" pitchFamily="34" charset="0"/>
            </a:endParaRPr>
          </a:p>
          <a:p>
            <a:pPr marL="342900" indent="-342900">
              <a:buFont typeface="Wingdings" panose="05000000000000000000" pitchFamily="2" charset="2"/>
              <a:buChar char="q"/>
            </a:pPr>
            <a:r>
              <a:rPr lang="en-US" dirty="0"/>
              <a:t>Legal Notices for assets not returned</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Depreciated value to be considered for F&amp;F if asset not returned post legal notice</a:t>
            </a:r>
          </a:p>
          <a:p>
            <a:pPr marL="342900" indent="-342900">
              <a:buFont typeface="Wingdings" panose="05000000000000000000" pitchFamily="2" charset="2"/>
              <a:buChar char="q"/>
            </a:pPr>
            <a:endParaRPr lang="en-US" dirty="0"/>
          </a:p>
          <a:p>
            <a:pPr marL="342900" indent="-342900">
              <a:buFont typeface="Wingdings" panose="05000000000000000000" pitchFamily="2" charset="2"/>
              <a:buChar char="q"/>
            </a:pPr>
            <a:r>
              <a:rPr lang="en-US" dirty="0"/>
              <a:t>AI driven F&amp;F input preparation will eliminate manual work and reduce TAT</a:t>
            </a:r>
          </a:p>
          <a:p>
            <a:pPr marL="342900" indent="-342900">
              <a:buFont typeface="Wingdings" panose="05000000000000000000" pitchFamily="2" charset="2"/>
              <a:buChar char="q"/>
            </a:pPr>
            <a:endParaRPr lang="en-US" dirty="0">
              <a:latin typeface="Aptos" panose="020B0004020202020204" pitchFamily="34" charset="0"/>
              <a:cs typeface="Arial" panose="020B0604020202020204" pitchFamily="34" charset="0"/>
            </a:endParaRPr>
          </a:p>
          <a:p>
            <a:pPr marL="342900" indent="-342900">
              <a:buFont typeface="Wingdings" panose="05000000000000000000" pitchFamily="2" charset="2"/>
              <a:buChar char="q"/>
            </a:pPr>
            <a:r>
              <a:rPr lang="en-US" dirty="0">
                <a:latin typeface="Aptos" panose="020B0004020202020204" pitchFamily="34" charset="0"/>
                <a:cs typeface="Arial" panose="020B0604020202020204" pitchFamily="34" charset="0"/>
              </a:rPr>
              <a:t>Re-direct all ex-employees via the notification &amp; reminders to </a:t>
            </a:r>
            <a:r>
              <a:rPr lang="en-US" dirty="0" err="1">
                <a:latin typeface="Aptos" panose="020B0004020202020204" pitchFamily="34" charset="0"/>
                <a:cs typeface="Arial" panose="020B0604020202020204" pitchFamily="34" charset="0"/>
              </a:rPr>
              <a:t>Firstalum</a:t>
            </a:r>
            <a:endParaRPr lang="en-US" dirty="0">
              <a:latin typeface="Aptos" panose="020B0004020202020204" pitchFamily="34" charset="0"/>
              <a:cs typeface="Arial" panose="020B0604020202020204" pitchFamily="34" charset="0"/>
            </a:endParaRPr>
          </a:p>
          <a:p>
            <a:pPr marL="822960" lvl="3" indent="-182880" defTabSz="533400">
              <a:spcBef>
                <a:spcPct val="0"/>
              </a:spcBef>
              <a:spcAft>
                <a:spcPts val="300"/>
              </a:spcAf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lvl="1"/>
            <a:endParaRPr lang="en-US" dirty="0"/>
          </a:p>
          <a:p>
            <a:endParaRPr lang="en-US" dirty="0"/>
          </a:p>
        </p:txBody>
      </p:sp>
    </p:spTree>
    <p:extLst>
      <p:ext uri="{BB962C8B-B14F-4D97-AF65-F5344CB8AC3E}">
        <p14:creationId xmlns:p14="http://schemas.microsoft.com/office/powerpoint/2010/main" val="148443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E56DD-3D23-2BE2-16C4-204EE1753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4A568-1A11-3146-BDE8-5E4A36D1E7EE}"/>
              </a:ext>
            </a:extLst>
          </p:cNvPr>
          <p:cNvSpPr>
            <a:spLocks noGrp="1"/>
          </p:cNvSpPr>
          <p:nvPr>
            <p:ph type="title"/>
          </p:nvPr>
        </p:nvSpPr>
        <p:spPr/>
        <p:txBody>
          <a:bodyPr/>
          <a:lstStyle/>
          <a:p>
            <a:r>
              <a:rPr lang="en-IN" dirty="0"/>
              <a:t>Information triggers via Automation / AI</a:t>
            </a:r>
            <a:endParaRPr lang="en-US" dirty="0"/>
          </a:p>
        </p:txBody>
      </p:sp>
      <p:sp>
        <p:nvSpPr>
          <p:cNvPr id="9" name="Rectangle 8">
            <a:extLst>
              <a:ext uri="{FF2B5EF4-FFF2-40B4-BE49-F238E27FC236}">
                <a16:creationId xmlns:a16="http://schemas.microsoft.com/office/drawing/2014/main" id="{34E1C479-DB9F-8564-3C62-1BB170C312D8}"/>
              </a:ext>
            </a:extLst>
          </p:cNvPr>
          <p:cNvSpPr/>
          <p:nvPr/>
        </p:nvSpPr>
        <p:spPr>
          <a:xfrm>
            <a:off x="466165" y="1424066"/>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- 4</a:t>
            </a:r>
            <a:endParaRPr lang="en-IN" dirty="0"/>
          </a:p>
        </p:txBody>
      </p:sp>
      <p:sp>
        <p:nvSpPr>
          <p:cNvPr id="10" name="Rectangle 9">
            <a:extLst>
              <a:ext uri="{FF2B5EF4-FFF2-40B4-BE49-F238E27FC236}">
                <a16:creationId xmlns:a16="http://schemas.microsoft.com/office/drawing/2014/main" id="{B59FA3DE-9B33-8844-15A0-4CEEB552482B}"/>
              </a:ext>
            </a:extLst>
          </p:cNvPr>
          <p:cNvSpPr/>
          <p:nvPr/>
        </p:nvSpPr>
        <p:spPr>
          <a:xfrm>
            <a:off x="2841813" y="1424066"/>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- 3</a:t>
            </a:r>
            <a:endParaRPr lang="en-IN" dirty="0"/>
          </a:p>
        </p:txBody>
      </p:sp>
      <p:sp>
        <p:nvSpPr>
          <p:cNvPr id="11" name="Rectangle 10">
            <a:extLst>
              <a:ext uri="{FF2B5EF4-FFF2-40B4-BE49-F238E27FC236}">
                <a16:creationId xmlns:a16="http://schemas.microsoft.com/office/drawing/2014/main" id="{1A16436A-CB7E-0FC0-E47A-AED247A264E5}"/>
              </a:ext>
            </a:extLst>
          </p:cNvPr>
          <p:cNvSpPr/>
          <p:nvPr/>
        </p:nvSpPr>
        <p:spPr>
          <a:xfrm>
            <a:off x="5271247" y="1424066"/>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- 2</a:t>
            </a:r>
            <a:endParaRPr lang="en-IN" dirty="0"/>
          </a:p>
        </p:txBody>
      </p:sp>
      <p:sp>
        <p:nvSpPr>
          <p:cNvPr id="12" name="Rectangle 11">
            <a:extLst>
              <a:ext uri="{FF2B5EF4-FFF2-40B4-BE49-F238E27FC236}">
                <a16:creationId xmlns:a16="http://schemas.microsoft.com/office/drawing/2014/main" id="{0F49C919-E238-CBC3-C6FE-A132CA65058D}"/>
              </a:ext>
            </a:extLst>
          </p:cNvPr>
          <p:cNvSpPr/>
          <p:nvPr/>
        </p:nvSpPr>
        <p:spPr>
          <a:xfrm>
            <a:off x="7611036" y="1424066"/>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- 1</a:t>
            </a:r>
            <a:endParaRPr lang="en-IN" dirty="0"/>
          </a:p>
        </p:txBody>
      </p:sp>
      <p:sp>
        <p:nvSpPr>
          <p:cNvPr id="13" name="Rectangle 12">
            <a:extLst>
              <a:ext uri="{FF2B5EF4-FFF2-40B4-BE49-F238E27FC236}">
                <a16:creationId xmlns:a16="http://schemas.microsoft.com/office/drawing/2014/main" id="{83306C7D-13F0-49F8-C18D-13A80B3931C1}"/>
              </a:ext>
            </a:extLst>
          </p:cNvPr>
          <p:cNvSpPr/>
          <p:nvPr/>
        </p:nvSpPr>
        <p:spPr>
          <a:xfrm>
            <a:off x="10058400" y="1424066"/>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a:t>
            </a:r>
            <a:endParaRPr lang="en-IN" dirty="0"/>
          </a:p>
        </p:txBody>
      </p:sp>
      <p:sp>
        <p:nvSpPr>
          <p:cNvPr id="19" name="Rectangle 18">
            <a:extLst>
              <a:ext uri="{FF2B5EF4-FFF2-40B4-BE49-F238E27FC236}">
                <a16:creationId xmlns:a16="http://schemas.microsoft.com/office/drawing/2014/main" id="{F82D2873-7C04-C508-8FDE-6CB2D91E9B4F}"/>
              </a:ext>
            </a:extLst>
          </p:cNvPr>
          <p:cNvSpPr/>
          <p:nvPr/>
        </p:nvSpPr>
        <p:spPr>
          <a:xfrm>
            <a:off x="466165" y="1785813"/>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Info Trigger</a:t>
            </a:r>
            <a:endParaRPr lang="en-IN" sz="1200" dirty="0"/>
          </a:p>
        </p:txBody>
      </p:sp>
      <p:sp>
        <p:nvSpPr>
          <p:cNvPr id="20" name="Rectangle 19">
            <a:extLst>
              <a:ext uri="{FF2B5EF4-FFF2-40B4-BE49-F238E27FC236}">
                <a16:creationId xmlns:a16="http://schemas.microsoft.com/office/drawing/2014/main" id="{98D6AB4F-E5DB-04EF-2686-92D8600EBAF9}"/>
              </a:ext>
            </a:extLst>
          </p:cNvPr>
          <p:cNvSpPr/>
          <p:nvPr/>
        </p:nvSpPr>
        <p:spPr>
          <a:xfrm>
            <a:off x="2841813" y="1785813"/>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Info Trigger</a:t>
            </a:r>
            <a:endParaRPr lang="en-IN" sz="1200" dirty="0"/>
          </a:p>
        </p:txBody>
      </p:sp>
      <p:sp>
        <p:nvSpPr>
          <p:cNvPr id="21" name="Rectangle 20">
            <a:extLst>
              <a:ext uri="{FF2B5EF4-FFF2-40B4-BE49-F238E27FC236}">
                <a16:creationId xmlns:a16="http://schemas.microsoft.com/office/drawing/2014/main" id="{125E29F9-9287-9972-84FA-1737AF98CF47}"/>
              </a:ext>
            </a:extLst>
          </p:cNvPr>
          <p:cNvSpPr/>
          <p:nvPr/>
        </p:nvSpPr>
        <p:spPr>
          <a:xfrm>
            <a:off x="5271247" y="1785813"/>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Info Trigger</a:t>
            </a:r>
            <a:endParaRPr lang="en-IN" sz="1200" dirty="0"/>
          </a:p>
        </p:txBody>
      </p:sp>
      <p:sp>
        <p:nvSpPr>
          <p:cNvPr id="22" name="Rectangle 21">
            <a:extLst>
              <a:ext uri="{FF2B5EF4-FFF2-40B4-BE49-F238E27FC236}">
                <a16:creationId xmlns:a16="http://schemas.microsoft.com/office/drawing/2014/main" id="{B5B9B61F-8097-B119-3148-D97C582976C2}"/>
              </a:ext>
            </a:extLst>
          </p:cNvPr>
          <p:cNvSpPr/>
          <p:nvPr/>
        </p:nvSpPr>
        <p:spPr>
          <a:xfrm>
            <a:off x="7611036" y="1785813"/>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Info Trigger</a:t>
            </a:r>
            <a:endParaRPr lang="en-IN" sz="1200" dirty="0"/>
          </a:p>
        </p:txBody>
      </p:sp>
      <p:sp>
        <p:nvSpPr>
          <p:cNvPr id="23" name="Rectangle 22">
            <a:extLst>
              <a:ext uri="{FF2B5EF4-FFF2-40B4-BE49-F238E27FC236}">
                <a16:creationId xmlns:a16="http://schemas.microsoft.com/office/drawing/2014/main" id="{A2DFFAAD-24ED-AE92-6101-CF570633EB0F}"/>
              </a:ext>
            </a:extLst>
          </p:cNvPr>
          <p:cNvSpPr/>
          <p:nvPr/>
        </p:nvSpPr>
        <p:spPr>
          <a:xfrm>
            <a:off x="10058400" y="1785813"/>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Info trigger</a:t>
            </a:r>
            <a:endParaRPr lang="en-IN" sz="1200" dirty="0"/>
          </a:p>
        </p:txBody>
      </p:sp>
      <p:cxnSp>
        <p:nvCxnSpPr>
          <p:cNvPr id="25" name="Straight Arrow Connector 24">
            <a:extLst>
              <a:ext uri="{FF2B5EF4-FFF2-40B4-BE49-F238E27FC236}">
                <a16:creationId xmlns:a16="http://schemas.microsoft.com/office/drawing/2014/main" id="{CC610556-7455-9A71-72F0-0A3ED1B60CEF}"/>
              </a:ext>
            </a:extLst>
          </p:cNvPr>
          <p:cNvCxnSpPr/>
          <p:nvPr/>
        </p:nvCxnSpPr>
        <p:spPr>
          <a:xfrm>
            <a:off x="466165" y="2402545"/>
            <a:ext cx="11241741" cy="0"/>
          </a:xfrm>
          <a:prstGeom prst="straightConnector1">
            <a:avLst/>
          </a:prstGeom>
          <a:ln>
            <a:solidFill>
              <a:schemeClr val="accent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2BE50D17-42E0-CF64-EDB4-4C6B85DDA329}"/>
              </a:ext>
            </a:extLst>
          </p:cNvPr>
          <p:cNvSpPr/>
          <p:nvPr/>
        </p:nvSpPr>
        <p:spPr>
          <a:xfrm>
            <a:off x="466165" y="2816918"/>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+ 12</a:t>
            </a:r>
            <a:endParaRPr lang="en-IN" dirty="0"/>
          </a:p>
        </p:txBody>
      </p:sp>
      <p:sp>
        <p:nvSpPr>
          <p:cNvPr id="27" name="Rectangle 26">
            <a:extLst>
              <a:ext uri="{FF2B5EF4-FFF2-40B4-BE49-F238E27FC236}">
                <a16:creationId xmlns:a16="http://schemas.microsoft.com/office/drawing/2014/main" id="{14602ABD-EE8A-D60B-ED99-647ACC52DA03}"/>
              </a:ext>
            </a:extLst>
          </p:cNvPr>
          <p:cNvSpPr/>
          <p:nvPr/>
        </p:nvSpPr>
        <p:spPr>
          <a:xfrm>
            <a:off x="2841813" y="2816918"/>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+ 6</a:t>
            </a:r>
            <a:endParaRPr lang="en-IN" dirty="0"/>
          </a:p>
        </p:txBody>
      </p:sp>
      <p:sp>
        <p:nvSpPr>
          <p:cNvPr id="28" name="Rectangle 27">
            <a:extLst>
              <a:ext uri="{FF2B5EF4-FFF2-40B4-BE49-F238E27FC236}">
                <a16:creationId xmlns:a16="http://schemas.microsoft.com/office/drawing/2014/main" id="{5961A6A4-0EDA-4F6E-7190-3CA828FFA8DE}"/>
              </a:ext>
            </a:extLst>
          </p:cNvPr>
          <p:cNvSpPr/>
          <p:nvPr/>
        </p:nvSpPr>
        <p:spPr>
          <a:xfrm>
            <a:off x="5271247" y="2816918"/>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+ 3</a:t>
            </a:r>
            <a:endParaRPr lang="en-IN" dirty="0"/>
          </a:p>
        </p:txBody>
      </p:sp>
      <p:sp>
        <p:nvSpPr>
          <p:cNvPr id="30" name="Rectangle 29">
            <a:extLst>
              <a:ext uri="{FF2B5EF4-FFF2-40B4-BE49-F238E27FC236}">
                <a16:creationId xmlns:a16="http://schemas.microsoft.com/office/drawing/2014/main" id="{1E6A1916-C58C-E2D5-2712-18DEDF06F03C}"/>
              </a:ext>
            </a:extLst>
          </p:cNvPr>
          <p:cNvSpPr/>
          <p:nvPr/>
        </p:nvSpPr>
        <p:spPr>
          <a:xfrm>
            <a:off x="7611036" y="2816918"/>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+ 2</a:t>
            </a:r>
            <a:endParaRPr lang="en-IN" dirty="0"/>
          </a:p>
        </p:txBody>
      </p:sp>
      <p:sp>
        <p:nvSpPr>
          <p:cNvPr id="31" name="Rectangle 30">
            <a:extLst>
              <a:ext uri="{FF2B5EF4-FFF2-40B4-BE49-F238E27FC236}">
                <a16:creationId xmlns:a16="http://schemas.microsoft.com/office/drawing/2014/main" id="{328AF480-F691-C2D0-3EAD-FBDB105F2142}"/>
              </a:ext>
            </a:extLst>
          </p:cNvPr>
          <p:cNvSpPr/>
          <p:nvPr/>
        </p:nvSpPr>
        <p:spPr>
          <a:xfrm>
            <a:off x="10058400" y="2816918"/>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+ 1</a:t>
            </a:r>
            <a:endParaRPr lang="en-IN" dirty="0"/>
          </a:p>
        </p:txBody>
      </p:sp>
      <p:sp>
        <p:nvSpPr>
          <p:cNvPr id="32" name="Rectangle 31">
            <a:extLst>
              <a:ext uri="{FF2B5EF4-FFF2-40B4-BE49-F238E27FC236}">
                <a16:creationId xmlns:a16="http://schemas.microsoft.com/office/drawing/2014/main" id="{034BCD56-6CE5-66F6-8F07-3BD97DED717D}"/>
              </a:ext>
            </a:extLst>
          </p:cNvPr>
          <p:cNvSpPr/>
          <p:nvPr/>
        </p:nvSpPr>
        <p:spPr>
          <a:xfrm>
            <a:off x="466165" y="3178665"/>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F&amp;F working from vendor</a:t>
            </a:r>
            <a:endParaRPr lang="en-IN" sz="1050" dirty="0"/>
          </a:p>
        </p:txBody>
      </p:sp>
      <p:sp>
        <p:nvSpPr>
          <p:cNvPr id="34" name="Rectangle 33">
            <a:extLst>
              <a:ext uri="{FF2B5EF4-FFF2-40B4-BE49-F238E27FC236}">
                <a16:creationId xmlns:a16="http://schemas.microsoft.com/office/drawing/2014/main" id="{A1F649EC-B656-5283-995E-FB07B775D838}"/>
              </a:ext>
            </a:extLst>
          </p:cNvPr>
          <p:cNvSpPr/>
          <p:nvPr/>
        </p:nvSpPr>
        <p:spPr>
          <a:xfrm>
            <a:off x="2841813" y="3178665"/>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Prepare &amp; Send  Input</a:t>
            </a:r>
            <a:endParaRPr lang="en-IN" sz="1200" dirty="0"/>
          </a:p>
        </p:txBody>
      </p:sp>
      <p:sp>
        <p:nvSpPr>
          <p:cNvPr id="36" name="Rectangle 35">
            <a:extLst>
              <a:ext uri="{FF2B5EF4-FFF2-40B4-BE49-F238E27FC236}">
                <a16:creationId xmlns:a16="http://schemas.microsoft.com/office/drawing/2014/main" id="{E18B1467-9996-EBCE-33D7-118D309A39F6}"/>
              </a:ext>
            </a:extLst>
          </p:cNvPr>
          <p:cNvSpPr/>
          <p:nvPr/>
        </p:nvSpPr>
        <p:spPr>
          <a:xfrm>
            <a:off x="5271247" y="3178665"/>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Info Trigger</a:t>
            </a:r>
            <a:endParaRPr lang="en-IN" sz="1200" dirty="0"/>
          </a:p>
        </p:txBody>
      </p:sp>
      <p:sp>
        <p:nvSpPr>
          <p:cNvPr id="38" name="Rectangle 37">
            <a:extLst>
              <a:ext uri="{FF2B5EF4-FFF2-40B4-BE49-F238E27FC236}">
                <a16:creationId xmlns:a16="http://schemas.microsoft.com/office/drawing/2014/main" id="{3770D08E-C924-78D9-1BC9-FB8DB9E7D98B}"/>
              </a:ext>
            </a:extLst>
          </p:cNvPr>
          <p:cNvSpPr/>
          <p:nvPr/>
        </p:nvSpPr>
        <p:spPr>
          <a:xfrm>
            <a:off x="7611036" y="3178665"/>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Info Trigger</a:t>
            </a:r>
            <a:endParaRPr lang="en-IN" sz="1200" dirty="0"/>
          </a:p>
        </p:txBody>
      </p:sp>
      <p:sp>
        <p:nvSpPr>
          <p:cNvPr id="45" name="Rectangle 44">
            <a:extLst>
              <a:ext uri="{FF2B5EF4-FFF2-40B4-BE49-F238E27FC236}">
                <a16:creationId xmlns:a16="http://schemas.microsoft.com/office/drawing/2014/main" id="{67C084F7-92C5-DC3D-C44E-01343A41A44D}"/>
              </a:ext>
            </a:extLst>
          </p:cNvPr>
          <p:cNvSpPr/>
          <p:nvPr/>
        </p:nvSpPr>
        <p:spPr>
          <a:xfrm>
            <a:off x="10058400" y="3178665"/>
            <a:ext cx="1649506" cy="279229"/>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Info trigger</a:t>
            </a:r>
            <a:endParaRPr lang="en-IN" sz="1200" dirty="0"/>
          </a:p>
        </p:txBody>
      </p:sp>
      <p:cxnSp>
        <p:nvCxnSpPr>
          <p:cNvPr id="52" name="Straight Arrow Connector 51">
            <a:extLst>
              <a:ext uri="{FF2B5EF4-FFF2-40B4-BE49-F238E27FC236}">
                <a16:creationId xmlns:a16="http://schemas.microsoft.com/office/drawing/2014/main" id="{DD0AB6F2-D4F2-4AFA-A5B9-11E5A7DD4F9F}"/>
              </a:ext>
            </a:extLst>
          </p:cNvPr>
          <p:cNvCxnSpPr>
            <a:cxnSpLocks/>
          </p:cNvCxnSpPr>
          <p:nvPr/>
        </p:nvCxnSpPr>
        <p:spPr>
          <a:xfrm flipH="1">
            <a:off x="466165" y="3779115"/>
            <a:ext cx="11241741" cy="17439"/>
          </a:xfrm>
          <a:prstGeom prst="straightConnector1">
            <a:avLst/>
          </a:prstGeom>
          <a:ln>
            <a:solidFill>
              <a:schemeClr val="accent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138BC5BA-095B-552B-D69B-D8621DE0D3E1}"/>
              </a:ext>
            </a:extLst>
          </p:cNvPr>
          <p:cNvSpPr/>
          <p:nvPr/>
        </p:nvSpPr>
        <p:spPr>
          <a:xfrm>
            <a:off x="537883" y="4193487"/>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+ 14</a:t>
            </a:r>
            <a:endParaRPr lang="en-IN" dirty="0"/>
          </a:p>
        </p:txBody>
      </p:sp>
      <p:sp>
        <p:nvSpPr>
          <p:cNvPr id="67" name="Rectangle 66">
            <a:extLst>
              <a:ext uri="{FF2B5EF4-FFF2-40B4-BE49-F238E27FC236}">
                <a16:creationId xmlns:a16="http://schemas.microsoft.com/office/drawing/2014/main" id="{FFD88BA6-D3DA-3B23-3966-DD3621D0829F}"/>
              </a:ext>
            </a:extLst>
          </p:cNvPr>
          <p:cNvSpPr/>
          <p:nvPr/>
        </p:nvSpPr>
        <p:spPr>
          <a:xfrm>
            <a:off x="2913531" y="4193487"/>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+ 16</a:t>
            </a:r>
            <a:endParaRPr lang="en-IN" dirty="0"/>
          </a:p>
        </p:txBody>
      </p:sp>
      <p:sp>
        <p:nvSpPr>
          <p:cNvPr id="68" name="Rectangle 67">
            <a:extLst>
              <a:ext uri="{FF2B5EF4-FFF2-40B4-BE49-F238E27FC236}">
                <a16:creationId xmlns:a16="http://schemas.microsoft.com/office/drawing/2014/main" id="{15DDD0ED-611E-01B8-EDD9-D9012EBD2C65}"/>
              </a:ext>
            </a:extLst>
          </p:cNvPr>
          <p:cNvSpPr/>
          <p:nvPr/>
        </p:nvSpPr>
        <p:spPr>
          <a:xfrm>
            <a:off x="5342965" y="4193487"/>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+ 18</a:t>
            </a:r>
            <a:endParaRPr lang="en-IN" dirty="0"/>
          </a:p>
        </p:txBody>
      </p:sp>
      <p:sp>
        <p:nvSpPr>
          <p:cNvPr id="69" name="Rectangle 68">
            <a:extLst>
              <a:ext uri="{FF2B5EF4-FFF2-40B4-BE49-F238E27FC236}">
                <a16:creationId xmlns:a16="http://schemas.microsoft.com/office/drawing/2014/main" id="{C2771484-7561-5AB7-F67B-1148358D38FA}"/>
              </a:ext>
            </a:extLst>
          </p:cNvPr>
          <p:cNvSpPr/>
          <p:nvPr/>
        </p:nvSpPr>
        <p:spPr>
          <a:xfrm>
            <a:off x="7682754" y="4193487"/>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+ 20</a:t>
            </a:r>
            <a:endParaRPr lang="en-IN" dirty="0"/>
          </a:p>
        </p:txBody>
      </p:sp>
      <p:sp>
        <p:nvSpPr>
          <p:cNvPr id="70" name="Rectangle 69">
            <a:extLst>
              <a:ext uri="{FF2B5EF4-FFF2-40B4-BE49-F238E27FC236}">
                <a16:creationId xmlns:a16="http://schemas.microsoft.com/office/drawing/2014/main" id="{A21D59FC-BA7A-288B-B2D9-6F08A52C51D7}"/>
              </a:ext>
            </a:extLst>
          </p:cNvPr>
          <p:cNvSpPr/>
          <p:nvPr/>
        </p:nvSpPr>
        <p:spPr>
          <a:xfrm>
            <a:off x="10130118" y="4193487"/>
            <a:ext cx="1649506" cy="279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LWD + 22</a:t>
            </a:r>
            <a:endParaRPr lang="en-IN" dirty="0"/>
          </a:p>
        </p:txBody>
      </p:sp>
      <p:sp>
        <p:nvSpPr>
          <p:cNvPr id="71" name="Rectangle 70">
            <a:extLst>
              <a:ext uri="{FF2B5EF4-FFF2-40B4-BE49-F238E27FC236}">
                <a16:creationId xmlns:a16="http://schemas.microsoft.com/office/drawing/2014/main" id="{860FB517-ED28-F0FE-5560-0150CD8930B0}"/>
              </a:ext>
            </a:extLst>
          </p:cNvPr>
          <p:cNvSpPr/>
          <p:nvPr/>
        </p:nvSpPr>
        <p:spPr>
          <a:xfrm>
            <a:off x="537883" y="4555234"/>
            <a:ext cx="1649506" cy="27922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t>Validation by HRSS POC</a:t>
            </a:r>
            <a:endParaRPr lang="en-IN" sz="1050" dirty="0"/>
          </a:p>
        </p:txBody>
      </p:sp>
      <p:sp>
        <p:nvSpPr>
          <p:cNvPr id="72" name="Rectangle 71">
            <a:extLst>
              <a:ext uri="{FF2B5EF4-FFF2-40B4-BE49-F238E27FC236}">
                <a16:creationId xmlns:a16="http://schemas.microsoft.com/office/drawing/2014/main" id="{F5C14BAA-EF86-01ED-5532-E548A28E4D19}"/>
              </a:ext>
            </a:extLst>
          </p:cNvPr>
          <p:cNvSpPr/>
          <p:nvPr/>
        </p:nvSpPr>
        <p:spPr>
          <a:xfrm>
            <a:off x="2913531" y="4555234"/>
            <a:ext cx="1649506" cy="27922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Send to Finance</a:t>
            </a:r>
            <a:endParaRPr lang="en-IN" sz="1200" dirty="0"/>
          </a:p>
        </p:txBody>
      </p:sp>
      <p:sp>
        <p:nvSpPr>
          <p:cNvPr id="73" name="Rectangle 72">
            <a:extLst>
              <a:ext uri="{FF2B5EF4-FFF2-40B4-BE49-F238E27FC236}">
                <a16:creationId xmlns:a16="http://schemas.microsoft.com/office/drawing/2014/main" id="{078D3EB1-6346-6E3F-9E41-40BC731DA20E}"/>
              </a:ext>
            </a:extLst>
          </p:cNvPr>
          <p:cNvSpPr/>
          <p:nvPr/>
        </p:nvSpPr>
        <p:spPr>
          <a:xfrm>
            <a:off x="5342965" y="4555234"/>
            <a:ext cx="1649506" cy="27922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Employee Consensus</a:t>
            </a:r>
            <a:endParaRPr lang="en-IN" sz="1200" dirty="0"/>
          </a:p>
        </p:txBody>
      </p:sp>
      <p:sp>
        <p:nvSpPr>
          <p:cNvPr id="74" name="Rectangle 73">
            <a:extLst>
              <a:ext uri="{FF2B5EF4-FFF2-40B4-BE49-F238E27FC236}">
                <a16:creationId xmlns:a16="http://schemas.microsoft.com/office/drawing/2014/main" id="{C59AD5A7-A84D-74F3-1268-7B943ADD99E5}"/>
              </a:ext>
            </a:extLst>
          </p:cNvPr>
          <p:cNvSpPr/>
          <p:nvPr/>
        </p:nvSpPr>
        <p:spPr>
          <a:xfrm>
            <a:off x="7682754" y="4555234"/>
            <a:ext cx="1649506" cy="27922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Final F&amp;F advise to Fin</a:t>
            </a:r>
            <a:endParaRPr lang="en-IN" sz="1200" dirty="0"/>
          </a:p>
        </p:txBody>
      </p:sp>
      <p:sp>
        <p:nvSpPr>
          <p:cNvPr id="75" name="Rectangle 74">
            <a:extLst>
              <a:ext uri="{FF2B5EF4-FFF2-40B4-BE49-F238E27FC236}">
                <a16:creationId xmlns:a16="http://schemas.microsoft.com/office/drawing/2014/main" id="{F1828EFA-B56B-32A6-893C-92984B1AE2F3}"/>
              </a:ext>
            </a:extLst>
          </p:cNvPr>
          <p:cNvSpPr/>
          <p:nvPr/>
        </p:nvSpPr>
        <p:spPr>
          <a:xfrm>
            <a:off x="10130118" y="4555234"/>
            <a:ext cx="1649506" cy="27922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F&amp;F Payout</a:t>
            </a:r>
            <a:endParaRPr lang="en-IN" sz="1200" dirty="0"/>
          </a:p>
        </p:txBody>
      </p:sp>
      <p:cxnSp>
        <p:nvCxnSpPr>
          <p:cNvPr id="76" name="Straight Arrow Connector 75">
            <a:extLst>
              <a:ext uri="{FF2B5EF4-FFF2-40B4-BE49-F238E27FC236}">
                <a16:creationId xmlns:a16="http://schemas.microsoft.com/office/drawing/2014/main" id="{4ADB2BBA-2A1E-75AD-1192-E07337AC5E94}"/>
              </a:ext>
            </a:extLst>
          </p:cNvPr>
          <p:cNvCxnSpPr/>
          <p:nvPr/>
        </p:nvCxnSpPr>
        <p:spPr>
          <a:xfrm>
            <a:off x="537883" y="5235393"/>
            <a:ext cx="11241741" cy="0"/>
          </a:xfrm>
          <a:prstGeom prst="straightConnector1">
            <a:avLst/>
          </a:prstGeom>
          <a:ln>
            <a:solidFill>
              <a:schemeClr val="accent1"/>
            </a:solidFill>
            <a:prstDash val="sysDash"/>
            <a:tailEnd type="triangle"/>
          </a:ln>
        </p:spPr>
        <p:style>
          <a:lnRef idx="2">
            <a:schemeClr val="accent1"/>
          </a:lnRef>
          <a:fillRef idx="0">
            <a:schemeClr val="accent1"/>
          </a:fillRef>
          <a:effectRef idx="1">
            <a:schemeClr val="accent1"/>
          </a:effectRef>
          <a:fontRef idx="minor">
            <a:schemeClr val="tx1"/>
          </a:fontRef>
        </p:style>
      </p:cxnSp>
      <p:pic>
        <p:nvPicPr>
          <p:cNvPr id="78" name="Graphic 77" descr="Artificial Intelligence with solid fill">
            <a:extLst>
              <a:ext uri="{FF2B5EF4-FFF2-40B4-BE49-F238E27FC236}">
                <a16:creationId xmlns:a16="http://schemas.microsoft.com/office/drawing/2014/main" id="{C783458E-75FB-1425-31E1-891EDBDBE9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43" y="1464593"/>
            <a:ext cx="494937" cy="494937"/>
          </a:xfrm>
          <a:prstGeom prst="rect">
            <a:avLst/>
          </a:prstGeom>
        </p:spPr>
      </p:pic>
      <p:pic>
        <p:nvPicPr>
          <p:cNvPr id="79" name="Graphic 78" descr="Artificial Intelligence with solid fill">
            <a:extLst>
              <a:ext uri="{FF2B5EF4-FFF2-40B4-BE49-F238E27FC236}">
                <a16:creationId xmlns:a16="http://schemas.microsoft.com/office/drawing/2014/main" id="{FAE573BB-F262-A869-CB33-D214785145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772" y="2913955"/>
            <a:ext cx="494937" cy="494937"/>
          </a:xfrm>
          <a:prstGeom prst="rect">
            <a:avLst/>
          </a:prstGeom>
        </p:spPr>
      </p:pic>
      <p:pic>
        <p:nvPicPr>
          <p:cNvPr id="80" name="Graphic 79" descr="Artificial Intelligence with solid fill">
            <a:extLst>
              <a:ext uri="{FF2B5EF4-FFF2-40B4-BE49-F238E27FC236}">
                <a16:creationId xmlns:a16="http://schemas.microsoft.com/office/drawing/2014/main" id="{D17C847C-7CB4-6A39-8EAF-9B7ED2FE5D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3768" y="1450309"/>
            <a:ext cx="494937" cy="494937"/>
          </a:xfrm>
          <a:prstGeom prst="rect">
            <a:avLst/>
          </a:prstGeom>
        </p:spPr>
      </p:pic>
      <p:pic>
        <p:nvPicPr>
          <p:cNvPr id="81" name="Graphic 80" descr="Artificial Intelligence with solid fill">
            <a:extLst>
              <a:ext uri="{FF2B5EF4-FFF2-40B4-BE49-F238E27FC236}">
                <a16:creationId xmlns:a16="http://schemas.microsoft.com/office/drawing/2014/main" id="{50DB708B-4137-1504-79AB-F06C25582C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5839" y="2899671"/>
            <a:ext cx="494937" cy="494937"/>
          </a:xfrm>
          <a:prstGeom prst="rect">
            <a:avLst/>
          </a:prstGeom>
        </p:spPr>
      </p:pic>
      <p:pic>
        <p:nvPicPr>
          <p:cNvPr id="82" name="Graphic 81" descr="Artificial Intelligence with solid fill">
            <a:extLst>
              <a:ext uri="{FF2B5EF4-FFF2-40B4-BE49-F238E27FC236}">
                <a16:creationId xmlns:a16="http://schemas.microsoft.com/office/drawing/2014/main" id="{49A56BC1-DA3E-51FA-EC00-45C484ED46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1326" y="1469727"/>
            <a:ext cx="494937" cy="494937"/>
          </a:xfrm>
          <a:prstGeom prst="rect">
            <a:avLst/>
          </a:prstGeom>
        </p:spPr>
      </p:pic>
      <p:pic>
        <p:nvPicPr>
          <p:cNvPr id="83" name="Graphic 82" descr="Artificial Intelligence with solid fill">
            <a:extLst>
              <a:ext uri="{FF2B5EF4-FFF2-40B4-BE49-F238E27FC236}">
                <a16:creationId xmlns:a16="http://schemas.microsoft.com/office/drawing/2014/main" id="{318F9CC1-D3B4-AD19-D74B-DDD50E73CF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83397" y="2919089"/>
            <a:ext cx="494937" cy="494937"/>
          </a:xfrm>
          <a:prstGeom prst="rect">
            <a:avLst/>
          </a:prstGeom>
        </p:spPr>
      </p:pic>
      <p:pic>
        <p:nvPicPr>
          <p:cNvPr id="84" name="Graphic 83" descr="Artificial Intelligence with solid fill">
            <a:extLst>
              <a:ext uri="{FF2B5EF4-FFF2-40B4-BE49-F238E27FC236}">
                <a16:creationId xmlns:a16="http://schemas.microsoft.com/office/drawing/2014/main" id="{5E545C48-DEAD-CA61-4767-3AA4319E7A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61134" y="1415723"/>
            <a:ext cx="494937" cy="494937"/>
          </a:xfrm>
          <a:prstGeom prst="rect">
            <a:avLst/>
          </a:prstGeom>
        </p:spPr>
      </p:pic>
      <p:pic>
        <p:nvPicPr>
          <p:cNvPr id="85" name="Graphic 84" descr="Artificial Intelligence with solid fill">
            <a:extLst>
              <a:ext uri="{FF2B5EF4-FFF2-40B4-BE49-F238E27FC236}">
                <a16:creationId xmlns:a16="http://schemas.microsoft.com/office/drawing/2014/main" id="{E191A6BC-4E36-1B0A-1880-644B2022AC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43205" y="2865085"/>
            <a:ext cx="494937" cy="494937"/>
          </a:xfrm>
          <a:prstGeom prst="rect">
            <a:avLst/>
          </a:prstGeom>
        </p:spPr>
      </p:pic>
      <p:pic>
        <p:nvPicPr>
          <p:cNvPr id="86" name="Graphic 85" descr="Artificial Intelligence with solid fill">
            <a:extLst>
              <a:ext uri="{FF2B5EF4-FFF2-40B4-BE49-F238E27FC236}">
                <a16:creationId xmlns:a16="http://schemas.microsoft.com/office/drawing/2014/main" id="{EDB65C19-3E6C-C4AF-C3E5-D4C007C634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06621" y="1477203"/>
            <a:ext cx="494937" cy="494937"/>
          </a:xfrm>
          <a:prstGeom prst="rect">
            <a:avLst/>
          </a:prstGeom>
        </p:spPr>
      </p:pic>
      <p:pic>
        <p:nvPicPr>
          <p:cNvPr id="87" name="Graphic 86" descr="Artificial Intelligence with solid fill">
            <a:extLst>
              <a:ext uri="{FF2B5EF4-FFF2-40B4-BE49-F238E27FC236}">
                <a16:creationId xmlns:a16="http://schemas.microsoft.com/office/drawing/2014/main" id="{CFD327B7-1541-0FA9-E197-478283013C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8692" y="2926565"/>
            <a:ext cx="494937" cy="494937"/>
          </a:xfrm>
          <a:prstGeom prst="rect">
            <a:avLst/>
          </a:prstGeom>
        </p:spPr>
      </p:pic>
      <p:pic>
        <p:nvPicPr>
          <p:cNvPr id="89" name="Graphic 88" descr="Office worker male with solid fill">
            <a:extLst>
              <a:ext uri="{FF2B5EF4-FFF2-40B4-BE49-F238E27FC236}">
                <a16:creationId xmlns:a16="http://schemas.microsoft.com/office/drawing/2014/main" id="{7614EF41-5888-9315-D7F0-89B3C09D866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4216810"/>
            <a:ext cx="557404" cy="557404"/>
          </a:xfrm>
          <a:prstGeom prst="rect">
            <a:avLst/>
          </a:prstGeom>
        </p:spPr>
      </p:pic>
      <p:pic>
        <p:nvPicPr>
          <p:cNvPr id="90" name="Graphic 89" descr="Office worker male with solid fill">
            <a:extLst>
              <a:ext uri="{FF2B5EF4-FFF2-40B4-BE49-F238E27FC236}">
                <a16:creationId xmlns:a16="http://schemas.microsoft.com/office/drawing/2014/main" id="{AE816B1A-5D50-F376-C2F6-7A68F4D7092D}"/>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2392780" y="4200820"/>
            <a:ext cx="557404" cy="557404"/>
          </a:xfrm>
          <a:prstGeom prst="rect">
            <a:avLst/>
          </a:prstGeom>
        </p:spPr>
      </p:pic>
      <p:pic>
        <p:nvPicPr>
          <p:cNvPr id="91" name="Graphic 90" descr="Office worker male with solid fill">
            <a:extLst>
              <a:ext uri="{FF2B5EF4-FFF2-40B4-BE49-F238E27FC236}">
                <a16:creationId xmlns:a16="http://schemas.microsoft.com/office/drawing/2014/main" id="{C3757057-9697-1638-3DD4-ADB20875A674}"/>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4805086" y="4208759"/>
            <a:ext cx="557404" cy="557404"/>
          </a:xfrm>
          <a:prstGeom prst="rect">
            <a:avLst/>
          </a:prstGeom>
        </p:spPr>
      </p:pic>
      <p:pic>
        <p:nvPicPr>
          <p:cNvPr id="92" name="Graphic 91" descr="Office worker male with solid fill">
            <a:extLst>
              <a:ext uri="{FF2B5EF4-FFF2-40B4-BE49-F238E27FC236}">
                <a16:creationId xmlns:a16="http://schemas.microsoft.com/office/drawing/2014/main" id="{10BA8A94-5A04-D2DB-1453-504963611E2D}"/>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7161136" y="4200820"/>
            <a:ext cx="557404" cy="557404"/>
          </a:xfrm>
          <a:prstGeom prst="rect">
            <a:avLst/>
          </a:prstGeom>
        </p:spPr>
      </p:pic>
      <p:pic>
        <p:nvPicPr>
          <p:cNvPr id="93" name="Graphic 92" descr="Office worker male with solid fill">
            <a:extLst>
              <a:ext uri="{FF2B5EF4-FFF2-40B4-BE49-F238E27FC236}">
                <a16:creationId xmlns:a16="http://schemas.microsoft.com/office/drawing/2014/main" id="{B58B81DA-E47F-48A6-D942-50ADE5218C74}"/>
              </a:ext>
            </a:extLst>
          </p:cNvPr>
          <p:cNvPicPr>
            <a:picLocks noChangeAspect="1"/>
          </p:cNvPicPr>
          <p:nvPr/>
        </p:nvPicPr>
        <p:blipFill>
          <a:blip r:embed="rId5">
            <a:extLst>
              <a:ext uri="{96DAC541-7B7A-43D3-8B79-37D633B846F1}">
                <asvg:svgBlip xmlns:asvg="http://schemas.microsoft.com/office/drawing/2016/SVG/main" r:embed="rId7"/>
              </a:ext>
            </a:extLst>
          </a:blip>
          <a:stretch>
            <a:fillRect/>
          </a:stretch>
        </p:blipFill>
        <p:spPr>
          <a:xfrm>
            <a:off x="9588692" y="4218763"/>
            <a:ext cx="557404" cy="557404"/>
          </a:xfrm>
          <a:prstGeom prst="rect">
            <a:avLst/>
          </a:prstGeom>
        </p:spPr>
      </p:pic>
      <p:sp>
        <p:nvSpPr>
          <p:cNvPr id="94" name="TextBox 93">
            <a:extLst>
              <a:ext uri="{FF2B5EF4-FFF2-40B4-BE49-F238E27FC236}">
                <a16:creationId xmlns:a16="http://schemas.microsoft.com/office/drawing/2014/main" id="{2258C89C-FAA4-602C-17AF-04DC713D2759}"/>
              </a:ext>
            </a:extLst>
          </p:cNvPr>
          <p:cNvSpPr txBox="1"/>
          <p:nvPr/>
        </p:nvSpPr>
        <p:spPr>
          <a:xfrm>
            <a:off x="279042" y="4833447"/>
            <a:ext cx="2244525" cy="246221"/>
          </a:xfrm>
          <a:prstGeom prst="rect">
            <a:avLst/>
          </a:prstGeom>
          <a:noFill/>
        </p:spPr>
        <p:txBody>
          <a:bodyPr wrap="none" rtlCol="0">
            <a:spAutoFit/>
          </a:bodyPr>
          <a:lstStyle/>
          <a:p>
            <a:r>
              <a:rPr lang="en-US" sz="1000" b="1" dirty="0">
                <a:solidFill>
                  <a:srgbClr val="FF0000"/>
                </a:solidFill>
              </a:rPr>
              <a:t>Not needed after ADP implementation</a:t>
            </a:r>
            <a:endParaRPr lang="en-IN" sz="1000" b="1" dirty="0">
              <a:solidFill>
                <a:srgbClr val="FF0000"/>
              </a:solidFill>
            </a:endParaRPr>
          </a:p>
        </p:txBody>
      </p:sp>
      <p:sp>
        <p:nvSpPr>
          <p:cNvPr id="95" name="TextBox 94">
            <a:extLst>
              <a:ext uri="{FF2B5EF4-FFF2-40B4-BE49-F238E27FC236}">
                <a16:creationId xmlns:a16="http://schemas.microsoft.com/office/drawing/2014/main" id="{172B79E8-4793-06C7-B74D-4C220FC443BA}"/>
              </a:ext>
            </a:extLst>
          </p:cNvPr>
          <p:cNvSpPr txBox="1"/>
          <p:nvPr/>
        </p:nvSpPr>
        <p:spPr>
          <a:xfrm>
            <a:off x="5665112" y="4818835"/>
            <a:ext cx="1079142" cy="246221"/>
          </a:xfrm>
          <a:prstGeom prst="rect">
            <a:avLst/>
          </a:prstGeom>
          <a:noFill/>
        </p:spPr>
        <p:txBody>
          <a:bodyPr wrap="none" rtlCol="0">
            <a:spAutoFit/>
          </a:bodyPr>
          <a:lstStyle/>
          <a:p>
            <a:r>
              <a:rPr lang="en-US" sz="1000" b="1" dirty="0">
                <a:solidFill>
                  <a:srgbClr val="FF0000"/>
                </a:solidFill>
              </a:rPr>
              <a:t>Can be taken off</a:t>
            </a:r>
            <a:endParaRPr lang="en-IN" sz="1000" b="1" dirty="0">
              <a:solidFill>
                <a:srgbClr val="FF0000"/>
              </a:solidFill>
            </a:endParaRPr>
          </a:p>
        </p:txBody>
      </p:sp>
      <p:sp>
        <p:nvSpPr>
          <p:cNvPr id="96" name="TextBox 95">
            <a:extLst>
              <a:ext uri="{FF2B5EF4-FFF2-40B4-BE49-F238E27FC236}">
                <a16:creationId xmlns:a16="http://schemas.microsoft.com/office/drawing/2014/main" id="{3B06A5C7-FF10-778E-0582-1956301B836F}"/>
              </a:ext>
            </a:extLst>
          </p:cNvPr>
          <p:cNvSpPr txBox="1"/>
          <p:nvPr/>
        </p:nvSpPr>
        <p:spPr>
          <a:xfrm>
            <a:off x="969573" y="5618390"/>
            <a:ext cx="9985298" cy="369332"/>
          </a:xfrm>
          <a:prstGeom prst="rect">
            <a:avLst/>
          </a:prstGeom>
          <a:noFill/>
        </p:spPr>
        <p:txBody>
          <a:bodyPr wrap="none" rtlCol="0">
            <a:spAutoFit/>
          </a:bodyPr>
          <a:lstStyle/>
          <a:p>
            <a:r>
              <a:rPr lang="en-US" b="1" dirty="0"/>
              <a:t>Proposed to reduce current TAT of over </a:t>
            </a:r>
            <a:r>
              <a:rPr lang="en-US" b="1" dirty="0">
                <a:solidFill>
                  <a:schemeClr val="accent5"/>
                </a:solidFill>
              </a:rPr>
              <a:t>45 days in India </a:t>
            </a:r>
            <a:r>
              <a:rPr lang="en-US" b="1" dirty="0"/>
              <a:t>and over </a:t>
            </a:r>
            <a:r>
              <a:rPr lang="en-US" b="1" dirty="0">
                <a:solidFill>
                  <a:schemeClr val="accent5"/>
                </a:solidFill>
              </a:rPr>
              <a:t>60 days in PH </a:t>
            </a:r>
            <a:r>
              <a:rPr lang="en-US" b="1" dirty="0"/>
              <a:t>to </a:t>
            </a:r>
            <a:r>
              <a:rPr lang="en-US" b="1" dirty="0">
                <a:solidFill>
                  <a:srgbClr val="00B050"/>
                </a:solidFill>
              </a:rPr>
              <a:t>less than 25 days. </a:t>
            </a:r>
            <a:endParaRPr lang="en-IN" b="1" dirty="0">
              <a:solidFill>
                <a:srgbClr val="00B050"/>
              </a:solidFill>
            </a:endParaRPr>
          </a:p>
        </p:txBody>
      </p:sp>
      <p:graphicFrame>
        <p:nvGraphicFramePr>
          <p:cNvPr id="3" name="Object 2">
            <a:extLst>
              <a:ext uri="{FF2B5EF4-FFF2-40B4-BE49-F238E27FC236}">
                <a16:creationId xmlns:a16="http://schemas.microsoft.com/office/drawing/2014/main" id="{291F59F8-3CAA-5DA5-A150-1CBFF66DBE08}"/>
              </a:ext>
            </a:extLst>
          </p:cNvPr>
          <p:cNvGraphicFramePr>
            <a:graphicFrameLocks noChangeAspect="1"/>
          </p:cNvGraphicFramePr>
          <p:nvPr>
            <p:extLst>
              <p:ext uri="{D42A27DB-BD31-4B8C-83A1-F6EECF244321}">
                <p14:modId xmlns:p14="http://schemas.microsoft.com/office/powerpoint/2010/main" val="4153829688"/>
              </p:ext>
            </p:extLst>
          </p:nvPr>
        </p:nvGraphicFramePr>
        <p:xfrm>
          <a:off x="10883153" y="5517353"/>
          <a:ext cx="914400" cy="771525"/>
        </p:xfrm>
        <a:graphic>
          <a:graphicData uri="http://schemas.openxmlformats.org/presentationml/2006/ole">
            <mc:AlternateContent xmlns:mc="http://schemas.openxmlformats.org/markup-compatibility/2006">
              <mc:Choice xmlns:v="urn:schemas-microsoft-com:vml" Requires="v">
                <p:oleObj name="Worksheet" showAsIcon="1" r:id="rId8" imgW="914570" imgH="771690" progId="Excel.Sheet.12">
                  <p:embed/>
                </p:oleObj>
              </mc:Choice>
              <mc:Fallback>
                <p:oleObj name="Worksheet" showAsIcon="1" r:id="rId8" imgW="914570" imgH="771690" progId="Excel.Sheet.12">
                  <p:embed/>
                  <p:pic>
                    <p:nvPicPr>
                      <p:cNvPr id="3" name="Object 2">
                        <a:extLst>
                          <a:ext uri="{FF2B5EF4-FFF2-40B4-BE49-F238E27FC236}">
                            <a16:creationId xmlns:a16="http://schemas.microsoft.com/office/drawing/2014/main" id="{291F59F8-3CAA-5DA5-A150-1CBFF66DBE08}"/>
                          </a:ext>
                        </a:extLst>
                      </p:cNvPr>
                      <p:cNvPicPr/>
                      <p:nvPr/>
                    </p:nvPicPr>
                    <p:blipFill>
                      <a:blip r:embed="rId9"/>
                      <a:stretch>
                        <a:fillRect/>
                      </a:stretch>
                    </p:blipFill>
                    <p:spPr>
                      <a:xfrm>
                        <a:off x="10883153" y="5517353"/>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327401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2386F-64E6-0F43-9B87-954FB602A852}"/>
            </a:ext>
          </a:extLst>
        </p:cNvPr>
        <p:cNvGrpSpPr/>
        <p:nvPr/>
      </p:nvGrpSpPr>
      <p:grpSpPr>
        <a:xfrm>
          <a:off x="0" y="0"/>
          <a:ext cx="0" cy="0"/>
          <a:chOff x="0" y="0"/>
          <a:chExt cx="0" cy="0"/>
        </a:xfrm>
      </p:grpSpPr>
      <p:sp>
        <p:nvSpPr>
          <p:cNvPr id="20" name="Title 8">
            <a:extLst>
              <a:ext uri="{FF2B5EF4-FFF2-40B4-BE49-F238E27FC236}">
                <a16:creationId xmlns:a16="http://schemas.microsoft.com/office/drawing/2014/main" id="{15396A4A-2AD8-D96F-676C-97691BCFE865}"/>
              </a:ext>
            </a:extLst>
          </p:cNvPr>
          <p:cNvSpPr>
            <a:spLocks noGrp="1"/>
          </p:cNvSpPr>
          <p:nvPr>
            <p:ph type="title"/>
          </p:nvPr>
        </p:nvSpPr>
        <p:spPr>
          <a:xfrm>
            <a:off x="342901" y="189098"/>
            <a:ext cx="10215230" cy="469324"/>
          </a:xfrm>
        </p:spPr>
        <p:txBody>
          <a:bodyPr/>
          <a:lstStyle/>
          <a:p>
            <a:r>
              <a:rPr lang="en-US" dirty="0"/>
              <a:t>F&amp;F Process Flow (Proposed)</a:t>
            </a:r>
          </a:p>
        </p:txBody>
      </p:sp>
      <p:sp>
        <p:nvSpPr>
          <p:cNvPr id="2" name="Rectangle 1">
            <a:extLst>
              <a:ext uri="{FF2B5EF4-FFF2-40B4-BE49-F238E27FC236}">
                <a16:creationId xmlns:a16="http://schemas.microsoft.com/office/drawing/2014/main" id="{C3ECB53A-F373-B895-092E-4A1BFA22E759}"/>
              </a:ext>
            </a:extLst>
          </p:cNvPr>
          <p:cNvSpPr/>
          <p:nvPr/>
        </p:nvSpPr>
        <p:spPr>
          <a:xfrm>
            <a:off x="7539248" y="5454886"/>
            <a:ext cx="1097280" cy="473408"/>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Employee Consensus</a:t>
            </a:r>
          </a:p>
        </p:txBody>
      </p:sp>
      <p:sp>
        <p:nvSpPr>
          <p:cNvPr id="3" name="Rectangle 2">
            <a:extLst>
              <a:ext uri="{FF2B5EF4-FFF2-40B4-BE49-F238E27FC236}">
                <a16:creationId xmlns:a16="http://schemas.microsoft.com/office/drawing/2014/main" id="{DF99E21F-BE8C-DD5D-F590-737A8C189B96}"/>
              </a:ext>
            </a:extLst>
          </p:cNvPr>
          <p:cNvSpPr/>
          <p:nvPr/>
        </p:nvSpPr>
        <p:spPr>
          <a:xfrm>
            <a:off x="6016386" y="5454886"/>
            <a:ext cx="1097280" cy="473408"/>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Data to Finance team for accounting</a:t>
            </a:r>
          </a:p>
        </p:txBody>
      </p:sp>
      <p:sp>
        <p:nvSpPr>
          <p:cNvPr id="5" name="Rectangle 4">
            <a:extLst>
              <a:ext uri="{FF2B5EF4-FFF2-40B4-BE49-F238E27FC236}">
                <a16:creationId xmlns:a16="http://schemas.microsoft.com/office/drawing/2014/main" id="{C4829331-9D90-CC51-7A3A-4C10980301CC}"/>
              </a:ext>
            </a:extLst>
          </p:cNvPr>
          <p:cNvSpPr/>
          <p:nvPr/>
        </p:nvSpPr>
        <p:spPr>
          <a:xfrm>
            <a:off x="2970662" y="5454886"/>
            <a:ext cx="1097280" cy="473408"/>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F&amp;F Draft received from Vendor</a:t>
            </a:r>
          </a:p>
        </p:txBody>
      </p:sp>
      <p:sp>
        <p:nvSpPr>
          <p:cNvPr id="6" name="Rectangle 5">
            <a:extLst>
              <a:ext uri="{FF2B5EF4-FFF2-40B4-BE49-F238E27FC236}">
                <a16:creationId xmlns:a16="http://schemas.microsoft.com/office/drawing/2014/main" id="{ADFEBD27-65CC-F51E-4694-6E8717558900}"/>
              </a:ext>
            </a:extLst>
          </p:cNvPr>
          <p:cNvSpPr/>
          <p:nvPr/>
        </p:nvSpPr>
        <p:spPr>
          <a:xfrm>
            <a:off x="4493524" y="5454886"/>
            <a:ext cx="1097280" cy="473408"/>
          </a:xfrm>
          <a:prstGeom prst="rect">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Validation by Farewell Team</a:t>
            </a:r>
          </a:p>
        </p:txBody>
      </p:sp>
      <p:sp>
        <p:nvSpPr>
          <p:cNvPr id="7" name="Rectangle 6">
            <a:extLst>
              <a:ext uri="{FF2B5EF4-FFF2-40B4-BE49-F238E27FC236}">
                <a16:creationId xmlns:a16="http://schemas.microsoft.com/office/drawing/2014/main" id="{7031ED2B-ED87-9B9C-D1B1-B7E5FF21131B}"/>
              </a:ext>
            </a:extLst>
          </p:cNvPr>
          <p:cNvSpPr/>
          <p:nvPr/>
        </p:nvSpPr>
        <p:spPr>
          <a:xfrm>
            <a:off x="9062110" y="5454886"/>
            <a:ext cx="1097280" cy="473408"/>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F&amp;F to Finance along with HRSS lead approval</a:t>
            </a:r>
          </a:p>
        </p:txBody>
      </p:sp>
      <p:sp>
        <p:nvSpPr>
          <p:cNvPr id="8" name="Rectangle 7">
            <a:extLst>
              <a:ext uri="{FF2B5EF4-FFF2-40B4-BE49-F238E27FC236}">
                <a16:creationId xmlns:a16="http://schemas.microsoft.com/office/drawing/2014/main" id="{A7ED8AEC-49DB-BD4C-02AF-96AEE45D9E11}"/>
              </a:ext>
            </a:extLst>
          </p:cNvPr>
          <p:cNvSpPr/>
          <p:nvPr/>
        </p:nvSpPr>
        <p:spPr>
          <a:xfrm>
            <a:off x="1447800" y="5454886"/>
            <a:ext cx="1097280" cy="473408"/>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Send F&amp;F Input to Vendor</a:t>
            </a:r>
          </a:p>
        </p:txBody>
      </p:sp>
      <p:sp>
        <p:nvSpPr>
          <p:cNvPr id="9" name="Rectangle 8">
            <a:extLst>
              <a:ext uri="{FF2B5EF4-FFF2-40B4-BE49-F238E27FC236}">
                <a16:creationId xmlns:a16="http://schemas.microsoft.com/office/drawing/2014/main" id="{0F3F39E2-5F04-74C4-B015-38E682D79E5F}"/>
              </a:ext>
            </a:extLst>
          </p:cNvPr>
          <p:cNvSpPr/>
          <p:nvPr/>
        </p:nvSpPr>
        <p:spPr>
          <a:xfrm>
            <a:off x="423333" y="1257300"/>
            <a:ext cx="557463" cy="140970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lIns="45720" rIns="45720" rtlCol="0" anchor="ctr" anchorCtr="0"/>
          <a:lstStyle/>
          <a:p>
            <a:pPr algn="ctr"/>
            <a:r>
              <a:rPr lang="en-US" sz="1200" b="1" dirty="0">
                <a:latin typeface="Arial" panose="020B0604020202020204" pitchFamily="34" charset="0"/>
                <a:cs typeface="Arial" panose="020B0604020202020204" pitchFamily="34" charset="0"/>
              </a:rPr>
              <a:t>Employee</a:t>
            </a:r>
          </a:p>
        </p:txBody>
      </p:sp>
      <p:sp>
        <p:nvSpPr>
          <p:cNvPr id="10" name="Rectangle 9">
            <a:extLst>
              <a:ext uri="{FF2B5EF4-FFF2-40B4-BE49-F238E27FC236}">
                <a16:creationId xmlns:a16="http://schemas.microsoft.com/office/drawing/2014/main" id="{2992F6BD-2BE6-D815-4960-C5C0F0C7363F}"/>
              </a:ext>
            </a:extLst>
          </p:cNvPr>
          <p:cNvSpPr/>
          <p:nvPr/>
        </p:nvSpPr>
        <p:spPr>
          <a:xfrm>
            <a:off x="423333" y="2705100"/>
            <a:ext cx="557463" cy="1049564"/>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lIns="45720" rIns="45720" rtlCol="0" anchor="ctr" anchorCtr="0"/>
          <a:lstStyle/>
          <a:p>
            <a:pPr algn="ctr"/>
            <a:r>
              <a:rPr lang="en-US" sz="1200" b="1" dirty="0">
                <a:latin typeface="Arial" panose="020B0604020202020204" pitchFamily="34" charset="0"/>
                <a:cs typeface="Arial" panose="020B0604020202020204" pitchFamily="34" charset="0"/>
              </a:rPr>
              <a:t>Supervisor/</a:t>
            </a:r>
            <a:br>
              <a:rPr lang="en-US" sz="1200" b="1"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HR</a:t>
            </a:r>
          </a:p>
        </p:txBody>
      </p:sp>
      <p:sp>
        <p:nvSpPr>
          <p:cNvPr id="11" name="Rectangle 10">
            <a:extLst>
              <a:ext uri="{FF2B5EF4-FFF2-40B4-BE49-F238E27FC236}">
                <a16:creationId xmlns:a16="http://schemas.microsoft.com/office/drawing/2014/main" id="{94850C5F-9B8B-B135-A8DE-4575616E519A}"/>
              </a:ext>
            </a:extLst>
          </p:cNvPr>
          <p:cNvSpPr/>
          <p:nvPr/>
        </p:nvSpPr>
        <p:spPr>
          <a:xfrm>
            <a:off x="423333" y="3754665"/>
            <a:ext cx="557463" cy="261049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lIns="45720" rIns="45720" rtlCol="0" anchor="ctr" anchorCtr="0"/>
          <a:lstStyle/>
          <a:p>
            <a:pPr algn="ctr"/>
            <a:r>
              <a:rPr lang="en-US" sz="1200" b="1" dirty="0">
                <a:latin typeface="Arial" panose="020B0604020202020204" pitchFamily="34" charset="0"/>
                <a:cs typeface="Arial" panose="020B0604020202020204" pitchFamily="34" charset="0"/>
              </a:rPr>
              <a:t>HRSS +Other Departments</a:t>
            </a:r>
          </a:p>
        </p:txBody>
      </p:sp>
      <p:sp>
        <p:nvSpPr>
          <p:cNvPr id="12" name="Rectangle 11">
            <a:extLst>
              <a:ext uri="{FF2B5EF4-FFF2-40B4-BE49-F238E27FC236}">
                <a16:creationId xmlns:a16="http://schemas.microsoft.com/office/drawing/2014/main" id="{9831C5B3-3D69-1AE0-B711-01B2A28B971D}"/>
              </a:ext>
            </a:extLst>
          </p:cNvPr>
          <p:cNvSpPr/>
          <p:nvPr/>
        </p:nvSpPr>
        <p:spPr>
          <a:xfrm>
            <a:off x="423333" y="800100"/>
            <a:ext cx="11540067" cy="45720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horz" lIns="45720" rIns="45720" rtlCol="0" anchor="ctr" anchorCtr="0"/>
          <a:lstStyle/>
          <a:p>
            <a:r>
              <a:rPr lang="en-US" sz="1200" b="1" dirty="0">
                <a:latin typeface="Arial" panose="020B0604020202020204" pitchFamily="34" charset="0"/>
                <a:cs typeface="Arial" panose="020B0604020202020204" pitchFamily="34" charset="0"/>
              </a:rPr>
              <a:t>Separation &amp; Final Pay – IN</a:t>
            </a:r>
          </a:p>
        </p:txBody>
      </p:sp>
      <p:sp>
        <p:nvSpPr>
          <p:cNvPr id="13" name="Rectangle 12">
            <a:extLst>
              <a:ext uri="{FF2B5EF4-FFF2-40B4-BE49-F238E27FC236}">
                <a16:creationId xmlns:a16="http://schemas.microsoft.com/office/drawing/2014/main" id="{A18F8925-D7EA-AF2B-9E98-E3DB88C50286}"/>
              </a:ext>
            </a:extLst>
          </p:cNvPr>
          <p:cNvSpPr/>
          <p:nvPr/>
        </p:nvSpPr>
        <p:spPr>
          <a:xfrm>
            <a:off x="433137" y="800100"/>
            <a:ext cx="11530263" cy="5565063"/>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ED28FD3D-662C-5FCF-3D56-D96FA4641353}"/>
              </a:ext>
            </a:extLst>
          </p:cNvPr>
          <p:cNvCxnSpPr>
            <a:cxnSpLocks/>
          </p:cNvCxnSpPr>
          <p:nvPr/>
        </p:nvCxnSpPr>
        <p:spPr>
          <a:xfrm>
            <a:off x="976561" y="2667000"/>
            <a:ext cx="10986839" cy="0"/>
          </a:xfrm>
          <a:prstGeom prst="line">
            <a:avLst/>
          </a:prstGeom>
          <a:ln w="31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5C6F5BC-0A6A-7F29-70A1-A6D9282D3845}"/>
              </a:ext>
            </a:extLst>
          </p:cNvPr>
          <p:cNvCxnSpPr>
            <a:cxnSpLocks/>
          </p:cNvCxnSpPr>
          <p:nvPr/>
        </p:nvCxnSpPr>
        <p:spPr>
          <a:xfrm>
            <a:off x="952500" y="3733800"/>
            <a:ext cx="10986839" cy="0"/>
          </a:xfrm>
          <a:prstGeom prst="line">
            <a:avLst/>
          </a:prstGeom>
          <a:ln w="31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6" name="Flowchart: Terminator 15">
            <a:extLst>
              <a:ext uri="{FF2B5EF4-FFF2-40B4-BE49-F238E27FC236}">
                <a16:creationId xmlns:a16="http://schemas.microsoft.com/office/drawing/2014/main" id="{0F2E5B52-2090-28BF-BCB7-FD38B9779ACD}"/>
              </a:ext>
            </a:extLst>
          </p:cNvPr>
          <p:cNvSpPr/>
          <p:nvPr/>
        </p:nvSpPr>
        <p:spPr>
          <a:xfrm>
            <a:off x="1196803" y="1731760"/>
            <a:ext cx="1312200" cy="389808"/>
          </a:xfrm>
          <a:prstGeom prst="flowChartTerminator">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Submit Resignation on SF</a:t>
            </a:r>
          </a:p>
        </p:txBody>
      </p:sp>
      <p:sp>
        <p:nvSpPr>
          <p:cNvPr id="17" name="Rectangle 16">
            <a:extLst>
              <a:ext uri="{FF2B5EF4-FFF2-40B4-BE49-F238E27FC236}">
                <a16:creationId xmlns:a16="http://schemas.microsoft.com/office/drawing/2014/main" id="{48B3B0D1-75A0-B88E-2A1F-1D0990265FD6}"/>
              </a:ext>
            </a:extLst>
          </p:cNvPr>
          <p:cNvSpPr/>
          <p:nvPr/>
        </p:nvSpPr>
        <p:spPr>
          <a:xfrm>
            <a:off x="1414995" y="1219200"/>
            <a:ext cx="1857386" cy="4763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Trigger point for Voluntary Separation</a:t>
            </a:r>
          </a:p>
        </p:txBody>
      </p:sp>
      <p:sp>
        <p:nvSpPr>
          <p:cNvPr id="18" name="Flowchart: Predefined Process 17">
            <a:extLst>
              <a:ext uri="{FF2B5EF4-FFF2-40B4-BE49-F238E27FC236}">
                <a16:creationId xmlns:a16="http://schemas.microsoft.com/office/drawing/2014/main" id="{1CE7808F-1D1F-9929-5C86-87FEC965CD72}"/>
              </a:ext>
            </a:extLst>
          </p:cNvPr>
          <p:cNvSpPr/>
          <p:nvPr/>
        </p:nvSpPr>
        <p:spPr>
          <a:xfrm>
            <a:off x="7159966" y="1700802"/>
            <a:ext cx="2215397" cy="423000"/>
          </a:xfrm>
          <a:prstGeom prst="flowChartPredefinedProcess">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Update timesheet in SF</a:t>
            </a:r>
          </a:p>
        </p:txBody>
      </p:sp>
      <p:cxnSp>
        <p:nvCxnSpPr>
          <p:cNvPr id="19" name="Straight Arrow Connector 18">
            <a:extLst>
              <a:ext uri="{FF2B5EF4-FFF2-40B4-BE49-F238E27FC236}">
                <a16:creationId xmlns:a16="http://schemas.microsoft.com/office/drawing/2014/main" id="{2F48975F-5D67-14A4-2E69-BA014458035C}"/>
              </a:ext>
            </a:extLst>
          </p:cNvPr>
          <p:cNvCxnSpPr>
            <a:cxnSpLocks/>
            <a:stCxn id="16" idx="3"/>
            <a:endCxn id="24" idx="1"/>
          </p:cNvCxnSpPr>
          <p:nvPr/>
        </p:nvCxnSpPr>
        <p:spPr>
          <a:xfrm flipV="1">
            <a:off x="2509003" y="1922100"/>
            <a:ext cx="577097" cy="4564"/>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A89D9BD6-79A5-961D-6EC4-9EC1F3B1E7D8}"/>
              </a:ext>
            </a:extLst>
          </p:cNvPr>
          <p:cNvCxnSpPr>
            <a:cxnSpLocks/>
            <a:stCxn id="24" idx="3"/>
            <a:endCxn id="75" idx="1"/>
          </p:cNvCxnSpPr>
          <p:nvPr/>
        </p:nvCxnSpPr>
        <p:spPr>
          <a:xfrm flipV="1">
            <a:off x="4300304" y="1921000"/>
            <a:ext cx="424096" cy="11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6BDC5C4-F7DF-292B-3842-B423921F5136}"/>
              </a:ext>
            </a:extLst>
          </p:cNvPr>
          <p:cNvCxnSpPr>
            <a:cxnSpLocks/>
            <a:endCxn id="18" idx="1"/>
          </p:cNvCxnSpPr>
          <p:nvPr/>
        </p:nvCxnSpPr>
        <p:spPr>
          <a:xfrm>
            <a:off x="6661760" y="1905915"/>
            <a:ext cx="498206" cy="6387"/>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45A2989-35E7-C3E1-9599-5FADC091E404}"/>
              </a:ext>
            </a:extLst>
          </p:cNvPr>
          <p:cNvCxnSpPr>
            <a:cxnSpLocks/>
            <a:stCxn id="16" idx="0"/>
          </p:cNvCxnSpPr>
          <p:nvPr/>
        </p:nvCxnSpPr>
        <p:spPr>
          <a:xfrm flipV="1">
            <a:off x="1852903" y="1656667"/>
            <a:ext cx="162104" cy="75093"/>
          </a:xfrm>
          <a:prstGeom prst="straightConnector1">
            <a:avLst/>
          </a:prstGeom>
          <a:ln>
            <a:solidFill>
              <a:schemeClr val="bg1">
                <a:lumMod val="50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7235A74B-9BA7-0280-C13F-6C01CB975EDD}"/>
              </a:ext>
            </a:extLst>
          </p:cNvPr>
          <p:cNvSpPr/>
          <p:nvPr/>
        </p:nvSpPr>
        <p:spPr>
          <a:xfrm>
            <a:off x="3086100" y="1710600"/>
            <a:ext cx="1214204" cy="423000"/>
          </a:xfrm>
          <a:prstGeom prst="rect">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Email HRBP/Supervisor</a:t>
            </a:r>
          </a:p>
        </p:txBody>
      </p:sp>
      <p:sp>
        <p:nvSpPr>
          <p:cNvPr id="25" name="Flowchart: Terminator 24">
            <a:extLst>
              <a:ext uri="{FF2B5EF4-FFF2-40B4-BE49-F238E27FC236}">
                <a16:creationId xmlns:a16="http://schemas.microsoft.com/office/drawing/2014/main" id="{CBFE98A8-E0D9-C2EC-C501-F9DCB6A7426F}"/>
              </a:ext>
            </a:extLst>
          </p:cNvPr>
          <p:cNvSpPr/>
          <p:nvPr/>
        </p:nvSpPr>
        <p:spPr>
          <a:xfrm>
            <a:off x="1107280" y="3113298"/>
            <a:ext cx="1349929" cy="557602"/>
          </a:xfrm>
          <a:prstGeom prst="flowChartTerminator">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Submit Separation/ Termination in SF</a:t>
            </a:r>
          </a:p>
        </p:txBody>
      </p:sp>
      <p:sp>
        <p:nvSpPr>
          <p:cNvPr id="26" name="Rectangle 25">
            <a:extLst>
              <a:ext uri="{FF2B5EF4-FFF2-40B4-BE49-F238E27FC236}">
                <a16:creationId xmlns:a16="http://schemas.microsoft.com/office/drawing/2014/main" id="{7B1F379B-F967-08A1-CDD9-C75C5A237428}"/>
              </a:ext>
            </a:extLst>
          </p:cNvPr>
          <p:cNvSpPr/>
          <p:nvPr/>
        </p:nvSpPr>
        <p:spPr>
          <a:xfrm>
            <a:off x="2964666" y="3202851"/>
            <a:ext cx="2215396" cy="423000"/>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Approve termination with applicable comments in SF</a:t>
            </a:r>
          </a:p>
        </p:txBody>
      </p:sp>
      <p:cxnSp>
        <p:nvCxnSpPr>
          <p:cNvPr id="27" name="Straight Arrow Connector 26">
            <a:extLst>
              <a:ext uri="{FF2B5EF4-FFF2-40B4-BE49-F238E27FC236}">
                <a16:creationId xmlns:a16="http://schemas.microsoft.com/office/drawing/2014/main" id="{A6024032-806C-D269-2C4B-C1C603EEEBAA}"/>
              </a:ext>
            </a:extLst>
          </p:cNvPr>
          <p:cNvCxnSpPr>
            <a:cxnSpLocks/>
            <a:stCxn id="25" idx="3"/>
          </p:cNvCxnSpPr>
          <p:nvPr/>
        </p:nvCxnSpPr>
        <p:spPr>
          <a:xfrm flipV="1">
            <a:off x="2457209" y="3387138"/>
            <a:ext cx="500550" cy="4961"/>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BB0669FC-C675-520B-E409-B9157024BAD7}"/>
              </a:ext>
            </a:extLst>
          </p:cNvPr>
          <p:cNvSpPr/>
          <p:nvPr/>
        </p:nvSpPr>
        <p:spPr>
          <a:xfrm>
            <a:off x="990600" y="2570728"/>
            <a:ext cx="1663043" cy="4763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Trigger point for Involuntary Separation</a:t>
            </a:r>
          </a:p>
        </p:txBody>
      </p:sp>
      <p:cxnSp>
        <p:nvCxnSpPr>
          <p:cNvPr id="29" name="Straight Arrow Connector 28">
            <a:extLst>
              <a:ext uri="{FF2B5EF4-FFF2-40B4-BE49-F238E27FC236}">
                <a16:creationId xmlns:a16="http://schemas.microsoft.com/office/drawing/2014/main" id="{EB2CEC08-89BB-2385-F704-D23D71B7A16D}"/>
              </a:ext>
            </a:extLst>
          </p:cNvPr>
          <p:cNvCxnSpPr>
            <a:cxnSpLocks/>
            <a:stCxn id="25" idx="0"/>
          </p:cNvCxnSpPr>
          <p:nvPr/>
        </p:nvCxnSpPr>
        <p:spPr>
          <a:xfrm flipV="1">
            <a:off x="1782245" y="2866201"/>
            <a:ext cx="80681" cy="247097"/>
          </a:xfrm>
          <a:prstGeom prst="straightConnector1">
            <a:avLst/>
          </a:prstGeom>
          <a:ln>
            <a:solidFill>
              <a:schemeClr val="bg1">
                <a:lumMod val="50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E24C1B68-5930-6ED3-E03B-E7BC102C28D7}"/>
              </a:ext>
            </a:extLst>
          </p:cNvPr>
          <p:cNvSpPr/>
          <p:nvPr/>
        </p:nvSpPr>
        <p:spPr>
          <a:xfrm>
            <a:off x="4152100" y="2706794"/>
            <a:ext cx="1679509" cy="4763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rial" panose="020B0604020202020204" pitchFamily="34" charset="0"/>
                <a:cs typeface="Arial" panose="020B0604020202020204" pitchFamily="34" charset="0"/>
              </a:rPr>
              <a:t>A Notification is triggered to all the stakeholders</a:t>
            </a:r>
          </a:p>
        </p:txBody>
      </p:sp>
      <p:cxnSp>
        <p:nvCxnSpPr>
          <p:cNvPr id="32" name="Straight Arrow Connector 31">
            <a:extLst>
              <a:ext uri="{FF2B5EF4-FFF2-40B4-BE49-F238E27FC236}">
                <a16:creationId xmlns:a16="http://schemas.microsoft.com/office/drawing/2014/main" id="{B353B810-7A05-5911-213E-95662CB60217}"/>
              </a:ext>
            </a:extLst>
          </p:cNvPr>
          <p:cNvCxnSpPr>
            <a:cxnSpLocks/>
          </p:cNvCxnSpPr>
          <p:nvPr/>
        </p:nvCxnSpPr>
        <p:spPr>
          <a:xfrm flipV="1">
            <a:off x="4005277" y="2944958"/>
            <a:ext cx="236763" cy="205187"/>
          </a:xfrm>
          <a:prstGeom prst="straightConnector1">
            <a:avLst/>
          </a:prstGeom>
          <a:ln>
            <a:solidFill>
              <a:schemeClr val="bg1">
                <a:lumMod val="50000"/>
              </a:schemeClr>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65502D00-8049-EE79-8F46-3941BE32DBF2}"/>
              </a:ext>
            </a:extLst>
          </p:cNvPr>
          <p:cNvSpPr/>
          <p:nvPr/>
        </p:nvSpPr>
        <p:spPr>
          <a:xfrm>
            <a:off x="1257055" y="4016297"/>
            <a:ext cx="1886936" cy="765016"/>
          </a:xfrm>
          <a:prstGeom prst="rect">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System to ratify employment status and trigger mails to departments (Security/Technology &amp; Finance</a:t>
            </a:r>
          </a:p>
        </p:txBody>
      </p:sp>
      <p:cxnSp>
        <p:nvCxnSpPr>
          <p:cNvPr id="42" name="Straight Arrow Connector 103">
            <a:extLst>
              <a:ext uri="{FF2B5EF4-FFF2-40B4-BE49-F238E27FC236}">
                <a16:creationId xmlns:a16="http://schemas.microsoft.com/office/drawing/2014/main" id="{03A64882-5E87-DF34-457E-E864EEFE0D25}"/>
              </a:ext>
            </a:extLst>
          </p:cNvPr>
          <p:cNvCxnSpPr>
            <a:cxnSpLocks/>
            <a:stCxn id="26" idx="2"/>
            <a:endCxn id="37" idx="0"/>
          </p:cNvCxnSpPr>
          <p:nvPr/>
        </p:nvCxnSpPr>
        <p:spPr>
          <a:xfrm rot="5400000">
            <a:off x="2941221" y="2885154"/>
            <a:ext cx="390446" cy="1871841"/>
          </a:xfrm>
          <a:prstGeom prst="bentConnector3">
            <a:avLst>
              <a:gd name="adj1" fmla="val 50000"/>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18244B89-EF37-E415-6BEA-008F50776025}"/>
              </a:ext>
            </a:extLst>
          </p:cNvPr>
          <p:cNvCxnSpPr>
            <a:cxnSpLocks/>
          </p:cNvCxnSpPr>
          <p:nvPr/>
        </p:nvCxnSpPr>
        <p:spPr>
          <a:xfrm>
            <a:off x="2057400" y="4781313"/>
            <a:ext cx="0" cy="693251"/>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Flowchart: Terminator 49">
            <a:extLst>
              <a:ext uri="{FF2B5EF4-FFF2-40B4-BE49-F238E27FC236}">
                <a16:creationId xmlns:a16="http://schemas.microsoft.com/office/drawing/2014/main" id="{F366E387-9889-D826-FF02-63A17AD678AE}"/>
              </a:ext>
            </a:extLst>
          </p:cNvPr>
          <p:cNvSpPr/>
          <p:nvPr/>
        </p:nvSpPr>
        <p:spPr>
          <a:xfrm>
            <a:off x="10584972" y="5529169"/>
            <a:ext cx="1208612" cy="322606"/>
          </a:xfrm>
          <a:prstGeom prst="flowChartTerminator">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F&amp;F Payout</a:t>
            </a:r>
          </a:p>
        </p:txBody>
      </p:sp>
      <p:cxnSp>
        <p:nvCxnSpPr>
          <p:cNvPr id="59" name="Straight Arrow Connector 58">
            <a:extLst>
              <a:ext uri="{FF2B5EF4-FFF2-40B4-BE49-F238E27FC236}">
                <a16:creationId xmlns:a16="http://schemas.microsoft.com/office/drawing/2014/main" id="{D1246282-931B-7B80-AA10-EAB7440B7B41}"/>
              </a:ext>
            </a:extLst>
          </p:cNvPr>
          <p:cNvCxnSpPr>
            <a:cxnSpLocks/>
            <a:stCxn id="8" idx="3"/>
            <a:endCxn id="5" idx="1"/>
          </p:cNvCxnSpPr>
          <p:nvPr/>
        </p:nvCxnSpPr>
        <p:spPr>
          <a:xfrm>
            <a:off x="2545080" y="5691590"/>
            <a:ext cx="425582"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1FF9261E-D7B4-64D3-A8F4-19BD031B972D}"/>
              </a:ext>
            </a:extLst>
          </p:cNvPr>
          <p:cNvCxnSpPr>
            <a:cxnSpLocks/>
            <a:stCxn id="5" idx="3"/>
            <a:endCxn id="6" idx="1"/>
          </p:cNvCxnSpPr>
          <p:nvPr/>
        </p:nvCxnSpPr>
        <p:spPr>
          <a:xfrm>
            <a:off x="4067942" y="5691590"/>
            <a:ext cx="425582"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178511EE-BCCF-1FAA-6037-E529AEABF9B1}"/>
              </a:ext>
            </a:extLst>
          </p:cNvPr>
          <p:cNvCxnSpPr>
            <a:cxnSpLocks/>
            <a:stCxn id="6" idx="3"/>
            <a:endCxn id="3" idx="1"/>
          </p:cNvCxnSpPr>
          <p:nvPr/>
        </p:nvCxnSpPr>
        <p:spPr>
          <a:xfrm>
            <a:off x="5590804" y="5691590"/>
            <a:ext cx="425582"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F8ECD0D-340D-831F-1287-EE1B0159E3D1}"/>
              </a:ext>
            </a:extLst>
          </p:cNvPr>
          <p:cNvCxnSpPr>
            <a:cxnSpLocks/>
            <a:stCxn id="2" idx="3"/>
            <a:endCxn id="7" idx="1"/>
          </p:cNvCxnSpPr>
          <p:nvPr/>
        </p:nvCxnSpPr>
        <p:spPr>
          <a:xfrm>
            <a:off x="8636528" y="5691590"/>
            <a:ext cx="425582"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A21E3831-7435-13EB-C3A8-F3440573081F}"/>
              </a:ext>
            </a:extLst>
          </p:cNvPr>
          <p:cNvCxnSpPr>
            <a:cxnSpLocks/>
            <a:stCxn id="7" idx="3"/>
            <a:endCxn id="50" idx="1"/>
          </p:cNvCxnSpPr>
          <p:nvPr/>
        </p:nvCxnSpPr>
        <p:spPr>
          <a:xfrm flipV="1">
            <a:off x="10159390" y="5690472"/>
            <a:ext cx="425582" cy="1118"/>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4E50884F-E4B9-550A-8809-684EF75A8EF6}"/>
              </a:ext>
            </a:extLst>
          </p:cNvPr>
          <p:cNvCxnSpPr>
            <a:cxnSpLocks/>
            <a:stCxn id="3" idx="3"/>
            <a:endCxn id="2" idx="1"/>
          </p:cNvCxnSpPr>
          <p:nvPr/>
        </p:nvCxnSpPr>
        <p:spPr>
          <a:xfrm>
            <a:off x="7113666" y="5691590"/>
            <a:ext cx="425582"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6E960F29-F9AE-2FFD-3AEB-E63C9754B69F}"/>
              </a:ext>
            </a:extLst>
          </p:cNvPr>
          <p:cNvSpPr/>
          <p:nvPr/>
        </p:nvSpPr>
        <p:spPr>
          <a:xfrm>
            <a:off x="4724400" y="1688432"/>
            <a:ext cx="1981200" cy="465135"/>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On LWD Return FSL properties</a:t>
            </a:r>
          </a:p>
        </p:txBody>
      </p:sp>
      <p:cxnSp>
        <p:nvCxnSpPr>
          <p:cNvPr id="76" name="Connector: Elbow 75">
            <a:extLst>
              <a:ext uri="{FF2B5EF4-FFF2-40B4-BE49-F238E27FC236}">
                <a16:creationId xmlns:a16="http://schemas.microsoft.com/office/drawing/2014/main" id="{B6275D9F-84CC-55A8-3CEC-E32854F4E005}"/>
              </a:ext>
            </a:extLst>
          </p:cNvPr>
          <p:cNvCxnSpPr>
            <a:cxnSpLocks/>
            <a:stCxn id="75" idx="2"/>
            <a:endCxn id="37" idx="0"/>
          </p:cNvCxnSpPr>
          <p:nvPr/>
        </p:nvCxnSpPr>
        <p:spPr>
          <a:xfrm rot="5400000">
            <a:off x="3026397" y="1327694"/>
            <a:ext cx="1862730" cy="3514477"/>
          </a:xfrm>
          <a:prstGeom prst="bentConnector3">
            <a:avLst>
              <a:gd name="adj1" fmla="val 88815"/>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9" name="Connector: Elbow 78">
            <a:extLst>
              <a:ext uri="{FF2B5EF4-FFF2-40B4-BE49-F238E27FC236}">
                <a16:creationId xmlns:a16="http://schemas.microsoft.com/office/drawing/2014/main" id="{70FCC44A-E677-25DD-1169-0C596D740E55}"/>
              </a:ext>
            </a:extLst>
          </p:cNvPr>
          <p:cNvCxnSpPr>
            <a:cxnSpLocks/>
          </p:cNvCxnSpPr>
          <p:nvPr/>
        </p:nvCxnSpPr>
        <p:spPr>
          <a:xfrm rot="16200000" flipH="1">
            <a:off x="3213437" y="2493717"/>
            <a:ext cx="1069251" cy="379162"/>
          </a:xfrm>
          <a:prstGeom prst="bentConnector3">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Speech Bubble: Rectangle with Corners Rounded 101">
            <a:extLst>
              <a:ext uri="{FF2B5EF4-FFF2-40B4-BE49-F238E27FC236}">
                <a16:creationId xmlns:a16="http://schemas.microsoft.com/office/drawing/2014/main" id="{1BECD351-C4CF-CBA4-1B85-71C1916C1ABA}"/>
              </a:ext>
            </a:extLst>
          </p:cNvPr>
          <p:cNvSpPr/>
          <p:nvPr/>
        </p:nvSpPr>
        <p:spPr>
          <a:xfrm>
            <a:off x="3715112" y="3998340"/>
            <a:ext cx="3153441" cy="840360"/>
          </a:xfrm>
          <a:prstGeom prst="wedgeRoundRectCallout">
            <a:avLst>
              <a:gd name="adj1" fmla="val -67263"/>
              <a:gd name="adj2" fmla="val 21167"/>
              <a:gd name="adj3" fmla="val 16667"/>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EE2B4F6C-E308-35C7-B2D8-8ED0955B0348}"/>
              </a:ext>
            </a:extLst>
          </p:cNvPr>
          <p:cNvSpPr txBox="1"/>
          <p:nvPr/>
        </p:nvSpPr>
        <p:spPr>
          <a:xfrm>
            <a:off x="3695700" y="4000500"/>
            <a:ext cx="3153757" cy="861774"/>
          </a:xfrm>
          <a:prstGeom prst="rect">
            <a:avLst/>
          </a:prstGeom>
          <a:noFill/>
        </p:spPr>
        <p:txBody>
          <a:bodyPr wrap="square" rtlCol="0">
            <a:spAutoFit/>
          </a:bodyPr>
          <a:lstStyle/>
          <a:p>
            <a:pPr marL="137160" indent="-137160" algn="l">
              <a:buFont typeface="+mj-lt"/>
              <a:buAutoNum type="alphaUcPeriod"/>
            </a:pPr>
            <a:r>
              <a:rPr lang="en-US" sz="1000" dirty="0">
                <a:latin typeface="Arial" panose="020B0604020202020204" pitchFamily="34" charset="0"/>
                <a:cs typeface="Arial" panose="020B0604020202020204" pitchFamily="34" charset="0"/>
              </a:rPr>
              <a:t>If asset clearance not received within 7 days notifications to be sent </a:t>
            </a:r>
          </a:p>
          <a:p>
            <a:pPr marL="137160" indent="-137160" algn="l">
              <a:buFont typeface="+mj-lt"/>
              <a:buAutoNum type="alphaUcPeriod"/>
            </a:pPr>
            <a:r>
              <a:rPr lang="en-US" sz="1000" dirty="0">
                <a:latin typeface="Arial" panose="020B0604020202020204" pitchFamily="34" charset="0"/>
                <a:cs typeface="Arial" panose="020B0604020202020204" pitchFamily="34" charset="0"/>
              </a:rPr>
              <a:t>FNF will be processed without Incentive details and a secondary payout will be carried out once details received   </a:t>
            </a:r>
          </a:p>
        </p:txBody>
      </p:sp>
      <p:sp>
        <p:nvSpPr>
          <p:cNvPr id="4" name="Rectangle 3">
            <a:extLst>
              <a:ext uri="{FF2B5EF4-FFF2-40B4-BE49-F238E27FC236}">
                <a16:creationId xmlns:a16="http://schemas.microsoft.com/office/drawing/2014/main" id="{03D4209C-0CA7-9C5D-2169-1859F44E10BB}"/>
              </a:ext>
            </a:extLst>
          </p:cNvPr>
          <p:cNvSpPr/>
          <p:nvPr/>
        </p:nvSpPr>
        <p:spPr>
          <a:xfrm>
            <a:off x="5106793" y="2253648"/>
            <a:ext cx="484011" cy="208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accent5"/>
                </a:solidFill>
                <a:latin typeface="Arial" panose="020B0604020202020204" pitchFamily="34" charset="0"/>
                <a:cs typeface="Arial" panose="020B0604020202020204" pitchFamily="34" charset="0"/>
              </a:rPr>
              <a:t>DAY 0</a:t>
            </a:r>
          </a:p>
        </p:txBody>
      </p:sp>
      <p:sp>
        <p:nvSpPr>
          <p:cNvPr id="30" name="Rectangle 29">
            <a:extLst>
              <a:ext uri="{FF2B5EF4-FFF2-40B4-BE49-F238E27FC236}">
                <a16:creationId xmlns:a16="http://schemas.microsoft.com/office/drawing/2014/main" id="{3C6D9843-305A-0868-C30B-F41C5DCFDF73}"/>
              </a:ext>
            </a:extLst>
          </p:cNvPr>
          <p:cNvSpPr/>
          <p:nvPr/>
        </p:nvSpPr>
        <p:spPr>
          <a:xfrm>
            <a:off x="2133600" y="4800600"/>
            <a:ext cx="484011" cy="208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accent5"/>
                </a:solidFill>
                <a:latin typeface="Arial" panose="020B0604020202020204" pitchFamily="34" charset="0"/>
                <a:cs typeface="Arial" panose="020B0604020202020204" pitchFamily="34" charset="0"/>
              </a:rPr>
              <a:t>+2 </a:t>
            </a:r>
          </a:p>
        </p:txBody>
      </p:sp>
      <p:sp>
        <p:nvSpPr>
          <p:cNvPr id="33" name="Rectangle 32">
            <a:extLst>
              <a:ext uri="{FF2B5EF4-FFF2-40B4-BE49-F238E27FC236}">
                <a16:creationId xmlns:a16="http://schemas.microsoft.com/office/drawing/2014/main" id="{7A22CFC0-CBF5-5C1B-286B-63ECBB90DEB7}"/>
              </a:ext>
            </a:extLst>
          </p:cNvPr>
          <p:cNvSpPr/>
          <p:nvPr/>
        </p:nvSpPr>
        <p:spPr>
          <a:xfrm>
            <a:off x="2438400" y="5468850"/>
            <a:ext cx="484011" cy="208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accent5"/>
                </a:solidFill>
                <a:latin typeface="Arial" panose="020B0604020202020204" pitchFamily="34" charset="0"/>
                <a:cs typeface="Arial" panose="020B0604020202020204" pitchFamily="34" charset="0"/>
              </a:rPr>
              <a:t>+3</a:t>
            </a:r>
          </a:p>
        </p:txBody>
      </p:sp>
      <p:sp>
        <p:nvSpPr>
          <p:cNvPr id="34" name="Rectangle 33">
            <a:extLst>
              <a:ext uri="{FF2B5EF4-FFF2-40B4-BE49-F238E27FC236}">
                <a16:creationId xmlns:a16="http://schemas.microsoft.com/office/drawing/2014/main" id="{46DCDCCA-D272-2B34-A2B2-E9C7B096F267}"/>
              </a:ext>
            </a:extLst>
          </p:cNvPr>
          <p:cNvSpPr/>
          <p:nvPr/>
        </p:nvSpPr>
        <p:spPr>
          <a:xfrm>
            <a:off x="3973689" y="5468850"/>
            <a:ext cx="484011" cy="208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accent5"/>
                </a:solidFill>
                <a:latin typeface="Arial" panose="020B0604020202020204" pitchFamily="34" charset="0"/>
                <a:cs typeface="Arial" panose="020B0604020202020204" pitchFamily="34" charset="0"/>
              </a:rPr>
              <a:t>+2 </a:t>
            </a:r>
          </a:p>
        </p:txBody>
      </p:sp>
      <p:sp>
        <p:nvSpPr>
          <p:cNvPr id="35" name="Rectangle 34">
            <a:extLst>
              <a:ext uri="{FF2B5EF4-FFF2-40B4-BE49-F238E27FC236}">
                <a16:creationId xmlns:a16="http://schemas.microsoft.com/office/drawing/2014/main" id="{082D765A-2138-8B7B-859E-907965B59778}"/>
              </a:ext>
            </a:extLst>
          </p:cNvPr>
          <p:cNvSpPr/>
          <p:nvPr/>
        </p:nvSpPr>
        <p:spPr>
          <a:xfrm>
            <a:off x="5497689" y="5468850"/>
            <a:ext cx="484011" cy="208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accent5"/>
                </a:solidFill>
                <a:latin typeface="Arial" panose="020B0604020202020204" pitchFamily="34" charset="0"/>
                <a:cs typeface="Arial" panose="020B0604020202020204" pitchFamily="34" charset="0"/>
              </a:rPr>
              <a:t>+2 </a:t>
            </a:r>
          </a:p>
        </p:txBody>
      </p:sp>
      <p:sp>
        <p:nvSpPr>
          <p:cNvPr id="36" name="Rectangle 35">
            <a:extLst>
              <a:ext uri="{FF2B5EF4-FFF2-40B4-BE49-F238E27FC236}">
                <a16:creationId xmlns:a16="http://schemas.microsoft.com/office/drawing/2014/main" id="{6F4E45F2-626F-C31E-32F1-9E6A03252D99}"/>
              </a:ext>
            </a:extLst>
          </p:cNvPr>
          <p:cNvSpPr/>
          <p:nvPr/>
        </p:nvSpPr>
        <p:spPr>
          <a:xfrm>
            <a:off x="7010400" y="5468850"/>
            <a:ext cx="484011" cy="208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accent5"/>
                </a:solidFill>
                <a:latin typeface="Arial" panose="020B0604020202020204" pitchFamily="34" charset="0"/>
                <a:cs typeface="Arial" panose="020B0604020202020204" pitchFamily="34" charset="0"/>
              </a:rPr>
              <a:t>+2 </a:t>
            </a:r>
          </a:p>
        </p:txBody>
      </p:sp>
      <p:sp>
        <p:nvSpPr>
          <p:cNvPr id="40" name="Thought Bubble: Cloud 39">
            <a:extLst>
              <a:ext uri="{FF2B5EF4-FFF2-40B4-BE49-F238E27FC236}">
                <a16:creationId xmlns:a16="http://schemas.microsoft.com/office/drawing/2014/main" id="{F62E0067-A805-2EE3-AA18-B8AA6F4A3AD6}"/>
              </a:ext>
            </a:extLst>
          </p:cNvPr>
          <p:cNvSpPr/>
          <p:nvPr/>
        </p:nvSpPr>
        <p:spPr>
          <a:xfrm>
            <a:off x="5918905" y="4833487"/>
            <a:ext cx="914400" cy="612648"/>
          </a:xfrm>
          <a:prstGeom prst="cloudCallout">
            <a:avLst>
              <a:gd name="adj1" fmla="val -119193"/>
              <a:gd name="adj2" fmla="val 45373"/>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D0346F55-1500-21A1-9857-F85F7E48135E}"/>
              </a:ext>
            </a:extLst>
          </p:cNvPr>
          <p:cNvSpPr txBox="1"/>
          <p:nvPr/>
        </p:nvSpPr>
        <p:spPr>
          <a:xfrm>
            <a:off x="5981700" y="4953817"/>
            <a:ext cx="1178266" cy="400110"/>
          </a:xfrm>
          <a:prstGeom prst="rect">
            <a:avLst/>
          </a:prstGeom>
          <a:noFill/>
        </p:spPr>
        <p:txBody>
          <a:bodyPr wrap="square" rtlCol="0">
            <a:spAutoFit/>
          </a:bodyPr>
          <a:lstStyle/>
          <a:p>
            <a:pPr algn="l"/>
            <a:r>
              <a:rPr lang="en-US" sz="1000" dirty="0">
                <a:latin typeface="Arial" panose="020B0604020202020204" pitchFamily="34" charset="0"/>
                <a:cs typeface="Arial" panose="020B0604020202020204" pitchFamily="34" charset="0"/>
              </a:rPr>
              <a:t>Post ADP no validation</a:t>
            </a:r>
          </a:p>
        </p:txBody>
      </p:sp>
      <p:sp>
        <p:nvSpPr>
          <p:cNvPr id="43" name="Rectangle 42">
            <a:extLst>
              <a:ext uri="{FF2B5EF4-FFF2-40B4-BE49-F238E27FC236}">
                <a16:creationId xmlns:a16="http://schemas.microsoft.com/office/drawing/2014/main" id="{FB0E14AF-579E-C1E9-3D81-E7208ED3F4C6}"/>
              </a:ext>
            </a:extLst>
          </p:cNvPr>
          <p:cNvSpPr/>
          <p:nvPr/>
        </p:nvSpPr>
        <p:spPr>
          <a:xfrm>
            <a:off x="8545689" y="5448300"/>
            <a:ext cx="484011" cy="208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accent5"/>
                </a:solidFill>
                <a:latin typeface="Arial" panose="020B0604020202020204" pitchFamily="34" charset="0"/>
                <a:cs typeface="Arial" panose="020B0604020202020204" pitchFamily="34" charset="0"/>
              </a:rPr>
              <a:t>+2 </a:t>
            </a:r>
          </a:p>
        </p:txBody>
      </p:sp>
      <p:sp>
        <p:nvSpPr>
          <p:cNvPr id="44" name="Rectangle 43">
            <a:extLst>
              <a:ext uri="{FF2B5EF4-FFF2-40B4-BE49-F238E27FC236}">
                <a16:creationId xmlns:a16="http://schemas.microsoft.com/office/drawing/2014/main" id="{1117C84B-3DA1-C582-0AA9-EF1DC05C6595}"/>
              </a:ext>
            </a:extLst>
          </p:cNvPr>
          <p:cNvSpPr/>
          <p:nvPr/>
        </p:nvSpPr>
        <p:spPr>
          <a:xfrm>
            <a:off x="10069689" y="5486400"/>
            <a:ext cx="484011" cy="208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accent5"/>
                </a:solidFill>
                <a:latin typeface="Arial" panose="020B0604020202020204" pitchFamily="34" charset="0"/>
                <a:cs typeface="Arial" panose="020B0604020202020204" pitchFamily="34" charset="0"/>
              </a:rPr>
              <a:t>+2 </a:t>
            </a:r>
          </a:p>
        </p:txBody>
      </p:sp>
      <p:sp>
        <p:nvSpPr>
          <p:cNvPr id="38" name="Hexagon 37">
            <a:extLst>
              <a:ext uri="{FF2B5EF4-FFF2-40B4-BE49-F238E27FC236}">
                <a16:creationId xmlns:a16="http://schemas.microsoft.com/office/drawing/2014/main" id="{AF770ADE-9A59-552A-8459-08D960706B1C}"/>
              </a:ext>
            </a:extLst>
          </p:cNvPr>
          <p:cNvSpPr/>
          <p:nvPr/>
        </p:nvSpPr>
        <p:spPr>
          <a:xfrm>
            <a:off x="8636528" y="2784989"/>
            <a:ext cx="2357422" cy="1748975"/>
          </a:xfrm>
          <a:prstGeom prst="hexag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latin typeface="Arial" panose="020B0604020202020204" pitchFamily="34" charset="0"/>
                <a:cs typeface="Arial" panose="020B0604020202020204" pitchFamily="34" charset="0"/>
              </a:rPr>
              <a:t>Overall TAT reduced to 22 days (approx.) from 45 days(incase not allocated and/or returned on LWD</a:t>
            </a:r>
          </a:p>
        </p:txBody>
      </p:sp>
    </p:spTree>
    <p:extLst>
      <p:ext uri="{BB962C8B-B14F-4D97-AF65-F5344CB8AC3E}">
        <p14:creationId xmlns:p14="http://schemas.microsoft.com/office/powerpoint/2010/main" val="329321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173F6-43BA-731B-55F1-EB57C27E63E4}"/>
            </a:ext>
          </a:extLst>
        </p:cNvPr>
        <p:cNvGrpSpPr/>
        <p:nvPr/>
      </p:nvGrpSpPr>
      <p:grpSpPr>
        <a:xfrm>
          <a:off x="0" y="0"/>
          <a:ext cx="0" cy="0"/>
          <a:chOff x="0" y="0"/>
          <a:chExt cx="0" cy="0"/>
        </a:xfrm>
      </p:grpSpPr>
      <p:sp>
        <p:nvSpPr>
          <p:cNvPr id="20" name="Title 8">
            <a:extLst>
              <a:ext uri="{FF2B5EF4-FFF2-40B4-BE49-F238E27FC236}">
                <a16:creationId xmlns:a16="http://schemas.microsoft.com/office/drawing/2014/main" id="{CA2EE166-696E-9351-78EE-07C98026EA2C}"/>
              </a:ext>
            </a:extLst>
          </p:cNvPr>
          <p:cNvSpPr>
            <a:spLocks noGrp="1"/>
          </p:cNvSpPr>
          <p:nvPr>
            <p:ph type="title"/>
          </p:nvPr>
        </p:nvSpPr>
        <p:spPr>
          <a:xfrm>
            <a:off x="342901" y="189098"/>
            <a:ext cx="10215230" cy="469324"/>
          </a:xfrm>
        </p:spPr>
        <p:txBody>
          <a:bodyPr/>
          <a:lstStyle/>
          <a:p>
            <a:r>
              <a:rPr lang="en-US" dirty="0"/>
              <a:t>Recovery Process Flow for Assets </a:t>
            </a:r>
          </a:p>
        </p:txBody>
      </p:sp>
      <p:sp>
        <p:nvSpPr>
          <p:cNvPr id="6" name="Rectangle 5">
            <a:extLst>
              <a:ext uri="{FF2B5EF4-FFF2-40B4-BE49-F238E27FC236}">
                <a16:creationId xmlns:a16="http://schemas.microsoft.com/office/drawing/2014/main" id="{A557C72E-77DC-5E80-C9B6-9C54C2EDFDE4}"/>
              </a:ext>
            </a:extLst>
          </p:cNvPr>
          <p:cNvSpPr/>
          <p:nvPr/>
        </p:nvSpPr>
        <p:spPr>
          <a:xfrm>
            <a:off x="4428772" y="5495727"/>
            <a:ext cx="1342673" cy="513059"/>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Shares depreciated cost of asset</a:t>
            </a:r>
          </a:p>
        </p:txBody>
      </p:sp>
      <p:sp>
        <p:nvSpPr>
          <p:cNvPr id="8" name="Rectangle 7">
            <a:extLst>
              <a:ext uri="{FF2B5EF4-FFF2-40B4-BE49-F238E27FC236}">
                <a16:creationId xmlns:a16="http://schemas.microsoft.com/office/drawing/2014/main" id="{D39E8B4B-CE84-7871-EC19-68282E4F7A0E}"/>
              </a:ext>
            </a:extLst>
          </p:cNvPr>
          <p:cNvSpPr/>
          <p:nvPr/>
        </p:nvSpPr>
        <p:spPr>
          <a:xfrm>
            <a:off x="4416063" y="4091279"/>
            <a:ext cx="1378178" cy="631804"/>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Check with Finance on the depreciated cost of the asset </a:t>
            </a:r>
          </a:p>
        </p:txBody>
      </p:sp>
      <p:sp>
        <p:nvSpPr>
          <p:cNvPr id="9" name="Rectangle 8">
            <a:extLst>
              <a:ext uri="{FF2B5EF4-FFF2-40B4-BE49-F238E27FC236}">
                <a16:creationId xmlns:a16="http://schemas.microsoft.com/office/drawing/2014/main" id="{70E4962B-8E7C-D90C-5E00-6842FA89DE3C}"/>
              </a:ext>
            </a:extLst>
          </p:cNvPr>
          <p:cNvSpPr/>
          <p:nvPr/>
        </p:nvSpPr>
        <p:spPr>
          <a:xfrm>
            <a:off x="423333" y="1257300"/>
            <a:ext cx="557463" cy="140970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lIns="45720" rIns="45720" rtlCol="0" anchor="ctr" anchorCtr="0"/>
          <a:lstStyle/>
          <a:p>
            <a:pPr algn="ctr"/>
            <a:r>
              <a:rPr lang="en-US" sz="1050" b="1" dirty="0">
                <a:latin typeface="Arial" panose="020B0604020202020204" pitchFamily="34" charset="0"/>
                <a:cs typeface="Arial" panose="020B0604020202020204" pitchFamily="34" charset="0"/>
              </a:rPr>
              <a:t>Technology</a:t>
            </a:r>
          </a:p>
        </p:txBody>
      </p:sp>
      <p:sp>
        <p:nvSpPr>
          <p:cNvPr id="10" name="Rectangle 9">
            <a:extLst>
              <a:ext uri="{FF2B5EF4-FFF2-40B4-BE49-F238E27FC236}">
                <a16:creationId xmlns:a16="http://schemas.microsoft.com/office/drawing/2014/main" id="{97E9C9AF-C451-374E-165E-B461E4DE9A5F}"/>
              </a:ext>
            </a:extLst>
          </p:cNvPr>
          <p:cNvSpPr/>
          <p:nvPr/>
        </p:nvSpPr>
        <p:spPr>
          <a:xfrm>
            <a:off x="423333" y="2577112"/>
            <a:ext cx="557463" cy="249223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lIns="45720" rIns="45720" rtlCol="0" anchor="ctr" anchorCtr="0"/>
          <a:lstStyle/>
          <a:p>
            <a:pPr algn="ctr"/>
            <a:r>
              <a:rPr lang="en-US" sz="1200" b="1" dirty="0">
                <a:latin typeface="Arial" panose="020B0604020202020204" pitchFamily="34" charset="0"/>
                <a:cs typeface="Arial" panose="020B0604020202020204" pitchFamily="34" charset="0"/>
              </a:rPr>
              <a:t>HRSS/ BOT</a:t>
            </a:r>
          </a:p>
        </p:txBody>
      </p:sp>
      <p:sp>
        <p:nvSpPr>
          <p:cNvPr id="11" name="Rectangle 10">
            <a:extLst>
              <a:ext uri="{FF2B5EF4-FFF2-40B4-BE49-F238E27FC236}">
                <a16:creationId xmlns:a16="http://schemas.microsoft.com/office/drawing/2014/main" id="{2704D094-E2F3-5A2E-68B3-E26365AA64F8}"/>
              </a:ext>
            </a:extLst>
          </p:cNvPr>
          <p:cNvSpPr/>
          <p:nvPr/>
        </p:nvSpPr>
        <p:spPr>
          <a:xfrm>
            <a:off x="425987" y="5038325"/>
            <a:ext cx="557463" cy="1326838"/>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lIns="45720" rIns="45720" rtlCol="0" anchor="ctr" anchorCtr="0"/>
          <a:lstStyle/>
          <a:p>
            <a:pPr algn="ctr"/>
            <a:r>
              <a:rPr lang="en-US" sz="1200" b="1" dirty="0">
                <a:latin typeface="Arial" panose="020B0604020202020204" pitchFamily="34" charset="0"/>
                <a:cs typeface="Arial" panose="020B0604020202020204" pitchFamily="34" charset="0"/>
              </a:rPr>
              <a:t>Legal /Finance</a:t>
            </a:r>
          </a:p>
        </p:txBody>
      </p:sp>
      <p:sp>
        <p:nvSpPr>
          <p:cNvPr id="12" name="Rectangle 11">
            <a:extLst>
              <a:ext uri="{FF2B5EF4-FFF2-40B4-BE49-F238E27FC236}">
                <a16:creationId xmlns:a16="http://schemas.microsoft.com/office/drawing/2014/main" id="{674D9363-92BF-4895-0E7C-FF2C42C6BB38}"/>
              </a:ext>
            </a:extLst>
          </p:cNvPr>
          <p:cNvSpPr/>
          <p:nvPr/>
        </p:nvSpPr>
        <p:spPr>
          <a:xfrm>
            <a:off x="423333" y="800100"/>
            <a:ext cx="11540067" cy="45720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horz" lIns="45720" rIns="45720" rtlCol="0" anchor="ctr" anchorCtr="0"/>
          <a:lstStyle/>
          <a:p>
            <a:r>
              <a:rPr lang="en-US" sz="1200" b="1" dirty="0">
                <a:latin typeface="Arial" panose="020B0604020202020204" pitchFamily="34" charset="0"/>
                <a:cs typeface="Arial" panose="020B0604020202020204" pitchFamily="34" charset="0"/>
              </a:rPr>
              <a:t>Asset Recovery – IN and PH</a:t>
            </a:r>
          </a:p>
        </p:txBody>
      </p:sp>
      <p:sp>
        <p:nvSpPr>
          <p:cNvPr id="13" name="Rectangle 12">
            <a:extLst>
              <a:ext uri="{FF2B5EF4-FFF2-40B4-BE49-F238E27FC236}">
                <a16:creationId xmlns:a16="http://schemas.microsoft.com/office/drawing/2014/main" id="{A3CDD331-0CC8-81CD-FA1F-5402B16E70FE}"/>
              </a:ext>
            </a:extLst>
          </p:cNvPr>
          <p:cNvSpPr/>
          <p:nvPr/>
        </p:nvSpPr>
        <p:spPr>
          <a:xfrm>
            <a:off x="433137" y="800100"/>
            <a:ext cx="11530263" cy="5565063"/>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0F19BC34-75D1-8CDB-3A3F-A413F53D2037}"/>
              </a:ext>
            </a:extLst>
          </p:cNvPr>
          <p:cNvCxnSpPr>
            <a:cxnSpLocks/>
          </p:cNvCxnSpPr>
          <p:nvPr/>
        </p:nvCxnSpPr>
        <p:spPr>
          <a:xfrm>
            <a:off x="1009246" y="2577112"/>
            <a:ext cx="10986839" cy="0"/>
          </a:xfrm>
          <a:prstGeom prst="line">
            <a:avLst/>
          </a:prstGeom>
          <a:ln w="31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87D0B5C-4EB2-12A3-9842-4776FCEAFB78}"/>
              </a:ext>
            </a:extLst>
          </p:cNvPr>
          <p:cNvCxnSpPr>
            <a:cxnSpLocks/>
          </p:cNvCxnSpPr>
          <p:nvPr/>
        </p:nvCxnSpPr>
        <p:spPr>
          <a:xfrm>
            <a:off x="996545" y="5069342"/>
            <a:ext cx="10986839" cy="0"/>
          </a:xfrm>
          <a:prstGeom prst="line">
            <a:avLst/>
          </a:prstGeom>
          <a:ln w="31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6" name="Flowchart: Terminator 15">
            <a:extLst>
              <a:ext uri="{FF2B5EF4-FFF2-40B4-BE49-F238E27FC236}">
                <a16:creationId xmlns:a16="http://schemas.microsoft.com/office/drawing/2014/main" id="{56D39A1E-2064-7A85-FB7C-B05BEED703B1}"/>
              </a:ext>
            </a:extLst>
          </p:cNvPr>
          <p:cNvSpPr/>
          <p:nvPr/>
        </p:nvSpPr>
        <p:spPr>
          <a:xfrm>
            <a:off x="2021967" y="1626381"/>
            <a:ext cx="1420808" cy="609292"/>
          </a:xfrm>
          <a:prstGeom prst="flowChartTerminator">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panose="020B0604020202020204" pitchFamily="34" charset="0"/>
                <a:cs typeface="Arial" panose="020B0604020202020204" pitchFamily="34" charset="0"/>
              </a:rPr>
              <a:t>Technology to provide asset issued details/clearances in </a:t>
            </a:r>
            <a:r>
              <a:rPr lang="en-US" sz="900" dirty="0" err="1">
                <a:solidFill>
                  <a:schemeClr val="tx1"/>
                </a:solidFill>
                <a:latin typeface="Arial" panose="020B0604020202020204" pitchFamily="34" charset="0"/>
                <a:cs typeface="Arial" panose="020B0604020202020204" pitchFamily="34" charset="0"/>
              </a:rPr>
              <a:t>Sharepoint</a:t>
            </a:r>
            <a:endParaRPr lang="en-US" sz="900" dirty="0">
              <a:solidFill>
                <a:schemeClr val="tx1"/>
              </a:solidFill>
              <a:latin typeface="Arial" panose="020B0604020202020204" pitchFamily="34" charset="0"/>
              <a:cs typeface="Arial" panose="020B0604020202020204" pitchFamily="34" charset="0"/>
            </a:endParaRPr>
          </a:p>
        </p:txBody>
      </p:sp>
      <p:sp>
        <p:nvSpPr>
          <p:cNvPr id="25" name="Flowchart: Terminator 24">
            <a:extLst>
              <a:ext uri="{FF2B5EF4-FFF2-40B4-BE49-F238E27FC236}">
                <a16:creationId xmlns:a16="http://schemas.microsoft.com/office/drawing/2014/main" id="{D7D9409F-89C5-2465-1BEA-BF701AB1C1F1}"/>
              </a:ext>
            </a:extLst>
          </p:cNvPr>
          <p:cNvSpPr/>
          <p:nvPr/>
        </p:nvSpPr>
        <p:spPr>
          <a:xfrm>
            <a:off x="4945107" y="2752334"/>
            <a:ext cx="1376227" cy="666556"/>
          </a:xfrm>
          <a:prstGeom prst="flowChartTerminator">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Asset not received</a:t>
            </a:r>
          </a:p>
        </p:txBody>
      </p:sp>
      <p:sp>
        <p:nvSpPr>
          <p:cNvPr id="26" name="Rectangle 25">
            <a:extLst>
              <a:ext uri="{FF2B5EF4-FFF2-40B4-BE49-F238E27FC236}">
                <a16:creationId xmlns:a16="http://schemas.microsoft.com/office/drawing/2014/main" id="{F5A40793-FB5A-512A-6D9B-57FF92B7AEE6}"/>
              </a:ext>
            </a:extLst>
          </p:cNvPr>
          <p:cNvSpPr/>
          <p:nvPr/>
        </p:nvSpPr>
        <p:spPr>
          <a:xfrm>
            <a:off x="6956433" y="2838867"/>
            <a:ext cx="1598325" cy="483418"/>
          </a:xfrm>
          <a:prstGeom prst="rect">
            <a:avLst/>
          </a:prstGeom>
          <a:solidFill>
            <a:schemeClr val="accent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Email to personal email ID </a:t>
            </a:r>
            <a:r>
              <a:rPr lang="en-US" sz="1000" kern="0" dirty="0">
                <a:solidFill>
                  <a:schemeClr val="bg1"/>
                </a:solidFill>
                <a:latin typeface="Arial" panose="020B0604020202020204" pitchFamily="34" charset="0"/>
                <a:cs typeface="Arial" panose="020B0604020202020204" pitchFamily="34" charset="0"/>
              </a:rPr>
              <a:t>– LWD + 7 days</a:t>
            </a:r>
            <a:endParaRPr lang="en-US" sz="1000" dirty="0">
              <a:solidFill>
                <a:schemeClr val="bg1"/>
              </a:solidFill>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5544B03A-14D8-87B1-681A-6B312590AD62}"/>
              </a:ext>
            </a:extLst>
          </p:cNvPr>
          <p:cNvCxnSpPr>
            <a:cxnSpLocks/>
            <a:stCxn id="25" idx="3"/>
            <a:endCxn id="26" idx="1"/>
          </p:cNvCxnSpPr>
          <p:nvPr/>
        </p:nvCxnSpPr>
        <p:spPr>
          <a:xfrm flipV="1">
            <a:off x="6321334" y="3080576"/>
            <a:ext cx="635099" cy="503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AE4D04EC-1B5E-7E36-1C85-02B784340C2A}"/>
              </a:ext>
            </a:extLst>
          </p:cNvPr>
          <p:cNvSpPr/>
          <p:nvPr/>
        </p:nvSpPr>
        <p:spPr>
          <a:xfrm>
            <a:off x="6939620" y="2597158"/>
            <a:ext cx="4288779" cy="18896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BOT to trigger 3 email notifications</a:t>
            </a:r>
          </a:p>
        </p:txBody>
      </p:sp>
      <p:sp>
        <p:nvSpPr>
          <p:cNvPr id="37" name="Rectangle 36">
            <a:extLst>
              <a:ext uri="{FF2B5EF4-FFF2-40B4-BE49-F238E27FC236}">
                <a16:creationId xmlns:a16="http://schemas.microsoft.com/office/drawing/2014/main" id="{FC128C85-EF02-5139-B840-327A77F68461}"/>
              </a:ext>
            </a:extLst>
          </p:cNvPr>
          <p:cNvSpPr/>
          <p:nvPr/>
        </p:nvSpPr>
        <p:spPr>
          <a:xfrm>
            <a:off x="9564182" y="5400293"/>
            <a:ext cx="2147615" cy="608493"/>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rgbClr val="000000"/>
              </a:solidFill>
              <a:latin typeface="Arial" panose="020B0604020202020204" pitchFamily="34" charset="0"/>
              <a:cs typeface="Arial" panose="020B0604020202020204" pitchFamily="34" charset="0"/>
            </a:endParaRPr>
          </a:p>
          <a:p>
            <a:pPr algn="ctr"/>
            <a:r>
              <a:rPr lang="en-US" sz="1000" dirty="0">
                <a:solidFill>
                  <a:srgbClr val="000000"/>
                </a:solidFill>
                <a:latin typeface="Arial" panose="020B0604020202020204" pitchFamily="34" charset="0"/>
                <a:cs typeface="Arial" panose="020B0604020202020204" pitchFamily="34" charset="0"/>
              </a:rPr>
              <a:t>One Legal notices to be issued for assets due after 10 days of 3</a:t>
            </a:r>
            <a:r>
              <a:rPr lang="en-US" sz="1000" baseline="30000" dirty="0">
                <a:solidFill>
                  <a:srgbClr val="000000"/>
                </a:solidFill>
                <a:latin typeface="Arial" panose="020B0604020202020204" pitchFamily="34" charset="0"/>
                <a:cs typeface="Arial" panose="020B0604020202020204" pitchFamily="34" charset="0"/>
              </a:rPr>
              <a:t>rd</a:t>
            </a:r>
            <a:r>
              <a:rPr lang="en-US" sz="1000" dirty="0">
                <a:solidFill>
                  <a:srgbClr val="000000"/>
                </a:solidFill>
                <a:latin typeface="Arial" panose="020B0604020202020204" pitchFamily="34" charset="0"/>
                <a:cs typeface="Arial" panose="020B0604020202020204" pitchFamily="34" charset="0"/>
              </a:rPr>
              <a:t> reminder notification </a:t>
            </a:r>
            <a:endParaRPr lang="en-US" sz="1000" dirty="0">
              <a:solidFill>
                <a:schemeClr val="tx1"/>
              </a:solidFill>
              <a:latin typeface="Arial" panose="020B0604020202020204" pitchFamily="34" charset="0"/>
              <a:cs typeface="Arial" panose="020B0604020202020204" pitchFamily="34" charset="0"/>
            </a:endParaRPr>
          </a:p>
          <a:p>
            <a:pPr algn="ctr"/>
            <a:r>
              <a:rPr lang="en-US" sz="1000" dirty="0">
                <a:solidFill>
                  <a:schemeClr val="tx1"/>
                </a:solidFill>
                <a:latin typeface="Arial" panose="020B0604020202020204" pitchFamily="34" charset="0"/>
                <a:cs typeface="Arial" panose="020B0604020202020204" pitchFamily="34" charset="0"/>
              </a:rPr>
              <a:t> </a:t>
            </a:r>
          </a:p>
        </p:txBody>
      </p:sp>
      <p:sp>
        <p:nvSpPr>
          <p:cNvPr id="64" name="Rectangle 63">
            <a:extLst>
              <a:ext uri="{FF2B5EF4-FFF2-40B4-BE49-F238E27FC236}">
                <a16:creationId xmlns:a16="http://schemas.microsoft.com/office/drawing/2014/main" id="{34BE1AEB-4655-A133-7514-F016DA8E5B2E}"/>
              </a:ext>
            </a:extLst>
          </p:cNvPr>
          <p:cNvSpPr/>
          <p:nvPr/>
        </p:nvSpPr>
        <p:spPr>
          <a:xfrm>
            <a:off x="8631494" y="2841419"/>
            <a:ext cx="1327990" cy="489866"/>
          </a:xfrm>
          <a:prstGeom prst="rect">
            <a:avLst/>
          </a:prstGeom>
          <a:solidFill>
            <a:schemeClr val="accent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kern="0" dirty="0">
                <a:solidFill>
                  <a:schemeClr val="bg1"/>
                </a:solidFill>
                <a:latin typeface="Arial" panose="020B0604020202020204" pitchFamily="34" charset="0"/>
                <a:cs typeface="Arial" panose="020B0604020202020204" pitchFamily="34" charset="0"/>
              </a:rPr>
              <a:t>Second reminder LWD + 14 days</a:t>
            </a:r>
            <a:endParaRPr lang="en-US" sz="1000" dirty="0">
              <a:solidFill>
                <a:schemeClr val="bg1"/>
              </a:solidFill>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id="{AE82E18C-DCA7-11D4-0812-9C305CFE0E55}"/>
              </a:ext>
            </a:extLst>
          </p:cNvPr>
          <p:cNvSpPr/>
          <p:nvPr/>
        </p:nvSpPr>
        <p:spPr>
          <a:xfrm>
            <a:off x="10052795" y="2840155"/>
            <a:ext cx="1175604" cy="484749"/>
          </a:xfrm>
          <a:prstGeom prst="rect">
            <a:avLst/>
          </a:prstGeom>
          <a:solidFill>
            <a:schemeClr val="accent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kern="0" dirty="0">
                <a:solidFill>
                  <a:schemeClr val="bg1"/>
                </a:solidFill>
                <a:latin typeface="Arial" panose="020B0604020202020204" pitchFamily="34" charset="0"/>
                <a:cs typeface="Arial" panose="020B0604020202020204" pitchFamily="34" charset="0"/>
              </a:rPr>
              <a:t>Third reminder LWD + 21 days</a:t>
            </a:r>
            <a:endParaRPr lang="en-US" sz="1000" dirty="0">
              <a:solidFill>
                <a:schemeClr val="bg1"/>
              </a:solidFill>
              <a:latin typeface="Arial" panose="020B0604020202020204" pitchFamily="34" charset="0"/>
              <a:cs typeface="Arial" panose="020B0604020202020204" pitchFamily="34" charset="0"/>
            </a:endParaRPr>
          </a:p>
        </p:txBody>
      </p:sp>
      <p:sp>
        <p:nvSpPr>
          <p:cNvPr id="5" name="Flowchart: Decision 4">
            <a:extLst>
              <a:ext uri="{FF2B5EF4-FFF2-40B4-BE49-F238E27FC236}">
                <a16:creationId xmlns:a16="http://schemas.microsoft.com/office/drawing/2014/main" id="{8AB39852-20AB-4E51-1A95-C4729A0B0E4F}"/>
              </a:ext>
            </a:extLst>
          </p:cNvPr>
          <p:cNvSpPr/>
          <p:nvPr/>
        </p:nvSpPr>
        <p:spPr>
          <a:xfrm>
            <a:off x="7026493" y="3998771"/>
            <a:ext cx="1470685" cy="812680"/>
          </a:xfrm>
          <a:prstGeom prst="flowChartDecision">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Asset Returned</a:t>
            </a:r>
          </a:p>
        </p:txBody>
      </p:sp>
      <p:cxnSp>
        <p:nvCxnSpPr>
          <p:cNvPr id="40" name="Connector: Elbow 39">
            <a:extLst>
              <a:ext uri="{FF2B5EF4-FFF2-40B4-BE49-F238E27FC236}">
                <a16:creationId xmlns:a16="http://schemas.microsoft.com/office/drawing/2014/main" id="{C1C61D29-9916-5DF6-9C60-319B2C6406C8}"/>
              </a:ext>
            </a:extLst>
          </p:cNvPr>
          <p:cNvCxnSpPr>
            <a:cxnSpLocks/>
            <a:stCxn id="77" idx="2"/>
            <a:endCxn id="37" idx="0"/>
          </p:cNvCxnSpPr>
          <p:nvPr/>
        </p:nvCxnSpPr>
        <p:spPr>
          <a:xfrm rot="5400000">
            <a:off x="9601600" y="4361295"/>
            <a:ext cx="2075389" cy="2607"/>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2" name="Flowchart: Terminator 41">
            <a:extLst>
              <a:ext uri="{FF2B5EF4-FFF2-40B4-BE49-F238E27FC236}">
                <a16:creationId xmlns:a16="http://schemas.microsoft.com/office/drawing/2014/main" id="{878A19EB-4679-E2A9-17AC-1EC2E61E87CB}"/>
              </a:ext>
            </a:extLst>
          </p:cNvPr>
          <p:cNvSpPr/>
          <p:nvPr/>
        </p:nvSpPr>
        <p:spPr>
          <a:xfrm>
            <a:off x="7940821" y="5584255"/>
            <a:ext cx="649733" cy="328275"/>
          </a:xfrm>
          <a:prstGeom prst="flowChartTerminator">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END</a:t>
            </a:r>
          </a:p>
        </p:txBody>
      </p:sp>
      <p:sp>
        <p:nvSpPr>
          <p:cNvPr id="43" name="Rectangle 42">
            <a:extLst>
              <a:ext uri="{FF2B5EF4-FFF2-40B4-BE49-F238E27FC236}">
                <a16:creationId xmlns:a16="http://schemas.microsoft.com/office/drawing/2014/main" id="{CAC142EC-3A99-7F50-C1FD-E93E3FD776E4}"/>
              </a:ext>
            </a:extLst>
          </p:cNvPr>
          <p:cNvSpPr/>
          <p:nvPr/>
        </p:nvSpPr>
        <p:spPr>
          <a:xfrm>
            <a:off x="6139668" y="5509759"/>
            <a:ext cx="1466945" cy="483418"/>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Process final settlement</a:t>
            </a:r>
          </a:p>
        </p:txBody>
      </p:sp>
      <p:cxnSp>
        <p:nvCxnSpPr>
          <p:cNvPr id="46" name="Connector: Elbow 45">
            <a:extLst>
              <a:ext uri="{FF2B5EF4-FFF2-40B4-BE49-F238E27FC236}">
                <a16:creationId xmlns:a16="http://schemas.microsoft.com/office/drawing/2014/main" id="{67138F27-E33D-1087-7F7B-8F50AD0FC725}"/>
              </a:ext>
            </a:extLst>
          </p:cNvPr>
          <p:cNvCxnSpPr>
            <a:stCxn id="37" idx="1"/>
            <a:endCxn id="5" idx="3"/>
          </p:cNvCxnSpPr>
          <p:nvPr/>
        </p:nvCxnSpPr>
        <p:spPr>
          <a:xfrm rot="10800000">
            <a:off x="8497178" y="4405112"/>
            <a:ext cx="1067004" cy="1299429"/>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Connector: Elbow 47">
            <a:extLst>
              <a:ext uri="{FF2B5EF4-FFF2-40B4-BE49-F238E27FC236}">
                <a16:creationId xmlns:a16="http://schemas.microsoft.com/office/drawing/2014/main" id="{138C00EE-9E0E-3362-C867-F78FB2BE8558}"/>
              </a:ext>
            </a:extLst>
          </p:cNvPr>
          <p:cNvCxnSpPr>
            <a:cxnSpLocks/>
            <a:stCxn id="64" idx="2"/>
            <a:endCxn id="5" idx="0"/>
          </p:cNvCxnSpPr>
          <p:nvPr/>
        </p:nvCxnSpPr>
        <p:spPr>
          <a:xfrm rot="5400000">
            <a:off x="8194920" y="2898202"/>
            <a:ext cx="667486" cy="1533653"/>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49D9DE50-C1FD-C7EC-6E28-4685F69A453D}"/>
              </a:ext>
            </a:extLst>
          </p:cNvPr>
          <p:cNvCxnSpPr>
            <a:cxnSpLocks/>
            <a:stCxn id="26" idx="2"/>
            <a:endCxn id="5" idx="0"/>
          </p:cNvCxnSpPr>
          <p:nvPr/>
        </p:nvCxnSpPr>
        <p:spPr>
          <a:xfrm rot="16200000" flipH="1">
            <a:off x="7420473" y="3657408"/>
            <a:ext cx="676486" cy="6240"/>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5" name="Connector: Elbow 64">
            <a:extLst>
              <a:ext uri="{FF2B5EF4-FFF2-40B4-BE49-F238E27FC236}">
                <a16:creationId xmlns:a16="http://schemas.microsoft.com/office/drawing/2014/main" id="{F6D20277-978F-B5A7-CE1C-08120BC911C1}"/>
              </a:ext>
            </a:extLst>
          </p:cNvPr>
          <p:cNvCxnSpPr>
            <a:cxnSpLocks/>
            <a:stCxn id="6" idx="3"/>
            <a:endCxn id="43" idx="1"/>
          </p:cNvCxnSpPr>
          <p:nvPr/>
        </p:nvCxnSpPr>
        <p:spPr>
          <a:xfrm flipV="1">
            <a:off x="5771445" y="5751468"/>
            <a:ext cx="368223" cy="78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Connector: Elbow 69">
            <a:extLst>
              <a:ext uri="{FF2B5EF4-FFF2-40B4-BE49-F238E27FC236}">
                <a16:creationId xmlns:a16="http://schemas.microsoft.com/office/drawing/2014/main" id="{84BD1DEA-7F80-4CD0-040D-CD2C1ACEF852}"/>
              </a:ext>
            </a:extLst>
          </p:cNvPr>
          <p:cNvCxnSpPr>
            <a:cxnSpLocks/>
            <a:stCxn id="43" idx="3"/>
            <a:endCxn id="42" idx="1"/>
          </p:cNvCxnSpPr>
          <p:nvPr/>
        </p:nvCxnSpPr>
        <p:spPr>
          <a:xfrm flipV="1">
            <a:off x="7606613" y="5748393"/>
            <a:ext cx="334208" cy="307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Connector: Elbow 71">
            <a:extLst>
              <a:ext uri="{FF2B5EF4-FFF2-40B4-BE49-F238E27FC236}">
                <a16:creationId xmlns:a16="http://schemas.microsoft.com/office/drawing/2014/main" id="{937D9E0D-0C16-A8F8-FD36-ABED1DE8B09C}"/>
              </a:ext>
            </a:extLst>
          </p:cNvPr>
          <p:cNvCxnSpPr>
            <a:stCxn id="5" idx="2"/>
            <a:endCxn id="43" idx="0"/>
          </p:cNvCxnSpPr>
          <p:nvPr/>
        </p:nvCxnSpPr>
        <p:spPr>
          <a:xfrm rot="5400000">
            <a:off x="6968335" y="4716258"/>
            <a:ext cx="698308" cy="888695"/>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F6B472D3-A5CB-466F-4E85-4C8279AB4EF7}"/>
              </a:ext>
            </a:extLst>
          </p:cNvPr>
          <p:cNvSpPr txBox="1"/>
          <p:nvPr/>
        </p:nvSpPr>
        <p:spPr>
          <a:xfrm>
            <a:off x="6121108" y="4146478"/>
            <a:ext cx="628933" cy="261610"/>
          </a:xfrm>
          <a:prstGeom prst="rect">
            <a:avLst/>
          </a:prstGeom>
          <a:noFill/>
        </p:spPr>
        <p:txBody>
          <a:bodyPr wrap="square" rtlCol="0">
            <a:spAutoFit/>
          </a:bodyPr>
          <a:lstStyle/>
          <a:p>
            <a:pPr algn="ctr"/>
            <a:r>
              <a:rPr lang="en-US" sz="1100" dirty="0"/>
              <a:t>No</a:t>
            </a:r>
            <a:endParaRPr lang="en-IN" sz="1100" dirty="0"/>
          </a:p>
        </p:txBody>
      </p:sp>
      <p:sp>
        <p:nvSpPr>
          <p:cNvPr id="74" name="TextBox 73">
            <a:extLst>
              <a:ext uri="{FF2B5EF4-FFF2-40B4-BE49-F238E27FC236}">
                <a16:creationId xmlns:a16="http://schemas.microsoft.com/office/drawing/2014/main" id="{AAD85B94-01F1-3066-51BB-06F99D09D993}"/>
              </a:ext>
            </a:extLst>
          </p:cNvPr>
          <p:cNvSpPr txBox="1"/>
          <p:nvPr/>
        </p:nvSpPr>
        <p:spPr>
          <a:xfrm>
            <a:off x="7198024" y="4838596"/>
            <a:ext cx="628933" cy="261610"/>
          </a:xfrm>
          <a:prstGeom prst="rect">
            <a:avLst/>
          </a:prstGeom>
          <a:noFill/>
        </p:spPr>
        <p:txBody>
          <a:bodyPr wrap="square" rtlCol="0">
            <a:spAutoFit/>
          </a:bodyPr>
          <a:lstStyle/>
          <a:p>
            <a:pPr algn="ctr"/>
            <a:r>
              <a:rPr lang="en-US" sz="1100" dirty="0"/>
              <a:t>Yes</a:t>
            </a:r>
            <a:endParaRPr lang="en-IN" sz="1100" dirty="0"/>
          </a:p>
        </p:txBody>
      </p:sp>
      <p:cxnSp>
        <p:nvCxnSpPr>
          <p:cNvPr id="76" name="Connector: Elbow 75">
            <a:extLst>
              <a:ext uri="{FF2B5EF4-FFF2-40B4-BE49-F238E27FC236}">
                <a16:creationId xmlns:a16="http://schemas.microsoft.com/office/drawing/2014/main" id="{DFA04AEA-C5AF-E98B-E853-3815999939D6}"/>
              </a:ext>
            </a:extLst>
          </p:cNvPr>
          <p:cNvCxnSpPr>
            <a:cxnSpLocks/>
            <a:stCxn id="77" idx="2"/>
            <a:endCxn id="5" idx="0"/>
          </p:cNvCxnSpPr>
          <p:nvPr/>
        </p:nvCxnSpPr>
        <p:spPr>
          <a:xfrm rot="5400000">
            <a:off x="8864284" y="2222457"/>
            <a:ext cx="673867" cy="2878761"/>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8" name="Flowchart: Terminator 77">
            <a:extLst>
              <a:ext uri="{FF2B5EF4-FFF2-40B4-BE49-F238E27FC236}">
                <a16:creationId xmlns:a16="http://schemas.microsoft.com/office/drawing/2014/main" id="{C3B11B88-24C1-4C7A-8F21-523963E2FBD1}"/>
              </a:ext>
            </a:extLst>
          </p:cNvPr>
          <p:cNvSpPr/>
          <p:nvPr/>
        </p:nvSpPr>
        <p:spPr>
          <a:xfrm>
            <a:off x="1072591" y="1762357"/>
            <a:ext cx="672324" cy="356148"/>
          </a:xfrm>
          <a:prstGeom prst="flowChartTerminator">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START</a:t>
            </a:r>
          </a:p>
        </p:txBody>
      </p:sp>
      <p:sp>
        <p:nvSpPr>
          <p:cNvPr id="18" name="Flowchart: Decision 17">
            <a:extLst>
              <a:ext uri="{FF2B5EF4-FFF2-40B4-BE49-F238E27FC236}">
                <a16:creationId xmlns:a16="http://schemas.microsoft.com/office/drawing/2014/main" id="{8310652F-240C-84F0-B389-D523D5EFC4A3}"/>
              </a:ext>
            </a:extLst>
          </p:cNvPr>
          <p:cNvSpPr/>
          <p:nvPr/>
        </p:nvSpPr>
        <p:spPr>
          <a:xfrm>
            <a:off x="1001946" y="2672543"/>
            <a:ext cx="1470685" cy="812680"/>
          </a:xfrm>
          <a:prstGeom prst="flowChartDecision">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Asset </a:t>
            </a:r>
          </a:p>
          <a:p>
            <a:pPr algn="ctr"/>
            <a:r>
              <a:rPr lang="en-US" sz="1000" dirty="0">
                <a:solidFill>
                  <a:schemeClr val="tx1"/>
                </a:solidFill>
                <a:latin typeface="Arial" panose="020B0604020202020204" pitchFamily="34" charset="0"/>
                <a:cs typeface="Arial" panose="020B0604020202020204" pitchFamily="34" charset="0"/>
              </a:rPr>
              <a:t>Issued</a:t>
            </a:r>
          </a:p>
        </p:txBody>
      </p:sp>
      <p:sp>
        <p:nvSpPr>
          <p:cNvPr id="21" name="Flowchart: Terminator 20">
            <a:extLst>
              <a:ext uri="{FF2B5EF4-FFF2-40B4-BE49-F238E27FC236}">
                <a16:creationId xmlns:a16="http://schemas.microsoft.com/office/drawing/2014/main" id="{5E9C5491-8B03-F606-AD19-EDF74142C32D}"/>
              </a:ext>
            </a:extLst>
          </p:cNvPr>
          <p:cNvSpPr/>
          <p:nvPr/>
        </p:nvSpPr>
        <p:spPr>
          <a:xfrm>
            <a:off x="1415311" y="4478465"/>
            <a:ext cx="670050" cy="296788"/>
          </a:xfrm>
          <a:prstGeom prst="flowChartTerminator">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END</a:t>
            </a:r>
          </a:p>
        </p:txBody>
      </p:sp>
      <p:sp>
        <p:nvSpPr>
          <p:cNvPr id="22" name="Rectangle 21">
            <a:extLst>
              <a:ext uri="{FF2B5EF4-FFF2-40B4-BE49-F238E27FC236}">
                <a16:creationId xmlns:a16="http://schemas.microsoft.com/office/drawing/2014/main" id="{FEE409B9-E557-A937-A8BF-33F076DA9A4A}"/>
              </a:ext>
            </a:extLst>
          </p:cNvPr>
          <p:cNvSpPr/>
          <p:nvPr/>
        </p:nvSpPr>
        <p:spPr>
          <a:xfrm>
            <a:off x="1055826" y="3671217"/>
            <a:ext cx="1378178" cy="631804"/>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panose="020B0604020202020204" pitchFamily="34" charset="0"/>
                <a:cs typeface="Arial" panose="020B0604020202020204" pitchFamily="34" charset="0"/>
              </a:rPr>
              <a:t>Process final settlement </a:t>
            </a:r>
            <a:endParaRPr lang="en-US" sz="800" dirty="0">
              <a:solidFill>
                <a:srgbClr val="FF0000"/>
              </a:solidFill>
              <a:latin typeface="Arial" panose="020B0604020202020204" pitchFamily="34" charset="0"/>
              <a:cs typeface="Arial" panose="020B0604020202020204" pitchFamily="34" charset="0"/>
            </a:endParaRPr>
          </a:p>
        </p:txBody>
      </p:sp>
      <p:cxnSp>
        <p:nvCxnSpPr>
          <p:cNvPr id="23" name="Straight Arrow Connector 22">
            <a:extLst>
              <a:ext uri="{FF2B5EF4-FFF2-40B4-BE49-F238E27FC236}">
                <a16:creationId xmlns:a16="http://schemas.microsoft.com/office/drawing/2014/main" id="{A6CA65DD-16CE-29B5-6660-3ECA18BE68B1}"/>
              </a:ext>
            </a:extLst>
          </p:cNvPr>
          <p:cNvCxnSpPr>
            <a:cxnSpLocks/>
            <a:stCxn id="22" idx="2"/>
            <a:endCxn id="21" idx="0"/>
          </p:cNvCxnSpPr>
          <p:nvPr/>
        </p:nvCxnSpPr>
        <p:spPr>
          <a:xfrm>
            <a:off x="1744915" y="4303021"/>
            <a:ext cx="5421" cy="17544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682837DA-C238-70F7-CC44-F8850C6CEC44}"/>
              </a:ext>
            </a:extLst>
          </p:cNvPr>
          <p:cNvCxnSpPr>
            <a:cxnSpLocks/>
            <a:stCxn id="18" idx="2"/>
            <a:endCxn id="22" idx="0"/>
          </p:cNvCxnSpPr>
          <p:nvPr/>
        </p:nvCxnSpPr>
        <p:spPr>
          <a:xfrm>
            <a:off x="1737289" y="3485223"/>
            <a:ext cx="7626" cy="18599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959DE1EF-5C5C-6DFC-9BEB-4AA4E99C3898}"/>
              </a:ext>
            </a:extLst>
          </p:cNvPr>
          <p:cNvCxnSpPr>
            <a:cxnSpLocks/>
            <a:stCxn id="16" idx="2"/>
            <a:endCxn id="18" idx="0"/>
          </p:cNvCxnSpPr>
          <p:nvPr/>
        </p:nvCxnSpPr>
        <p:spPr>
          <a:xfrm rot="5400000">
            <a:off x="2016395" y="1956567"/>
            <a:ext cx="436870" cy="9950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91BCF3F8-D8E9-5A18-4EE9-2B1A14712B9A}"/>
              </a:ext>
            </a:extLst>
          </p:cNvPr>
          <p:cNvSpPr txBox="1"/>
          <p:nvPr/>
        </p:nvSpPr>
        <p:spPr>
          <a:xfrm>
            <a:off x="1707500" y="3398917"/>
            <a:ext cx="628933" cy="261610"/>
          </a:xfrm>
          <a:prstGeom prst="rect">
            <a:avLst/>
          </a:prstGeom>
          <a:noFill/>
        </p:spPr>
        <p:txBody>
          <a:bodyPr wrap="square" rtlCol="0">
            <a:spAutoFit/>
          </a:bodyPr>
          <a:lstStyle/>
          <a:p>
            <a:pPr algn="ctr"/>
            <a:r>
              <a:rPr lang="en-US" sz="1100" dirty="0"/>
              <a:t>No</a:t>
            </a:r>
            <a:endParaRPr lang="en-IN" sz="1100" dirty="0"/>
          </a:p>
        </p:txBody>
      </p:sp>
      <p:cxnSp>
        <p:nvCxnSpPr>
          <p:cNvPr id="49" name="Straight Arrow Connector 48">
            <a:extLst>
              <a:ext uri="{FF2B5EF4-FFF2-40B4-BE49-F238E27FC236}">
                <a16:creationId xmlns:a16="http://schemas.microsoft.com/office/drawing/2014/main" id="{3F922B4A-D881-F04B-9260-02D00D42033F}"/>
              </a:ext>
            </a:extLst>
          </p:cNvPr>
          <p:cNvCxnSpPr>
            <a:cxnSpLocks/>
            <a:stCxn id="18" idx="3"/>
            <a:endCxn id="85" idx="1"/>
          </p:cNvCxnSpPr>
          <p:nvPr/>
        </p:nvCxnSpPr>
        <p:spPr>
          <a:xfrm>
            <a:off x="2472631" y="3078883"/>
            <a:ext cx="506088" cy="138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849BA2A5-E835-69F1-33F2-575C2CDB1694}"/>
              </a:ext>
            </a:extLst>
          </p:cNvPr>
          <p:cNvCxnSpPr>
            <a:cxnSpLocks/>
            <a:stCxn id="8" idx="2"/>
            <a:endCxn id="6" idx="0"/>
          </p:cNvCxnSpPr>
          <p:nvPr/>
        </p:nvCxnSpPr>
        <p:spPr>
          <a:xfrm flipH="1">
            <a:off x="5100109" y="4723083"/>
            <a:ext cx="5043" cy="77264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CF3A47C0-2875-5D18-E1AE-C2A08069ADA1}"/>
              </a:ext>
            </a:extLst>
          </p:cNvPr>
          <p:cNvCxnSpPr>
            <a:cxnSpLocks/>
            <a:stCxn id="78" idx="3"/>
            <a:endCxn id="16" idx="1"/>
          </p:cNvCxnSpPr>
          <p:nvPr/>
        </p:nvCxnSpPr>
        <p:spPr>
          <a:xfrm flipV="1">
            <a:off x="1744915" y="1931027"/>
            <a:ext cx="277052" cy="9404"/>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27F1041F-D80F-0A19-5DFB-8175E9D02996}"/>
              </a:ext>
            </a:extLst>
          </p:cNvPr>
          <p:cNvSpPr/>
          <p:nvPr/>
        </p:nvSpPr>
        <p:spPr>
          <a:xfrm>
            <a:off x="2978719" y="2764366"/>
            <a:ext cx="1378178" cy="631804"/>
          </a:xfrm>
          <a:prstGeom prst="rect">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Employee to submit the asset at office within LWD +3 days</a:t>
            </a:r>
          </a:p>
        </p:txBody>
      </p:sp>
      <p:cxnSp>
        <p:nvCxnSpPr>
          <p:cNvPr id="95" name="Straight Arrow Connector 94">
            <a:extLst>
              <a:ext uri="{FF2B5EF4-FFF2-40B4-BE49-F238E27FC236}">
                <a16:creationId xmlns:a16="http://schemas.microsoft.com/office/drawing/2014/main" id="{EB7F80B1-60A8-0DDE-7133-201151309150}"/>
              </a:ext>
            </a:extLst>
          </p:cNvPr>
          <p:cNvCxnSpPr>
            <a:cxnSpLocks/>
            <a:stCxn id="85" idx="3"/>
            <a:endCxn id="25" idx="1"/>
          </p:cNvCxnSpPr>
          <p:nvPr/>
        </p:nvCxnSpPr>
        <p:spPr>
          <a:xfrm>
            <a:off x="4356897" y="3080268"/>
            <a:ext cx="588210" cy="534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4F84ADDA-81C3-F879-C80F-79E59F2CDA7F}"/>
              </a:ext>
            </a:extLst>
          </p:cNvPr>
          <p:cNvSpPr txBox="1"/>
          <p:nvPr/>
        </p:nvSpPr>
        <p:spPr>
          <a:xfrm>
            <a:off x="2314499" y="2824002"/>
            <a:ext cx="628933" cy="261610"/>
          </a:xfrm>
          <a:prstGeom prst="rect">
            <a:avLst/>
          </a:prstGeom>
          <a:noFill/>
        </p:spPr>
        <p:txBody>
          <a:bodyPr wrap="square" rtlCol="0">
            <a:spAutoFit/>
          </a:bodyPr>
          <a:lstStyle/>
          <a:p>
            <a:pPr algn="ctr"/>
            <a:r>
              <a:rPr lang="en-US" sz="1100" dirty="0"/>
              <a:t>Yes</a:t>
            </a:r>
            <a:endParaRPr lang="en-IN" sz="1100" dirty="0"/>
          </a:p>
        </p:txBody>
      </p:sp>
      <p:cxnSp>
        <p:nvCxnSpPr>
          <p:cNvPr id="110" name="Straight Arrow Connector 109">
            <a:extLst>
              <a:ext uri="{FF2B5EF4-FFF2-40B4-BE49-F238E27FC236}">
                <a16:creationId xmlns:a16="http://schemas.microsoft.com/office/drawing/2014/main" id="{D721D9C1-D714-83E7-BC87-1DD3743BB836}"/>
              </a:ext>
            </a:extLst>
          </p:cNvPr>
          <p:cNvCxnSpPr>
            <a:cxnSpLocks/>
            <a:stCxn id="5" idx="1"/>
            <a:endCxn id="8" idx="3"/>
          </p:cNvCxnSpPr>
          <p:nvPr/>
        </p:nvCxnSpPr>
        <p:spPr>
          <a:xfrm flipH="1">
            <a:off x="5794241" y="4405111"/>
            <a:ext cx="1232252" cy="207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76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2386F-64E6-0F43-9B87-954FB602A852}"/>
            </a:ext>
          </a:extLst>
        </p:cNvPr>
        <p:cNvGrpSpPr/>
        <p:nvPr/>
      </p:nvGrpSpPr>
      <p:grpSpPr>
        <a:xfrm>
          <a:off x="0" y="0"/>
          <a:ext cx="0" cy="0"/>
          <a:chOff x="0" y="0"/>
          <a:chExt cx="0" cy="0"/>
        </a:xfrm>
      </p:grpSpPr>
      <p:sp>
        <p:nvSpPr>
          <p:cNvPr id="20" name="Title 8">
            <a:extLst>
              <a:ext uri="{FF2B5EF4-FFF2-40B4-BE49-F238E27FC236}">
                <a16:creationId xmlns:a16="http://schemas.microsoft.com/office/drawing/2014/main" id="{15396A4A-2AD8-D96F-676C-97691BCFE865}"/>
              </a:ext>
            </a:extLst>
          </p:cNvPr>
          <p:cNvSpPr>
            <a:spLocks noGrp="1"/>
          </p:cNvSpPr>
          <p:nvPr>
            <p:ph type="title"/>
          </p:nvPr>
        </p:nvSpPr>
        <p:spPr>
          <a:xfrm>
            <a:off x="342901" y="189098"/>
            <a:ext cx="10215230" cy="469324"/>
          </a:xfrm>
        </p:spPr>
        <p:txBody>
          <a:bodyPr/>
          <a:lstStyle/>
          <a:p>
            <a:r>
              <a:rPr lang="en-US" dirty="0"/>
              <a:t>Recovery Process Flow for Delinquency</a:t>
            </a:r>
          </a:p>
        </p:txBody>
      </p:sp>
      <p:sp>
        <p:nvSpPr>
          <p:cNvPr id="9" name="Rectangle 8">
            <a:extLst>
              <a:ext uri="{FF2B5EF4-FFF2-40B4-BE49-F238E27FC236}">
                <a16:creationId xmlns:a16="http://schemas.microsoft.com/office/drawing/2014/main" id="{0F3F39E2-5F04-74C4-B015-38E682D79E5F}"/>
              </a:ext>
            </a:extLst>
          </p:cNvPr>
          <p:cNvSpPr/>
          <p:nvPr/>
        </p:nvSpPr>
        <p:spPr>
          <a:xfrm>
            <a:off x="423333" y="1257300"/>
            <a:ext cx="557463" cy="140970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lIns="45720" rIns="45720" rtlCol="0" anchor="ctr" anchorCtr="0"/>
          <a:lstStyle/>
          <a:p>
            <a:pPr algn="ctr"/>
            <a:r>
              <a:rPr lang="en-US" sz="1200" b="1" dirty="0">
                <a:latin typeface="Arial" panose="020B0604020202020204" pitchFamily="34" charset="0"/>
                <a:cs typeface="Arial" panose="020B0604020202020204" pitchFamily="34" charset="0"/>
              </a:rPr>
              <a:t>Payroll vendor</a:t>
            </a:r>
          </a:p>
        </p:txBody>
      </p:sp>
      <p:sp>
        <p:nvSpPr>
          <p:cNvPr id="10" name="Rectangle 9">
            <a:extLst>
              <a:ext uri="{FF2B5EF4-FFF2-40B4-BE49-F238E27FC236}">
                <a16:creationId xmlns:a16="http://schemas.microsoft.com/office/drawing/2014/main" id="{2992F6BD-2BE6-D815-4960-C5C0F0C7363F}"/>
              </a:ext>
            </a:extLst>
          </p:cNvPr>
          <p:cNvSpPr/>
          <p:nvPr/>
        </p:nvSpPr>
        <p:spPr>
          <a:xfrm>
            <a:off x="423333" y="2577111"/>
            <a:ext cx="557463" cy="3788052"/>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vert270" lIns="45720" rIns="45720" rtlCol="0" anchor="ctr" anchorCtr="0"/>
          <a:lstStyle/>
          <a:p>
            <a:pPr algn="ctr"/>
            <a:r>
              <a:rPr lang="en-US" sz="1200" b="1" dirty="0">
                <a:latin typeface="Arial" panose="020B0604020202020204" pitchFamily="34" charset="0"/>
                <a:cs typeface="Arial" panose="020B0604020202020204" pitchFamily="34" charset="0"/>
              </a:rPr>
              <a:t>HRSS/ BOT</a:t>
            </a:r>
          </a:p>
        </p:txBody>
      </p:sp>
      <p:sp>
        <p:nvSpPr>
          <p:cNvPr id="12" name="Rectangle 11">
            <a:extLst>
              <a:ext uri="{FF2B5EF4-FFF2-40B4-BE49-F238E27FC236}">
                <a16:creationId xmlns:a16="http://schemas.microsoft.com/office/drawing/2014/main" id="{9831C5B3-3D69-1AE0-B711-01B2A28B971D}"/>
              </a:ext>
            </a:extLst>
          </p:cNvPr>
          <p:cNvSpPr/>
          <p:nvPr/>
        </p:nvSpPr>
        <p:spPr>
          <a:xfrm>
            <a:off x="423333" y="800100"/>
            <a:ext cx="11540067" cy="457200"/>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vert="horz" lIns="45720" rIns="45720" rtlCol="0" anchor="ctr" anchorCtr="0"/>
          <a:lstStyle/>
          <a:p>
            <a:r>
              <a:rPr lang="en-US" sz="1200" b="1" dirty="0">
                <a:latin typeface="Arial" panose="020B0604020202020204" pitchFamily="34" charset="0"/>
                <a:cs typeface="Arial" panose="020B0604020202020204" pitchFamily="34" charset="0"/>
              </a:rPr>
              <a:t>Recovery process– IN</a:t>
            </a:r>
          </a:p>
        </p:txBody>
      </p:sp>
      <p:sp>
        <p:nvSpPr>
          <p:cNvPr id="13" name="Rectangle 12">
            <a:extLst>
              <a:ext uri="{FF2B5EF4-FFF2-40B4-BE49-F238E27FC236}">
                <a16:creationId xmlns:a16="http://schemas.microsoft.com/office/drawing/2014/main" id="{A18F8925-D7EA-AF2B-9E98-E3DB88C50286}"/>
              </a:ext>
            </a:extLst>
          </p:cNvPr>
          <p:cNvSpPr/>
          <p:nvPr/>
        </p:nvSpPr>
        <p:spPr>
          <a:xfrm>
            <a:off x="433137" y="800100"/>
            <a:ext cx="11530263" cy="5565063"/>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cxnSp>
        <p:nvCxnSpPr>
          <p:cNvPr id="14" name="Straight Connector 13">
            <a:extLst>
              <a:ext uri="{FF2B5EF4-FFF2-40B4-BE49-F238E27FC236}">
                <a16:creationId xmlns:a16="http://schemas.microsoft.com/office/drawing/2014/main" id="{ED28FD3D-662C-5FCF-3D56-D96FA4641353}"/>
              </a:ext>
            </a:extLst>
          </p:cNvPr>
          <p:cNvCxnSpPr>
            <a:cxnSpLocks/>
          </p:cNvCxnSpPr>
          <p:nvPr/>
        </p:nvCxnSpPr>
        <p:spPr>
          <a:xfrm>
            <a:off x="1009246" y="2577112"/>
            <a:ext cx="10986839" cy="0"/>
          </a:xfrm>
          <a:prstGeom prst="line">
            <a:avLst/>
          </a:prstGeom>
          <a:ln w="317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6" name="Flowchart: Terminator 15">
            <a:extLst>
              <a:ext uri="{FF2B5EF4-FFF2-40B4-BE49-F238E27FC236}">
                <a16:creationId xmlns:a16="http://schemas.microsoft.com/office/drawing/2014/main" id="{0F2E5B52-2090-28BF-BCB7-FD38B9779ACD}"/>
              </a:ext>
            </a:extLst>
          </p:cNvPr>
          <p:cNvSpPr/>
          <p:nvPr/>
        </p:nvSpPr>
        <p:spPr>
          <a:xfrm>
            <a:off x="1128321" y="1957218"/>
            <a:ext cx="1420808" cy="509690"/>
          </a:xfrm>
          <a:prstGeom prst="flowChartTerminator">
            <a:avLst/>
          </a:prstGeom>
          <a:solidFill>
            <a:schemeClr val="bg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1. F&amp;F status and data for recovery amount due </a:t>
            </a:r>
          </a:p>
        </p:txBody>
      </p:sp>
      <p:cxnSp>
        <p:nvCxnSpPr>
          <p:cNvPr id="19" name="Straight Arrow Connector 18">
            <a:extLst>
              <a:ext uri="{FF2B5EF4-FFF2-40B4-BE49-F238E27FC236}">
                <a16:creationId xmlns:a16="http://schemas.microsoft.com/office/drawing/2014/main" id="{2F48975F-5D67-14A4-2E69-BA014458035C}"/>
              </a:ext>
            </a:extLst>
          </p:cNvPr>
          <p:cNvCxnSpPr>
            <a:cxnSpLocks/>
            <a:stCxn id="16" idx="2"/>
            <a:endCxn id="25" idx="0"/>
          </p:cNvCxnSpPr>
          <p:nvPr/>
        </p:nvCxnSpPr>
        <p:spPr>
          <a:xfrm>
            <a:off x="1838725" y="2466908"/>
            <a:ext cx="1" cy="840303"/>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Flowchart: Terminator 24">
            <a:extLst>
              <a:ext uri="{FF2B5EF4-FFF2-40B4-BE49-F238E27FC236}">
                <a16:creationId xmlns:a16="http://schemas.microsoft.com/office/drawing/2014/main" id="{CBFE98A8-E0D9-C2EC-C501-F9DCB6A7426F}"/>
              </a:ext>
            </a:extLst>
          </p:cNvPr>
          <p:cNvSpPr/>
          <p:nvPr/>
        </p:nvSpPr>
        <p:spPr>
          <a:xfrm>
            <a:off x="1150612" y="3307211"/>
            <a:ext cx="1376227" cy="693491"/>
          </a:xfrm>
          <a:prstGeom prst="flowChartTerminator">
            <a:avLst/>
          </a:prstGeom>
          <a:solidFill>
            <a:schemeClr val="accent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2. Categorization of recovery type and amount as per the defined grid</a:t>
            </a:r>
          </a:p>
        </p:txBody>
      </p:sp>
      <p:sp>
        <p:nvSpPr>
          <p:cNvPr id="26" name="Rectangle 25">
            <a:extLst>
              <a:ext uri="{FF2B5EF4-FFF2-40B4-BE49-F238E27FC236}">
                <a16:creationId xmlns:a16="http://schemas.microsoft.com/office/drawing/2014/main" id="{7B1F379B-F967-08A1-CDD9-C75C5A237428}"/>
              </a:ext>
            </a:extLst>
          </p:cNvPr>
          <p:cNvSpPr/>
          <p:nvPr/>
        </p:nvSpPr>
        <p:spPr>
          <a:xfrm>
            <a:off x="2945857" y="3410710"/>
            <a:ext cx="2215396" cy="483418"/>
          </a:xfrm>
          <a:prstGeom prst="rect">
            <a:avLst/>
          </a:prstGeom>
          <a:solidFill>
            <a:schemeClr val="accent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3. Notification to ex-employee personal email ID </a:t>
            </a:r>
            <a:r>
              <a:rPr lang="en-US" sz="1000" kern="0" dirty="0">
                <a:solidFill>
                  <a:schemeClr val="bg1"/>
                </a:solidFill>
                <a:latin typeface="Arial" panose="020B0604020202020204" pitchFamily="34" charset="0"/>
                <a:cs typeface="Arial" panose="020B0604020202020204" pitchFamily="34" charset="0"/>
              </a:rPr>
              <a:t>whose recovery amount due is &gt;1000/ 3000INR </a:t>
            </a:r>
            <a:endParaRPr lang="en-US" sz="1000" dirty="0">
              <a:solidFill>
                <a:schemeClr val="bg1"/>
              </a:solidFill>
              <a:latin typeface="Arial" panose="020B0604020202020204" pitchFamily="34" charset="0"/>
              <a:cs typeface="Arial" panose="020B0604020202020204" pitchFamily="34" charset="0"/>
            </a:endParaRPr>
          </a:p>
        </p:txBody>
      </p:sp>
      <p:cxnSp>
        <p:nvCxnSpPr>
          <p:cNvPr id="27" name="Straight Arrow Connector 26">
            <a:extLst>
              <a:ext uri="{FF2B5EF4-FFF2-40B4-BE49-F238E27FC236}">
                <a16:creationId xmlns:a16="http://schemas.microsoft.com/office/drawing/2014/main" id="{A6024032-806C-D269-2C4B-C1C603EEEBAA}"/>
              </a:ext>
            </a:extLst>
          </p:cNvPr>
          <p:cNvCxnSpPr>
            <a:cxnSpLocks/>
            <a:stCxn id="25" idx="3"/>
            <a:endCxn id="26" idx="1"/>
          </p:cNvCxnSpPr>
          <p:nvPr/>
        </p:nvCxnSpPr>
        <p:spPr>
          <a:xfrm flipV="1">
            <a:off x="2526839" y="3652419"/>
            <a:ext cx="419018" cy="1538"/>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E24C1B68-5930-6ED3-E03B-E7BC102C28D7}"/>
              </a:ext>
            </a:extLst>
          </p:cNvPr>
          <p:cNvSpPr/>
          <p:nvPr/>
        </p:nvSpPr>
        <p:spPr>
          <a:xfrm>
            <a:off x="2945858" y="3058852"/>
            <a:ext cx="4584380" cy="246821"/>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rial" panose="020B0604020202020204" pitchFamily="34" charset="0"/>
                <a:cs typeface="Arial" panose="020B0604020202020204" pitchFamily="34" charset="0"/>
              </a:rPr>
              <a:t>BOT to trigger email notification</a:t>
            </a:r>
          </a:p>
        </p:txBody>
      </p:sp>
      <p:sp>
        <p:nvSpPr>
          <p:cNvPr id="50" name="Flowchart: Terminator 49">
            <a:extLst>
              <a:ext uri="{FF2B5EF4-FFF2-40B4-BE49-F238E27FC236}">
                <a16:creationId xmlns:a16="http://schemas.microsoft.com/office/drawing/2014/main" id="{F366E387-9889-D826-FF02-63A17AD678AE}"/>
              </a:ext>
            </a:extLst>
          </p:cNvPr>
          <p:cNvSpPr/>
          <p:nvPr/>
        </p:nvSpPr>
        <p:spPr>
          <a:xfrm>
            <a:off x="4590304" y="5815989"/>
            <a:ext cx="1208612" cy="467850"/>
          </a:xfrm>
          <a:prstGeom prst="flowChartTerminator">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Process Ends</a:t>
            </a:r>
          </a:p>
        </p:txBody>
      </p:sp>
      <p:sp>
        <p:nvSpPr>
          <p:cNvPr id="64" name="Rectangle 63">
            <a:extLst>
              <a:ext uri="{FF2B5EF4-FFF2-40B4-BE49-F238E27FC236}">
                <a16:creationId xmlns:a16="http://schemas.microsoft.com/office/drawing/2014/main" id="{7B1F379B-F967-08A1-CDD9-C75C5A237428}"/>
              </a:ext>
            </a:extLst>
          </p:cNvPr>
          <p:cNvSpPr/>
          <p:nvPr/>
        </p:nvSpPr>
        <p:spPr>
          <a:xfrm>
            <a:off x="5367317" y="3410712"/>
            <a:ext cx="1936696" cy="489866"/>
          </a:xfrm>
          <a:prstGeom prst="rect">
            <a:avLst/>
          </a:prstGeom>
          <a:solidFill>
            <a:schemeClr val="accent2"/>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kern="0" dirty="0">
                <a:solidFill>
                  <a:schemeClr val="bg1"/>
                </a:solidFill>
                <a:latin typeface="Arial" panose="020B0604020202020204" pitchFamily="34" charset="0"/>
                <a:cs typeface="Arial" panose="020B0604020202020204" pitchFamily="34" charset="0"/>
              </a:rPr>
              <a:t>4. A second reminder will be sent 7 days after the initial notification</a:t>
            </a:r>
            <a:endParaRPr lang="en-US" sz="1000" dirty="0">
              <a:solidFill>
                <a:schemeClr val="bg1"/>
              </a:solidFill>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E24C1B68-5930-6ED3-E03B-E7BC102C28D7}"/>
              </a:ext>
            </a:extLst>
          </p:cNvPr>
          <p:cNvSpPr/>
          <p:nvPr/>
        </p:nvSpPr>
        <p:spPr>
          <a:xfrm>
            <a:off x="9366966" y="1267369"/>
            <a:ext cx="2596434" cy="491329"/>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defTabSz="899352">
              <a:defRPr/>
            </a:pPr>
            <a:r>
              <a:rPr lang="en-US" sz="1000" dirty="0">
                <a:solidFill>
                  <a:schemeClr val="tx1"/>
                </a:solidFill>
                <a:latin typeface="Arial" panose="020B0604020202020204" pitchFamily="34" charset="0"/>
                <a:cs typeface="Arial" panose="020B0604020202020204" pitchFamily="34" charset="0"/>
              </a:rPr>
              <a:t>***Recovery amounts of ₹1000/ 3000 or less to be considered for write-off</a:t>
            </a:r>
          </a:p>
        </p:txBody>
      </p:sp>
      <p:cxnSp>
        <p:nvCxnSpPr>
          <p:cNvPr id="4" name="Connector: Elbow 3">
            <a:extLst>
              <a:ext uri="{FF2B5EF4-FFF2-40B4-BE49-F238E27FC236}">
                <a16:creationId xmlns:a16="http://schemas.microsoft.com/office/drawing/2014/main" id="{20E4885B-9E87-8D83-F4D1-D03FA4184EA7}"/>
              </a:ext>
            </a:extLst>
          </p:cNvPr>
          <p:cNvCxnSpPr>
            <a:stCxn id="26" idx="3"/>
            <a:endCxn id="64" idx="1"/>
          </p:cNvCxnSpPr>
          <p:nvPr/>
        </p:nvCxnSpPr>
        <p:spPr>
          <a:xfrm>
            <a:off x="5161253" y="3652419"/>
            <a:ext cx="206064" cy="3226"/>
          </a:xfrm>
          <a:prstGeom prst="bentConnector3">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0F1599A5-D2F0-CCB5-E0C2-4D2EC2A9DAB5}"/>
              </a:ext>
            </a:extLst>
          </p:cNvPr>
          <p:cNvSpPr/>
          <p:nvPr/>
        </p:nvSpPr>
        <p:spPr>
          <a:xfrm>
            <a:off x="6462704" y="5827255"/>
            <a:ext cx="1466945" cy="456584"/>
          </a:xfrm>
          <a:prstGeom prst="rect">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F&amp;F Process</a:t>
            </a:r>
          </a:p>
        </p:txBody>
      </p:sp>
      <p:cxnSp>
        <p:nvCxnSpPr>
          <p:cNvPr id="22" name="Straight Arrow Connector 21">
            <a:extLst>
              <a:ext uri="{FF2B5EF4-FFF2-40B4-BE49-F238E27FC236}">
                <a16:creationId xmlns:a16="http://schemas.microsoft.com/office/drawing/2014/main" id="{2E9FEB12-8133-6A3C-7C2D-A4D43DC87E9C}"/>
              </a:ext>
            </a:extLst>
          </p:cNvPr>
          <p:cNvCxnSpPr>
            <a:cxnSpLocks/>
            <a:stCxn id="18" idx="1"/>
            <a:endCxn id="50" idx="3"/>
          </p:cNvCxnSpPr>
          <p:nvPr/>
        </p:nvCxnSpPr>
        <p:spPr>
          <a:xfrm flipH="1" flipV="1">
            <a:off x="5798916" y="6049914"/>
            <a:ext cx="663788" cy="56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Flowchart: Decision 23">
            <a:extLst>
              <a:ext uri="{FF2B5EF4-FFF2-40B4-BE49-F238E27FC236}">
                <a16:creationId xmlns:a16="http://schemas.microsoft.com/office/drawing/2014/main" id="{5949798E-EEFB-53BC-4287-9B9D191EC435}"/>
              </a:ext>
            </a:extLst>
          </p:cNvPr>
          <p:cNvSpPr/>
          <p:nvPr/>
        </p:nvSpPr>
        <p:spPr>
          <a:xfrm>
            <a:off x="4834299" y="5025655"/>
            <a:ext cx="1343025" cy="592682"/>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 Paid</a:t>
            </a:r>
            <a:endParaRPr lang="en-IN" sz="1200" dirty="0">
              <a:solidFill>
                <a:schemeClr val="tx1"/>
              </a:solidFill>
            </a:endParaRPr>
          </a:p>
        </p:txBody>
      </p:sp>
      <p:cxnSp>
        <p:nvCxnSpPr>
          <p:cNvPr id="38" name="Connector: Elbow 37">
            <a:extLst>
              <a:ext uri="{FF2B5EF4-FFF2-40B4-BE49-F238E27FC236}">
                <a16:creationId xmlns:a16="http://schemas.microsoft.com/office/drawing/2014/main" id="{549327E3-A4BA-CD08-8F9B-D62F0E948E5C}"/>
              </a:ext>
            </a:extLst>
          </p:cNvPr>
          <p:cNvCxnSpPr>
            <a:stCxn id="26" idx="2"/>
            <a:endCxn id="24" idx="0"/>
          </p:cNvCxnSpPr>
          <p:nvPr/>
        </p:nvCxnSpPr>
        <p:spPr>
          <a:xfrm rot="16200000" flipH="1">
            <a:off x="4213920" y="3733762"/>
            <a:ext cx="1131527" cy="145225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87FD2747-BB73-600E-8465-0298EA7A6E39}"/>
              </a:ext>
            </a:extLst>
          </p:cNvPr>
          <p:cNvCxnSpPr>
            <a:cxnSpLocks/>
          </p:cNvCxnSpPr>
          <p:nvPr/>
        </p:nvCxnSpPr>
        <p:spPr>
          <a:xfrm rot="5400000">
            <a:off x="5448192" y="3967066"/>
            <a:ext cx="1101219" cy="98597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D4AEB013-5991-9320-3C75-7A4C9D7C7DF5}"/>
              </a:ext>
            </a:extLst>
          </p:cNvPr>
          <p:cNvSpPr txBox="1"/>
          <p:nvPr/>
        </p:nvSpPr>
        <p:spPr>
          <a:xfrm>
            <a:off x="6177324" y="5036528"/>
            <a:ext cx="628933" cy="261610"/>
          </a:xfrm>
          <a:prstGeom prst="rect">
            <a:avLst/>
          </a:prstGeom>
          <a:noFill/>
        </p:spPr>
        <p:txBody>
          <a:bodyPr wrap="square" rtlCol="0">
            <a:spAutoFit/>
          </a:bodyPr>
          <a:lstStyle/>
          <a:p>
            <a:pPr algn="ctr"/>
            <a:r>
              <a:rPr lang="en-US" sz="1100" dirty="0"/>
              <a:t>Yes</a:t>
            </a:r>
            <a:endParaRPr lang="en-IN" sz="1100" dirty="0"/>
          </a:p>
        </p:txBody>
      </p:sp>
      <p:sp>
        <p:nvSpPr>
          <p:cNvPr id="59" name="Flowchart: Terminator 58">
            <a:extLst>
              <a:ext uri="{FF2B5EF4-FFF2-40B4-BE49-F238E27FC236}">
                <a16:creationId xmlns:a16="http://schemas.microsoft.com/office/drawing/2014/main" id="{1F356CA5-828A-59A6-B7FC-A7D554398959}"/>
              </a:ext>
            </a:extLst>
          </p:cNvPr>
          <p:cNvSpPr/>
          <p:nvPr/>
        </p:nvSpPr>
        <p:spPr>
          <a:xfrm>
            <a:off x="1397845" y="1326548"/>
            <a:ext cx="889040" cy="342806"/>
          </a:xfrm>
          <a:prstGeom prst="flowChartTerminator">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START</a:t>
            </a:r>
          </a:p>
        </p:txBody>
      </p:sp>
      <p:cxnSp>
        <p:nvCxnSpPr>
          <p:cNvPr id="61" name="Connector: Elbow 60">
            <a:extLst>
              <a:ext uri="{FF2B5EF4-FFF2-40B4-BE49-F238E27FC236}">
                <a16:creationId xmlns:a16="http://schemas.microsoft.com/office/drawing/2014/main" id="{D252BD93-6329-BDFF-23C7-DC9D10CA3850}"/>
              </a:ext>
            </a:extLst>
          </p:cNvPr>
          <p:cNvCxnSpPr>
            <a:cxnSpLocks/>
            <a:stCxn id="59" idx="2"/>
            <a:endCxn id="16" idx="0"/>
          </p:cNvCxnSpPr>
          <p:nvPr/>
        </p:nvCxnSpPr>
        <p:spPr>
          <a:xfrm rot="5400000">
            <a:off x="1696613" y="1811466"/>
            <a:ext cx="287864" cy="364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0" name="Connector: Elbow 79">
            <a:extLst>
              <a:ext uri="{FF2B5EF4-FFF2-40B4-BE49-F238E27FC236}">
                <a16:creationId xmlns:a16="http://schemas.microsoft.com/office/drawing/2014/main" id="{97FB1692-C345-A658-AE54-9703FE1D0AA7}"/>
              </a:ext>
            </a:extLst>
          </p:cNvPr>
          <p:cNvCxnSpPr>
            <a:cxnSpLocks/>
            <a:stCxn id="24" idx="3"/>
            <a:endCxn id="18" idx="0"/>
          </p:cNvCxnSpPr>
          <p:nvPr/>
        </p:nvCxnSpPr>
        <p:spPr>
          <a:xfrm>
            <a:off x="6177324" y="5321996"/>
            <a:ext cx="1018853" cy="50525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84" name="Rectangle 83">
            <a:extLst>
              <a:ext uri="{FF2B5EF4-FFF2-40B4-BE49-F238E27FC236}">
                <a16:creationId xmlns:a16="http://schemas.microsoft.com/office/drawing/2014/main" id="{CE16340C-4D6B-4CAC-256C-8F6CCC5D7E18}"/>
              </a:ext>
            </a:extLst>
          </p:cNvPr>
          <p:cNvSpPr/>
          <p:nvPr/>
        </p:nvSpPr>
        <p:spPr>
          <a:xfrm>
            <a:off x="2428953" y="5827255"/>
            <a:ext cx="1466945" cy="442742"/>
          </a:xfrm>
          <a:prstGeom prst="rect">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solidFill>
                <a:latin typeface="Arial" panose="020B0604020202020204" pitchFamily="34" charset="0"/>
                <a:cs typeface="Arial" panose="020B0604020202020204" pitchFamily="34" charset="0"/>
              </a:rPr>
              <a:t>Include in Delinquent list</a:t>
            </a:r>
          </a:p>
        </p:txBody>
      </p:sp>
      <p:cxnSp>
        <p:nvCxnSpPr>
          <p:cNvPr id="87" name="Connector: Elbow 86">
            <a:extLst>
              <a:ext uri="{FF2B5EF4-FFF2-40B4-BE49-F238E27FC236}">
                <a16:creationId xmlns:a16="http://schemas.microsoft.com/office/drawing/2014/main" id="{AF42D858-9292-673D-0DC1-D1574B7256E5}"/>
              </a:ext>
            </a:extLst>
          </p:cNvPr>
          <p:cNvCxnSpPr>
            <a:cxnSpLocks/>
            <a:stCxn id="24" idx="1"/>
            <a:endCxn id="84" idx="0"/>
          </p:cNvCxnSpPr>
          <p:nvPr/>
        </p:nvCxnSpPr>
        <p:spPr>
          <a:xfrm rot="10800000" flipV="1">
            <a:off x="3162427" y="5321995"/>
            <a:ext cx="1671873" cy="50525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92" name="TextBox 91">
            <a:extLst>
              <a:ext uri="{FF2B5EF4-FFF2-40B4-BE49-F238E27FC236}">
                <a16:creationId xmlns:a16="http://schemas.microsoft.com/office/drawing/2014/main" id="{080F09BF-C9D6-F88E-D28F-BFAE7824C728}"/>
              </a:ext>
            </a:extLst>
          </p:cNvPr>
          <p:cNvSpPr txBox="1"/>
          <p:nvPr/>
        </p:nvSpPr>
        <p:spPr>
          <a:xfrm>
            <a:off x="3588754" y="5068323"/>
            <a:ext cx="628933" cy="261610"/>
          </a:xfrm>
          <a:prstGeom prst="rect">
            <a:avLst/>
          </a:prstGeom>
          <a:noFill/>
        </p:spPr>
        <p:txBody>
          <a:bodyPr wrap="square" rtlCol="0">
            <a:spAutoFit/>
          </a:bodyPr>
          <a:lstStyle/>
          <a:p>
            <a:pPr algn="ctr"/>
            <a:r>
              <a:rPr lang="en-US" sz="1100" dirty="0"/>
              <a:t>No</a:t>
            </a:r>
            <a:endParaRPr lang="en-IN" sz="1100" dirty="0"/>
          </a:p>
        </p:txBody>
      </p:sp>
      <p:cxnSp>
        <p:nvCxnSpPr>
          <p:cNvPr id="28" name="Straight Arrow Connector 27">
            <a:extLst>
              <a:ext uri="{FF2B5EF4-FFF2-40B4-BE49-F238E27FC236}">
                <a16:creationId xmlns:a16="http://schemas.microsoft.com/office/drawing/2014/main" id="{22A49CCE-8AB6-51E4-62D4-B5FDEB47E716}"/>
              </a:ext>
            </a:extLst>
          </p:cNvPr>
          <p:cNvCxnSpPr>
            <a:cxnSpLocks/>
            <a:stCxn id="84" idx="3"/>
            <a:endCxn id="50" idx="1"/>
          </p:cNvCxnSpPr>
          <p:nvPr/>
        </p:nvCxnSpPr>
        <p:spPr>
          <a:xfrm>
            <a:off x="3895898" y="6048626"/>
            <a:ext cx="694406" cy="12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501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CCF10A5-AFE8-97F6-31AA-C4FA62776FDD}"/>
              </a:ext>
            </a:extLst>
          </p:cNvPr>
          <p:cNvGrpSpPr/>
          <p:nvPr/>
        </p:nvGrpSpPr>
        <p:grpSpPr>
          <a:xfrm>
            <a:off x="304819" y="321199"/>
            <a:ext cx="5791181" cy="5236946"/>
            <a:chOff x="1223532" y="152757"/>
            <a:chExt cx="5791181" cy="5236946"/>
          </a:xfrm>
        </p:grpSpPr>
        <p:sp>
          <p:nvSpPr>
            <p:cNvPr id="3" name="TextBox 2">
              <a:extLst>
                <a:ext uri="{FF2B5EF4-FFF2-40B4-BE49-F238E27FC236}">
                  <a16:creationId xmlns:a16="http://schemas.microsoft.com/office/drawing/2014/main" id="{7F63B8ED-F0D7-8A65-614D-2D085C05618F}"/>
                </a:ext>
              </a:extLst>
            </p:cNvPr>
            <p:cNvSpPr txBox="1"/>
            <p:nvPr/>
          </p:nvSpPr>
          <p:spPr>
            <a:xfrm>
              <a:off x="1223533" y="5051149"/>
              <a:ext cx="3388659" cy="338554"/>
            </a:xfrm>
            <a:prstGeom prst="rect">
              <a:avLst/>
            </a:prstGeom>
            <a:noFill/>
          </p:spPr>
          <p:txBody>
            <a:bodyPr wrap="square" rtlCol="0">
              <a:spAutoFit/>
            </a:bodyPr>
            <a:lstStyle/>
            <a:p>
              <a:pPr>
                <a:defRPr/>
              </a:pPr>
              <a:r>
                <a:rPr lang="en-GB" sz="1600" dirty="0" err="1">
                  <a:solidFill>
                    <a:schemeClr val="accent5"/>
                  </a:solidFill>
                  <a:latin typeface="Arial" panose="020B0604020202020204" pitchFamily="34" charset="0"/>
                  <a:cs typeface="Arial" panose="020B0604020202020204" pitchFamily="34" charset="0"/>
                </a:rPr>
                <a:t>www.firstsource.com</a:t>
              </a:r>
              <a:endParaRPr lang="en-GB" sz="1600" dirty="0">
                <a:solidFill>
                  <a:schemeClr val="accent5"/>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08FD05-CB8E-7BDC-6B44-D5F25201D6CF}"/>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79664" y="152757"/>
              <a:ext cx="1805764" cy="487352"/>
            </a:xfrm>
            <a:prstGeom prst="rect">
              <a:avLst/>
            </a:prstGeom>
          </p:spPr>
        </p:pic>
        <p:sp>
          <p:nvSpPr>
            <p:cNvPr id="5" name="Rectangle 4">
              <a:extLst>
                <a:ext uri="{FF2B5EF4-FFF2-40B4-BE49-F238E27FC236}">
                  <a16:creationId xmlns:a16="http://schemas.microsoft.com/office/drawing/2014/main" id="{FE970491-7D7B-BD42-C61F-7A7122840DB3}"/>
                </a:ext>
              </a:extLst>
            </p:cNvPr>
            <p:cNvSpPr/>
            <p:nvPr/>
          </p:nvSpPr>
          <p:spPr>
            <a:xfrm>
              <a:off x="1223532" y="1023179"/>
              <a:ext cx="5791181" cy="3795078"/>
            </a:xfrm>
            <a:prstGeom prst="rect">
              <a:avLst/>
            </a:prstGeom>
          </p:spPr>
          <p:txBody>
            <a:bodyPr wrap="square">
              <a:spAutoFit/>
            </a:bodyPr>
            <a:lstStyle/>
            <a:p>
              <a:pPr>
                <a:spcAft>
                  <a:spcPts val="600"/>
                </a:spcAft>
              </a:pPr>
              <a:r>
                <a:rPr lang="en-US" sz="2000" b="1" i="1" dirty="0">
                  <a:solidFill>
                    <a:srgbClr val="6CB1DB"/>
                  </a:solidFill>
                  <a:latin typeface="Arial" panose="020B0604020202020204" pitchFamily="34" charset="0"/>
                  <a:cs typeface="Arial" panose="020B0604020202020204" pitchFamily="34" charset="0"/>
                </a:rPr>
                <a:t>We make it happen </a:t>
              </a:r>
              <a:r>
                <a:rPr lang="en-US" sz="2000" b="1" i="1" dirty="0">
                  <a:solidFill>
                    <a:srgbClr val="FEFFFF"/>
                  </a:solidFill>
                  <a:latin typeface="Arial" panose="020B0604020202020204" pitchFamily="34" charset="0"/>
                  <a:cs typeface="Arial" panose="020B0604020202020204" pitchFamily="34" charset="0"/>
                </a:rPr>
                <a:t>for our clients, solving their biggest challenges with hyper-focused, domain-centered teams and cutting-edge tech, data and analytics. Our real-world practitioners work collaboratively to deliver future-focused outcomes.</a:t>
              </a:r>
            </a:p>
            <a:p>
              <a:pPr>
                <a:spcAft>
                  <a:spcPts val="600"/>
                </a:spcAft>
              </a:pPr>
              <a:endParaRPr lang="en-GB" sz="1200" dirty="0">
                <a:solidFill>
                  <a:srgbClr val="FEFFFF"/>
                </a:solidFill>
                <a:latin typeface="Arial" panose="020B0604020202020204" pitchFamily="34" charset="0"/>
                <a:cs typeface="Arial" panose="020B0604020202020204" pitchFamily="34" charset="0"/>
              </a:endParaRPr>
            </a:p>
            <a:p>
              <a:pPr>
                <a:lnSpc>
                  <a:spcPct val="130000"/>
                </a:lnSpc>
              </a:pPr>
              <a:r>
                <a:rPr lang="en-US" sz="1100" dirty="0" err="1">
                  <a:solidFill>
                    <a:srgbClr val="FEFFFF"/>
                  </a:solidFill>
                  <a:latin typeface="Arial" panose="020B0604020202020204" pitchFamily="34" charset="0"/>
                  <a:cs typeface="Arial" panose="020B0604020202020204" pitchFamily="34" charset="0"/>
                </a:rPr>
                <a:t>Firstsource</a:t>
              </a:r>
              <a:r>
                <a:rPr lang="en-US" sz="1100" dirty="0">
                  <a:solidFill>
                    <a:srgbClr val="FEFFFF"/>
                  </a:solidFill>
                  <a:latin typeface="Arial" panose="020B0604020202020204" pitchFamily="34" charset="0"/>
                  <a:cs typeface="Arial" panose="020B0604020202020204" pitchFamily="34" charset="0"/>
                </a:rPr>
                <a:t> is a specialized global business process management partner, and an RP-Sanjiv </a:t>
              </a:r>
              <a:r>
                <a:rPr lang="en-US" sz="1100" dirty="0" err="1">
                  <a:solidFill>
                    <a:srgbClr val="FEFFFF"/>
                  </a:solidFill>
                  <a:latin typeface="Arial" panose="020B0604020202020204" pitchFamily="34" charset="0"/>
                  <a:cs typeface="Arial" panose="020B0604020202020204" pitchFamily="34" charset="0"/>
                </a:rPr>
                <a:t>Goenka</a:t>
              </a:r>
              <a:r>
                <a:rPr lang="en-US" sz="1100" dirty="0">
                  <a:solidFill>
                    <a:srgbClr val="FEFFFF"/>
                  </a:solidFill>
                  <a:latin typeface="Arial" panose="020B0604020202020204" pitchFamily="34" charset="0"/>
                  <a:cs typeface="Arial" panose="020B0604020202020204" pitchFamily="34" charset="0"/>
                </a:rPr>
                <a:t> Group company. We provide transformational solutions and services spanning the customer lifecycle across Healthcare, Banking and Financial Services, Communications, Media and Technology, and other diverse industries. With an established presence in the US, the UK, India, Mexico, Australia, and the Philippines, we act as a trusted growth partner for leading global brands, including several Fortune 500 and FTSE 100 companies.</a:t>
              </a:r>
            </a:p>
          </p:txBody>
        </p:sp>
      </p:grpSp>
      <p:sp>
        <p:nvSpPr>
          <p:cNvPr id="10" name="TextBox 9">
            <a:extLst>
              <a:ext uri="{FF2B5EF4-FFF2-40B4-BE49-F238E27FC236}">
                <a16:creationId xmlns:a16="http://schemas.microsoft.com/office/drawing/2014/main" id="{70555A58-2F8C-6E1E-C089-66F780470190}"/>
              </a:ext>
            </a:extLst>
          </p:cNvPr>
          <p:cNvSpPr txBox="1"/>
          <p:nvPr/>
        </p:nvSpPr>
        <p:spPr>
          <a:xfrm>
            <a:off x="305711" y="6335615"/>
            <a:ext cx="5700466" cy="276999"/>
          </a:xfrm>
          <a:prstGeom prst="rect">
            <a:avLst/>
          </a:prstGeom>
          <a:noFill/>
          <a:ln>
            <a:noFill/>
          </a:ln>
        </p:spPr>
        <p:txBody>
          <a:bodyPr wrap="square" rtlCol="0">
            <a:spAutoFit/>
          </a:bodyPr>
          <a:lstStyle/>
          <a:p>
            <a:pPr>
              <a:defRPr/>
            </a:pPr>
            <a:r>
              <a:rPr lang="en-US" sz="1200" dirty="0">
                <a:solidFill>
                  <a:prstClr val="white"/>
                </a:solidFill>
                <a:latin typeface="Arial" panose="020B0604020202020204" pitchFamily="34" charset="0"/>
                <a:cs typeface="Arial" panose="020B0604020202020204" pitchFamily="34" charset="0"/>
              </a:rPr>
              <a:t>Copyright © 2024 </a:t>
            </a:r>
            <a:r>
              <a:rPr lang="en-US" sz="1200" dirty="0" err="1">
                <a:solidFill>
                  <a:prstClr val="white"/>
                </a:solidFill>
                <a:latin typeface="Arial" panose="020B0604020202020204" pitchFamily="34" charset="0"/>
                <a:cs typeface="Arial" panose="020B0604020202020204" pitchFamily="34" charset="0"/>
              </a:rPr>
              <a:t>Firstsource</a:t>
            </a:r>
            <a:r>
              <a:rPr lang="en-US" sz="1200" dirty="0">
                <a:solidFill>
                  <a:prstClr val="white"/>
                </a:solidFill>
                <a:latin typeface="Arial" panose="020B0604020202020204" pitchFamily="34" charset="0"/>
                <a:cs typeface="Arial" panose="020B0604020202020204" pitchFamily="34" charset="0"/>
              </a:rPr>
              <a:t>. All rights reserved. </a:t>
            </a:r>
          </a:p>
        </p:txBody>
      </p:sp>
      <p:grpSp>
        <p:nvGrpSpPr>
          <p:cNvPr id="6" name="Group 5">
            <a:extLst>
              <a:ext uri="{FF2B5EF4-FFF2-40B4-BE49-F238E27FC236}">
                <a16:creationId xmlns:a16="http://schemas.microsoft.com/office/drawing/2014/main" id="{D33B24A7-FC97-6683-8B7F-BFBAAA98F14C}"/>
              </a:ext>
            </a:extLst>
          </p:cNvPr>
          <p:cNvGrpSpPr/>
          <p:nvPr/>
        </p:nvGrpSpPr>
        <p:grpSpPr>
          <a:xfrm>
            <a:off x="10957663" y="188105"/>
            <a:ext cx="990094" cy="392377"/>
            <a:chOff x="12948841" y="2260904"/>
            <a:chExt cx="1925782" cy="764357"/>
          </a:xfrm>
          <a:solidFill>
            <a:schemeClr val="bg1"/>
          </a:solidFill>
        </p:grpSpPr>
        <p:sp>
          <p:nvSpPr>
            <p:cNvPr id="7" name="Freeform: Shape 6">
              <a:extLst>
                <a:ext uri="{FF2B5EF4-FFF2-40B4-BE49-F238E27FC236}">
                  <a16:creationId xmlns:a16="http://schemas.microsoft.com/office/drawing/2014/main" id="{6F9D292C-F099-DF07-6DA5-C50D9D4F18CD}"/>
                </a:ext>
              </a:extLst>
            </p:cNvPr>
            <p:cNvSpPr/>
            <p:nvPr/>
          </p:nvSpPr>
          <p:spPr>
            <a:xfrm>
              <a:off x="13882239" y="2332308"/>
              <a:ext cx="793085" cy="404342"/>
            </a:xfrm>
            <a:custGeom>
              <a:avLst/>
              <a:gdLst>
                <a:gd name="connsiteX0" fmla="*/ 78355 w 793085"/>
                <a:gd name="connsiteY0" fmla="*/ 253025 h 404342"/>
                <a:gd name="connsiteX1" fmla="*/ 256717 w 793085"/>
                <a:gd name="connsiteY1" fmla="*/ 0 h 404342"/>
                <a:gd name="connsiteX2" fmla="*/ 2853 w 793085"/>
                <a:gd name="connsiteY2" fmla="*/ 287097 h 404342"/>
                <a:gd name="connsiteX3" fmla="*/ 396414 w 793085"/>
                <a:gd name="connsiteY3" fmla="*/ 398746 h 404342"/>
                <a:gd name="connsiteX4" fmla="*/ 793086 w 793085"/>
                <a:gd name="connsiteY4" fmla="*/ 255741 h 404342"/>
                <a:gd name="connsiteX5" fmla="*/ 78355 w 793085"/>
                <a:gd name="connsiteY5" fmla="*/ 253025 h 40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3085" h="404342">
                  <a:moveTo>
                    <a:pt x="78355" y="253025"/>
                  </a:moveTo>
                  <a:cubicBezTo>
                    <a:pt x="38012" y="160881"/>
                    <a:pt x="194646" y="43751"/>
                    <a:pt x="256717" y="0"/>
                  </a:cubicBezTo>
                  <a:cubicBezTo>
                    <a:pt x="163833" y="36295"/>
                    <a:pt x="-25442" y="162560"/>
                    <a:pt x="2853" y="287097"/>
                  </a:cubicBezTo>
                  <a:cubicBezTo>
                    <a:pt x="25963" y="389166"/>
                    <a:pt x="228373" y="418004"/>
                    <a:pt x="396414" y="398746"/>
                  </a:cubicBezTo>
                  <a:cubicBezTo>
                    <a:pt x="545098" y="381710"/>
                    <a:pt x="699856" y="328034"/>
                    <a:pt x="793086" y="255741"/>
                  </a:cubicBezTo>
                  <a:cubicBezTo>
                    <a:pt x="589886" y="373710"/>
                    <a:pt x="138106" y="388623"/>
                    <a:pt x="78355" y="253025"/>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8" name="Freeform: Shape 7">
              <a:extLst>
                <a:ext uri="{FF2B5EF4-FFF2-40B4-BE49-F238E27FC236}">
                  <a16:creationId xmlns:a16="http://schemas.microsoft.com/office/drawing/2014/main" id="{45F939D0-F1FE-7241-B47C-9C00CF06A728}"/>
                </a:ext>
              </a:extLst>
            </p:cNvPr>
            <p:cNvSpPr/>
            <p:nvPr/>
          </p:nvSpPr>
          <p:spPr>
            <a:xfrm>
              <a:off x="13971853" y="2260904"/>
              <a:ext cx="840282" cy="411932"/>
            </a:xfrm>
            <a:custGeom>
              <a:avLst/>
              <a:gdLst>
                <a:gd name="connsiteX0" fmla="*/ 741989 w 840282"/>
                <a:gd name="connsiteY0" fmla="*/ 290702 h 411932"/>
                <a:gd name="connsiteX1" fmla="*/ 837095 w 840282"/>
                <a:gd name="connsiteY1" fmla="*/ 95452 h 411932"/>
                <a:gd name="connsiteX2" fmla="*/ 711521 w 840282"/>
                <a:gd name="connsiteY2" fmla="*/ 7259 h 411932"/>
                <a:gd name="connsiteX3" fmla="*/ 629007 w 840282"/>
                <a:gd name="connsiteY3" fmla="*/ 0 h 411932"/>
                <a:gd name="connsiteX4" fmla="*/ 115846 w 840282"/>
                <a:gd name="connsiteY4" fmla="*/ 221323 h 411932"/>
                <a:gd name="connsiteX5" fmla="*/ 167152 w 840282"/>
                <a:gd name="connsiteY5" fmla="*/ 296875 h 411932"/>
                <a:gd name="connsiteX6" fmla="*/ 419584 w 840282"/>
                <a:gd name="connsiteY6" fmla="*/ 229520 h 411932"/>
                <a:gd name="connsiteX7" fmla="*/ 274554 w 840282"/>
                <a:gd name="connsiteY7" fmla="*/ 159498 h 411932"/>
                <a:gd name="connsiteX8" fmla="*/ 628216 w 840282"/>
                <a:gd name="connsiteY8" fmla="*/ 22073 h 411932"/>
                <a:gd name="connsiteX9" fmla="*/ 711867 w 840282"/>
                <a:gd name="connsiteY9" fmla="*/ 169276 h 411932"/>
                <a:gd name="connsiteX10" fmla="*/ 238803 w 840282"/>
                <a:gd name="connsiteY10" fmla="*/ 373908 h 411932"/>
                <a:gd name="connsiteX11" fmla="*/ 27406 w 840282"/>
                <a:gd name="connsiteY11" fmla="*/ 263444 h 411932"/>
                <a:gd name="connsiteX12" fmla="*/ 190361 w 840282"/>
                <a:gd name="connsiteY12" fmla="*/ 71305 h 411932"/>
                <a:gd name="connsiteX13" fmla="*/ 182905 w 840282"/>
                <a:gd name="connsiteY13" fmla="*/ 72046 h 411932"/>
                <a:gd name="connsiteX14" fmla="*/ 0 w 840282"/>
                <a:gd name="connsiteY14" fmla="*/ 289072 h 411932"/>
                <a:gd name="connsiteX15" fmla="*/ 324330 w 840282"/>
                <a:gd name="connsiteY15" fmla="*/ 411239 h 411932"/>
                <a:gd name="connsiteX16" fmla="*/ 741939 w 840282"/>
                <a:gd name="connsiteY16" fmla="*/ 290702 h 411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40282" h="411932">
                  <a:moveTo>
                    <a:pt x="741989" y="290702"/>
                  </a:moveTo>
                  <a:cubicBezTo>
                    <a:pt x="815664" y="224878"/>
                    <a:pt x="851662" y="152042"/>
                    <a:pt x="837095" y="95452"/>
                  </a:cubicBezTo>
                  <a:cubicBezTo>
                    <a:pt x="825442" y="49924"/>
                    <a:pt x="780802" y="18814"/>
                    <a:pt x="711521" y="7259"/>
                  </a:cubicBezTo>
                  <a:cubicBezTo>
                    <a:pt x="683029" y="2469"/>
                    <a:pt x="647919" y="0"/>
                    <a:pt x="629007" y="0"/>
                  </a:cubicBezTo>
                  <a:cubicBezTo>
                    <a:pt x="414597" y="1432"/>
                    <a:pt x="164239" y="126562"/>
                    <a:pt x="115846" y="221323"/>
                  </a:cubicBezTo>
                  <a:cubicBezTo>
                    <a:pt x="92786" y="266901"/>
                    <a:pt x="121970" y="286900"/>
                    <a:pt x="167152" y="296875"/>
                  </a:cubicBezTo>
                  <a:cubicBezTo>
                    <a:pt x="264678" y="318750"/>
                    <a:pt x="375241" y="257568"/>
                    <a:pt x="419584" y="229520"/>
                  </a:cubicBezTo>
                  <a:cubicBezTo>
                    <a:pt x="366254" y="232779"/>
                    <a:pt x="249420" y="225174"/>
                    <a:pt x="274554" y="159498"/>
                  </a:cubicBezTo>
                  <a:cubicBezTo>
                    <a:pt x="301220" y="90070"/>
                    <a:pt x="484619" y="8000"/>
                    <a:pt x="628216" y="22073"/>
                  </a:cubicBezTo>
                  <a:cubicBezTo>
                    <a:pt x="637747" y="23061"/>
                    <a:pt x="806282" y="32986"/>
                    <a:pt x="711867" y="169276"/>
                  </a:cubicBezTo>
                  <a:cubicBezTo>
                    <a:pt x="628167" y="290949"/>
                    <a:pt x="394203" y="371735"/>
                    <a:pt x="238803" y="373908"/>
                  </a:cubicBezTo>
                  <a:cubicBezTo>
                    <a:pt x="154165" y="377710"/>
                    <a:pt x="13234" y="363884"/>
                    <a:pt x="27406" y="263444"/>
                  </a:cubicBezTo>
                  <a:cubicBezTo>
                    <a:pt x="39208" y="181473"/>
                    <a:pt x="167844" y="89033"/>
                    <a:pt x="190361" y="71305"/>
                  </a:cubicBezTo>
                  <a:cubicBezTo>
                    <a:pt x="186608" y="71651"/>
                    <a:pt x="183448" y="71947"/>
                    <a:pt x="182905" y="72046"/>
                  </a:cubicBezTo>
                  <a:cubicBezTo>
                    <a:pt x="61775" y="157474"/>
                    <a:pt x="0" y="231396"/>
                    <a:pt x="0" y="289072"/>
                  </a:cubicBezTo>
                  <a:cubicBezTo>
                    <a:pt x="0" y="346749"/>
                    <a:pt x="69676" y="419831"/>
                    <a:pt x="324330" y="411239"/>
                  </a:cubicBezTo>
                  <a:cubicBezTo>
                    <a:pt x="466545" y="406400"/>
                    <a:pt x="657697" y="366600"/>
                    <a:pt x="741939" y="290702"/>
                  </a:cubicBezTo>
                  <a:close/>
                </a:path>
              </a:pathLst>
            </a:custGeom>
            <a:solidFill>
              <a:srgbClr val="FF7F32"/>
            </a:solid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9" name="Freeform: Shape 8">
              <a:extLst>
                <a:ext uri="{FF2B5EF4-FFF2-40B4-BE49-F238E27FC236}">
                  <a16:creationId xmlns:a16="http://schemas.microsoft.com/office/drawing/2014/main" id="{462DD681-4F35-E689-515D-72E913BBFE25}"/>
                </a:ext>
              </a:extLst>
            </p:cNvPr>
            <p:cNvSpPr/>
            <p:nvPr/>
          </p:nvSpPr>
          <p:spPr>
            <a:xfrm>
              <a:off x="14260268" y="2292691"/>
              <a:ext cx="440353" cy="182029"/>
            </a:xfrm>
            <a:custGeom>
              <a:avLst/>
              <a:gdLst>
                <a:gd name="connsiteX0" fmla="*/ 437180 w 440353"/>
                <a:gd name="connsiteY0" fmla="*/ 88109 h 182029"/>
                <a:gd name="connsiteX1" fmla="*/ 411847 w 440353"/>
                <a:gd name="connsiteY1" fmla="*/ 25001 h 182029"/>
                <a:gd name="connsiteX2" fmla="*/ 192845 w 440353"/>
                <a:gd name="connsiteY2" fmla="*/ 14532 h 182029"/>
                <a:gd name="connsiteX3" fmla="*/ 9496 w 440353"/>
                <a:gd name="connsiteY3" fmla="*/ 114083 h 182029"/>
                <a:gd name="connsiteX4" fmla="*/ 46581 w 440353"/>
                <a:gd name="connsiteY4" fmla="*/ 182030 h 182029"/>
                <a:gd name="connsiteX5" fmla="*/ 46384 w 440353"/>
                <a:gd name="connsiteY5" fmla="*/ 181734 h 182029"/>
                <a:gd name="connsiteX6" fmla="*/ 41198 w 440353"/>
                <a:gd name="connsiteY6" fmla="*/ 170327 h 182029"/>
                <a:gd name="connsiteX7" fmla="*/ 223511 w 440353"/>
                <a:gd name="connsiteY7" fmla="*/ 56110 h 182029"/>
                <a:gd name="connsiteX8" fmla="*/ 437229 w 440353"/>
                <a:gd name="connsiteY8" fmla="*/ 88109 h 18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353" h="182029">
                  <a:moveTo>
                    <a:pt x="437180" y="88109"/>
                  </a:moveTo>
                  <a:cubicBezTo>
                    <a:pt x="444438" y="69097"/>
                    <a:pt x="440537" y="42827"/>
                    <a:pt x="411847" y="25001"/>
                  </a:cubicBezTo>
                  <a:cubicBezTo>
                    <a:pt x="403058" y="19569"/>
                    <a:pt x="337925" y="-21219"/>
                    <a:pt x="192845" y="14532"/>
                  </a:cubicBezTo>
                  <a:cubicBezTo>
                    <a:pt x="108060" y="35617"/>
                    <a:pt x="34927" y="76554"/>
                    <a:pt x="9496" y="114083"/>
                  </a:cubicBezTo>
                  <a:cubicBezTo>
                    <a:pt x="-22206" y="161142"/>
                    <a:pt x="34631" y="180450"/>
                    <a:pt x="46581" y="182030"/>
                  </a:cubicBezTo>
                  <a:lnTo>
                    <a:pt x="46384" y="181734"/>
                  </a:lnTo>
                  <a:cubicBezTo>
                    <a:pt x="43766" y="178277"/>
                    <a:pt x="42088" y="174376"/>
                    <a:pt x="41198" y="170327"/>
                  </a:cubicBezTo>
                  <a:cubicBezTo>
                    <a:pt x="32755" y="130082"/>
                    <a:pt x="114775" y="80603"/>
                    <a:pt x="223511" y="56110"/>
                  </a:cubicBezTo>
                  <a:cubicBezTo>
                    <a:pt x="293038" y="40506"/>
                    <a:pt x="420884" y="34778"/>
                    <a:pt x="437229" y="88109"/>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11" name="Freeform: Shape 10">
              <a:extLst>
                <a:ext uri="{FF2B5EF4-FFF2-40B4-BE49-F238E27FC236}">
                  <a16:creationId xmlns:a16="http://schemas.microsoft.com/office/drawing/2014/main" id="{B61B6AC2-5B99-76AC-84B6-ACD1B82B794F}"/>
                </a:ext>
              </a:extLst>
            </p:cNvPr>
            <p:cNvSpPr/>
            <p:nvPr/>
          </p:nvSpPr>
          <p:spPr>
            <a:xfrm>
              <a:off x="12948841" y="2711549"/>
              <a:ext cx="155152" cy="309219"/>
            </a:xfrm>
            <a:custGeom>
              <a:avLst/>
              <a:gdLst>
                <a:gd name="connsiteX0" fmla="*/ 47948 w 155152"/>
                <a:gd name="connsiteY0" fmla="*/ 86613 h 309219"/>
                <a:gd name="connsiteX1" fmla="*/ 18863 w 155152"/>
                <a:gd name="connsiteY1" fmla="*/ 86613 h 309219"/>
                <a:gd name="connsiteX2" fmla="*/ 11604 w 155152"/>
                <a:gd name="connsiteY2" fmla="*/ 120636 h 309219"/>
                <a:gd name="connsiteX3" fmla="*/ 39998 w 155152"/>
                <a:gd name="connsiteY3" fmla="*/ 120636 h 309219"/>
                <a:gd name="connsiteX4" fmla="*/ 0 w 155152"/>
                <a:gd name="connsiteY4" fmla="*/ 309220 h 309219"/>
                <a:gd name="connsiteX5" fmla="*/ 58318 w 155152"/>
                <a:gd name="connsiteY5" fmla="*/ 309220 h 309219"/>
                <a:gd name="connsiteX6" fmla="*/ 98316 w 155152"/>
                <a:gd name="connsiteY6" fmla="*/ 120636 h 309219"/>
                <a:gd name="connsiteX7" fmla="*/ 128142 w 155152"/>
                <a:gd name="connsiteY7" fmla="*/ 120636 h 309219"/>
                <a:gd name="connsiteX8" fmla="*/ 135302 w 155152"/>
                <a:gd name="connsiteY8" fmla="*/ 86613 h 309219"/>
                <a:gd name="connsiteX9" fmla="*/ 105921 w 155152"/>
                <a:gd name="connsiteY9" fmla="*/ 86613 h 309219"/>
                <a:gd name="connsiteX10" fmla="*/ 109476 w 155152"/>
                <a:gd name="connsiteY10" fmla="*/ 69528 h 309219"/>
                <a:gd name="connsiteX11" fmla="*/ 147647 w 155152"/>
                <a:gd name="connsiteY11" fmla="*/ 36245 h 309219"/>
                <a:gd name="connsiteX12" fmla="*/ 155153 w 155152"/>
                <a:gd name="connsiteY12" fmla="*/ 741 h 309219"/>
                <a:gd name="connsiteX13" fmla="*/ 136142 w 155152"/>
                <a:gd name="connsiteY13" fmla="*/ 0 h 309219"/>
                <a:gd name="connsiteX14" fmla="*/ 47998 w 155152"/>
                <a:gd name="connsiteY14" fmla="*/ 86613 h 309219"/>
                <a:gd name="connsiteX15" fmla="*/ 47998 w 155152"/>
                <a:gd name="connsiteY15" fmla="*/ 86613 h 309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5152" h="309219">
                  <a:moveTo>
                    <a:pt x="47948" y="86613"/>
                  </a:moveTo>
                  <a:lnTo>
                    <a:pt x="18863" y="86613"/>
                  </a:lnTo>
                  <a:cubicBezTo>
                    <a:pt x="18172" y="89971"/>
                    <a:pt x="12740" y="115698"/>
                    <a:pt x="11604" y="120636"/>
                  </a:cubicBezTo>
                  <a:lnTo>
                    <a:pt x="39998" y="120636"/>
                  </a:lnTo>
                  <a:cubicBezTo>
                    <a:pt x="39998" y="120636"/>
                    <a:pt x="1284" y="303146"/>
                    <a:pt x="0" y="309220"/>
                  </a:cubicBezTo>
                  <a:lnTo>
                    <a:pt x="58318" y="309220"/>
                  </a:lnTo>
                  <a:cubicBezTo>
                    <a:pt x="59108" y="305170"/>
                    <a:pt x="98316" y="120636"/>
                    <a:pt x="98316" y="120636"/>
                  </a:cubicBezTo>
                  <a:lnTo>
                    <a:pt x="128142" y="120636"/>
                  </a:lnTo>
                  <a:cubicBezTo>
                    <a:pt x="128784" y="117229"/>
                    <a:pt x="134265" y="91699"/>
                    <a:pt x="135302" y="86613"/>
                  </a:cubicBezTo>
                  <a:lnTo>
                    <a:pt x="105921" y="86613"/>
                  </a:lnTo>
                  <a:lnTo>
                    <a:pt x="109476" y="69528"/>
                  </a:lnTo>
                  <a:cubicBezTo>
                    <a:pt x="114217" y="47158"/>
                    <a:pt x="121969" y="35159"/>
                    <a:pt x="147647" y="36245"/>
                  </a:cubicBezTo>
                  <a:cubicBezTo>
                    <a:pt x="148437" y="32690"/>
                    <a:pt x="154165" y="5679"/>
                    <a:pt x="155153" y="741"/>
                  </a:cubicBezTo>
                  <a:cubicBezTo>
                    <a:pt x="152684" y="642"/>
                    <a:pt x="136142" y="0"/>
                    <a:pt x="136142" y="0"/>
                  </a:cubicBezTo>
                  <a:cubicBezTo>
                    <a:pt x="65281" y="0"/>
                    <a:pt x="59454" y="29036"/>
                    <a:pt x="47998" y="86613"/>
                  </a:cubicBezTo>
                  <a:lnTo>
                    <a:pt x="47998" y="86613"/>
                  </a:ln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12" name="Freeform: Shape 11">
              <a:extLst>
                <a:ext uri="{FF2B5EF4-FFF2-40B4-BE49-F238E27FC236}">
                  <a16:creationId xmlns:a16="http://schemas.microsoft.com/office/drawing/2014/main" id="{AA6743DA-FD14-5E20-4A5B-9CFA68AD4B71}"/>
                </a:ext>
              </a:extLst>
            </p:cNvPr>
            <p:cNvSpPr/>
            <p:nvPr/>
          </p:nvSpPr>
          <p:spPr>
            <a:xfrm>
              <a:off x="13120734" y="2735646"/>
              <a:ext cx="67848" cy="44787"/>
            </a:xfrm>
            <a:custGeom>
              <a:avLst/>
              <a:gdLst>
                <a:gd name="connsiteX0" fmla="*/ 9530 w 67848"/>
                <a:gd name="connsiteY0" fmla="*/ 0 h 44787"/>
                <a:gd name="connsiteX1" fmla="*/ 0 w 67848"/>
                <a:gd name="connsiteY1" fmla="*/ 44788 h 44787"/>
                <a:gd name="connsiteX2" fmla="*/ 58318 w 67848"/>
                <a:gd name="connsiteY2" fmla="*/ 44788 h 44787"/>
                <a:gd name="connsiteX3" fmla="*/ 67849 w 67848"/>
                <a:gd name="connsiteY3" fmla="*/ 0 h 44787"/>
                <a:gd name="connsiteX4" fmla="*/ 9530 w 67848"/>
                <a:gd name="connsiteY4" fmla="*/ 0 h 44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48" h="44787">
                  <a:moveTo>
                    <a:pt x="9530" y="0"/>
                  </a:moveTo>
                  <a:cubicBezTo>
                    <a:pt x="8790" y="3555"/>
                    <a:pt x="1136" y="39554"/>
                    <a:pt x="0" y="44788"/>
                  </a:cubicBezTo>
                  <a:lnTo>
                    <a:pt x="58318" y="44788"/>
                  </a:lnTo>
                  <a:cubicBezTo>
                    <a:pt x="59059" y="41381"/>
                    <a:pt x="66713" y="5234"/>
                    <a:pt x="67849" y="0"/>
                  </a:cubicBezTo>
                  <a:lnTo>
                    <a:pt x="9530" y="0"/>
                  </a:ln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13" name="Freeform: Shape 12">
              <a:extLst>
                <a:ext uri="{FF2B5EF4-FFF2-40B4-BE49-F238E27FC236}">
                  <a16:creationId xmlns:a16="http://schemas.microsoft.com/office/drawing/2014/main" id="{78DEA67D-7049-D10D-8B16-601565D8C97B}"/>
                </a:ext>
              </a:extLst>
            </p:cNvPr>
            <p:cNvSpPr/>
            <p:nvPr/>
          </p:nvSpPr>
          <p:spPr>
            <a:xfrm>
              <a:off x="13069724" y="2798162"/>
              <a:ext cx="105673" cy="222606"/>
            </a:xfrm>
            <a:custGeom>
              <a:avLst/>
              <a:gdLst>
                <a:gd name="connsiteX0" fmla="*/ 47257 w 105673"/>
                <a:gd name="connsiteY0" fmla="*/ 0 h 222606"/>
                <a:gd name="connsiteX1" fmla="*/ 0 w 105673"/>
                <a:gd name="connsiteY1" fmla="*/ 222607 h 222606"/>
                <a:gd name="connsiteX2" fmla="*/ 58269 w 105673"/>
                <a:gd name="connsiteY2" fmla="*/ 222607 h 222606"/>
                <a:gd name="connsiteX3" fmla="*/ 105674 w 105673"/>
                <a:gd name="connsiteY3" fmla="*/ 0 h 222606"/>
                <a:gd name="connsiteX4" fmla="*/ 47257 w 105673"/>
                <a:gd name="connsiteY4" fmla="*/ 0 h 222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673" h="222606">
                  <a:moveTo>
                    <a:pt x="47257" y="0"/>
                  </a:moveTo>
                  <a:cubicBezTo>
                    <a:pt x="46467" y="4049"/>
                    <a:pt x="1235" y="216582"/>
                    <a:pt x="0" y="222607"/>
                  </a:cubicBezTo>
                  <a:lnTo>
                    <a:pt x="58269" y="222607"/>
                  </a:lnTo>
                  <a:cubicBezTo>
                    <a:pt x="59108" y="218705"/>
                    <a:pt x="104242" y="6074"/>
                    <a:pt x="105674" y="0"/>
                  </a:cubicBezTo>
                  <a:lnTo>
                    <a:pt x="47257" y="0"/>
                  </a:ln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14" name="Freeform: Shape 13">
              <a:extLst>
                <a:ext uri="{FF2B5EF4-FFF2-40B4-BE49-F238E27FC236}">
                  <a16:creationId xmlns:a16="http://schemas.microsoft.com/office/drawing/2014/main" id="{B9073213-CD81-09E7-5079-E4EBDCD52B7E}"/>
                </a:ext>
              </a:extLst>
            </p:cNvPr>
            <p:cNvSpPr/>
            <p:nvPr/>
          </p:nvSpPr>
          <p:spPr>
            <a:xfrm>
              <a:off x="13324082" y="2793718"/>
              <a:ext cx="190213" cy="231494"/>
            </a:xfrm>
            <a:custGeom>
              <a:avLst/>
              <a:gdLst>
                <a:gd name="connsiteX0" fmla="*/ 24641 w 190213"/>
                <a:gd name="connsiteY0" fmla="*/ 61874 h 231494"/>
                <a:gd name="connsiteX1" fmla="*/ 24641 w 190213"/>
                <a:gd name="connsiteY1" fmla="*/ 61874 h 231494"/>
                <a:gd name="connsiteX2" fmla="*/ 73330 w 190213"/>
                <a:gd name="connsiteY2" fmla="*/ 126858 h 231494"/>
                <a:gd name="connsiteX3" fmla="*/ 113130 w 190213"/>
                <a:gd name="connsiteY3" fmla="*/ 171942 h 231494"/>
                <a:gd name="connsiteX4" fmla="*/ 82070 w 190213"/>
                <a:gd name="connsiteY4" fmla="*/ 197521 h 231494"/>
                <a:gd name="connsiteX5" fmla="*/ 58911 w 190213"/>
                <a:gd name="connsiteY5" fmla="*/ 184732 h 231494"/>
                <a:gd name="connsiteX6" fmla="*/ 58121 w 190213"/>
                <a:gd name="connsiteY6" fmla="*/ 177522 h 231494"/>
                <a:gd name="connsiteX7" fmla="*/ 60886 w 190213"/>
                <a:gd name="connsiteY7" fmla="*/ 159153 h 231494"/>
                <a:gd name="connsiteX8" fmla="*/ 3950 w 190213"/>
                <a:gd name="connsiteY8" fmla="*/ 159153 h 231494"/>
                <a:gd name="connsiteX9" fmla="*/ 0 w 190213"/>
                <a:gd name="connsiteY9" fmla="*/ 185818 h 231494"/>
                <a:gd name="connsiteX10" fmla="*/ 7753 w 190213"/>
                <a:gd name="connsiteY10" fmla="*/ 212088 h 231494"/>
                <a:gd name="connsiteX11" fmla="*/ 74317 w 190213"/>
                <a:gd name="connsiteY11" fmla="*/ 231495 h 231494"/>
                <a:gd name="connsiteX12" fmla="*/ 171646 w 190213"/>
                <a:gd name="connsiteY12" fmla="*/ 164190 h 231494"/>
                <a:gd name="connsiteX13" fmla="*/ 118463 w 190213"/>
                <a:gd name="connsiteY13" fmla="*/ 92983 h 231494"/>
                <a:gd name="connsiteX14" fmla="*/ 82761 w 190213"/>
                <a:gd name="connsiteY14" fmla="*/ 56837 h 231494"/>
                <a:gd name="connsiteX15" fmla="*/ 112093 w 190213"/>
                <a:gd name="connsiteY15" fmla="*/ 30468 h 231494"/>
                <a:gd name="connsiteX16" fmla="*/ 129278 w 190213"/>
                <a:gd name="connsiteY16" fmla="*/ 36344 h 231494"/>
                <a:gd name="connsiteX17" fmla="*/ 132586 w 190213"/>
                <a:gd name="connsiteY17" fmla="*/ 47998 h 231494"/>
                <a:gd name="connsiteX18" fmla="*/ 130463 w 190213"/>
                <a:gd name="connsiteY18" fmla="*/ 64688 h 231494"/>
                <a:gd name="connsiteX19" fmla="*/ 187448 w 190213"/>
                <a:gd name="connsiteY19" fmla="*/ 64688 h 231494"/>
                <a:gd name="connsiteX20" fmla="*/ 190213 w 190213"/>
                <a:gd name="connsiteY20" fmla="*/ 46467 h 231494"/>
                <a:gd name="connsiteX21" fmla="*/ 182263 w 190213"/>
                <a:gd name="connsiteY21" fmla="*/ 21184 h 231494"/>
                <a:gd name="connsiteX22" fmla="*/ 125574 w 190213"/>
                <a:gd name="connsiteY22" fmla="*/ 0 h 231494"/>
                <a:gd name="connsiteX23" fmla="*/ 24641 w 190213"/>
                <a:gd name="connsiteY23" fmla="*/ 61923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90213" h="231494">
                  <a:moveTo>
                    <a:pt x="24641" y="61874"/>
                  </a:moveTo>
                  <a:lnTo>
                    <a:pt x="24641" y="61874"/>
                  </a:lnTo>
                  <a:cubicBezTo>
                    <a:pt x="16641" y="99847"/>
                    <a:pt x="45430" y="113624"/>
                    <a:pt x="73330" y="126858"/>
                  </a:cubicBezTo>
                  <a:cubicBezTo>
                    <a:pt x="96440" y="137870"/>
                    <a:pt x="118216" y="148240"/>
                    <a:pt x="113130" y="171942"/>
                  </a:cubicBezTo>
                  <a:cubicBezTo>
                    <a:pt x="109427" y="189620"/>
                    <a:pt x="94909" y="197521"/>
                    <a:pt x="82070" y="197521"/>
                  </a:cubicBezTo>
                  <a:cubicBezTo>
                    <a:pt x="69231" y="197521"/>
                    <a:pt x="61429" y="193423"/>
                    <a:pt x="58911" y="184732"/>
                  </a:cubicBezTo>
                  <a:cubicBezTo>
                    <a:pt x="58417" y="182510"/>
                    <a:pt x="58121" y="180189"/>
                    <a:pt x="58121" y="177522"/>
                  </a:cubicBezTo>
                  <a:cubicBezTo>
                    <a:pt x="58121" y="172584"/>
                    <a:pt x="59256" y="166461"/>
                    <a:pt x="60886" y="159153"/>
                  </a:cubicBezTo>
                  <a:lnTo>
                    <a:pt x="3950" y="159153"/>
                  </a:lnTo>
                  <a:cubicBezTo>
                    <a:pt x="1432" y="169177"/>
                    <a:pt x="0" y="178065"/>
                    <a:pt x="0" y="185818"/>
                  </a:cubicBezTo>
                  <a:cubicBezTo>
                    <a:pt x="0" y="196781"/>
                    <a:pt x="2518" y="205521"/>
                    <a:pt x="7753" y="212088"/>
                  </a:cubicBezTo>
                  <a:cubicBezTo>
                    <a:pt x="18024" y="225619"/>
                    <a:pt x="38517" y="231495"/>
                    <a:pt x="74317" y="231495"/>
                  </a:cubicBezTo>
                  <a:cubicBezTo>
                    <a:pt x="124043" y="231495"/>
                    <a:pt x="163202" y="204533"/>
                    <a:pt x="171646" y="164190"/>
                  </a:cubicBezTo>
                  <a:cubicBezTo>
                    <a:pt x="180386" y="123253"/>
                    <a:pt x="147548" y="107155"/>
                    <a:pt x="118463" y="92983"/>
                  </a:cubicBezTo>
                  <a:cubicBezTo>
                    <a:pt x="97378" y="82663"/>
                    <a:pt x="79157" y="73725"/>
                    <a:pt x="82761" y="56837"/>
                  </a:cubicBezTo>
                  <a:cubicBezTo>
                    <a:pt x="86317" y="40097"/>
                    <a:pt x="97082" y="30468"/>
                    <a:pt x="112093" y="30468"/>
                  </a:cubicBezTo>
                  <a:cubicBezTo>
                    <a:pt x="118661" y="30468"/>
                    <a:pt x="125228" y="31110"/>
                    <a:pt x="129278" y="36344"/>
                  </a:cubicBezTo>
                  <a:cubicBezTo>
                    <a:pt x="131500" y="38764"/>
                    <a:pt x="132586" y="42467"/>
                    <a:pt x="132586" y="47998"/>
                  </a:cubicBezTo>
                  <a:cubicBezTo>
                    <a:pt x="132586" y="52294"/>
                    <a:pt x="131747" y="57923"/>
                    <a:pt x="130463" y="64688"/>
                  </a:cubicBezTo>
                  <a:lnTo>
                    <a:pt x="187448" y="64688"/>
                  </a:lnTo>
                  <a:cubicBezTo>
                    <a:pt x="189077" y="58219"/>
                    <a:pt x="190213" y="52146"/>
                    <a:pt x="190213" y="46467"/>
                  </a:cubicBezTo>
                  <a:cubicBezTo>
                    <a:pt x="190213" y="36640"/>
                    <a:pt x="187546" y="28147"/>
                    <a:pt x="182263" y="21184"/>
                  </a:cubicBezTo>
                  <a:cubicBezTo>
                    <a:pt x="171893" y="7456"/>
                    <a:pt x="151844" y="0"/>
                    <a:pt x="125574" y="0"/>
                  </a:cubicBezTo>
                  <a:cubicBezTo>
                    <a:pt x="104983" y="0"/>
                    <a:pt x="36986" y="4444"/>
                    <a:pt x="24641" y="61923"/>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15" name="Freeform: Shape 14">
              <a:extLst>
                <a:ext uri="{FF2B5EF4-FFF2-40B4-BE49-F238E27FC236}">
                  <a16:creationId xmlns:a16="http://schemas.microsoft.com/office/drawing/2014/main" id="{E2DE96B6-B9FC-2BA2-A865-7B4095FED7CA}"/>
                </a:ext>
              </a:extLst>
            </p:cNvPr>
            <p:cNvSpPr/>
            <p:nvPr/>
          </p:nvSpPr>
          <p:spPr>
            <a:xfrm>
              <a:off x="13528458" y="2737720"/>
              <a:ext cx="130422" cy="287541"/>
            </a:xfrm>
            <a:custGeom>
              <a:avLst/>
              <a:gdLst>
                <a:gd name="connsiteX0" fmla="*/ 46475 w 130422"/>
                <a:gd name="connsiteY0" fmla="*/ 26023 h 287541"/>
                <a:gd name="connsiteX1" fmla="*/ 39217 w 130422"/>
                <a:gd name="connsiteY1" fmla="*/ 60343 h 287541"/>
                <a:gd name="connsiteX2" fmla="*/ 13440 w 130422"/>
                <a:gd name="connsiteY2" fmla="*/ 60343 h 287541"/>
                <a:gd name="connsiteX3" fmla="*/ 6379 w 130422"/>
                <a:gd name="connsiteY3" fmla="*/ 94415 h 287541"/>
                <a:gd name="connsiteX4" fmla="*/ 32057 w 130422"/>
                <a:gd name="connsiteY4" fmla="*/ 94415 h 287541"/>
                <a:gd name="connsiteX5" fmla="*/ 996 w 130422"/>
                <a:gd name="connsiteY5" fmla="*/ 240186 h 287541"/>
                <a:gd name="connsiteX6" fmla="*/ 7317 w 130422"/>
                <a:gd name="connsiteY6" fmla="*/ 272629 h 287541"/>
                <a:gd name="connsiteX7" fmla="*/ 49932 w 130422"/>
                <a:gd name="connsiteY7" fmla="*/ 287542 h 287541"/>
                <a:gd name="connsiteX8" fmla="*/ 78721 w 130422"/>
                <a:gd name="connsiteY8" fmla="*/ 285813 h 287541"/>
                <a:gd name="connsiteX9" fmla="*/ 81141 w 130422"/>
                <a:gd name="connsiteY9" fmla="*/ 285517 h 287541"/>
                <a:gd name="connsiteX10" fmla="*/ 88449 w 130422"/>
                <a:gd name="connsiteY10" fmla="*/ 251494 h 287541"/>
                <a:gd name="connsiteX11" fmla="*/ 80202 w 130422"/>
                <a:gd name="connsiteY11" fmla="*/ 252136 h 287541"/>
                <a:gd name="connsiteX12" fmla="*/ 63660 w 130422"/>
                <a:gd name="connsiteY12" fmla="*/ 246655 h 287541"/>
                <a:gd name="connsiteX13" fmla="*/ 60796 w 130422"/>
                <a:gd name="connsiteY13" fmla="*/ 237421 h 287541"/>
                <a:gd name="connsiteX14" fmla="*/ 63166 w 130422"/>
                <a:gd name="connsiteY14" fmla="*/ 221619 h 287541"/>
                <a:gd name="connsiteX15" fmla="*/ 90325 w 130422"/>
                <a:gd name="connsiteY15" fmla="*/ 94366 h 287541"/>
                <a:gd name="connsiteX16" fmla="*/ 123262 w 130422"/>
                <a:gd name="connsiteY16" fmla="*/ 94366 h 287541"/>
                <a:gd name="connsiteX17" fmla="*/ 130422 w 130422"/>
                <a:gd name="connsiteY17" fmla="*/ 60293 h 287541"/>
                <a:gd name="connsiteX18" fmla="*/ 97535 w 130422"/>
                <a:gd name="connsiteY18" fmla="*/ 60293 h 287541"/>
                <a:gd name="connsiteX19" fmla="*/ 110374 w 130422"/>
                <a:gd name="connsiteY19" fmla="*/ 0 h 287541"/>
                <a:gd name="connsiteX20" fmla="*/ 46525 w 130422"/>
                <a:gd name="connsiteY20" fmla="*/ 25974 h 28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0422" h="287541">
                  <a:moveTo>
                    <a:pt x="46475" y="26023"/>
                  </a:moveTo>
                  <a:cubicBezTo>
                    <a:pt x="45932" y="28492"/>
                    <a:pt x="39217" y="60343"/>
                    <a:pt x="39217" y="60343"/>
                  </a:cubicBezTo>
                  <a:lnTo>
                    <a:pt x="13440" y="60343"/>
                  </a:lnTo>
                  <a:cubicBezTo>
                    <a:pt x="12847" y="63799"/>
                    <a:pt x="7317" y="89526"/>
                    <a:pt x="6379" y="94415"/>
                  </a:cubicBezTo>
                  <a:lnTo>
                    <a:pt x="32057" y="94415"/>
                  </a:lnTo>
                  <a:lnTo>
                    <a:pt x="996" y="240186"/>
                  </a:lnTo>
                  <a:cubicBezTo>
                    <a:pt x="58" y="244828"/>
                    <a:pt x="-2460" y="260580"/>
                    <a:pt x="7317" y="272629"/>
                  </a:cubicBezTo>
                  <a:cubicBezTo>
                    <a:pt x="15366" y="282505"/>
                    <a:pt x="29785" y="287542"/>
                    <a:pt x="49932" y="287542"/>
                  </a:cubicBezTo>
                  <a:lnTo>
                    <a:pt x="78721" y="285813"/>
                  </a:lnTo>
                  <a:cubicBezTo>
                    <a:pt x="78721" y="285813"/>
                    <a:pt x="79955" y="285715"/>
                    <a:pt x="81141" y="285517"/>
                  </a:cubicBezTo>
                  <a:cubicBezTo>
                    <a:pt x="81881" y="282406"/>
                    <a:pt x="87313" y="256876"/>
                    <a:pt x="88449" y="251494"/>
                  </a:cubicBezTo>
                  <a:cubicBezTo>
                    <a:pt x="84795" y="251741"/>
                    <a:pt x="80202" y="252136"/>
                    <a:pt x="80202" y="252136"/>
                  </a:cubicBezTo>
                  <a:cubicBezTo>
                    <a:pt x="71906" y="252136"/>
                    <a:pt x="66672" y="250408"/>
                    <a:pt x="63660" y="246655"/>
                  </a:cubicBezTo>
                  <a:cubicBezTo>
                    <a:pt x="61586" y="244087"/>
                    <a:pt x="60796" y="241075"/>
                    <a:pt x="60796" y="237421"/>
                  </a:cubicBezTo>
                  <a:cubicBezTo>
                    <a:pt x="60796" y="232878"/>
                    <a:pt x="61882" y="227643"/>
                    <a:pt x="63166" y="221619"/>
                  </a:cubicBezTo>
                  <a:lnTo>
                    <a:pt x="90325" y="94366"/>
                  </a:lnTo>
                  <a:lnTo>
                    <a:pt x="123262" y="94366"/>
                  </a:lnTo>
                  <a:cubicBezTo>
                    <a:pt x="124003" y="91008"/>
                    <a:pt x="129385" y="65281"/>
                    <a:pt x="130422" y="60293"/>
                  </a:cubicBezTo>
                  <a:lnTo>
                    <a:pt x="97535" y="60293"/>
                  </a:lnTo>
                  <a:cubicBezTo>
                    <a:pt x="97535" y="60293"/>
                    <a:pt x="108645" y="8098"/>
                    <a:pt x="110374" y="0"/>
                  </a:cubicBezTo>
                  <a:cubicBezTo>
                    <a:pt x="102621" y="3111"/>
                    <a:pt x="48797" y="25036"/>
                    <a:pt x="46525" y="25974"/>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16" name="Freeform: Shape 15">
              <a:extLst>
                <a:ext uri="{FF2B5EF4-FFF2-40B4-BE49-F238E27FC236}">
                  <a16:creationId xmlns:a16="http://schemas.microsoft.com/office/drawing/2014/main" id="{01E7A976-409D-8958-D130-FB20EB83BCC6}"/>
                </a:ext>
              </a:extLst>
            </p:cNvPr>
            <p:cNvSpPr/>
            <p:nvPr/>
          </p:nvSpPr>
          <p:spPr>
            <a:xfrm>
              <a:off x="13654337" y="2793668"/>
              <a:ext cx="190114" cy="231494"/>
            </a:xfrm>
            <a:custGeom>
              <a:avLst/>
              <a:gdLst>
                <a:gd name="connsiteX0" fmla="*/ 24591 w 190114"/>
                <a:gd name="connsiteY0" fmla="*/ 61923 h 231494"/>
                <a:gd name="connsiteX1" fmla="*/ 23258 w 190114"/>
                <a:gd name="connsiteY1" fmla="*/ 74268 h 231494"/>
                <a:gd name="connsiteX2" fmla="*/ 73231 w 190114"/>
                <a:gd name="connsiteY2" fmla="*/ 126907 h 231494"/>
                <a:gd name="connsiteX3" fmla="*/ 113871 w 190114"/>
                <a:gd name="connsiteY3" fmla="*/ 165375 h 231494"/>
                <a:gd name="connsiteX4" fmla="*/ 113032 w 190114"/>
                <a:gd name="connsiteY4" fmla="*/ 171942 h 231494"/>
                <a:gd name="connsiteX5" fmla="*/ 82169 w 190114"/>
                <a:gd name="connsiteY5" fmla="*/ 197521 h 231494"/>
                <a:gd name="connsiteX6" fmla="*/ 58960 w 190114"/>
                <a:gd name="connsiteY6" fmla="*/ 184732 h 231494"/>
                <a:gd name="connsiteX7" fmla="*/ 58269 w 190114"/>
                <a:gd name="connsiteY7" fmla="*/ 177670 h 231494"/>
                <a:gd name="connsiteX8" fmla="*/ 60935 w 190114"/>
                <a:gd name="connsiteY8" fmla="*/ 159153 h 231494"/>
                <a:gd name="connsiteX9" fmla="*/ 4000 w 190114"/>
                <a:gd name="connsiteY9" fmla="*/ 159153 h 231494"/>
                <a:gd name="connsiteX10" fmla="*/ 0 w 190114"/>
                <a:gd name="connsiteY10" fmla="*/ 185818 h 231494"/>
                <a:gd name="connsiteX11" fmla="*/ 7703 w 190114"/>
                <a:gd name="connsiteY11" fmla="*/ 212088 h 231494"/>
                <a:gd name="connsiteX12" fmla="*/ 74268 w 190114"/>
                <a:gd name="connsiteY12" fmla="*/ 231495 h 231494"/>
                <a:gd name="connsiteX13" fmla="*/ 171745 w 190114"/>
                <a:gd name="connsiteY13" fmla="*/ 164190 h 231494"/>
                <a:gd name="connsiteX14" fmla="*/ 118463 w 190114"/>
                <a:gd name="connsiteY14" fmla="*/ 92983 h 231494"/>
                <a:gd name="connsiteX15" fmla="*/ 82712 w 190114"/>
                <a:gd name="connsiteY15" fmla="*/ 56837 h 231494"/>
                <a:gd name="connsiteX16" fmla="*/ 112093 w 190114"/>
                <a:gd name="connsiteY16" fmla="*/ 30468 h 231494"/>
                <a:gd name="connsiteX17" fmla="*/ 129327 w 190114"/>
                <a:gd name="connsiteY17" fmla="*/ 36344 h 231494"/>
                <a:gd name="connsiteX18" fmla="*/ 132487 w 190114"/>
                <a:gd name="connsiteY18" fmla="*/ 47998 h 231494"/>
                <a:gd name="connsiteX19" fmla="*/ 130413 w 190114"/>
                <a:gd name="connsiteY19" fmla="*/ 64688 h 231494"/>
                <a:gd name="connsiteX20" fmla="*/ 187349 w 190114"/>
                <a:gd name="connsiteY20" fmla="*/ 64688 h 231494"/>
                <a:gd name="connsiteX21" fmla="*/ 190114 w 190114"/>
                <a:gd name="connsiteY21" fmla="*/ 46467 h 231494"/>
                <a:gd name="connsiteX22" fmla="*/ 182164 w 190114"/>
                <a:gd name="connsiteY22" fmla="*/ 21184 h 231494"/>
                <a:gd name="connsiteX23" fmla="*/ 125426 w 190114"/>
                <a:gd name="connsiteY23" fmla="*/ 0 h 231494"/>
                <a:gd name="connsiteX24" fmla="*/ 24690 w 190114"/>
                <a:gd name="connsiteY24" fmla="*/ 61923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0114" h="231494">
                  <a:moveTo>
                    <a:pt x="24591" y="61923"/>
                  </a:moveTo>
                  <a:cubicBezTo>
                    <a:pt x="23653" y="66417"/>
                    <a:pt x="23258" y="70466"/>
                    <a:pt x="23258" y="74268"/>
                  </a:cubicBezTo>
                  <a:cubicBezTo>
                    <a:pt x="23258" y="103057"/>
                    <a:pt x="48541" y="115254"/>
                    <a:pt x="73231" y="126907"/>
                  </a:cubicBezTo>
                  <a:cubicBezTo>
                    <a:pt x="94069" y="136932"/>
                    <a:pt x="113871" y="146264"/>
                    <a:pt x="113871" y="165375"/>
                  </a:cubicBezTo>
                  <a:cubicBezTo>
                    <a:pt x="113871" y="167399"/>
                    <a:pt x="113575" y="169671"/>
                    <a:pt x="113032" y="171942"/>
                  </a:cubicBezTo>
                  <a:cubicBezTo>
                    <a:pt x="109427" y="189620"/>
                    <a:pt x="94860" y="197521"/>
                    <a:pt x="82169" y="197521"/>
                  </a:cubicBezTo>
                  <a:cubicBezTo>
                    <a:pt x="68787" y="197521"/>
                    <a:pt x="61479" y="193423"/>
                    <a:pt x="58960" y="184732"/>
                  </a:cubicBezTo>
                  <a:cubicBezTo>
                    <a:pt x="58466" y="182707"/>
                    <a:pt x="58269" y="180288"/>
                    <a:pt x="58269" y="177670"/>
                  </a:cubicBezTo>
                  <a:cubicBezTo>
                    <a:pt x="58269" y="172634"/>
                    <a:pt x="59158" y="166461"/>
                    <a:pt x="60935" y="159153"/>
                  </a:cubicBezTo>
                  <a:lnTo>
                    <a:pt x="4000" y="159153"/>
                  </a:lnTo>
                  <a:cubicBezTo>
                    <a:pt x="1432" y="169177"/>
                    <a:pt x="0" y="178065"/>
                    <a:pt x="0" y="185818"/>
                  </a:cubicBezTo>
                  <a:cubicBezTo>
                    <a:pt x="0" y="196781"/>
                    <a:pt x="2518" y="205521"/>
                    <a:pt x="7703" y="212088"/>
                  </a:cubicBezTo>
                  <a:cubicBezTo>
                    <a:pt x="18024" y="225619"/>
                    <a:pt x="38517" y="231495"/>
                    <a:pt x="74268" y="231495"/>
                  </a:cubicBezTo>
                  <a:cubicBezTo>
                    <a:pt x="123994" y="231495"/>
                    <a:pt x="163202" y="204533"/>
                    <a:pt x="171745" y="164190"/>
                  </a:cubicBezTo>
                  <a:cubicBezTo>
                    <a:pt x="180436" y="123253"/>
                    <a:pt x="147499" y="107155"/>
                    <a:pt x="118463" y="92983"/>
                  </a:cubicBezTo>
                  <a:cubicBezTo>
                    <a:pt x="97329" y="82663"/>
                    <a:pt x="79157" y="73725"/>
                    <a:pt x="82712" y="56837"/>
                  </a:cubicBezTo>
                  <a:cubicBezTo>
                    <a:pt x="86218" y="40097"/>
                    <a:pt x="96983" y="30468"/>
                    <a:pt x="112093" y="30468"/>
                  </a:cubicBezTo>
                  <a:cubicBezTo>
                    <a:pt x="118612" y="30468"/>
                    <a:pt x="125130" y="31110"/>
                    <a:pt x="129327" y="36344"/>
                  </a:cubicBezTo>
                  <a:cubicBezTo>
                    <a:pt x="131401" y="38764"/>
                    <a:pt x="132487" y="42467"/>
                    <a:pt x="132487" y="47998"/>
                  </a:cubicBezTo>
                  <a:cubicBezTo>
                    <a:pt x="132487" y="52294"/>
                    <a:pt x="131747" y="57923"/>
                    <a:pt x="130413" y="64688"/>
                  </a:cubicBezTo>
                  <a:lnTo>
                    <a:pt x="187349" y="64688"/>
                  </a:lnTo>
                  <a:cubicBezTo>
                    <a:pt x="189077" y="58219"/>
                    <a:pt x="190114" y="52146"/>
                    <a:pt x="190114" y="46467"/>
                  </a:cubicBezTo>
                  <a:cubicBezTo>
                    <a:pt x="190114" y="36640"/>
                    <a:pt x="187448" y="28147"/>
                    <a:pt x="182164" y="21184"/>
                  </a:cubicBezTo>
                  <a:cubicBezTo>
                    <a:pt x="171843" y="7456"/>
                    <a:pt x="151696" y="0"/>
                    <a:pt x="125426" y="0"/>
                  </a:cubicBezTo>
                  <a:cubicBezTo>
                    <a:pt x="104983" y="0"/>
                    <a:pt x="36936" y="4444"/>
                    <a:pt x="24690" y="61923"/>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17" name="Freeform: Shape 16">
              <a:extLst>
                <a:ext uri="{FF2B5EF4-FFF2-40B4-BE49-F238E27FC236}">
                  <a16:creationId xmlns:a16="http://schemas.microsoft.com/office/drawing/2014/main" id="{7F07CC16-245D-1E7D-CCA8-19E44BF64445}"/>
                </a:ext>
              </a:extLst>
            </p:cNvPr>
            <p:cNvSpPr/>
            <p:nvPr/>
          </p:nvSpPr>
          <p:spPr>
            <a:xfrm>
              <a:off x="13851997" y="2793718"/>
              <a:ext cx="195229" cy="231494"/>
            </a:xfrm>
            <a:custGeom>
              <a:avLst/>
              <a:gdLst>
                <a:gd name="connsiteX0" fmla="*/ 122572 w 195229"/>
                <a:gd name="connsiteY0" fmla="*/ 0 h 231494"/>
                <a:gd name="connsiteX1" fmla="*/ 7615 w 195229"/>
                <a:gd name="connsiteY1" fmla="*/ 113328 h 231494"/>
                <a:gd name="connsiteX2" fmla="*/ 7615 w 195229"/>
                <a:gd name="connsiteY2" fmla="*/ 113328 h 231494"/>
                <a:gd name="connsiteX3" fmla="*/ 11614 w 195229"/>
                <a:gd name="connsiteY3" fmla="*/ 211200 h 231494"/>
                <a:gd name="connsiteX4" fmla="*/ 72253 w 195229"/>
                <a:gd name="connsiteY4" fmla="*/ 231495 h 231494"/>
                <a:gd name="connsiteX5" fmla="*/ 188396 w 195229"/>
                <a:gd name="connsiteY5" fmla="*/ 112340 h 231494"/>
                <a:gd name="connsiteX6" fmla="*/ 183804 w 195229"/>
                <a:gd name="connsiteY6" fmla="*/ 20690 h 231494"/>
                <a:gd name="connsiteX7" fmla="*/ 122572 w 195229"/>
                <a:gd name="connsiteY7" fmla="*/ 49 h 231494"/>
                <a:gd name="connsiteX8" fmla="*/ 62871 w 195229"/>
                <a:gd name="connsiteY8" fmla="*/ 189522 h 231494"/>
                <a:gd name="connsiteX9" fmla="*/ 67019 w 195229"/>
                <a:gd name="connsiteY9" fmla="*/ 108686 h 231494"/>
                <a:gd name="connsiteX10" fmla="*/ 67019 w 195229"/>
                <a:gd name="connsiteY10" fmla="*/ 108686 h 231494"/>
                <a:gd name="connsiteX11" fmla="*/ 113980 w 195229"/>
                <a:gd name="connsiteY11" fmla="*/ 35356 h 231494"/>
                <a:gd name="connsiteX12" fmla="*/ 132794 w 195229"/>
                <a:gd name="connsiteY12" fmla="*/ 42566 h 231494"/>
                <a:gd name="connsiteX13" fmla="*/ 130720 w 195229"/>
                <a:gd name="connsiteY13" fmla="*/ 109822 h 231494"/>
                <a:gd name="connsiteX14" fmla="*/ 80994 w 195229"/>
                <a:gd name="connsiteY14" fmla="*/ 196139 h 231494"/>
                <a:gd name="connsiteX15" fmla="*/ 62921 w 195229"/>
                <a:gd name="connsiteY15" fmla="*/ 189571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29" h="231494">
                  <a:moveTo>
                    <a:pt x="122572" y="0"/>
                  </a:moveTo>
                  <a:cubicBezTo>
                    <a:pt x="38724" y="0"/>
                    <a:pt x="20355" y="53627"/>
                    <a:pt x="7615" y="113328"/>
                  </a:cubicBezTo>
                  <a:lnTo>
                    <a:pt x="7615" y="113328"/>
                  </a:lnTo>
                  <a:cubicBezTo>
                    <a:pt x="-1718" y="157573"/>
                    <a:pt x="-4681" y="191201"/>
                    <a:pt x="11614" y="211200"/>
                  </a:cubicBezTo>
                  <a:cubicBezTo>
                    <a:pt x="22577" y="224927"/>
                    <a:pt x="42477" y="231495"/>
                    <a:pt x="72253" y="231495"/>
                  </a:cubicBezTo>
                  <a:cubicBezTo>
                    <a:pt x="148596" y="231495"/>
                    <a:pt x="172002" y="189620"/>
                    <a:pt x="188396" y="112340"/>
                  </a:cubicBezTo>
                  <a:cubicBezTo>
                    <a:pt x="195902" y="76984"/>
                    <a:pt x="200642" y="41381"/>
                    <a:pt x="183804" y="20690"/>
                  </a:cubicBezTo>
                  <a:cubicBezTo>
                    <a:pt x="172644" y="6716"/>
                    <a:pt x="152546" y="49"/>
                    <a:pt x="122572" y="49"/>
                  </a:cubicBezTo>
                  <a:close/>
                  <a:moveTo>
                    <a:pt x="62871" y="189522"/>
                  </a:moveTo>
                  <a:cubicBezTo>
                    <a:pt x="55168" y="179942"/>
                    <a:pt x="56106" y="159597"/>
                    <a:pt x="67019" y="108686"/>
                  </a:cubicBezTo>
                  <a:lnTo>
                    <a:pt x="67019" y="108686"/>
                  </a:lnTo>
                  <a:cubicBezTo>
                    <a:pt x="76747" y="63256"/>
                    <a:pt x="84055" y="35356"/>
                    <a:pt x="113980" y="35356"/>
                  </a:cubicBezTo>
                  <a:cubicBezTo>
                    <a:pt x="122720" y="35356"/>
                    <a:pt x="128892" y="37776"/>
                    <a:pt x="132794" y="42566"/>
                  </a:cubicBezTo>
                  <a:cubicBezTo>
                    <a:pt x="141831" y="53627"/>
                    <a:pt x="137583" y="77379"/>
                    <a:pt x="130720" y="109822"/>
                  </a:cubicBezTo>
                  <a:cubicBezTo>
                    <a:pt x="115807" y="179991"/>
                    <a:pt x="106524" y="196139"/>
                    <a:pt x="80994" y="196139"/>
                  </a:cubicBezTo>
                  <a:cubicBezTo>
                    <a:pt x="72204" y="196139"/>
                    <a:pt x="66575" y="194163"/>
                    <a:pt x="62921" y="189571"/>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18" name="Freeform: Shape 17">
              <a:extLst>
                <a:ext uri="{FF2B5EF4-FFF2-40B4-BE49-F238E27FC236}">
                  <a16:creationId xmlns:a16="http://schemas.microsoft.com/office/drawing/2014/main" id="{B6618FD0-6FAC-F161-4900-9BFF711991C5}"/>
                </a:ext>
              </a:extLst>
            </p:cNvPr>
            <p:cNvSpPr/>
            <p:nvPr/>
          </p:nvSpPr>
          <p:spPr>
            <a:xfrm>
              <a:off x="14058466" y="2798162"/>
              <a:ext cx="209224" cy="227052"/>
            </a:xfrm>
            <a:custGeom>
              <a:avLst/>
              <a:gdLst>
                <a:gd name="connsiteX0" fmla="*/ 150857 w 209224"/>
                <a:gd name="connsiteY0" fmla="*/ 0 h 227052"/>
                <a:gd name="connsiteX1" fmla="*/ 117772 w 209224"/>
                <a:gd name="connsiteY1" fmla="*/ 155844 h 227052"/>
                <a:gd name="connsiteX2" fmla="*/ 83848 w 209224"/>
                <a:gd name="connsiteY2" fmla="*/ 193077 h 227052"/>
                <a:gd name="connsiteX3" fmla="*/ 66812 w 209224"/>
                <a:gd name="connsiteY3" fmla="*/ 186510 h 227052"/>
                <a:gd name="connsiteX4" fmla="*/ 62713 w 209224"/>
                <a:gd name="connsiteY4" fmla="*/ 172090 h 227052"/>
                <a:gd name="connsiteX5" fmla="*/ 64886 w 209224"/>
                <a:gd name="connsiteY5" fmla="*/ 154709 h 227052"/>
                <a:gd name="connsiteX6" fmla="*/ 97773 w 209224"/>
                <a:gd name="connsiteY6" fmla="*/ 0 h 227052"/>
                <a:gd name="connsiteX7" fmla="*/ 39504 w 209224"/>
                <a:gd name="connsiteY7" fmla="*/ 0 h 227052"/>
                <a:gd name="connsiteX8" fmla="*/ 1086 w 209224"/>
                <a:gd name="connsiteY8" fmla="*/ 180683 h 227052"/>
                <a:gd name="connsiteX9" fmla="*/ 0 w 209224"/>
                <a:gd name="connsiteY9" fmla="*/ 190855 h 227052"/>
                <a:gd name="connsiteX10" fmla="*/ 7209 w 209224"/>
                <a:gd name="connsiteY10" fmla="*/ 212039 h 227052"/>
                <a:gd name="connsiteX11" fmla="*/ 44887 w 209224"/>
                <a:gd name="connsiteY11" fmla="*/ 227051 h 227052"/>
                <a:gd name="connsiteX12" fmla="*/ 107797 w 209224"/>
                <a:gd name="connsiteY12" fmla="*/ 204978 h 227052"/>
                <a:gd name="connsiteX13" fmla="*/ 103550 w 209224"/>
                <a:gd name="connsiteY13" fmla="*/ 222607 h 227052"/>
                <a:gd name="connsiteX14" fmla="*/ 164041 w 209224"/>
                <a:gd name="connsiteY14" fmla="*/ 222607 h 227052"/>
                <a:gd name="connsiteX15" fmla="*/ 171053 w 209224"/>
                <a:gd name="connsiteY15" fmla="*/ 179596 h 227052"/>
                <a:gd name="connsiteX16" fmla="*/ 209224 w 209224"/>
                <a:gd name="connsiteY16" fmla="*/ 0 h 227052"/>
                <a:gd name="connsiteX17" fmla="*/ 150906 w 209224"/>
                <a:gd name="connsiteY17" fmla="*/ 0 h 22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9224" h="227052">
                  <a:moveTo>
                    <a:pt x="150857" y="0"/>
                  </a:moveTo>
                  <a:cubicBezTo>
                    <a:pt x="150067" y="4049"/>
                    <a:pt x="117772" y="155844"/>
                    <a:pt x="117772" y="155844"/>
                  </a:cubicBezTo>
                  <a:cubicBezTo>
                    <a:pt x="113674" y="175103"/>
                    <a:pt x="106810" y="193077"/>
                    <a:pt x="83848" y="193077"/>
                  </a:cubicBezTo>
                  <a:cubicBezTo>
                    <a:pt x="75898" y="193077"/>
                    <a:pt x="70367" y="190904"/>
                    <a:pt x="66812" y="186510"/>
                  </a:cubicBezTo>
                  <a:cubicBezTo>
                    <a:pt x="63701" y="182757"/>
                    <a:pt x="62713" y="177670"/>
                    <a:pt x="62713" y="172090"/>
                  </a:cubicBezTo>
                  <a:cubicBezTo>
                    <a:pt x="62713" y="166510"/>
                    <a:pt x="63701" y="160387"/>
                    <a:pt x="64886" y="154709"/>
                  </a:cubicBezTo>
                  <a:cubicBezTo>
                    <a:pt x="64886" y="154709"/>
                    <a:pt x="96538" y="6024"/>
                    <a:pt x="97773" y="0"/>
                  </a:cubicBezTo>
                  <a:lnTo>
                    <a:pt x="39504" y="0"/>
                  </a:lnTo>
                  <a:cubicBezTo>
                    <a:pt x="38665" y="4099"/>
                    <a:pt x="1086" y="180683"/>
                    <a:pt x="1086" y="180683"/>
                  </a:cubicBezTo>
                  <a:cubicBezTo>
                    <a:pt x="345" y="184189"/>
                    <a:pt x="0" y="187596"/>
                    <a:pt x="0" y="190855"/>
                  </a:cubicBezTo>
                  <a:cubicBezTo>
                    <a:pt x="0" y="199052"/>
                    <a:pt x="2469" y="206212"/>
                    <a:pt x="7209" y="212039"/>
                  </a:cubicBezTo>
                  <a:cubicBezTo>
                    <a:pt x="14962" y="221619"/>
                    <a:pt x="28591" y="227051"/>
                    <a:pt x="44887" y="227051"/>
                  </a:cubicBezTo>
                  <a:cubicBezTo>
                    <a:pt x="86761" y="227248"/>
                    <a:pt x="107797" y="204978"/>
                    <a:pt x="107797" y="204978"/>
                  </a:cubicBezTo>
                  <a:cubicBezTo>
                    <a:pt x="107797" y="204978"/>
                    <a:pt x="104587" y="217915"/>
                    <a:pt x="103550" y="222607"/>
                  </a:cubicBezTo>
                  <a:lnTo>
                    <a:pt x="164041" y="222607"/>
                  </a:lnTo>
                  <a:cubicBezTo>
                    <a:pt x="165967" y="206755"/>
                    <a:pt x="168288" y="192583"/>
                    <a:pt x="171053" y="179596"/>
                  </a:cubicBezTo>
                  <a:cubicBezTo>
                    <a:pt x="171053" y="179596"/>
                    <a:pt x="207891" y="6074"/>
                    <a:pt x="209224" y="0"/>
                  </a:cubicBezTo>
                  <a:lnTo>
                    <a:pt x="150906" y="0"/>
                  </a:ln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19" name="Freeform: Shape 18">
              <a:extLst>
                <a:ext uri="{FF2B5EF4-FFF2-40B4-BE49-F238E27FC236}">
                  <a16:creationId xmlns:a16="http://schemas.microsoft.com/office/drawing/2014/main" id="{2A18A85B-A629-5785-FDD7-17F449798488}"/>
                </a:ext>
              </a:extLst>
            </p:cNvPr>
            <p:cNvSpPr/>
            <p:nvPr/>
          </p:nvSpPr>
          <p:spPr>
            <a:xfrm>
              <a:off x="14269320" y="2793890"/>
              <a:ext cx="163350" cy="226878"/>
            </a:xfrm>
            <a:custGeom>
              <a:avLst/>
              <a:gdLst>
                <a:gd name="connsiteX0" fmla="*/ 96934 w 163350"/>
                <a:gd name="connsiteY0" fmla="*/ 30493 h 226878"/>
                <a:gd name="connsiteX1" fmla="*/ 102612 w 163350"/>
                <a:gd name="connsiteY1" fmla="*/ 4272 h 226878"/>
                <a:gd name="connsiteX2" fmla="*/ 47405 w 163350"/>
                <a:gd name="connsiteY2" fmla="*/ 4272 h 226878"/>
                <a:gd name="connsiteX3" fmla="*/ 0 w 163350"/>
                <a:gd name="connsiteY3" fmla="*/ 226878 h 226878"/>
                <a:gd name="connsiteX4" fmla="*/ 58368 w 163350"/>
                <a:gd name="connsiteY4" fmla="*/ 226878 h 226878"/>
                <a:gd name="connsiteX5" fmla="*/ 84342 w 163350"/>
                <a:gd name="connsiteY5" fmla="*/ 104958 h 226878"/>
                <a:gd name="connsiteX6" fmla="*/ 152536 w 163350"/>
                <a:gd name="connsiteY6" fmla="*/ 51331 h 226878"/>
                <a:gd name="connsiteX7" fmla="*/ 163350 w 163350"/>
                <a:gd name="connsiteY7" fmla="*/ 25 h 226878"/>
                <a:gd name="connsiteX8" fmla="*/ 96934 w 163350"/>
                <a:gd name="connsiteY8" fmla="*/ 30493 h 226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50" h="226878">
                  <a:moveTo>
                    <a:pt x="96934" y="30493"/>
                  </a:moveTo>
                  <a:cubicBezTo>
                    <a:pt x="96934" y="30493"/>
                    <a:pt x="101526" y="9358"/>
                    <a:pt x="102612" y="4272"/>
                  </a:cubicBezTo>
                  <a:lnTo>
                    <a:pt x="47405" y="4272"/>
                  </a:lnTo>
                  <a:cubicBezTo>
                    <a:pt x="46566" y="8321"/>
                    <a:pt x="1383" y="220854"/>
                    <a:pt x="0" y="226878"/>
                  </a:cubicBezTo>
                  <a:lnTo>
                    <a:pt x="58368" y="226878"/>
                  </a:lnTo>
                  <a:cubicBezTo>
                    <a:pt x="59207" y="222977"/>
                    <a:pt x="84342" y="104958"/>
                    <a:pt x="84342" y="104958"/>
                  </a:cubicBezTo>
                  <a:cubicBezTo>
                    <a:pt x="88736" y="83725"/>
                    <a:pt x="96292" y="48665"/>
                    <a:pt x="152536" y="51331"/>
                  </a:cubicBezTo>
                  <a:cubicBezTo>
                    <a:pt x="153326" y="47578"/>
                    <a:pt x="162165" y="5951"/>
                    <a:pt x="163350" y="25"/>
                  </a:cubicBezTo>
                  <a:cubicBezTo>
                    <a:pt x="127006" y="-1012"/>
                    <a:pt x="96934" y="30493"/>
                    <a:pt x="96934" y="30493"/>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20" name="Freeform: Shape 19">
              <a:extLst>
                <a:ext uri="{FF2B5EF4-FFF2-40B4-BE49-F238E27FC236}">
                  <a16:creationId xmlns:a16="http://schemas.microsoft.com/office/drawing/2014/main" id="{184E35DC-C5AA-B225-D8CA-E50893530656}"/>
                </a:ext>
              </a:extLst>
            </p:cNvPr>
            <p:cNvSpPr/>
            <p:nvPr/>
          </p:nvSpPr>
          <p:spPr>
            <a:xfrm>
              <a:off x="13173916" y="2793890"/>
              <a:ext cx="163300" cy="226878"/>
            </a:xfrm>
            <a:custGeom>
              <a:avLst/>
              <a:gdLst>
                <a:gd name="connsiteX0" fmla="*/ 96884 w 163300"/>
                <a:gd name="connsiteY0" fmla="*/ 30493 h 226878"/>
                <a:gd name="connsiteX1" fmla="*/ 102464 w 163300"/>
                <a:gd name="connsiteY1" fmla="*/ 4272 h 226878"/>
                <a:gd name="connsiteX2" fmla="*/ 47257 w 163300"/>
                <a:gd name="connsiteY2" fmla="*/ 4272 h 226878"/>
                <a:gd name="connsiteX3" fmla="*/ 0 w 163300"/>
                <a:gd name="connsiteY3" fmla="*/ 226878 h 226878"/>
                <a:gd name="connsiteX4" fmla="*/ 58269 w 163300"/>
                <a:gd name="connsiteY4" fmla="*/ 226878 h 226878"/>
                <a:gd name="connsiteX5" fmla="*/ 84292 w 163300"/>
                <a:gd name="connsiteY5" fmla="*/ 104958 h 226878"/>
                <a:gd name="connsiteX6" fmla="*/ 152437 w 163300"/>
                <a:gd name="connsiteY6" fmla="*/ 51331 h 226878"/>
                <a:gd name="connsiteX7" fmla="*/ 163301 w 163300"/>
                <a:gd name="connsiteY7" fmla="*/ 25 h 226878"/>
                <a:gd name="connsiteX8" fmla="*/ 96884 w 163300"/>
                <a:gd name="connsiteY8" fmla="*/ 30493 h 226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300" h="226878">
                  <a:moveTo>
                    <a:pt x="96884" y="30493"/>
                  </a:moveTo>
                  <a:cubicBezTo>
                    <a:pt x="96884" y="30493"/>
                    <a:pt x="101378" y="9358"/>
                    <a:pt x="102464" y="4272"/>
                  </a:cubicBezTo>
                  <a:lnTo>
                    <a:pt x="47257" y="4272"/>
                  </a:lnTo>
                  <a:cubicBezTo>
                    <a:pt x="46467" y="8321"/>
                    <a:pt x="1185" y="220854"/>
                    <a:pt x="0" y="226878"/>
                  </a:cubicBezTo>
                  <a:lnTo>
                    <a:pt x="58269" y="226878"/>
                  </a:lnTo>
                  <a:cubicBezTo>
                    <a:pt x="59158" y="222977"/>
                    <a:pt x="84292" y="104958"/>
                    <a:pt x="84292" y="104958"/>
                  </a:cubicBezTo>
                  <a:cubicBezTo>
                    <a:pt x="88687" y="83725"/>
                    <a:pt x="96193" y="48665"/>
                    <a:pt x="152437" y="51331"/>
                  </a:cubicBezTo>
                  <a:cubicBezTo>
                    <a:pt x="153227" y="47578"/>
                    <a:pt x="162066" y="5951"/>
                    <a:pt x="163301" y="25"/>
                  </a:cubicBezTo>
                  <a:cubicBezTo>
                    <a:pt x="126907" y="-1012"/>
                    <a:pt x="96884" y="30493"/>
                    <a:pt x="96884" y="30493"/>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21" name="Freeform: Shape 20">
              <a:extLst>
                <a:ext uri="{FF2B5EF4-FFF2-40B4-BE49-F238E27FC236}">
                  <a16:creationId xmlns:a16="http://schemas.microsoft.com/office/drawing/2014/main" id="{CD7DB29A-65F4-9036-23EF-CD02BD582B99}"/>
                </a:ext>
              </a:extLst>
            </p:cNvPr>
            <p:cNvSpPr/>
            <p:nvPr/>
          </p:nvSpPr>
          <p:spPr>
            <a:xfrm>
              <a:off x="14416180" y="2793767"/>
              <a:ext cx="196875" cy="231396"/>
            </a:xfrm>
            <a:custGeom>
              <a:avLst/>
              <a:gdLst>
                <a:gd name="connsiteX0" fmla="*/ 7650 w 196875"/>
                <a:gd name="connsiteY0" fmla="*/ 113229 h 231396"/>
                <a:gd name="connsiteX1" fmla="*/ 7650 w 196875"/>
                <a:gd name="connsiteY1" fmla="*/ 113229 h 231396"/>
                <a:gd name="connsiteX2" fmla="*/ 11502 w 196875"/>
                <a:gd name="connsiteY2" fmla="*/ 211101 h 231396"/>
                <a:gd name="connsiteX3" fmla="*/ 72289 w 196875"/>
                <a:gd name="connsiteY3" fmla="*/ 231396 h 231396"/>
                <a:gd name="connsiteX4" fmla="*/ 180531 w 196875"/>
                <a:gd name="connsiteY4" fmla="*/ 148240 h 231396"/>
                <a:gd name="connsiteX5" fmla="*/ 122212 w 196875"/>
                <a:gd name="connsiteY5" fmla="*/ 148240 h 231396"/>
                <a:gd name="connsiteX6" fmla="*/ 80931 w 196875"/>
                <a:gd name="connsiteY6" fmla="*/ 196089 h 231396"/>
                <a:gd name="connsiteX7" fmla="*/ 62907 w 196875"/>
                <a:gd name="connsiteY7" fmla="*/ 189522 h 231396"/>
                <a:gd name="connsiteX8" fmla="*/ 66956 w 196875"/>
                <a:gd name="connsiteY8" fmla="*/ 108686 h 231396"/>
                <a:gd name="connsiteX9" fmla="*/ 114065 w 196875"/>
                <a:gd name="connsiteY9" fmla="*/ 35356 h 231396"/>
                <a:gd name="connsiteX10" fmla="*/ 133323 w 196875"/>
                <a:gd name="connsiteY10" fmla="*/ 42566 h 231396"/>
                <a:gd name="connsiteX11" fmla="*/ 138311 w 196875"/>
                <a:gd name="connsiteY11" fmla="*/ 60540 h 231396"/>
                <a:gd name="connsiteX12" fmla="*/ 135940 w 196875"/>
                <a:gd name="connsiteY12" fmla="*/ 80539 h 231396"/>
                <a:gd name="connsiteX13" fmla="*/ 194111 w 196875"/>
                <a:gd name="connsiteY13" fmla="*/ 80539 h 231396"/>
                <a:gd name="connsiteX14" fmla="*/ 196875 w 196875"/>
                <a:gd name="connsiteY14" fmla="*/ 57281 h 231396"/>
                <a:gd name="connsiteX15" fmla="*/ 185913 w 196875"/>
                <a:gd name="connsiteY15" fmla="*/ 21431 h 231396"/>
                <a:gd name="connsiteX16" fmla="*/ 122608 w 196875"/>
                <a:gd name="connsiteY16" fmla="*/ 0 h 231396"/>
                <a:gd name="connsiteX17" fmla="*/ 7700 w 196875"/>
                <a:gd name="connsiteY17" fmla="*/ 113328 h 23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6875" h="231396">
                  <a:moveTo>
                    <a:pt x="7650" y="113229"/>
                  </a:moveTo>
                  <a:lnTo>
                    <a:pt x="7650" y="113229"/>
                  </a:lnTo>
                  <a:cubicBezTo>
                    <a:pt x="-1683" y="157474"/>
                    <a:pt x="-4695" y="191102"/>
                    <a:pt x="11502" y="211101"/>
                  </a:cubicBezTo>
                  <a:cubicBezTo>
                    <a:pt x="22464" y="224829"/>
                    <a:pt x="42513" y="231396"/>
                    <a:pt x="72289" y="231396"/>
                  </a:cubicBezTo>
                  <a:cubicBezTo>
                    <a:pt x="132187" y="231396"/>
                    <a:pt x="167445" y="204138"/>
                    <a:pt x="180531" y="148240"/>
                  </a:cubicBezTo>
                  <a:lnTo>
                    <a:pt x="122212" y="148240"/>
                  </a:lnTo>
                  <a:cubicBezTo>
                    <a:pt x="115299" y="179004"/>
                    <a:pt x="100633" y="196089"/>
                    <a:pt x="80931" y="196089"/>
                  </a:cubicBezTo>
                  <a:cubicBezTo>
                    <a:pt x="72043" y="196089"/>
                    <a:pt x="66512" y="194114"/>
                    <a:pt x="62907" y="189522"/>
                  </a:cubicBezTo>
                  <a:cubicBezTo>
                    <a:pt x="55055" y="179942"/>
                    <a:pt x="56092" y="159597"/>
                    <a:pt x="66956" y="108686"/>
                  </a:cubicBezTo>
                  <a:cubicBezTo>
                    <a:pt x="76684" y="63256"/>
                    <a:pt x="84140" y="35356"/>
                    <a:pt x="114065" y="35356"/>
                  </a:cubicBezTo>
                  <a:cubicBezTo>
                    <a:pt x="123102" y="35356"/>
                    <a:pt x="129521" y="37776"/>
                    <a:pt x="133323" y="42566"/>
                  </a:cubicBezTo>
                  <a:cubicBezTo>
                    <a:pt x="136681" y="46664"/>
                    <a:pt x="138311" y="52393"/>
                    <a:pt x="138311" y="60540"/>
                  </a:cubicBezTo>
                  <a:cubicBezTo>
                    <a:pt x="138311" y="65972"/>
                    <a:pt x="137471" y="72737"/>
                    <a:pt x="135940" y="80539"/>
                  </a:cubicBezTo>
                  <a:lnTo>
                    <a:pt x="194111" y="80539"/>
                  </a:lnTo>
                  <a:cubicBezTo>
                    <a:pt x="195789" y="72145"/>
                    <a:pt x="196875" y="64244"/>
                    <a:pt x="196875" y="57281"/>
                  </a:cubicBezTo>
                  <a:cubicBezTo>
                    <a:pt x="196875" y="42418"/>
                    <a:pt x="193271" y="30517"/>
                    <a:pt x="185913" y="21431"/>
                  </a:cubicBezTo>
                  <a:cubicBezTo>
                    <a:pt x="174309" y="7210"/>
                    <a:pt x="153075" y="0"/>
                    <a:pt x="122608" y="0"/>
                  </a:cubicBezTo>
                  <a:cubicBezTo>
                    <a:pt x="38760" y="0"/>
                    <a:pt x="20440" y="53627"/>
                    <a:pt x="7700" y="113328"/>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22" name="Freeform: Shape 21">
              <a:extLst>
                <a:ext uri="{FF2B5EF4-FFF2-40B4-BE49-F238E27FC236}">
                  <a16:creationId xmlns:a16="http://schemas.microsoft.com/office/drawing/2014/main" id="{555BAC43-EC84-E996-E682-2982002AF432}"/>
                </a:ext>
              </a:extLst>
            </p:cNvPr>
            <p:cNvSpPr/>
            <p:nvPr/>
          </p:nvSpPr>
          <p:spPr>
            <a:xfrm>
              <a:off x="14617157" y="2793718"/>
              <a:ext cx="195494" cy="231494"/>
            </a:xfrm>
            <a:custGeom>
              <a:avLst/>
              <a:gdLst>
                <a:gd name="connsiteX0" fmla="*/ 195494 w 195494"/>
                <a:gd name="connsiteY0" fmla="*/ 61627 h 231494"/>
                <a:gd name="connsiteX1" fmla="*/ 184285 w 195494"/>
                <a:gd name="connsiteY1" fmla="*/ 21184 h 231494"/>
                <a:gd name="connsiteX2" fmla="*/ 122560 w 195494"/>
                <a:gd name="connsiteY2" fmla="*/ 0 h 231494"/>
                <a:gd name="connsiteX3" fmla="*/ 7750 w 195494"/>
                <a:gd name="connsiteY3" fmla="*/ 113328 h 231494"/>
                <a:gd name="connsiteX4" fmla="*/ 11553 w 195494"/>
                <a:gd name="connsiteY4" fmla="*/ 211200 h 231494"/>
                <a:gd name="connsiteX5" fmla="*/ 72340 w 195494"/>
                <a:gd name="connsiteY5" fmla="*/ 231495 h 231494"/>
                <a:gd name="connsiteX6" fmla="*/ 142559 w 195494"/>
                <a:gd name="connsiteY6" fmla="*/ 209965 h 231494"/>
                <a:gd name="connsiteX7" fmla="*/ 177520 w 195494"/>
                <a:gd name="connsiteY7" fmla="*/ 155548 h 231494"/>
                <a:gd name="connsiteX8" fmla="*/ 118511 w 195494"/>
                <a:gd name="connsiteY8" fmla="*/ 155548 h 231494"/>
                <a:gd name="connsiteX9" fmla="*/ 80932 w 195494"/>
                <a:gd name="connsiteY9" fmla="*/ 196139 h 231494"/>
                <a:gd name="connsiteX10" fmla="*/ 64488 w 195494"/>
                <a:gd name="connsiteY10" fmla="*/ 189077 h 231494"/>
                <a:gd name="connsiteX11" fmla="*/ 58266 w 195494"/>
                <a:gd name="connsiteY11" fmla="*/ 165523 h 231494"/>
                <a:gd name="connsiteX12" fmla="*/ 63896 w 195494"/>
                <a:gd name="connsiteY12" fmla="*/ 125475 h 231494"/>
                <a:gd name="connsiteX13" fmla="*/ 185618 w 195494"/>
                <a:gd name="connsiteY13" fmla="*/ 125475 h 231494"/>
                <a:gd name="connsiteX14" fmla="*/ 186112 w 195494"/>
                <a:gd name="connsiteY14" fmla="*/ 123352 h 231494"/>
                <a:gd name="connsiteX15" fmla="*/ 195494 w 195494"/>
                <a:gd name="connsiteY15" fmla="*/ 61627 h 231494"/>
                <a:gd name="connsiteX16" fmla="*/ 71599 w 195494"/>
                <a:gd name="connsiteY16" fmla="*/ 88736 h 231494"/>
                <a:gd name="connsiteX17" fmla="*/ 114165 w 195494"/>
                <a:gd name="connsiteY17" fmla="*/ 33974 h 231494"/>
                <a:gd name="connsiteX18" fmla="*/ 133868 w 195494"/>
                <a:gd name="connsiteY18" fmla="*/ 41726 h 231494"/>
                <a:gd name="connsiteX19" fmla="*/ 135102 w 195494"/>
                <a:gd name="connsiteY19" fmla="*/ 88885 h 231494"/>
                <a:gd name="connsiteX20" fmla="*/ 134263 w 195494"/>
                <a:gd name="connsiteY20" fmla="*/ 92786 h 231494"/>
                <a:gd name="connsiteX21" fmla="*/ 70710 w 195494"/>
                <a:gd name="connsiteY21" fmla="*/ 92786 h 231494"/>
                <a:gd name="connsiteX22" fmla="*/ 71599 w 195494"/>
                <a:gd name="connsiteY22" fmla="*/ 88736 h 231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5494" h="231494">
                  <a:moveTo>
                    <a:pt x="195494" y="61627"/>
                  </a:moveTo>
                  <a:cubicBezTo>
                    <a:pt x="195494" y="45479"/>
                    <a:pt x="192433" y="31554"/>
                    <a:pt x="184285" y="21184"/>
                  </a:cubicBezTo>
                  <a:cubicBezTo>
                    <a:pt x="173076" y="6913"/>
                    <a:pt x="152830" y="0"/>
                    <a:pt x="122560" y="0"/>
                  </a:cubicBezTo>
                  <a:cubicBezTo>
                    <a:pt x="38712" y="0"/>
                    <a:pt x="20293" y="53627"/>
                    <a:pt x="7750" y="113328"/>
                  </a:cubicBezTo>
                  <a:cubicBezTo>
                    <a:pt x="-1829" y="157573"/>
                    <a:pt x="-4595" y="191201"/>
                    <a:pt x="11553" y="211200"/>
                  </a:cubicBezTo>
                  <a:cubicBezTo>
                    <a:pt x="22713" y="224927"/>
                    <a:pt x="42564" y="231495"/>
                    <a:pt x="72340" y="231495"/>
                  </a:cubicBezTo>
                  <a:cubicBezTo>
                    <a:pt x="100141" y="231495"/>
                    <a:pt x="124584" y="224088"/>
                    <a:pt x="142559" y="209965"/>
                  </a:cubicBezTo>
                  <a:cubicBezTo>
                    <a:pt x="159496" y="197126"/>
                    <a:pt x="171199" y="178707"/>
                    <a:pt x="177520" y="155548"/>
                  </a:cubicBezTo>
                  <a:lnTo>
                    <a:pt x="118511" y="155548"/>
                  </a:lnTo>
                  <a:cubicBezTo>
                    <a:pt x="112190" y="182312"/>
                    <a:pt x="99746" y="196139"/>
                    <a:pt x="80932" y="196139"/>
                  </a:cubicBezTo>
                  <a:cubicBezTo>
                    <a:pt x="73821" y="196139"/>
                    <a:pt x="68390" y="193768"/>
                    <a:pt x="64488" y="189077"/>
                  </a:cubicBezTo>
                  <a:cubicBezTo>
                    <a:pt x="59995" y="183448"/>
                    <a:pt x="58266" y="175103"/>
                    <a:pt x="58266" y="165523"/>
                  </a:cubicBezTo>
                  <a:cubicBezTo>
                    <a:pt x="58266" y="153276"/>
                    <a:pt x="61032" y="138907"/>
                    <a:pt x="63896" y="125475"/>
                  </a:cubicBezTo>
                  <a:lnTo>
                    <a:pt x="185618" y="125475"/>
                  </a:lnTo>
                  <a:lnTo>
                    <a:pt x="186112" y="123352"/>
                  </a:lnTo>
                  <a:cubicBezTo>
                    <a:pt x="191198" y="101773"/>
                    <a:pt x="195494" y="80342"/>
                    <a:pt x="195494" y="61627"/>
                  </a:cubicBezTo>
                  <a:close/>
                  <a:moveTo>
                    <a:pt x="71599" y="88736"/>
                  </a:moveTo>
                  <a:cubicBezTo>
                    <a:pt x="75747" y="69676"/>
                    <a:pt x="83204" y="33974"/>
                    <a:pt x="114165" y="33974"/>
                  </a:cubicBezTo>
                  <a:cubicBezTo>
                    <a:pt x="123053" y="33974"/>
                    <a:pt x="129720" y="36541"/>
                    <a:pt x="133868" y="41726"/>
                  </a:cubicBezTo>
                  <a:cubicBezTo>
                    <a:pt x="142756" y="52788"/>
                    <a:pt x="138509" y="72885"/>
                    <a:pt x="135102" y="88885"/>
                  </a:cubicBezTo>
                  <a:lnTo>
                    <a:pt x="134263" y="92786"/>
                  </a:lnTo>
                  <a:lnTo>
                    <a:pt x="70710" y="92786"/>
                  </a:lnTo>
                  <a:lnTo>
                    <a:pt x="71599" y="88736"/>
                  </a:ln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23" name="Freeform: Shape 22">
              <a:extLst>
                <a:ext uri="{FF2B5EF4-FFF2-40B4-BE49-F238E27FC236}">
                  <a16:creationId xmlns:a16="http://schemas.microsoft.com/office/drawing/2014/main" id="{CA414CE3-5287-6CAD-C59B-10BB62399693}"/>
                </a:ext>
              </a:extLst>
            </p:cNvPr>
            <p:cNvSpPr/>
            <p:nvPr/>
          </p:nvSpPr>
          <p:spPr>
            <a:xfrm>
              <a:off x="14846427" y="2811890"/>
              <a:ext cx="15999" cy="22912"/>
            </a:xfrm>
            <a:custGeom>
              <a:avLst/>
              <a:gdLst>
                <a:gd name="connsiteX0" fmla="*/ 12444 w 15999"/>
                <a:gd name="connsiteY0" fmla="*/ 22913 h 22912"/>
                <a:gd name="connsiteX1" fmla="*/ 6420 w 15999"/>
                <a:gd name="connsiteY1" fmla="*/ 13185 h 22912"/>
                <a:gd name="connsiteX2" fmla="*/ 3062 w 15999"/>
                <a:gd name="connsiteY2" fmla="*/ 13036 h 22912"/>
                <a:gd name="connsiteX3" fmla="*/ 3062 w 15999"/>
                <a:gd name="connsiteY3" fmla="*/ 22863 h 22912"/>
                <a:gd name="connsiteX4" fmla="*/ 0 w 15999"/>
                <a:gd name="connsiteY4" fmla="*/ 22863 h 22912"/>
                <a:gd name="connsiteX5" fmla="*/ 0 w 15999"/>
                <a:gd name="connsiteY5" fmla="*/ 247 h 22912"/>
                <a:gd name="connsiteX6" fmla="*/ 2420 w 15999"/>
                <a:gd name="connsiteY6" fmla="*/ 99 h 22912"/>
                <a:gd name="connsiteX7" fmla="*/ 5629 w 15999"/>
                <a:gd name="connsiteY7" fmla="*/ 0 h 22912"/>
                <a:gd name="connsiteX8" fmla="*/ 13827 w 15999"/>
                <a:gd name="connsiteY8" fmla="*/ 6518 h 22912"/>
                <a:gd name="connsiteX9" fmla="*/ 12543 w 15999"/>
                <a:gd name="connsiteY9" fmla="*/ 10321 h 22912"/>
                <a:gd name="connsiteX10" fmla="*/ 9432 w 15999"/>
                <a:gd name="connsiteY10" fmla="*/ 12444 h 22912"/>
                <a:gd name="connsiteX11" fmla="*/ 15999 w 15999"/>
                <a:gd name="connsiteY11" fmla="*/ 22863 h 22912"/>
                <a:gd name="connsiteX12" fmla="*/ 12395 w 15999"/>
                <a:gd name="connsiteY12" fmla="*/ 22863 h 22912"/>
                <a:gd name="connsiteX13" fmla="*/ 3111 w 15999"/>
                <a:gd name="connsiteY13" fmla="*/ 3062 h 22912"/>
                <a:gd name="connsiteX14" fmla="*/ 3111 w 15999"/>
                <a:gd name="connsiteY14" fmla="*/ 10419 h 22912"/>
                <a:gd name="connsiteX15" fmla="*/ 5333 w 15999"/>
                <a:gd name="connsiteY15" fmla="*/ 10567 h 22912"/>
                <a:gd name="connsiteX16" fmla="*/ 9432 w 15999"/>
                <a:gd name="connsiteY16" fmla="*/ 9679 h 22912"/>
                <a:gd name="connsiteX17" fmla="*/ 10617 w 15999"/>
                <a:gd name="connsiteY17" fmla="*/ 6469 h 22912"/>
                <a:gd name="connsiteX18" fmla="*/ 9333 w 15999"/>
                <a:gd name="connsiteY18" fmla="*/ 3704 h 22912"/>
                <a:gd name="connsiteX19" fmla="*/ 5037 w 15999"/>
                <a:gd name="connsiteY19" fmla="*/ 2913 h 22912"/>
                <a:gd name="connsiteX20" fmla="*/ 3160 w 15999"/>
                <a:gd name="connsiteY20" fmla="*/ 3062 h 22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999" h="22912">
                  <a:moveTo>
                    <a:pt x="12444" y="22913"/>
                  </a:moveTo>
                  <a:lnTo>
                    <a:pt x="6420" y="13185"/>
                  </a:lnTo>
                  <a:cubicBezTo>
                    <a:pt x="5728" y="13185"/>
                    <a:pt x="4642" y="13185"/>
                    <a:pt x="3062" y="13036"/>
                  </a:cubicBezTo>
                  <a:lnTo>
                    <a:pt x="3062" y="22863"/>
                  </a:lnTo>
                  <a:lnTo>
                    <a:pt x="0" y="22863"/>
                  </a:lnTo>
                  <a:lnTo>
                    <a:pt x="0" y="247"/>
                  </a:lnTo>
                  <a:cubicBezTo>
                    <a:pt x="0" y="247"/>
                    <a:pt x="939" y="148"/>
                    <a:pt x="2420" y="99"/>
                  </a:cubicBezTo>
                  <a:cubicBezTo>
                    <a:pt x="3901" y="0"/>
                    <a:pt x="5037" y="0"/>
                    <a:pt x="5629" y="0"/>
                  </a:cubicBezTo>
                  <a:cubicBezTo>
                    <a:pt x="11160" y="0"/>
                    <a:pt x="13827" y="2173"/>
                    <a:pt x="13827" y="6518"/>
                  </a:cubicBezTo>
                  <a:cubicBezTo>
                    <a:pt x="13827" y="7901"/>
                    <a:pt x="13382" y="9185"/>
                    <a:pt x="12543" y="10321"/>
                  </a:cubicBezTo>
                  <a:cubicBezTo>
                    <a:pt x="11654" y="11456"/>
                    <a:pt x="10567" y="12148"/>
                    <a:pt x="9432" y="12444"/>
                  </a:cubicBezTo>
                  <a:lnTo>
                    <a:pt x="15999" y="22863"/>
                  </a:lnTo>
                  <a:lnTo>
                    <a:pt x="12395" y="22863"/>
                  </a:lnTo>
                  <a:close/>
                  <a:moveTo>
                    <a:pt x="3111" y="3062"/>
                  </a:moveTo>
                  <a:lnTo>
                    <a:pt x="3111" y="10419"/>
                  </a:lnTo>
                  <a:cubicBezTo>
                    <a:pt x="3951" y="10518"/>
                    <a:pt x="4642" y="10567"/>
                    <a:pt x="5333" y="10567"/>
                  </a:cubicBezTo>
                  <a:cubicBezTo>
                    <a:pt x="7210" y="10567"/>
                    <a:pt x="8543" y="10222"/>
                    <a:pt x="9432" y="9679"/>
                  </a:cubicBezTo>
                  <a:cubicBezTo>
                    <a:pt x="10222" y="9086"/>
                    <a:pt x="10617" y="8000"/>
                    <a:pt x="10617" y="6469"/>
                  </a:cubicBezTo>
                  <a:cubicBezTo>
                    <a:pt x="10617" y="5185"/>
                    <a:pt x="10222" y="4296"/>
                    <a:pt x="9333" y="3704"/>
                  </a:cubicBezTo>
                  <a:cubicBezTo>
                    <a:pt x="8444" y="3160"/>
                    <a:pt x="6963" y="2913"/>
                    <a:pt x="5037" y="2913"/>
                  </a:cubicBezTo>
                  <a:cubicBezTo>
                    <a:pt x="4691" y="2913"/>
                    <a:pt x="4099" y="3012"/>
                    <a:pt x="3160" y="3062"/>
                  </a:cubicBez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sp>
          <p:nvSpPr>
            <p:cNvPr id="24" name="Freeform: Shape 23">
              <a:extLst>
                <a:ext uri="{FF2B5EF4-FFF2-40B4-BE49-F238E27FC236}">
                  <a16:creationId xmlns:a16="http://schemas.microsoft.com/office/drawing/2014/main" id="{40DF4391-3E74-5601-6FE8-FBF19388DEE1}"/>
                </a:ext>
              </a:extLst>
            </p:cNvPr>
            <p:cNvSpPr/>
            <p:nvPr/>
          </p:nvSpPr>
          <p:spPr>
            <a:xfrm>
              <a:off x="14830576" y="2801717"/>
              <a:ext cx="44047" cy="44047"/>
            </a:xfrm>
            <a:custGeom>
              <a:avLst/>
              <a:gdLst>
                <a:gd name="connsiteX0" fmla="*/ 0 w 44047"/>
                <a:gd name="connsiteY0" fmla="*/ 22024 h 44047"/>
                <a:gd name="connsiteX1" fmla="*/ 22023 w 44047"/>
                <a:gd name="connsiteY1" fmla="*/ 0 h 44047"/>
                <a:gd name="connsiteX2" fmla="*/ 22023 w 44047"/>
                <a:gd name="connsiteY2" fmla="*/ 0 h 44047"/>
                <a:gd name="connsiteX3" fmla="*/ 44047 w 44047"/>
                <a:gd name="connsiteY3" fmla="*/ 22024 h 44047"/>
                <a:gd name="connsiteX4" fmla="*/ 44047 w 44047"/>
                <a:gd name="connsiteY4" fmla="*/ 22024 h 44047"/>
                <a:gd name="connsiteX5" fmla="*/ 22023 w 44047"/>
                <a:gd name="connsiteY5" fmla="*/ 44047 h 44047"/>
                <a:gd name="connsiteX6" fmla="*/ 22023 w 44047"/>
                <a:gd name="connsiteY6" fmla="*/ 44047 h 44047"/>
                <a:gd name="connsiteX7" fmla="*/ 0 w 44047"/>
                <a:gd name="connsiteY7" fmla="*/ 22024 h 44047"/>
                <a:gd name="connsiteX8" fmla="*/ 0 w 44047"/>
                <a:gd name="connsiteY8" fmla="*/ 22024 h 44047"/>
                <a:gd name="connsiteX9" fmla="*/ 1876 w 44047"/>
                <a:gd name="connsiteY9" fmla="*/ 22024 h 44047"/>
                <a:gd name="connsiteX10" fmla="*/ 22073 w 44047"/>
                <a:gd name="connsiteY10" fmla="*/ 42220 h 44047"/>
                <a:gd name="connsiteX11" fmla="*/ 22073 w 44047"/>
                <a:gd name="connsiteY11" fmla="*/ 42220 h 44047"/>
                <a:gd name="connsiteX12" fmla="*/ 42269 w 44047"/>
                <a:gd name="connsiteY12" fmla="*/ 22024 h 44047"/>
                <a:gd name="connsiteX13" fmla="*/ 42269 w 44047"/>
                <a:gd name="connsiteY13" fmla="*/ 22024 h 44047"/>
                <a:gd name="connsiteX14" fmla="*/ 22073 w 44047"/>
                <a:gd name="connsiteY14" fmla="*/ 1778 h 44047"/>
                <a:gd name="connsiteX15" fmla="*/ 22073 w 44047"/>
                <a:gd name="connsiteY15" fmla="*/ 1778 h 44047"/>
                <a:gd name="connsiteX16" fmla="*/ 1876 w 44047"/>
                <a:gd name="connsiteY16" fmla="*/ 22024 h 44047"/>
                <a:gd name="connsiteX17" fmla="*/ 1876 w 44047"/>
                <a:gd name="connsiteY17" fmla="*/ 22024 h 44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4047" h="44047">
                  <a:moveTo>
                    <a:pt x="0" y="22024"/>
                  </a:moveTo>
                  <a:cubicBezTo>
                    <a:pt x="0" y="9827"/>
                    <a:pt x="9876" y="0"/>
                    <a:pt x="22023" y="0"/>
                  </a:cubicBezTo>
                  <a:lnTo>
                    <a:pt x="22023" y="0"/>
                  </a:lnTo>
                  <a:cubicBezTo>
                    <a:pt x="34220" y="0"/>
                    <a:pt x="44047" y="9827"/>
                    <a:pt x="44047" y="22024"/>
                  </a:cubicBezTo>
                  <a:lnTo>
                    <a:pt x="44047" y="22024"/>
                  </a:lnTo>
                  <a:cubicBezTo>
                    <a:pt x="44047" y="34171"/>
                    <a:pt x="34220" y="44047"/>
                    <a:pt x="22023" y="44047"/>
                  </a:cubicBezTo>
                  <a:lnTo>
                    <a:pt x="22023" y="44047"/>
                  </a:lnTo>
                  <a:cubicBezTo>
                    <a:pt x="9876" y="44047"/>
                    <a:pt x="0" y="34122"/>
                    <a:pt x="0" y="22024"/>
                  </a:cubicBezTo>
                  <a:lnTo>
                    <a:pt x="0" y="22024"/>
                  </a:lnTo>
                  <a:close/>
                  <a:moveTo>
                    <a:pt x="1876" y="22024"/>
                  </a:moveTo>
                  <a:cubicBezTo>
                    <a:pt x="1876" y="33134"/>
                    <a:pt x="10863" y="42220"/>
                    <a:pt x="22073" y="42220"/>
                  </a:cubicBezTo>
                  <a:lnTo>
                    <a:pt x="22073" y="42220"/>
                  </a:lnTo>
                  <a:cubicBezTo>
                    <a:pt x="33233" y="42220"/>
                    <a:pt x="42220" y="33134"/>
                    <a:pt x="42269" y="22024"/>
                  </a:cubicBezTo>
                  <a:lnTo>
                    <a:pt x="42269" y="22024"/>
                  </a:lnTo>
                  <a:cubicBezTo>
                    <a:pt x="42269" y="10864"/>
                    <a:pt x="33233" y="1778"/>
                    <a:pt x="22073" y="1778"/>
                  </a:cubicBezTo>
                  <a:lnTo>
                    <a:pt x="22073" y="1778"/>
                  </a:lnTo>
                  <a:cubicBezTo>
                    <a:pt x="10863" y="1778"/>
                    <a:pt x="1876" y="10913"/>
                    <a:pt x="1876" y="22024"/>
                  </a:cubicBezTo>
                  <a:lnTo>
                    <a:pt x="1876" y="22024"/>
                  </a:lnTo>
                  <a:close/>
                </a:path>
              </a:pathLst>
            </a:custGeom>
            <a:grpFill/>
            <a:ln w="4938" cap="flat">
              <a:noFill/>
              <a:prstDash val="solid"/>
              <a:miter/>
            </a:ln>
          </p:spPr>
          <p:txBody>
            <a:bodyPr rtlCol="0" anchor="ctr"/>
            <a:lstStyle/>
            <a:p>
              <a:pPr>
                <a:defRPr/>
              </a:pPr>
              <a:endParaRPr lang="en-IN" kern="0">
                <a:solidFill>
                  <a:prstClr val="black"/>
                </a:solidFill>
                <a:latin typeface="Calibri" panose="020F0502020204030204"/>
              </a:endParaRPr>
            </a:p>
          </p:txBody>
        </p:sp>
      </p:grpSp>
    </p:spTree>
    <p:extLst>
      <p:ext uri="{BB962C8B-B14F-4D97-AF65-F5344CB8AC3E}">
        <p14:creationId xmlns:p14="http://schemas.microsoft.com/office/powerpoint/2010/main" val="2106700880"/>
      </p:ext>
    </p:extLst>
  </p:cSld>
  <p:clrMapOvr>
    <a:masterClrMapping/>
  </p:clrMapOvr>
</p:sld>
</file>

<file path=ppt/theme/theme1.xml><?xml version="1.0" encoding="utf-8"?>
<a:theme xmlns:a="http://schemas.openxmlformats.org/drawingml/2006/main" name="Office Theme">
  <a:themeElements>
    <a:clrScheme name="FSL Brand Colors">
      <a:dk1>
        <a:srgbClr val="000000"/>
      </a:dk1>
      <a:lt1>
        <a:srgbClr val="FFFFFF"/>
      </a:lt1>
      <a:dk2>
        <a:srgbClr val="0E2841"/>
      </a:dk2>
      <a:lt2>
        <a:srgbClr val="E8E8E8"/>
      </a:lt2>
      <a:accent1>
        <a:srgbClr val="1C2247"/>
      </a:accent1>
      <a:accent2>
        <a:srgbClr val="13338E"/>
      </a:accent2>
      <a:accent3>
        <a:srgbClr val="2746C3"/>
      </a:accent3>
      <a:accent4>
        <a:srgbClr val="6CB1DB"/>
      </a:accent4>
      <a:accent5>
        <a:srgbClr val="E16127"/>
      </a:accent5>
      <a:accent6>
        <a:srgbClr val="000000"/>
      </a:accent6>
      <a:hlink>
        <a:srgbClr val="E16127"/>
      </a:hlink>
      <a:folHlink>
        <a:srgbClr val="1C2247"/>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8640</TotalTime>
  <Words>858</Words>
  <Application>Microsoft Office PowerPoint</Application>
  <PresentationFormat>Widescreen</PresentationFormat>
  <Paragraphs>152</Paragraphs>
  <Slides>8</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7" baseType="lpstr">
      <vt:lpstr>Aptos</vt:lpstr>
      <vt:lpstr>Arial</vt:lpstr>
      <vt:lpstr>Calibri</vt:lpstr>
      <vt:lpstr>Franklin Gothic Book</vt:lpstr>
      <vt:lpstr>Franklin Gothic Medium</vt:lpstr>
      <vt:lpstr>Franklin Gothic Medium Cond</vt:lpstr>
      <vt:lpstr>Wingdings</vt:lpstr>
      <vt:lpstr>Office Theme</vt:lpstr>
      <vt:lpstr>Microsoft Excel Worksheet</vt:lpstr>
      <vt:lpstr>PowerPoint Presentation</vt:lpstr>
      <vt:lpstr>What is changing</vt:lpstr>
      <vt:lpstr>What is new</vt:lpstr>
      <vt:lpstr>Information triggers via Automation / AI</vt:lpstr>
      <vt:lpstr>F&amp;F Process Flow (Proposed)</vt:lpstr>
      <vt:lpstr>Recovery Process Flow for Assets </vt:lpstr>
      <vt:lpstr>Recovery Process Flow for Delinquency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Agnelo Freitas</dc:creator>
  <cp:lastModifiedBy>Manjunath Banashankar</cp:lastModifiedBy>
  <cp:revision>84</cp:revision>
  <dcterms:created xsi:type="dcterms:W3CDTF">2024-05-03T14:16:49Z</dcterms:created>
  <dcterms:modified xsi:type="dcterms:W3CDTF">2025-04-22T09:33:56Z</dcterms:modified>
</cp:coreProperties>
</file>