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package.core-properties+xml" PartName="/docProps/core.xml"/>
  <Override ContentType="application/vnd.openxmlformats-officedocument.presentationml.commentAuthors+xml" PartName="/ppt/commentAuthors.xml"/>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comments+xml" PartName="/ppt/comments/comment4.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binary" PartName="/ppt/metadata"/>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autoCompressPictures="0" saveSubsetFonts="1">
  <p:sldMasterIdLst>
    <p:sldMasterId r:id="rId3" id="2147483648"/>
  </p:sldMasterIdLst>
  <p:notesMasterIdLst>
    <p:notesMasterId r:id="rId4"/>
  </p:notesMasterIdLst>
  <p:sldIdLst>
    <p:sldId r:id="rId5" id="256"/>
    <p:sldId r:id="rId6" id="257"/>
    <p:sldId r:id="rId7" id="258"/>
    <p:sldId r:id="rId8" id="259"/>
    <p:sldId r:id="rId9" id="260"/>
    <p:sldId r:id="rId10" id="261"/>
    <p:sldId r:id="rId11" id="262"/>
    <p:sldId r:id="rId12" id="263"/>
    <p:sldId r:id="rId13" id="264"/>
    <p:sldId r:id="rId14" id="265"/>
    <p:sldId r:id="rId15" id="266"/>
    <p:sldId r:id="rId16" id="267"/>
    <p:sldId r:id="rId17" id="268"/>
    <p:sldId r:id="rId18" id="269"/>
    <p:sldId r:id="rId19" id="270"/>
    <p:sldId r:id="rId20" id="271"/>
    <p:sldId r:id="rId21" id="272"/>
    <p:sldId r:id="rId22" id="273"/>
    <p:sldId r:id="rId23" id="274"/>
    <p:sldId r:id="rId24" id="275"/>
    <p:sldId r:id="rId25" id="276"/>
    <p:sldId r:id="rId26" id="277"/>
    <p:sldId r:id="rId27" id="278"/>
    <p:sldId r:id="rId28" id="279"/>
    <p:sldId r:id="rId29" id="280"/>
    <p:sldId r:id="rId30" id="281"/>
    <p:sldId r:id="rId31" id="282"/>
    <p:sldId r:id="rId32" id="283"/>
    <p:sldId r:id="rId33" id="284"/>
    <p:sldId r:id="rId34" id="285"/>
    <p:sldId r:id="rId35" id="286"/>
    <p:sldId r:id="rId36" id="287"/>
    <p:sldId r:id="rId37" id="288"/>
    <p:sldId r:id="rId38" id="289"/>
    <p:sldId r:id="rId39" id="290"/>
    <p:sldId r:id="rId40" id="291"/>
    <p:sldId r:id="rId41" id="292"/>
  </p:sldIdLst>
  <p:sldSz cx="12188825" cy="6858000"/>
  <p:notesSz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7099300" cy="10234600"/>
  <p:defaultText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defaultTextStyle>
</p:presentation>
</file>

<file path=ppt/commentAuthors.xml><?xml version="1.0" encoding="utf-8"?>
<p:cmAuthorLst xmlns:a="http://schemas.openxmlformats.org/drawingml/2006/main" xmlns:p="http://schemas.openxmlformats.org/presentationml/2006/main" xmlns:s="http://schemas.openxmlformats.org/officeDocument/2006/sharedTypes" xmlns:r="http://schemas.openxmlformats.org/officeDocument/2006/relationships">
  <p:cmAuthor clrIdx="0" id="0" initials="" lastIdx="7" name="Alice Piterova"/>
</p:cmAuthorLst>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showComments="0">
  <p:slideViewPr>
    <p:cSldViewPr snapToGrid="0">
      <p:cViewPr varScale="1">
        <p:sca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x d="100" n="100"/>
          <a:sy d="100" n="100"/>
        </p:scale>
        <p:origin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0" y="0"/>
      </p:cViewPr>
      <p:guideLst>
        <p:guide orient="horz" pos="1174"/>
        <p:guide pos="3839"/>
        <p:guide orient="horz" pos="1546"/>
      </p:guideLst>
    </p:cSldViewPr>
  </p:slideViewPr>
  <p:gridSpacing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cx="0" cy="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viewProps.xml" Type="http://schemas.openxmlformats.org/officeDocument/2006/relationships/viewProps"></Relationship><Relationship Id="rId3" Target="slideMasters/slideMaster1.xml" Type="http://schemas.openxmlformats.org/officeDocument/2006/relationships/slideMaster"></Relationship><Relationship Id="rId4" Target="notesMasters/notesMaster1.xml" Type="http://schemas.openxmlformats.org/officeDocument/2006/relationships/notesMaster"></Relationship><Relationship Id="rId5" Target="slides/slide1.xml" Type="http://schemas.openxmlformats.org/officeDocument/2006/relationships/slide"></Relationship><Relationship Id="rId6" Target="slides/slide2.xml" Type="http://schemas.openxmlformats.org/officeDocument/2006/relationships/slide"></Relationship><Relationship Id="rId7" Target="slides/slide3.xml" Type="http://schemas.openxmlformats.org/officeDocument/2006/relationships/slide"></Relationship><Relationship Id="rId8" Target="slides/slide4.xml" Type="http://schemas.openxmlformats.org/officeDocument/2006/relationships/slide"></Relationship><Relationship Id="rId9" Target="slides/slide5.xml" Type="http://schemas.openxmlformats.org/officeDocument/2006/relationships/slide"></Relationship><Relationship Id="rId10" Target="slides/slide6.xml" Type="http://schemas.openxmlformats.org/officeDocument/2006/relationships/slide"></Relationship><Relationship Id="rId11" Target="slides/slide7.xml" Type="http://schemas.openxmlformats.org/officeDocument/2006/relationships/slide"></Relationship><Relationship Id="rId12" Target="slides/slide8.xml" Type="http://schemas.openxmlformats.org/officeDocument/2006/relationships/slide"></Relationship><Relationship Id="rId13" Target="slides/slide9.xml" Type="http://schemas.openxmlformats.org/officeDocument/2006/relationships/slide"></Relationship><Relationship Id="rId14" Target="slides/slide10.xml" Type="http://schemas.openxmlformats.org/officeDocument/2006/relationships/slide"></Relationship><Relationship Id="rId15" Target="slides/slide11.xml" Type="http://schemas.openxmlformats.org/officeDocument/2006/relationships/slide"></Relationship><Relationship Id="rId16" Target="slides/slide12.xml" Type="http://schemas.openxmlformats.org/officeDocument/2006/relationships/slide"></Relationship><Relationship Id="rId17" Target="slides/slide13.xml" Type="http://schemas.openxmlformats.org/officeDocument/2006/relationships/slide"></Relationship><Relationship Id="rId18" Target="slides/slide14.xml" Type="http://schemas.openxmlformats.org/officeDocument/2006/relationships/slide"></Relationship><Relationship Id="rId19" Target="slides/slide15.xml" Type="http://schemas.openxmlformats.org/officeDocument/2006/relationships/slide"></Relationship><Relationship Id="rId20" Target="slides/slide16.xml" Type="http://schemas.openxmlformats.org/officeDocument/2006/relationships/slide"></Relationship><Relationship Id="rId21" Target="slides/slide17.xml" Type="http://schemas.openxmlformats.org/officeDocument/2006/relationships/slide"></Relationship><Relationship Id="rId22" Target="slides/slide18.xml" Type="http://schemas.openxmlformats.org/officeDocument/2006/relationships/slide"></Relationship><Relationship Id="rId23" Target="slides/slide19.xml" Type="http://schemas.openxmlformats.org/officeDocument/2006/relationships/slide"></Relationship><Relationship Id="rId24" Target="slides/slide20.xml" Type="http://schemas.openxmlformats.org/officeDocument/2006/relationships/slide"></Relationship><Relationship Id="rId25" Target="slides/slide21.xml" Type="http://schemas.openxmlformats.org/officeDocument/2006/relationships/slide"></Relationship><Relationship Id="rId26" Target="slides/slide22.xml" Type="http://schemas.openxmlformats.org/officeDocument/2006/relationships/slide"></Relationship><Relationship Id="rId27" Target="slides/slide23.xml" Type="http://schemas.openxmlformats.org/officeDocument/2006/relationships/slide"></Relationship><Relationship Id="rId28" Target="slides/slide24.xml" Type="http://schemas.openxmlformats.org/officeDocument/2006/relationships/slide"></Relationship><Relationship Id="rId29" Target="slides/slide25.xml" Type="http://schemas.openxmlformats.org/officeDocument/2006/relationships/slide"></Relationship><Relationship Id="rId30" Target="slides/slide26.xml" Type="http://schemas.openxmlformats.org/officeDocument/2006/relationships/slide"></Relationship><Relationship Id="rId31" Target="slides/slide27.xml" Type="http://schemas.openxmlformats.org/officeDocument/2006/relationships/slide"></Relationship><Relationship Id="rId32" Target="slides/slide28.xml" Type="http://schemas.openxmlformats.org/officeDocument/2006/relationships/slide"></Relationship><Relationship Id="rId33" Target="slides/slide29.xml" Type="http://schemas.openxmlformats.org/officeDocument/2006/relationships/slide"></Relationship><Relationship Id="rId34" Target="slides/slide30.xml" Type="http://schemas.openxmlformats.org/officeDocument/2006/relationships/slide"></Relationship><Relationship Id="rId35" Target="slides/slide31.xml" Type="http://schemas.openxmlformats.org/officeDocument/2006/relationships/slide"></Relationship><Relationship Id="rId36" Target="slides/slide32.xml" Type="http://schemas.openxmlformats.org/officeDocument/2006/relationships/slide"></Relationship><Relationship Id="rId37" Target="slides/slide33.xml" Type="http://schemas.openxmlformats.org/officeDocument/2006/relationships/slide"></Relationship><Relationship Id="rId38" Target="slides/slide34.xml" Type="http://schemas.openxmlformats.org/officeDocument/2006/relationships/slide"></Relationship><Relationship Id="rId39" Target="slides/slide35.xml" Type="http://schemas.openxmlformats.org/officeDocument/2006/relationships/slide"></Relationship><Relationship Id="rId40" Target="slides/slide36.xml" Type="http://schemas.openxmlformats.org/officeDocument/2006/relationships/slide"></Relationship><Relationship Id="rId41" Target="slides/slide37.xml" Type="http://schemas.openxmlformats.org/officeDocument/2006/relationships/slide"></Relationship><Relationship Id="rId42" Target="theme/theme1.xml" Type="http://schemas.openxmlformats.org/officeDocument/2006/relationships/theme"></Relationship><Relationship Id="rId43" Target="commentAuthors.xml" Type="http://schemas.openxmlformats.org/officeDocument/2006/relationships/commentAuthors"></Relationship></Relationships>
</file>

<file path=ppt/comments/comment1.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09:44:58.075" idx="1">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6000" y="0"/>
    <p:text>These are dialogue examples for the trainer that plays Siri. Don’t need to show this slide to the students!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11:35:41.592" idx="2">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254" y="271"/>
    <p:text>You can modify and tailor it to your timing. The non technical content is in italic.</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07:49:44.737" idx="3">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6000" y="0"/>
    <p:text>It should be your team here. If you don't have time - just ask trainers to quickly introduce themselves, so that students know for which questions to approach during the day</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09:49:23.874" idx="4">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6000" y="0"/>
    <p:text>It is not necessary to focus on targets in Day 1, so you can skip that slide. Just bear in mind that each bigger goals has a list of smaller targets if students struggle to solve the bigger goals and ask you for help on the day.</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09:52:47.374" idx="5">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6000" y="0"/>
    <p:text>After you introduce this part - switch to Part B of the technical material</p:text>
    <p:extLst>
      <p:ext uri="{C676402C-5697-4E1C-873F-D02D1690AC5C}">
        <p15:threadingInfo xmlns:p15="http://schemas.microsoft.com/office/powerpoint/2012/main" timeZoneBias="0"/>
      </p:ext>
    </p:extLst>
  </p:cm>
</p:cmLst>
</file>

<file path=ppt/comments/comment6.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09:55:00.499" idx="6">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328" y="1075"/>
    <p:text>This is not the final video - we will update the link to the updated video next week!</p:text>
    <p:extLst>
      <p:ext uri="{C676402C-5697-4E1C-873F-D02D1690AC5C}">
        <p15:threadingInfo xmlns:p15="http://schemas.microsoft.com/office/powerpoint/2012/main" timeZoneBias="0"/>
      </p:ext>
    </p:extLst>
  </p:cm>
</p:cmLst>
</file>

<file path=ppt/comments/comment7.xml><?xml version="1.0" encoding="utf-8"?>
<p:cmLst xmlns:a="http://schemas.openxmlformats.org/drawingml/2006/main" xmlns:p="http://schemas.openxmlformats.org/presentationml/2006/main" xmlns:s="http://schemas.openxmlformats.org/officeDocument/2006/sharedTypes" xmlns:r="http://schemas.openxmlformats.org/officeDocument/2006/relationships">
  <p:cm authorId="0" dt="2019-09-07T11:13:59.489" idx="7">
    <p:pos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x="6000" y="0"/>
    <p:text>There is no need to have a separate session on Storytelling, especially if you are running out of time. You can just print out this list of questions and give it to students before the design workshop.</p:text>
    <p:extLst>
      <p:ext uri="{C676402C-5697-4E1C-873F-D02D1690AC5C}">
        <p15:threadingInfo xmlns:p15="http://schemas.microsoft.com/office/powerpoint/2012/main" timeZoneBias="0"/>
      </p:ext>
    </p:extLst>
  </p:cm>
</p:cmLst>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 name="Shape 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 name="Google Shape;3;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 name="Google Shape;4;n"/>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lvl1pPr algn="l" indent="-228600" lvl="0" marL="4572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1pPr>
            <a:lvl2pPr algn="l" indent="-228600" lvl="1" marL="9144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2pPr>
            <a:lvl3pPr algn="l" indent="-228600" lvl="2" marL="13716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3pPr>
            <a:lvl4pPr algn="l" indent="-228600" lvl="3" marL="18288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4pPr>
            <a:lvl5pPr algn="l" indent="-228600" lvl="4" marL="22860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5pPr>
            <a:lvl6pPr algn="l" indent="-228600" lvl="5" marL="27432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6pPr>
            <a:lvl7pPr algn="l" indent="-228600" lvl="6" marL="32004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7pPr>
            <a:lvl8pPr algn="l" indent="-228600" lvl="7" marL="36576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8pPr>
            <a:lvl9pPr algn="l" indent="-228600" lvl="8" marL="4114800" marR="0" rtl="0">
              <a:lnSpc>
                <a:spcPct val="117999"/>
              </a:lnSpc>
              <a:spcBef>
                <a:spcPts val="0"/>
              </a:spcBef>
              <a:spcAft>
                <a:spcPts val="0"/>
              </a:spcAft>
              <a:buClr>
                <a:srgbClr val="000000"/>
              </a:buClr>
              <a:buSzPts val="1400"/>
              <a:buFont typeface="Arial"/>
              <a:buNone/>
              <a:defRPr b="0" cap="none" i="0" strike="noStrike" sz="1100" u="none">
                <a:solidFill>
                  <a:srgbClr val="000000"/>
                </a:solidFill>
                <a:uFillTx/>
                <a:latin typeface="Helvetica Neue"/>
                <a:ea typeface="Helvetica Neue"/>
                <a:cs typeface="Helvetica Neue"/>
                <a:sym typeface="Helvetica Neue"/>
              </a:defRPr>
            </a:lvl9pPr>
          </a:lstStyle>
          <a:p/>
        </p:txBody>
      </p:sp>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notes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notesStyle>
</p:notesMaster>
</file>

<file path=ppt/notesSlides/_rels/notesSlide1.xml.rels><?xml version="1.0" standalone="yes" ?><Relationships xmlns="http://schemas.openxmlformats.org/package/2006/relationships"><Relationship Id="rId1" Target="../slides/slide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0.xml.rels><?xml version="1.0" standalone="yes" ?><Relationships xmlns="http://schemas.openxmlformats.org/package/2006/relationships"><Relationship Id="rId1" Target="https://www.globalgoals.org/" TargetMode="External" Type="http://schemas.openxmlformats.org/officeDocument/2006/relationships/hyperlink"></Relationship><Relationship Id="rId2" Target="https://www.globalgoals.org/1-no-poverty" TargetMode="External" Type="http://schemas.openxmlformats.org/officeDocument/2006/relationships/hyperlink"></Relationship><Relationship Id="rId3" Target="../slides/slide10.xml" Type="http://schemas.openxmlformats.org/officeDocument/2006/relationships/slide"></Relationship><Relationship Id="rId4" Target="../notesMasters/notesMaster1.xml" Type="http://schemas.openxmlformats.org/officeDocument/2006/relationships/notesMaster"></Relationship></Relationships>
</file>

<file path=ppt/notesSlides/_rels/notesSlide11.xml.rels><?xml version="1.0" standalone="yes" ?><Relationships xmlns="http://schemas.openxmlformats.org/package/2006/relationships"><Relationship Id="rId1" Target="../slides/slide1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2.xml.rels><?xml version="1.0" standalone="yes" ?><Relationships xmlns="http://schemas.openxmlformats.org/package/2006/relationships"><Relationship Id="rId1" Target="../slides/slide1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3.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4.xml.rels><?xml version="1.0" standalone="yes" ?><Relationships xmlns="http://schemas.openxmlformats.org/package/2006/relationships"><Relationship Id="rId1" Target="../slides/slide1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5.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6.xml.rels><?xml version="1.0" standalone="yes" ?><Relationships xmlns="http://schemas.openxmlformats.org/package/2006/relationships"><Relationship Id="rId1" Target="../slides/slide1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7.xml.rels><?xml version="1.0" standalone="yes" ?><Relationships xmlns="http://schemas.openxmlformats.org/package/2006/relationships"><Relationship Id="rId1" Target="../slides/slide1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8.xml.rels><?xml version="1.0" standalone="yes" ?><Relationships xmlns="http://schemas.openxmlformats.org/package/2006/relationships"><Relationship Id="rId1" Target="../slides/slide1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19.xml.rels><?xml version="1.0" standalone="yes" ?><Relationships xmlns="http://schemas.openxmlformats.org/package/2006/relationships"><Relationship Id="rId1" Target="../slides/slide1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0.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1.xml.rels><?xml version="1.0" standalone="yes" ?><Relationships xmlns="http://schemas.openxmlformats.org/package/2006/relationships"><Relationship Id="rId1" Target="../slides/slide2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2.xml.rels><?xml version="1.0" standalone="yes" ?><Relationships xmlns="http://schemas.openxmlformats.org/package/2006/relationships"><Relationship Id="rId1" Target="../slides/slide2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3.xml.rels><?xml version="1.0" standalone="yes" ?><Relationships xmlns="http://schemas.openxmlformats.org/package/2006/relationships"><Relationship Id="rId1" Target="../slides/slide2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4.xml.rels><?xml version="1.0" standalone="yes" ?><Relationships xmlns="http://schemas.openxmlformats.org/package/2006/relationships"><Relationship Id="rId1" Target="../slides/slide2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5.xml.rels><?xml version="1.0" standalone="yes" ?><Relationships xmlns="http://schemas.openxmlformats.org/package/2006/relationships"><Relationship Id="rId1" Target="../slides/slide2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6.xml.rels><?xml version="1.0" standalone="yes" ?><Relationships xmlns="http://schemas.openxmlformats.org/package/2006/relationships"><Relationship Id="rId1" Target="../slides/slide2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7.xml.rels><?xml version="1.0" standalone="yes" ?><Relationships xmlns="http://schemas.openxmlformats.org/package/2006/relationships"><Relationship Id="rId1" Target="../slides/slide2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8.xml.rels><?xml version="1.0" standalone="yes" ?><Relationships xmlns="http://schemas.openxmlformats.org/package/2006/relationships"><Relationship Id="rId1" Target="../slides/slide28.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9.xml.rels><?xml version="1.0" standalone="yes" ?><Relationships xmlns="http://schemas.openxmlformats.org/package/2006/relationships"><Relationship Id="rId1" Target="../slides/slide2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0.xml.rels><?xml version="1.0" standalone="yes" ?><Relationships xmlns="http://schemas.openxmlformats.org/package/2006/relationships"><Relationship Id="rId1" Target="../slides/slide3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1.xml.rels><?xml version="1.0" standalone="yes" ?><Relationships xmlns="http://schemas.openxmlformats.org/package/2006/relationships"><Relationship Id="rId1" Target="../slides/slide31.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2.xml.rels><?xml version="1.0" standalone="yes" ?><Relationships xmlns="http://schemas.openxmlformats.org/package/2006/relationships"><Relationship Id="rId1" Target="../slides/slide32.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3.xml.rels><?xml version="1.0" standalone="yes" ?><Relationships xmlns="http://schemas.openxmlformats.org/package/2006/relationships"><Relationship Id="rId1" Target="../slides/slide3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4.xml.rels><?xml version="1.0" standalone="yes" ?><Relationships xmlns="http://schemas.openxmlformats.org/package/2006/relationships"><Relationship Id="rId1" Target="../slides/slide3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5.xml.rels><?xml version="1.0" standalone="yes" ?><Relationships xmlns="http://schemas.openxmlformats.org/package/2006/relationships"><Relationship Id="rId1" Target="../slides/slide3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6.xml.rels><?xml version="1.0" standalone="yes" ?><Relationships xmlns="http://schemas.openxmlformats.org/package/2006/relationships"><Relationship Id="rId1" Target="../slides/slide3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7.xml.rels><?xml version="1.0" standalone="yes" ?><Relationships xmlns="http://schemas.openxmlformats.org/package/2006/relationships"><Relationship Id="rId1" Target="../slides/slide3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4.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6.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7.xml.rels><?xml version="1.0" standalone="yes" ?><Relationships xmlns="http://schemas.openxmlformats.org/package/2006/relationships"><Relationship Id="rId1" Target="../slides/slide7.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8.xml.rels><?xml version="1.0" standalone="yes" ?><Relationships xmlns="http://schemas.openxmlformats.org/package/2006/relationships"><Relationship Id="rId1" Target="https://sustainabledevelopment.un.org/post2015/transformingourworld" TargetMode="External" Type="http://schemas.openxmlformats.org/officeDocument/2006/relationships/hyperlink"></Relationship><Relationship Id="rId2" Target="https://sustainabledevelopment.un.org/sdgs" TargetMode="External" Type="http://schemas.openxmlformats.org/officeDocument/2006/relationships/hyperlink"></Relationship><Relationship Id="rId3" Target="../slides/slide8.xml" Type="http://schemas.openxmlformats.org/officeDocument/2006/relationships/slide"></Relationship><Relationship Id="rId4" Target="../notesMasters/notesMaster1.xml" Type="http://schemas.openxmlformats.org/officeDocument/2006/relationships/notesMaster"></Relationship></Relationships>
</file>

<file path=ppt/notesSlides/_rels/notesSlide9.xml.rels><?xml version="1.0" standalone="yes" ?><Relationships xmlns="http://schemas.openxmlformats.org/package/2006/relationships"><Relationship Id="rId1" Target="https://youtu.be/cBxN9E5f7pc" TargetMode="External" Type="http://schemas.openxmlformats.org/officeDocument/2006/relationships/hyperlink"></Relationship><Relationship Id="rId2" Target="../slides/slide9.xml" Type="http://schemas.openxmlformats.org/officeDocument/2006/relationships/slide"></Relationship><Relationship Id="rId3"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9" name="Shape 13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0" name="Google Shape;140;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Today, we are going to learn about the mysterious world of AI that actually stands for Artificial Intelligence. AI is a field of study which tries to make computers "smart". John McCarthy, an American Scientist famous for his work in the field of logic, came up with the term "artificial intelligence" in 1955.</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1" name="Google Shape;141;p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8" name="Shape 23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9" name="Google Shape;239;g47648fd44f_0_6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[If you have time]</a:t>
            </a:r>
            <a:r>
              <a:rPr lang="en" sz="1200">
                <a:uFillTx/>
                <a:latin typeface="Arial"/>
                <a:ea typeface="Arial"/>
                <a:cs typeface="Arial"/>
                <a:sym typeface="Arial"/>
              </a:rPr>
              <a:t> you can also show students this website: </a:t>
            </a:r>
            <a:r>
              <a:rPr lang="en" sz="1200" u="sng">
                <a:solidFill>
                  <a:srgbClr val="0000FF"/>
                </a:solidFill>
                <a:uFillTx/>
                <a:latin typeface="Arial"/>
                <a:ea typeface="Arial"/>
                <a:cs typeface="Arial"/>
                <a:sym typeface="Arial"/>
                <a:hlinkClick r:id="rId1"/>
              </a:rPr>
              <a:t>https://www.globalgoals.org/</a:t>
            </a:r>
            <a:r>
              <a:rPr lang="en" sz="1200">
                <a:solidFill>
                  <a:srgbClr val="0000FF"/>
                </a:solidFill>
                <a:uFillTx/>
                <a:latin typeface="Arial"/>
                <a:ea typeface="Arial"/>
                <a:cs typeface="Arial"/>
                <a:sym typeface="Arial"/>
              </a:rPr>
              <a:t>. </a:t>
            </a:r>
            <a:r>
              <a:rPr lang="en" sz="1200">
                <a:uFillTx/>
                <a:latin typeface="Arial"/>
                <a:ea typeface="Arial"/>
                <a:cs typeface="Arial"/>
                <a:sym typeface="Arial"/>
              </a:rPr>
              <a:t>Point to the fact that each SDG has a list of targets that can help them focus on a smaller issue within the problem rather than on the entire problem which is usually hard to solve at once. For example, SDG #1 about poverty has these targets that can be measured: </a:t>
            </a:r>
            <a:r>
              <a:rPr lang="en" sz="1200" u="sng">
                <a:solidFill>
                  <a:srgbClr val="0000FF"/>
                </a:solidFill>
                <a:uFillTx/>
                <a:latin typeface="Arial"/>
                <a:ea typeface="Arial"/>
                <a:cs typeface="Arial"/>
                <a:sym typeface="Arial"/>
                <a:hlinkClick r:id="rId2"/>
              </a:rPr>
              <a:t>https://www.globalgoals.org/1-no-poverty</a:t>
            </a:r>
            <a:r>
              <a:rPr lang="en" sz="1200">
                <a:uFillTx/>
                <a:latin typeface="Arial"/>
                <a:ea typeface="Arial"/>
                <a:cs typeface="Arial"/>
                <a:sym typeface="Arial"/>
              </a:rPr>
              <a:t> [scroll down to “targets”]. These targets give students a more realistic idea on how to solve the bigger problem of poverty and where to start.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0" name="Google Shape;240;g47648fd44f_0_6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7" name="Shape 24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8" name="Google Shape;248;g47648fd44f_0_7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Ok, time to get to some actual coding: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In session 1 you are going to learn some basic coding skills in Python. Please open your laptops and the workshop manual [should be on their table]. Please follow the instructions there to complete exercises available in </a:t>
            </a:r>
            <a:r>
              <a:rPr b="1" lang="en" sz="1200">
                <a:uFillTx/>
                <a:latin typeface="Arial"/>
                <a:ea typeface="Arial"/>
                <a:cs typeface="Arial"/>
                <a:sym typeface="Arial"/>
              </a:rPr>
              <a:t>Part </a:t>
            </a:r>
            <a:r>
              <a:rPr b="1" lang="en" sz="1200">
                <a:uFillTx/>
                <a:latin typeface="Arial"/>
                <a:ea typeface="Arial"/>
                <a:cs typeface="Arial"/>
                <a:sym typeface="Arial"/>
              </a:rPr>
              <a:t>A</a:t>
            </a:r>
            <a:r>
              <a:rPr lang="en" sz="1200">
                <a:uFillTx/>
                <a:latin typeface="Arial"/>
                <a:ea typeface="Arial"/>
                <a:cs typeface="Arial"/>
                <a:sym typeface="Arial"/>
              </a:rPr>
              <a:t>.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9" name="Google Shape;249;g47648fd44f_0_7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3" name="Shape 25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4" name="Google Shape;254;g47648fd44f_0_8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lang="en">
                <a:uFillTx/>
              </a:rPr>
              <a:t>Ok, we worked hard and deserve a break. It’s time to have lunch. You will have 30-45 minutes and after we reconvene.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5" name="Google Shape;255;g47648fd44f_0_8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9" name="Shape 25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0" name="Google Shape;260;g47648fd44f_0_8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1" name="Google Shape;261;g47648fd44f_0_8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Before we start with Session 2, let’s play another game to make you move a little bit.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b="1" lang="en" sz="1200">
                <a:uFillTx/>
                <a:latin typeface="Arial"/>
                <a:ea typeface="Arial"/>
                <a:cs typeface="Arial"/>
                <a:sym typeface="Arial"/>
              </a:rPr>
              <a:t>Instructions for the game: </a:t>
            </a:r>
            <a:r>
              <a:rPr lang="en" sz="1200">
                <a:uFillTx/>
                <a:latin typeface="Arial"/>
                <a:ea typeface="Arial"/>
                <a:cs typeface="Arial"/>
                <a:sym typeface="Arial"/>
              </a:rPr>
              <a:t>Each student and trainer writes their name and an interesting random fact, something unique that no one knows, about them on a piece of paper and crumples it into a ball. Ideally, all participants should stand in a circle. When everyone has their paper ball ready, have them toss them back and forth around the room until the leader then yells “Stop!”, so no one knows whose ball they are holding. Each participant unfolds the paper ball they are holding and reads out loud what is written there, introducing the person whose paper they are holding.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b="1" lang="en" sz="1200">
                <a:uFillTx/>
                <a:latin typeface="Arial"/>
                <a:ea typeface="Arial"/>
                <a:cs typeface="Arial"/>
                <a:sym typeface="Arial"/>
              </a:rPr>
              <a:t>After the game is finished, you need to give a little bit of explanation: </a:t>
            </a:r>
            <a:r>
              <a:rPr lang="en" sz="1200">
                <a:uFillTx/>
                <a:latin typeface="Arial"/>
                <a:ea typeface="Arial"/>
                <a:cs typeface="Arial"/>
                <a:sym typeface="Arial"/>
              </a:rPr>
              <a:t>You were all probably a bit surprised to learn some new things about each other. It’s because all of us have prejudice and even though we don’t know a person well enough, we can already derive some assumptions about this person from the way they look or talk. AI does the same thing it generalises the information it has available about people and puts them in different categories, to predict their behaviour and preferences. This can also lead to bias if the amount of information about specific category is unavailable. For example, it can put all women in the category of high-risk drivers by default, because in the information that was used to train this AI there wasn’t enough examples of good female drivers. This can result in unfair treatment and toughened requirements for women to pass driving tests, hence increasing gender inequality. This is why bias in AI are unfair and unethical.</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7" name="Shape 26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8" name="Google Shape;268;g47648fd44f_0_9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Youtube example: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AI used in Social Media platforms puts you in a certain category and makes you see things to reinforce your pre-existing views, like political leaning or other social preferences you expressed whilst interacting with the content previously. The recommended content can trap you in a vicious cycle of non-stop videos that don’t add any value to your life. It is actually designed to grab your attention away from the really important things like study or work, or concentration on a particular task. And there's serious cost to this, because every time we interrupt, it takes us about 23 minutes, on average, to refocus our attention.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To summarise, in your solution - you should consider such ethical questions around AI as bias, fairness, privacy and addiction.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9" name="Google Shape;269;g47648fd44f_0_9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7" name="Shape 27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8" name="Google Shape;278;g47648fd44f_0_10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Ok, back coding: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In session 2 you are going to learn about various AI cognitive services such as language translation, voice synthesis and object recognition. Please open your laptops and the workshop manual [</a:t>
            </a:r>
            <a:r>
              <a:rPr i="1" lang="en" sz="1200">
                <a:solidFill>
                  <a:srgbClr val="666666"/>
                </a:solidFill>
                <a:uFillTx/>
                <a:latin typeface="Arial"/>
                <a:ea typeface="Arial"/>
                <a:cs typeface="Arial"/>
                <a:sym typeface="Arial"/>
              </a:rPr>
              <a:t>should be on their table</a:t>
            </a:r>
            <a:r>
              <a:rPr lang="en" sz="1200">
                <a:uFillTx/>
                <a:latin typeface="Arial"/>
                <a:ea typeface="Arial"/>
                <a:cs typeface="Arial"/>
                <a:sym typeface="Arial"/>
              </a:rPr>
              <a:t>]. Please follow the instructions there to complete exercises available in </a:t>
            </a:r>
            <a:r>
              <a:rPr b="1" lang="en" sz="1200">
                <a:uFillTx/>
                <a:latin typeface="Arial"/>
                <a:ea typeface="Arial"/>
                <a:cs typeface="Arial"/>
                <a:sym typeface="Arial"/>
              </a:rPr>
              <a:t>Part B</a:t>
            </a:r>
            <a:r>
              <a:rPr lang="en" sz="1200">
                <a:uFillTx/>
                <a:latin typeface="Arial"/>
                <a:ea typeface="Arial"/>
                <a:cs typeface="Arial"/>
                <a:sym typeface="Arial"/>
              </a:rPr>
              <a: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9" name="Google Shape;279;g47648fd44f_0_10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3" name="Shape 28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4" name="Google Shape;284;g47648fd44f_0_10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Human Centered design: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Human centered design is an approach to problem solving that is based on involving the human perspective in all steps of the process.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5" name="Google Shape;285;g47648fd44f_0_109: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9" name="Shape 28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0" name="Google Shape;290;g47648fd44f_0_1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SzPts val="1400"/>
              <a:buNone/>
            </a:pPr>
            <a:r>
              <a:rPr b="1" lang="en" sz="1200">
                <a:uFillTx/>
                <a:latin typeface="Arial"/>
                <a:ea typeface="Arial"/>
                <a:cs typeface="Arial"/>
                <a:sym typeface="Arial"/>
              </a:rPr>
              <a:t>Let me give you a quick example: </a:t>
            </a:r>
            <a:endParaRPr b="1" sz="1200">
              <a:uFillTx/>
              <a:latin typeface="Arial"/>
              <a:ea typeface="Arial"/>
              <a:cs typeface="Arial"/>
              <a:sym typeface="Arial"/>
            </a:endParaRPr>
          </a:p>
          <a:p>
            <a:pPr algn="l" indent="0" lvl="0" marL="0" rtl="0">
              <a:lnSpc>
                <a:spcPct val="100000"/>
              </a:lnSpc>
              <a:spcBef>
                <a:spcPts val="0"/>
              </a:spcBef>
              <a:spcAft>
                <a:spcPts val="0"/>
              </a:spcAft>
              <a:buSzPts val="1400"/>
              <a:buNone/>
            </a:pPr>
            <a:r>
              <a:rPr lang="en" sz="1200">
                <a:uFillTx/>
                <a:latin typeface="Arial"/>
                <a:ea typeface="Arial"/>
                <a:cs typeface="Arial"/>
                <a:sym typeface="Arial"/>
              </a:rPr>
              <a:t>On the left hand side, you see a picture of pedestrian pathway as designed by an architect and as used by an actual pedestrian. This is an example of poor design. It's human to shortcut and the architect clearly didn’t consider the need of pedestrians to save time. </a:t>
            </a:r>
            <a:endParaRPr sz="1200">
              <a:uFillTx/>
              <a:latin typeface="Arial"/>
              <a:ea typeface="Arial"/>
              <a:cs typeface="Arial"/>
              <a:sym typeface="Arial"/>
            </a:endParaRPr>
          </a:p>
          <a:p>
            <a:pPr algn="l" indent="0" lvl="0" marL="0" rtl="0">
              <a:lnSpc>
                <a:spcPct val="100000"/>
              </a:lnSpc>
              <a:spcBef>
                <a:spcPts val="0"/>
              </a:spcBef>
              <a:spcAft>
                <a:spcPts val="0"/>
              </a:spcAft>
              <a:buSzPts val="1400"/>
              <a:buNone/>
            </a:pPr>
            <a:r>
              <a:rPr lang="en" sz="1200">
                <a:uFillTx/>
                <a:latin typeface="Arial"/>
                <a:ea typeface="Arial"/>
                <a:cs typeface="Arial"/>
                <a:sym typeface="Arial"/>
              </a:rPr>
              <a:t>On the right, you clearly see an example of good design. Which is so good that not only humans, but also animals can use this it so intuitively. It is, however, not the best design for this particular type of Japanese snow monkey that sits in hot springs all day and can easily drop the phone in the hot water. </a:t>
            </a:r>
            <a:endParaRPr sz="1200">
              <a:uFillTx/>
              <a:latin typeface="Arial"/>
              <a:ea typeface="Arial"/>
              <a:cs typeface="Arial"/>
              <a:sym typeface="Arial"/>
            </a:endParaRPr>
          </a:p>
          <a:p>
            <a:pPr algn="l" indent="0" lvl="0" marL="0" rtl="0">
              <a:lnSpc>
                <a:spcPct val="100000"/>
              </a:lnSpc>
              <a:spcBef>
                <a:spcPts val="0"/>
              </a:spcBef>
              <a:spcAft>
                <a:spcPts val="0"/>
              </a:spcAft>
              <a:buSzPts val="1400"/>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i="1" lang="en" sz="1200">
                <a:uFillTx/>
                <a:latin typeface="Arial"/>
                <a:ea typeface="Arial"/>
                <a:cs typeface="Arial"/>
                <a:sym typeface="Arial"/>
              </a:rPr>
              <a:t>Then ask students what other examples of good and poor design do they know?</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1" name="Google Shape;291;g47648fd44f_0_11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9" name="Shape 29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0" name="Google Shape;300;g47648fd44f_0_15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It is important that you design your AI solution around the human. Without humans, no change for the better is possible.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Put human at the heart of your design process by carefully listening and emphasising with them, researching their needs.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Treat your user as an equal, as if you are trying to help you friend or a relative - include them in the design process.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1" name="Google Shape;301;g47648fd44f_0_15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1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9" name="Shape 3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0" name="Google Shape;320;g47648fd44f_0_16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304800" lvl="0" marL="457200" rtl="0">
              <a:lnSpc>
                <a:spcPct val="100000"/>
              </a:lnSpc>
              <a:spcBef>
                <a:spcPts val="0"/>
              </a:spcBef>
              <a:spcAft>
                <a:spcPts val="0"/>
              </a:spcAft>
              <a:buSzPts val="1200"/>
              <a:buAutoNum startAt="3" type="arabicParenR"/>
            </a:pPr>
            <a:r>
              <a:rPr lang="en" sz="1200">
                <a:uFillTx/>
                <a:latin typeface="Arial"/>
                <a:ea typeface="Arial"/>
                <a:cs typeface="Arial"/>
                <a:sym typeface="Arial"/>
              </a:rPr>
              <a:t>Make sure these 3 things are aligned in your solution: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Char char="-"/>
            </a:pPr>
            <a:r>
              <a:rPr lang="en" sz="1200">
                <a:uFillTx/>
                <a:latin typeface="Arial"/>
                <a:ea typeface="Arial"/>
                <a:cs typeface="Arial"/>
                <a:sym typeface="Arial"/>
              </a:rPr>
              <a:t>make sure your solution addresses the </a:t>
            </a:r>
            <a:r>
              <a:rPr b="1" lang="en" sz="1200">
                <a:uFillTx/>
                <a:latin typeface="Arial"/>
                <a:ea typeface="Arial"/>
                <a:cs typeface="Arial"/>
                <a:sym typeface="Arial"/>
              </a:rPr>
              <a:t>actual need</a:t>
            </a:r>
            <a:r>
              <a:rPr lang="en" sz="1200">
                <a:uFillTx/>
                <a:latin typeface="Arial"/>
                <a:ea typeface="Arial"/>
                <a:cs typeface="Arial"/>
                <a:sym typeface="Arial"/>
              </a:rPr>
              <a:t> of the real people;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Char char="-"/>
            </a:pPr>
            <a:r>
              <a:rPr b="1" lang="en" sz="1200">
                <a:uFillTx/>
                <a:latin typeface="Arial"/>
                <a:ea typeface="Arial"/>
                <a:cs typeface="Arial"/>
                <a:sym typeface="Arial"/>
              </a:rPr>
              <a:t>accessibility</a:t>
            </a:r>
            <a:r>
              <a:rPr lang="en" sz="1200">
                <a:uFillTx/>
                <a:latin typeface="Arial"/>
                <a:ea typeface="Arial"/>
                <a:cs typeface="Arial"/>
                <a:sym typeface="Arial"/>
              </a:rPr>
              <a:t> - make sure all your users have access to your solution, but not only physically but mentally and financially as well;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Char char="-"/>
            </a:pPr>
            <a:r>
              <a:rPr b="1" lang="en" sz="1200">
                <a:uFillTx/>
                <a:latin typeface="Arial"/>
                <a:ea typeface="Arial"/>
                <a:cs typeface="Arial"/>
                <a:sym typeface="Arial"/>
              </a:rPr>
              <a:t>feasibility</a:t>
            </a:r>
            <a:r>
              <a:rPr lang="en" sz="1200">
                <a:uFillTx/>
                <a:latin typeface="Arial"/>
                <a:ea typeface="Arial"/>
                <a:cs typeface="Arial"/>
                <a:sym typeface="Arial"/>
              </a:rPr>
              <a:t> - think about the way your are going to build it, do you have enough skills and resources, what about the logistics?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1" name="Google Shape;321;g47648fd44f_0_16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6" name="Shape 14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7" name="Google Shape;147;g5d7ee5c901_0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8" name="Google Shape;148;g5d7ee5c901_0_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First, let’s play a simple game to get to meet each other and together we can demystify AI.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b="1" lang="en" sz="1200">
                <a:uFillTx/>
                <a:latin typeface="Arial"/>
                <a:ea typeface="Arial"/>
                <a:cs typeface="Arial"/>
                <a:sym typeface="Arial"/>
              </a:rPr>
              <a:t>Instructions for the game: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One of the trainers should play Siri, the voice assistant in your smartphone. It could also be Alexa, the smart home assistant from Amazon. The other trainers should start by asking Siri person a simple question like: “Hi {Siri}! What is the weather today.” And the person who plays Siri should reply in a funny “mechanic” voice, using very plain logic and a bit of humour. Then students should be invited to take their turn. The answers and voice of Siri person should improve over time and become much more human-like.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b="1" lang="en" sz="1200">
                <a:uFillTx/>
                <a:latin typeface="Arial"/>
                <a:ea typeface="Arial"/>
                <a:cs typeface="Arial"/>
                <a:sym typeface="Arial"/>
              </a:rPr>
              <a:t>After the game is finished, you need to give a little bit of explanation: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This is a simple demonstration of AI. The AI that we all interact with on a daily basis. It learns from our answers and improves over time. That is why, AI is also the ability of a computer program to think and learn - just like you do it everyday at school. It can be used to help us make life a bit easier, but it can also be used to solve some real challenges facing humanity like healthcare and poverty. </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7" name="Shape 33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8" name="Google Shape;338;g47648fd44f_0_19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Human Centered Design process:</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Finding a solution for any given problem is always an iterative process, because after you: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understand your user’s needs,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define the specific problem,</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generate an innovative idea on how to solve it</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and build a prototype of your solution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you still need to test it with your users to see if they are willing to use it or not. </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Then you feed back the results of your user testing back into the process. This way you make sure the solution you design is going to be adopted by the people that need it the most to make the change happen. Otherwise, event the most innovative solution will not be used and hence will have no impact on the problem.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9" name="Google Shape;339;g47648fd44f_0_19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6" name="Shape 34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7" name="Google Shape;347;g47648fd44f_0_20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What could be a good example of AI for Good or AI that solves an important societal problem? Do you know of any?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8" name="Google Shape;348;g47648fd44f_0_20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2" name="Shape 35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3" name="Google Shape;353;g47648fd44f_0_2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4" name="Google Shape;354;g47648fd44f_0_21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Good for you, we prepared a video with some of amazing AI for Good Champions talking about the projects they work on: </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________________ </a:t>
            </a:r>
            <a:r>
              <a:rPr lang="en" sz="1200">
                <a:solidFill>
                  <a:srgbClr val="FF0000"/>
                </a:solidFill>
                <a:uFillTx/>
                <a:latin typeface="Arial"/>
                <a:ea typeface="Arial"/>
                <a:cs typeface="Arial"/>
                <a:sym typeface="Arial"/>
              </a:rPr>
              <a:t>[we’ll add the link to the updated video later]</a:t>
            </a:r>
            <a:endParaRPr>
              <a:highlight>
                <a:srgbClr val="FFFFFF"/>
              </a:highlight>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2" name="Shape 3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3" name="Google Shape;363;p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Here are more examples of what AI for Good ideas other students have come up with earlier this year! </a:t>
            </a:r>
            <a:r>
              <a:rPr lang="en" sz="1200">
                <a:uFillTx/>
                <a:latin typeface="Arial"/>
                <a:ea typeface="Arial"/>
                <a:cs typeface="Arial"/>
                <a:sym typeface="Arial"/>
              </a:rPr>
              <a:t>To give you more details on a couple of these solutions: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Font typeface="Arial"/>
              <a:buChar char="●"/>
            </a:pPr>
            <a:r>
              <a:rPr b="1" lang="en" sz="1200">
                <a:uFillTx/>
                <a:latin typeface="Arial"/>
                <a:ea typeface="Arial"/>
                <a:cs typeface="Arial"/>
                <a:sym typeface="Arial"/>
              </a:rPr>
              <a:t>Mental Health Support for Gamers</a:t>
            </a:r>
            <a:r>
              <a:rPr lang="en" sz="1200">
                <a:uFillTx/>
                <a:latin typeface="Arial"/>
                <a:ea typeface="Arial"/>
                <a:cs typeface="Arial"/>
                <a:sym typeface="Arial"/>
              </a:rPr>
              <a:t>. Problem: gamers become physically and mentally exhausted after hours of non-stop playing (tied to UN Sustainability Development Goal #3). Solution: an activity monitoring system embedded in the game that tracks how much you play against your activity cycle, so that it can stop you from playing even in the middle of the game and encourage you to do some exercise. It rewards you with bonus points for healthy physical activity.</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Font typeface="Arial"/>
              <a:buChar char="●"/>
            </a:pPr>
            <a:r>
              <a:rPr b="1" lang="en" sz="1200">
                <a:uFillTx/>
                <a:latin typeface="Arial"/>
                <a:ea typeface="Arial"/>
                <a:cs typeface="Arial"/>
                <a:sym typeface="Arial"/>
              </a:rPr>
              <a:t>Recycling competition using object recognition</a:t>
            </a:r>
            <a:r>
              <a:rPr lang="en" sz="1200">
                <a:uFillTx/>
                <a:latin typeface="Arial"/>
                <a:ea typeface="Arial"/>
                <a:cs typeface="Arial"/>
                <a:sym typeface="Arial"/>
              </a:rPr>
              <a:t>. Problem: sometimes people don’t know what is recyclable and forget to do it (SDG #11-12). Solution: a scanning system for detecting recyclable objects that works at the shop till, and the competition website. Scanning an item earns points on your account, free advice on about how to reuse or recycle the product, and information about how you can make a difference by recycling properly. It is also linked to an Instagram challenge to encourage people to recycle more.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Font typeface="Arial"/>
              <a:buChar char="●"/>
            </a:pPr>
            <a:r>
              <a:rPr b="1" lang="en" sz="1200">
                <a:uFillTx/>
                <a:latin typeface="Arial"/>
                <a:ea typeface="Arial"/>
                <a:cs typeface="Arial"/>
                <a:sym typeface="Arial"/>
              </a:rPr>
              <a:t>Marine biodiversity catalogue</a:t>
            </a:r>
            <a:r>
              <a:rPr lang="en" sz="1200">
                <a:uFillTx/>
                <a:latin typeface="Arial"/>
                <a:ea typeface="Arial"/>
                <a:cs typeface="Arial"/>
                <a:sym typeface="Arial"/>
              </a:rPr>
              <a:t>. Problem: 3 billion people depend on marine and coastal biodiversity as the world’s largest source of protein, whilst uncontrolled fishing leads to the rapid depletion of many fish species (SDG #14). Solution: a public catalogue of marine species using image recognition. People can take pictures of various fish and other underwater species, upload them to a website, label and store in the catalogue. They earn points to donate food to people who are most dependent on the ocean. If they don’t know what a species it is, the smart image recognition system will suggest some options.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4" name="Google Shape;364;p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1" name="Shape 37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2" name="Google Shape;372;g47648fd44f_0_25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Now it’s time for you to start creating your AI for Good solution. </a:t>
            </a:r>
            <a:endParaRPr sz="1200">
              <a:uFillTx/>
              <a:latin typeface="Arial"/>
              <a:ea typeface="Arial"/>
              <a:cs typeface="Arial"/>
              <a:sym typeface="Arial"/>
            </a:endParaRPr>
          </a:p>
          <a:p>
            <a:pPr algn="l" indent="0" lvl="0" marL="0" rtl="0">
              <a:lnSpc>
                <a:spcPct val="100000"/>
              </a:lnSpc>
              <a:spcBef>
                <a:spcPts val="0"/>
              </a:spcBef>
              <a:spcAft>
                <a:spcPts val="0"/>
              </a:spcAft>
              <a:buNone/>
            </a:pPr>
            <a:r>
              <a:rPr>
                <a:uFillTx/>
              </a:rPr>
              <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Just remember the following rules: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Find the real problem to solve (one of the SDG’s)</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Put human at the heart of your process</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Research, understand and emphasise with your user to better define their needs and the problem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Generate ideas and capture them somehow </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Consider ethics of implementing your solution</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Build a project around your solution</a:t>
            </a:r>
            <a:endParaRPr sz="1200">
              <a:uFillTx/>
              <a:latin typeface="Arial"/>
              <a:ea typeface="Arial"/>
              <a:cs typeface="Arial"/>
              <a:sym typeface="Arial"/>
            </a:endParaRPr>
          </a:p>
          <a:p>
            <a:pPr algn="l" indent="-304800" lvl="0" marL="457200" rtl="0">
              <a:lnSpc>
                <a:spcPct val="100000"/>
              </a:lnSpc>
              <a:spcBef>
                <a:spcPts val="0"/>
              </a:spcBef>
              <a:spcAft>
                <a:spcPts val="0"/>
              </a:spcAft>
              <a:buSzPts val="1200"/>
              <a:buAutoNum type="arabicParenR"/>
            </a:pPr>
            <a:r>
              <a:rPr lang="en" sz="1200">
                <a:uFillTx/>
                <a:latin typeface="Arial"/>
                <a:ea typeface="Arial"/>
                <a:cs typeface="Arial"/>
                <a:sym typeface="Arial"/>
              </a:rPr>
              <a:t>Prepare a quick presentation and pitch your creative idea to us!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3" name="Google Shape;373;g47648fd44f_0_25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7" name="Shape 37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8" name="Google Shape;378;g47648fd44f_0_23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Before you start working on your presentation of the solution you designed today, here are some suggestions to help you tell an engaging story with your presentation. </a:t>
            </a:r>
            <a:endParaRPr sz="1200">
              <a:uFillTx/>
              <a:latin typeface="Arial"/>
              <a:ea typeface="Arial"/>
              <a:cs typeface="Arial"/>
              <a:sym typeface="Arial"/>
            </a:endParaRPr>
          </a:p>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9" name="Google Shape;379;g47648fd44f_0_23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3" name="Shape 38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4" name="Google Shape;384;g47648fd44f_0_24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It is not necessary to explain this in detail, as this is included in the manual. Perhaps just highlight the most important questions they should cover in their presentation, like the problem, the user, the solution and how it works.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5" name="Google Shape;385;g47648fd44f_0_24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2" name="Shape 39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3" name="Google Shape;393;g47648fd44f_0_25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lang="en">
                <a:uFillTx/>
              </a:rPr>
              <a:t>Time for presentations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4" name="Google Shape;394;g47648fd44f_0_25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8" name="Shape 39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9" name="Google Shape;399;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0" name="Google Shape;400;p2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2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4" name="Shape 40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5" name="Google Shape;405;g47648fd44f_0_26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6" name="Google Shape;406;g47648fd44f_0_26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4" name="Shape 1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5" name="Google Shape;155;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Important: you don’t need to show this slide to the students!</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Here are the examples of the dialogues you can play to make it funny and engaging for students.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6" name="Google Shape;156;p2: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0.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0" name="Shape 41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1" name="Google Shape;411;g47648fd44f_0_2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2" name="Google Shape;412;g47648fd44f_0_2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9" name="Shape 4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0" name="Google Shape;420;g47648fd44f_0_2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1" name="Google Shape;421;g47648fd44f_0_20: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8" name="Shape 42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9" name="Google Shape;429;g5bbac50c66_1_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0" name="Google Shape;430;g5bbac50c66_1_3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6" name="Shape 4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7" name="Google Shape;437;g47648fd44f_0_26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8" name="Google Shape;438;g47648fd44f_0_26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5" name="Shape 44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6" name="Google Shape;446;g47648fd44f_0_28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7" name="Google Shape;447;g47648fd44f_0_28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4" name="Shape 45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5" name="Google Shape;455;g47648fd44f_0_27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6" name="Google Shape;456;g47648fd44f_0_27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3" name="Shape 46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4" name="Google Shape;464;g47648fd44f_0_29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5" name="Google Shape;465;g47648fd44f_0_29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3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2" name="Shape 47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3" name="Google Shape;473;g47648fd44f_0_30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4" name="Google Shape;474;g47648fd44f_0_303: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4" name="Shape 16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5" name="Google Shape;165;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In terms of the plan for today: </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We are going to have 2 workshop sessions with a lunch break in the middle, as well as 3 brief lessons on the UN Sustainable Development Goals, AI ethics and product design. In the last hour we are going to spend brainstorming ideas for AI for Good applications and finish with a presentation of your amazing work!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6" name="Google Shape;166;p5: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1" name="Shape 17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2" name="Google Shape;172;g5bbac50c66_1_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Introductions:</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Please introduce your team and who is responsible for the technical and for the non-technical questions, so students know whom to approach and why?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3" name="Google Shape;173;g5bbac50c66_1_2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9" name="Shape 18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0" name="Google Shape;190;p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The goal of today</a:t>
            </a:r>
            <a:r>
              <a:rPr lang="en" sz="1200">
                <a:uFillTx/>
                <a:latin typeface="Arial"/>
                <a:ea typeface="Arial"/>
                <a:cs typeface="Arial"/>
                <a:sym typeface="Arial"/>
              </a:rPr>
              <a:t>…</a:t>
            </a:r>
            <a:endParaRPr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Is teach you new skills on how to use AI, the key task for you is to apply your creativity and passion to solve real problems. We will give you tools to do it and then you can come up with your innovative AI for Good solution and present it to us!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1" name="Google Shape;191;p4: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7.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8" name="Shape 20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9" name="Google Shape;209;g47648fd44f_0_4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200" cy="460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lang="en" sz="1200">
                <a:uFillTx/>
                <a:latin typeface="Arial"/>
                <a:ea typeface="Arial"/>
                <a:cs typeface="Arial"/>
                <a:sym typeface="Arial"/>
              </a:rPr>
              <a:t>Now, let’s le</a:t>
            </a:r>
            <a:r>
              <a:rPr lang="en" sz="1200">
                <a:uFillTx/>
                <a:latin typeface="Arial"/>
                <a:ea typeface="Arial"/>
                <a:cs typeface="Arial"/>
                <a:sym typeface="Arial"/>
              </a:rPr>
              <a:t>a</a:t>
            </a:r>
            <a:r>
              <a:rPr lang="en" sz="1200">
                <a:uFillTx/>
                <a:latin typeface="Arial"/>
                <a:ea typeface="Arial"/>
                <a:cs typeface="Arial"/>
                <a:sym typeface="Arial"/>
              </a:rPr>
              <a:t>rn about what problems we can help solve with AI. </a:t>
            </a:r>
            <a:endParaRPr sz="1200">
              <a:uFillTx/>
              <a:latin typeface="Arial"/>
              <a:ea typeface="Arial"/>
              <a:cs typeface="Arial"/>
              <a:sym typeface="Arial"/>
            </a:endParaRPr>
          </a:p>
          <a:p>
            <a:pPr algn="l" indent="0" lvl="0" marL="0" rtl="0">
              <a:lnSpc>
                <a:spcPct val="117999"/>
              </a:lnSpc>
              <a:spcBef>
                <a:spcPts val="0"/>
              </a:spcBef>
              <a:spcAft>
                <a:spcPts val="0"/>
              </a:spcAft>
              <a:buSzPts val="1400"/>
              <a:buNone/>
            </a:pPr>
            <a:r>
              <a:rPr>
                <a:uFillTx/>
              </a:rPr>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0" name="Google Shape;210;g47648fd44f_0_41: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600" cy="3837000"/>
          </a:xfrm>
          <a:custGeom>
            <a:ahLst/>
            <a:cxnLst/>
            <a:rect b="b" l="l" r="r" t="t"/>
            <a:pathLst>
              <a:path extrusionOk="0" h="120000" w="120000">
                <a:moveTo>
                  <a:pt x="0" y="0"/>
                </a:moveTo>
                <a:lnTo>
                  <a:pt x="120000" y="0"/>
                </a:lnTo>
                <a:lnTo>
                  <a:pt x="120000" y="120000"/>
                </a:lnTo>
                <a:lnTo>
                  <a:pt x="0" y="120000"/>
                </a:lnTo>
                <a:close/>
              </a:path>
            </a:pathLst>
          </a:custGeom>
          <a:noFill/>
          <a:ln>
            <a:noFill/>
          </a:ln>
        </p:spPr>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8.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4" name="Shape 21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5" name="Google Shape;215;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6" name="Google Shape;216;p7: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The list of 17 goals and why do they matter:</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The</a:t>
            </a:r>
            <a:r>
              <a:rPr lang="en" sz="1200">
                <a:uFill>
                  <a:noFill/>
                </a:uFill>
                <a:latin typeface="Arial"/>
                <a:ea typeface="Arial"/>
                <a:cs typeface="Arial"/>
                <a:sym typeface="Arial"/>
                <a:hlinkClick r:id="rId1"/>
              </a:rPr>
              <a:t> </a:t>
            </a:r>
            <a:r>
              <a:rPr lang="en" sz="1200" u="sng">
                <a:solidFill>
                  <a:schemeClr val="hlink"/>
                </a:solidFill>
                <a:uFillTx/>
                <a:latin typeface="Arial"/>
                <a:ea typeface="Arial"/>
                <a:cs typeface="Arial"/>
                <a:sym typeface="Arial"/>
                <a:hlinkClick r:id="rId1"/>
              </a:rPr>
              <a:t>2030 Agenda for Sustainable Development</a:t>
            </a:r>
            <a:r>
              <a:rPr lang="en" sz="1200">
                <a:uFillTx/>
                <a:latin typeface="Arial"/>
                <a:ea typeface="Arial"/>
                <a:cs typeface="Arial"/>
                <a:sym typeface="Arial"/>
              </a:rPr>
              <a:t> was adopted by all the United Nations member states in 2015. It provides a shared </a:t>
            </a:r>
            <a:r>
              <a:rPr b="1" lang="en" sz="1200">
                <a:uFillTx/>
                <a:latin typeface="Arial"/>
                <a:ea typeface="Arial"/>
                <a:cs typeface="Arial"/>
                <a:sym typeface="Arial"/>
              </a:rPr>
              <a:t>blueprint for peace and prosperity for people and the planet</a:t>
            </a:r>
            <a:r>
              <a:rPr lang="en" sz="1200">
                <a:uFillTx/>
                <a:latin typeface="Arial"/>
                <a:ea typeface="Arial"/>
                <a:cs typeface="Arial"/>
                <a:sym typeface="Arial"/>
              </a:rPr>
              <a:t>, now and into the future. At its heart are the</a:t>
            </a:r>
            <a:r>
              <a:rPr lang="en" sz="1200">
                <a:uFill>
                  <a:noFill/>
                </a:uFill>
                <a:latin typeface="Arial"/>
                <a:ea typeface="Arial"/>
                <a:cs typeface="Arial"/>
                <a:sym typeface="Arial"/>
                <a:hlinkClick r:id="rId2"/>
              </a:rPr>
              <a:t> </a:t>
            </a:r>
            <a:r>
              <a:rPr lang="en" sz="1200" u="sng">
                <a:solidFill>
                  <a:schemeClr val="hlink"/>
                </a:solidFill>
                <a:uFillTx/>
                <a:latin typeface="Arial"/>
                <a:ea typeface="Arial"/>
                <a:cs typeface="Arial"/>
                <a:sym typeface="Arial"/>
                <a:hlinkClick r:id="rId2"/>
              </a:rPr>
              <a:t>17 Sustainable Development Goals (SDGs)</a:t>
            </a:r>
            <a:r>
              <a:rPr lang="en" sz="1200">
                <a:uFillTx/>
                <a:latin typeface="Arial"/>
                <a:ea typeface="Arial"/>
                <a:cs typeface="Arial"/>
                <a:sym typeface="Arial"/>
              </a:rPr>
              <a:t>, which are an </a:t>
            </a:r>
            <a:r>
              <a:rPr b="1" lang="en" sz="1200">
                <a:uFillTx/>
                <a:latin typeface="Arial"/>
                <a:ea typeface="Arial"/>
                <a:cs typeface="Arial"/>
                <a:sym typeface="Arial"/>
              </a:rPr>
              <a:t>urgent call for action</a:t>
            </a:r>
            <a:r>
              <a:rPr lang="en" sz="1200">
                <a:uFillTx/>
                <a:latin typeface="Arial"/>
                <a:ea typeface="Arial"/>
                <a:cs typeface="Arial"/>
                <a:sym typeface="Arial"/>
              </a:rPr>
              <a:t> by all countries - developed and developing. </a:t>
            </a:r>
            <a:endParaRPr sz="1200">
              <a:uFillTx/>
              <a:latin typeface="Arial"/>
              <a:ea typeface="Arial"/>
              <a:cs typeface="Arial"/>
              <a:sym typeface="Arial"/>
            </a:endParaRPr>
          </a:p>
          <a:p>
            <a:pPr algn="l" indent="0" lvl="0" marL="0" rtl="0">
              <a:lnSpc>
                <a:spcPct val="100000"/>
              </a:lnSpc>
              <a:spcBef>
                <a:spcPts val="1200"/>
              </a:spcBef>
              <a:spcAft>
                <a:spcPts val="0"/>
              </a:spcAft>
              <a:buNone/>
            </a:pPr>
            <a:r>
              <a:rPr lang="en" sz="1200">
                <a:uFillTx/>
                <a:latin typeface="Arial"/>
                <a:ea typeface="Arial"/>
                <a:cs typeface="Arial"/>
                <a:sym typeface="Arial"/>
              </a:rPr>
              <a:t>In essence, this is a list of global challenges that we as a society need to solve in the next 10 years in a global partnership and using technology tools such as AI. You can use this list of challenges to build an AI solution that addresses a real world problem and helps real people that suffer from this problem.</a:t>
            </a:r>
            <a:endParaRPr>
              <a:solidFill>
                <a:schemeClr val="dk1"/>
              </a:solidFill>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notesSlides/notesSlide9.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7" name="Shape 22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8" name="Google Shape;228;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sldImg"/>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1288" y="768350"/>
            <a:ext cx="6816725" cy="3836988"/>
          </a:xfrm>
          <a:custGeom>
            <a:ahLst/>
            <a:cxnLst/>
            <a:rect b="b" l="l" r="r" t="t"/>
            <a:pathLst>
              <a:path extrusionOk="0" h="120000" w="120000">
                <a:moveTo>
                  <a:pt x="0" y="0"/>
                </a:moveTo>
                <a:lnTo>
                  <a:pt x="120000" y="0"/>
                </a:lnTo>
                <a:lnTo>
                  <a:pt x="120000" y="120000"/>
                </a:lnTo>
                <a:lnTo>
                  <a:pt x="0" y="120000"/>
                </a:lnTo>
                <a:close/>
              </a:path>
            </a:pathLst>
          </a:custGeom>
          <a:noFill/>
          <a:ln>
            <a:noFill/>
          </a:ln>
        </p:spPr>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9" name="Google Shape;229;p6:notes"/>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46574" y="4861441"/>
            <a:ext cx="5206153" cy="460557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9500" lIns="99025" rIns="99025" spcFirstLastPara="1" tIns="49500" wrap="square">
            <a:noAutofit/>
          </a:bodyPr>
          <a:lstStyle/>
          <a:p>
            <a:pPr algn="l" indent="0" lvl="0" marL="0" rtl="0">
              <a:lnSpc>
                <a:spcPct val="100000"/>
              </a:lnSpc>
              <a:spcBef>
                <a:spcPts val="0"/>
              </a:spcBef>
              <a:spcAft>
                <a:spcPts val="0"/>
              </a:spcAft>
              <a:buNone/>
            </a:pPr>
            <a:r>
              <a:rPr b="1" lang="en" sz="1200">
                <a:uFillTx/>
                <a:latin typeface="Arial"/>
                <a:ea typeface="Arial"/>
                <a:cs typeface="Arial"/>
                <a:sym typeface="Arial"/>
              </a:rPr>
              <a:t>Explaining the goals: </a:t>
            </a:r>
            <a:endParaRPr b="1" sz="1200">
              <a:uFillTx/>
              <a:latin typeface="Arial"/>
              <a:ea typeface="Arial"/>
              <a:cs typeface="Arial"/>
              <a:sym typeface="Arial"/>
            </a:endParaRPr>
          </a:p>
          <a:p>
            <a:pPr algn="l" indent="0" lvl="0" marL="0" rtl="0">
              <a:lnSpc>
                <a:spcPct val="100000"/>
              </a:lnSpc>
              <a:spcBef>
                <a:spcPts val="0"/>
              </a:spcBef>
              <a:spcAft>
                <a:spcPts val="0"/>
              </a:spcAft>
              <a:buNone/>
            </a:pPr>
            <a:r>
              <a:rPr lang="en" sz="1200">
                <a:uFillTx/>
                <a:latin typeface="Arial"/>
                <a:ea typeface="Arial"/>
                <a:cs typeface="Arial"/>
                <a:sym typeface="Arial"/>
              </a:rPr>
              <a:t>Let me show you a short video with Emma Watson (the actress that played Hermione in the Harry Potter film series) giving very illustrative examples of the Sustainable Development Goals: </a:t>
            </a:r>
            <a:r>
              <a:rPr lang="en" sz="1200" u="sng">
                <a:solidFill>
                  <a:schemeClr val="hlink"/>
                </a:solidFill>
                <a:uFillTx/>
                <a:latin typeface="Arial"/>
                <a:ea typeface="Arial"/>
                <a:cs typeface="Arial"/>
                <a:sym typeface="Arial"/>
                <a:hlinkClick r:id="rId1"/>
              </a:rPr>
              <a:t>https://youtu.be/cBxN9E5f7pc</a:t>
            </a:r>
            <a:r>
              <a:rPr lang="en" sz="1200">
                <a:uFillTx/>
                <a:latin typeface="Arial"/>
                <a:ea typeface="Arial"/>
                <a:cs typeface="Arial"/>
                <a:sym typeface="Arial"/>
              </a:rPr>
              <a:t> </a:t>
            </a:r>
            <a:r>
              <a:rPr b="1" lang="en" sz="1200">
                <a:uFillTx/>
                <a:latin typeface="Arial"/>
                <a:ea typeface="Arial"/>
                <a:cs typeface="Arial"/>
                <a:sym typeface="Arial"/>
              </a:rPr>
              <a:t>[play a video on the screen]</a:t>
            </a:r>
            <a:endParaRPr>
              <a:highlight>
                <a:srgbClr val="FFFFFF"/>
              </a:highlight>
              <a:uFillTx/>
              <a:latin typeface="Arial"/>
              <a:ea typeface="Arial"/>
              <a:cs typeface="Arial"/>
              <a:sym typeface="Arial"/>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notes>
</file>

<file path=ppt/slideLayouts/_rels/slideLayout1.xml.rels><?xml version="1.0" standalone="yes" ?><Relationships xmlns="http://schemas.openxmlformats.org/package/2006/relationships"><Relationship Id="rId1" Target="../media/image5.jpg" Type="http://schemas.openxmlformats.org/officeDocument/2006/relationships/image"></Relationship><Relationship Id="rId2" Target="../media/image2.png" Type="http://schemas.openxmlformats.org/officeDocument/2006/relationships/image"></Relationship><Relationship Id="rId3"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2.xml.rels><?xml version="1.0" standalone="yes" ?><Relationships xmlns="http://schemas.openxmlformats.org/package/2006/relationships"><Relationship Id="rId1" Target="../media/image4.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3.xml.rels><?xml version="1.0" standalone="yes" ?><Relationships xmlns="http://schemas.openxmlformats.org/package/2006/relationships"><Relationship Id="rId1" Target="../media/image4.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4.xml.rels><?xml version="1.0" standalone="yes" ?><Relationships xmlns="http://schemas.openxmlformats.org/package/2006/relationships"><Relationship Id="rId1" Target="../media/image4.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5.xml.rels><?xml version="1.0" standalone="yes" ?><Relationships xmlns="http://schemas.openxmlformats.org/package/2006/relationships"><Relationship Id="rId1" Target="../media/image4.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1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media/image3.jp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media/image4.png" Type="http://schemas.openxmlformats.org/officeDocument/2006/relationships/image"></Relationship><Relationship Id="rId2"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4_Image 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 name="Shape 1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 name="Google Shape;13;p2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b="15864" t="11312"/>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97" y="1204687"/>
            <a:ext cx="12188825" cy="4992915"/>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 name="Google Shape;14;p2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2"/>
          <a:srcRect b="18" t="18"/>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06445" y="0"/>
            <a:ext cx="5421312" cy="533400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 name="Google Shape;15;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6166" y="3068781"/>
            <a:ext cx="4982448"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0" lIns="0" rIns="0" spcFirstLastPara="1" tIns="0" wrap="square">
            <a:noAutofit/>
          </a:bodyPr>
          <a:lstStyle>
            <a:lvl1pPr algn="ctr" lvl="0">
              <a:lnSpc>
                <a:spcPct val="100000"/>
              </a:lnSpc>
              <a:spcBef>
                <a:spcPts val="0"/>
              </a:spcBef>
              <a:spcAft>
                <a:spcPts val="0"/>
              </a:spcAft>
              <a:buClr>
                <a:schemeClr val="accent1"/>
              </a:buClr>
              <a:buSzPts val="3200"/>
              <a:buFont typeface="Arial"/>
              <a:buNone/>
              <a:defRPr>
                <a:solidFill>
                  <a:schemeClr val="accen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 name="Google Shape;16;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5589" y="3758634"/>
            <a:ext cx="4983025" cy="54814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ctr" indent="-228600" lvl="0" marL="457200">
              <a:lnSpc>
                <a:spcPct val="100000"/>
              </a:lnSpc>
              <a:spcBef>
                <a:spcPts val="1200"/>
              </a:spcBef>
              <a:spcAft>
                <a:spcPts val="0"/>
              </a:spcAft>
              <a:buClr>
                <a:schemeClr val="lt1"/>
              </a:buClr>
              <a:buSzPts val="2200"/>
              <a:buNone/>
              <a:defRPr i="1">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 name="Google Shape;17;p2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5589" y="4245820"/>
            <a:ext cx="4983025" cy="5050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ctr" indent="-228600" lvl="0" marL="457200">
              <a:lnSpc>
                <a:spcPct val="100000"/>
              </a:lnSpc>
              <a:spcBef>
                <a:spcPts val="1200"/>
              </a:spcBef>
              <a:spcAft>
                <a:spcPts val="0"/>
              </a:spcAft>
              <a:buClr>
                <a:srgbClr val="8E8A86"/>
              </a:buClr>
              <a:buSzPts val="1800"/>
              <a:buNone/>
              <a:defRPr b="0" i="1" sz="1800" u="none">
                <a:solidFill>
                  <a:srgbClr val="8E8A86"/>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2 column text and quot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3" name="Shape 5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4" name="Google Shape;54;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0581" y="1485900"/>
            <a:ext cx="5369856" cy="464595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75787B"/>
              </a:buClr>
              <a:buSzPts val="2200"/>
              <a:buNone/>
              <a:defRPr>
                <a:solidFill>
                  <a:srgbClr val="75787B"/>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5" name="Google Shape;55;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6" name="Google Shape;56;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7" name="Google Shape;57;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52072" y="1485900"/>
            <a:ext cx="5369856" cy="464595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8246AF"/>
              </a:buClr>
              <a:buSzPts val="3200"/>
              <a:buNone/>
              <a:defRPr b="0" sz="3200">
                <a:solidFill>
                  <a:srgbClr val="8246AF"/>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8" name="Google Shape;58;p3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dk2"/>
              </a:buClr>
              <a:buSzPts val="3200"/>
              <a:buFont typeface="Arial"/>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Blank layou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9" name="Shape 5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0" name="Google Shape;60;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1" name="Google Shape;61;p3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late 1 colum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2" name="Shape 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3" name="Google Shape;63;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88825" cy="6858000"/>
          </a:xfrm>
          <a:prstGeom prst="rect">
            <a:avLst/>
          </a:prstGeom>
          <a:solidFill>
            <a:srgbClr val="003349"/>
          </a:solidFill>
          <a:ln>
            <a:noFill/>
          </a:ln>
          <a:effectLst>
            <a:outerShdw blurRad="40000" dir="5400000" dist="23000" rotWithShape="0">
              <a:srgbClr val="000000">
                <a:alpha val="34509"/>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75787B"/>
              </a:buClr>
              <a:buSzPts val="3200"/>
              <a:buFont typeface="Arial"/>
              <a:buNone/>
            </a:pPr>
            <a:r>
              <a:rPr>
                <a:uFillTx/>
              </a:rPr>
              <a:t/>
            </a:r>
            <a:endParaRPr b="0" cap="none" i="1" strike="noStrike" sz="32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4" name="Google Shape;64;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0580" y="1485900"/>
            <a:ext cx="11094777" cy="45168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2200"/>
              <a:buFont typeface="Arial"/>
              <a:buNone/>
              <a:defRPr>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5" name="Google Shape;65;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chemeClr val="lt1"/>
              </a:buClr>
              <a:buSzPts val="1200"/>
              <a:buFont typeface="Arial"/>
              <a:buNone/>
              <a:defRPr b="0" i="0" sz="1200">
                <a:solidFill>
                  <a:schemeClr val="lt1"/>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6" name="Google Shape;66;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1pPr>
            <a:lvl2pPr algn="r" indent="0" lvl="1"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2pPr>
            <a:lvl3pPr algn="r" indent="0" lvl="2"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3pPr>
            <a:lvl4pPr algn="r" indent="0" lvl="3"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4pPr>
            <a:lvl5pPr algn="r" indent="0" lvl="4"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5pPr>
            <a:lvl6pPr algn="r" indent="0" lvl="5"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6pPr>
            <a:lvl7pPr algn="r" indent="0" lvl="6"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7pPr>
            <a:lvl8pPr algn="r" indent="0" lvl="7"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8pPr>
            <a:lvl9pPr algn="r" indent="0" lvl="8"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7" name="Google Shape;67;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85077" y="6452685"/>
            <a:ext cx="4778478" cy="2308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lnSpc>
                <a:spcPct val="100000"/>
              </a:lnSpc>
              <a:spcBef>
                <a:spcPts val="0"/>
              </a:spcBef>
              <a:spcAft>
                <a:spcPts val="0"/>
              </a:spcAft>
              <a:buClr>
                <a:schemeClr val="lt1"/>
              </a:buClr>
              <a:buSzPts val="900"/>
              <a:buFont typeface="Arial"/>
              <a:buNone/>
            </a:pPr>
            <a:r>
              <a:rPr b="0" cap="none" i="1" lang="en" strike="noStrike" sz="900" u="none">
                <a:solidFill>
                  <a:schemeClr val="lt1"/>
                </a:solidFill>
                <a:uFillTx/>
                <a:latin typeface="Arial"/>
                <a:ea typeface="Arial"/>
                <a:cs typeface="Arial"/>
                <a:sym typeface="Arial"/>
              </a:rPr>
              <a:t>© 2018 The Sage Group plc or its licensors. All rights reserved.</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8" name="Google Shape;68;p3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lt1"/>
              </a:buClr>
              <a:buSzPts val="3200"/>
              <a:buFont typeface="Arial"/>
              <a:buNone/>
              <a:defRPr>
                <a:solidFill>
                  <a:schemeClr val="l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9" name="Google Shape;69;p3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45281" y="416467"/>
            <a:ext cx="2811682" cy="4284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late blank with 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0" name="Shape 7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1" name="Google Shape;71;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88825" cy="6858000"/>
          </a:xfrm>
          <a:prstGeom prst="rect">
            <a:avLst/>
          </a:prstGeom>
          <a:solidFill>
            <a:srgbClr val="003349"/>
          </a:solidFill>
          <a:ln>
            <a:noFill/>
          </a:ln>
          <a:effectLst>
            <a:outerShdw blurRad="40000" dir="5400000" dist="23000" rotWithShape="0">
              <a:srgbClr val="000000">
                <a:alpha val="34509"/>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75787B"/>
              </a:buClr>
              <a:buSzPts val="3200"/>
              <a:buFont typeface="Arial"/>
              <a:buNone/>
            </a:pPr>
            <a:r>
              <a:rPr>
                <a:uFillTx/>
              </a:rPr>
              <a:t/>
            </a:r>
            <a:endParaRPr b="0" cap="none" i="1" strike="noStrike" sz="3200" u="none">
              <a:solidFill>
                <a:srgbClr val="00DC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2" name="Google Shape;72;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chemeClr val="lt1"/>
              </a:buClr>
              <a:buSzPts val="1200"/>
              <a:buFont typeface="Arial"/>
              <a:buNone/>
              <a:defRPr b="0" i="0" sz="1200">
                <a:solidFill>
                  <a:schemeClr val="lt1"/>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3" name="Google Shape;73;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1pPr>
            <a:lvl2pPr algn="r" indent="0" lvl="1"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2pPr>
            <a:lvl3pPr algn="r" indent="0" lvl="2"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3pPr>
            <a:lvl4pPr algn="r" indent="0" lvl="3"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4pPr>
            <a:lvl5pPr algn="r" indent="0" lvl="4"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5pPr>
            <a:lvl6pPr algn="r" indent="0" lvl="5"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6pPr>
            <a:lvl7pPr algn="r" indent="0" lvl="6"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7pPr>
            <a:lvl8pPr algn="r" indent="0" lvl="7"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8pPr>
            <a:lvl9pPr algn="r" indent="0" lvl="8"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4" name="Google Shape;74;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85077" y="6452685"/>
            <a:ext cx="4778478" cy="2308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lnSpc>
                <a:spcPct val="100000"/>
              </a:lnSpc>
              <a:spcBef>
                <a:spcPts val="0"/>
              </a:spcBef>
              <a:spcAft>
                <a:spcPts val="0"/>
              </a:spcAft>
              <a:buClr>
                <a:schemeClr val="lt1"/>
              </a:buClr>
              <a:buSzPts val="900"/>
              <a:buFont typeface="Arial"/>
              <a:buNone/>
            </a:pPr>
            <a:r>
              <a:rPr b="0" cap="none" i="1" lang="en" strike="noStrike" sz="900" u="none">
                <a:solidFill>
                  <a:schemeClr val="lt1"/>
                </a:solidFill>
                <a:uFillTx/>
                <a:latin typeface="Arial"/>
                <a:ea typeface="Arial"/>
                <a:cs typeface="Arial"/>
                <a:sym typeface="Arial"/>
              </a:rPr>
              <a:t>© 2018 The Sage Group plc or its licensors. All rights reserved.</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5" name="Google Shape;75;p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lt1"/>
              </a:buClr>
              <a:buSzPts val="3200"/>
              <a:buFont typeface="Arial"/>
              <a:buNone/>
              <a:defRPr>
                <a:solidFill>
                  <a:schemeClr val="l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6" name="Google Shape;76;p3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45281" y="416467"/>
            <a:ext cx="2811682" cy="4284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showMasterSp="0">
  <p:cSld name="1_2 column layout ">
    <p:bg>
      <p:bgPr>
        <a:solidFill>
          <a:schemeClr val="dk2"/>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7" name="Shape 7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8" name="Google Shape;78;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chemeClr val="lt1"/>
              </a:buClr>
              <a:buSzPts val="1200"/>
              <a:buFont typeface="Arial"/>
              <a:buNone/>
              <a:defRPr b="0" i="0" sz="1200">
                <a:solidFill>
                  <a:schemeClr val="lt1"/>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9" name="Google Shape;79;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1pPr>
            <a:lvl2pPr algn="r" indent="0" lvl="1"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2pPr>
            <a:lvl3pPr algn="r" indent="0" lvl="2"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3pPr>
            <a:lvl4pPr algn="r" indent="0" lvl="3"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4pPr>
            <a:lvl5pPr algn="r" indent="0" lvl="4"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5pPr>
            <a:lvl6pPr algn="r" indent="0" lvl="5"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6pPr>
            <a:lvl7pPr algn="r" indent="0" lvl="6"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7pPr>
            <a:lvl8pPr algn="r" indent="0" lvl="7"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8pPr>
            <a:lvl9pPr algn="r" indent="0" lvl="8"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0" name="Google Shape;80;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0" y="1485900"/>
            <a:ext cx="5352305" cy="44200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2200"/>
              <a:buNone/>
              <a:defRPr>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1" name="Google Shape;81;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46232" y="1485900"/>
            <a:ext cx="5352305" cy="44200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2200"/>
              <a:buNone/>
              <a:defRPr>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2" name="Google Shape;82;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85077" y="6452685"/>
            <a:ext cx="4778478" cy="2308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lnSpc>
                <a:spcPct val="100000"/>
              </a:lnSpc>
              <a:spcBef>
                <a:spcPts val="0"/>
              </a:spcBef>
              <a:spcAft>
                <a:spcPts val="0"/>
              </a:spcAft>
              <a:buClr>
                <a:schemeClr val="lt1"/>
              </a:buClr>
              <a:buSzPts val="900"/>
              <a:buFont typeface="Arial"/>
              <a:buNone/>
            </a:pPr>
            <a:r>
              <a:rPr b="0" cap="none" i="1" lang="en" strike="noStrike" sz="900" u="none">
                <a:solidFill>
                  <a:schemeClr val="lt1"/>
                </a:solidFill>
                <a:uFillTx/>
                <a:latin typeface="Arial"/>
                <a:ea typeface="Arial"/>
                <a:cs typeface="Arial"/>
                <a:sym typeface="Arial"/>
              </a:rPr>
              <a:t>© 2018 The Sage Group plc or its licensors. All rights reserved.</a:t>
            </a:r>
            <a:endParaRPr b="0" cap="none" i="0" strike="noStrike"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3" name="Google Shape;83;p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lt1"/>
              </a:buClr>
              <a:buSzPts val="3200"/>
              <a:buFont typeface="Arial"/>
              <a:buNone/>
              <a:defRPr>
                <a:solidFill>
                  <a:schemeClr val="l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4" name="Google Shape;84;p3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45281" y="416467"/>
            <a:ext cx="2811682" cy="4284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Slate blank">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5" name="Shape 8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6" name="Google Shape;86;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88825" cy="6858000"/>
          </a:xfrm>
          <a:prstGeom prst="rect">
            <a:avLst/>
          </a:prstGeom>
          <a:solidFill>
            <a:srgbClr val="003349"/>
          </a:solidFill>
          <a:ln>
            <a:noFill/>
          </a:ln>
          <a:effectLst>
            <a:outerShdw blurRad="40000" dir="5400000" dist="23000" rotWithShape="0">
              <a:srgbClr val="000000">
                <a:alpha val="34509"/>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75787B"/>
              </a:buClr>
              <a:buSzPts val="3200"/>
              <a:buFont typeface="Arial"/>
              <a:buNone/>
            </a:pPr>
            <a:r>
              <a:rPr>
                <a:uFillTx/>
              </a:rPr>
              <a:t/>
            </a:r>
            <a:endParaRPr b="0" cap="none" i="1" strike="noStrike" sz="3200" u="none">
              <a:solidFill>
                <a:srgbClr val="00DC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7" name="Google Shape;87;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chemeClr val="lt1"/>
              </a:buClr>
              <a:buSzPts val="1200"/>
              <a:buFont typeface="Arial"/>
              <a:buNone/>
              <a:defRPr b="0" i="0" sz="1200">
                <a:solidFill>
                  <a:schemeClr val="lt1"/>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8" name="Google Shape;88;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1pPr>
            <a:lvl2pPr algn="r" indent="0" lvl="1"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2pPr>
            <a:lvl3pPr algn="r" indent="0" lvl="2"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3pPr>
            <a:lvl4pPr algn="r" indent="0" lvl="3"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4pPr>
            <a:lvl5pPr algn="r" indent="0" lvl="4"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5pPr>
            <a:lvl6pPr algn="r" indent="0" lvl="5"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6pPr>
            <a:lvl7pPr algn="r" indent="0" lvl="6"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7pPr>
            <a:lvl8pPr algn="r" indent="0" lvl="7"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8pPr>
            <a:lvl9pPr algn="r" indent="0" lvl="8" marL="0" marR="0">
              <a:lnSpc>
                <a:spcPct val="100000"/>
              </a:lnSpc>
              <a:spcBef>
                <a:spcPts val="0"/>
              </a:spcBef>
              <a:spcAft>
                <a:spcPts val="0"/>
              </a:spcAft>
              <a:buClr>
                <a:schemeClr val="lt1"/>
              </a:buClr>
              <a:buSzPts val="1200"/>
              <a:buFont typeface="Arial"/>
              <a:buNone/>
              <a:defRPr b="0" cap="none" i="0" strike="noStrike" sz="1200" u="none">
                <a:solidFill>
                  <a:schemeClr val="lt1"/>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9" name="Google Shape;89;p3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85077" y="6452685"/>
            <a:ext cx="4778478" cy="2308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lnSpc>
                <a:spcPct val="100000"/>
              </a:lnSpc>
              <a:spcBef>
                <a:spcPts val="0"/>
              </a:spcBef>
              <a:spcAft>
                <a:spcPts val="0"/>
              </a:spcAft>
              <a:buClr>
                <a:schemeClr val="lt1"/>
              </a:buClr>
              <a:buSzPts val="900"/>
              <a:buFont typeface="Arial"/>
              <a:buNone/>
            </a:pPr>
            <a:r>
              <a:rPr b="0" cap="none" i="1" lang="en" strike="noStrike" sz="900" u="none">
                <a:solidFill>
                  <a:schemeClr val="lt1"/>
                </a:solidFill>
                <a:uFillTx/>
                <a:latin typeface="Arial"/>
                <a:ea typeface="Arial"/>
                <a:cs typeface="Arial"/>
                <a:sym typeface="Arial"/>
              </a:rPr>
              <a:t>© 2018 The Sage Group plc or its licensors. All rights reserved.</a:t>
            </a:r>
            <a:endParaRPr b="0" cap="none" i="0" strike="noStrike" sz="1400" u="none">
              <a:solidFill>
                <a:srgbClr val="000000"/>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0" name="Google Shape;90;p3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45281" y="416467"/>
            <a:ext cx="2811682" cy="4284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Image and right quot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1" name="Shape 9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2" name="Google Shape;92;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382"/>
            <a:ext cx="5972175" cy="500038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3" name="Google Shape;93;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48450" y="1485900"/>
            <a:ext cx="4979987" cy="47370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8246AF"/>
              </a:buClr>
              <a:buSzPts val="3200"/>
              <a:buNone/>
              <a:defRPr sz="3200">
                <a:solidFill>
                  <a:srgbClr val="8246AF"/>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4" name="Google Shape;94;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5" name="Google Shape;95;p3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Image and left quot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6" name="Shape 9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7" name="Google Shape;97;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17920" y="1227382"/>
            <a:ext cx="5972175" cy="500038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8" name="Google Shape;98;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1485900"/>
            <a:ext cx="5091459" cy="473709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8246AF"/>
              </a:buClr>
              <a:buSzPts val="3200"/>
              <a:buNone/>
              <a:defRPr sz="3200">
                <a:solidFill>
                  <a:srgbClr val="8246AF"/>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9" name="Google Shape;99;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0" name="Google Shape;100;p3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Image and right 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1" name="Shape 10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2" name="Google Shape;102;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57973" y="1295400"/>
            <a:ext cx="4970464" cy="46723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dk2"/>
              </a:buClr>
              <a:buSzPts val="3200"/>
              <a:buFont typeface="Arial"/>
              <a:buNone/>
              <a:defRPr b="1" sz="32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3" name="Google Shape;103;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57975" y="2047876"/>
            <a:ext cx="4970462" cy="4175124"/>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75787B"/>
              </a:buClr>
              <a:buSzPts val="2200"/>
              <a:buNone/>
              <a:defRPr>
                <a:solidFill>
                  <a:srgbClr val="75787B"/>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4" name="Google Shape;104;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5" name="Google Shape;105;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6" name="Google Shape;106;p4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382"/>
            <a:ext cx="5972175" cy="500038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1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Image and left 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7" name="Shape 10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8" name="Google Shape;108;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2047875"/>
            <a:ext cx="5091459" cy="417512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75787B"/>
              </a:buClr>
              <a:buSzPts val="2200"/>
              <a:buNone/>
              <a:defRPr>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9" name="Google Shape;109;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1295400"/>
            <a:ext cx="5100984" cy="52521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dk2"/>
              </a:buClr>
              <a:buSzPts val="3200"/>
              <a:buFont typeface="Arial"/>
              <a:buNone/>
              <a:defRPr b="1" sz="3200">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0" name="Google Shape;110;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1" name="Google Shape;111;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2" name="Google Shape;112;p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17920" y="1227382"/>
            <a:ext cx="5972175" cy="5000381"/>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1 column">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 name="Shape 1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 name="Google Shape;19;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0580" y="1485900"/>
            <a:ext cx="11094777" cy="464595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75787B"/>
              </a:buClr>
              <a:buSzPts val="2200"/>
              <a:buNone/>
              <a:defRPr>
                <a:solidFill>
                  <a:srgbClr val="75787B"/>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 name="Google Shape;20;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dk2"/>
              </a:buClr>
              <a:buSzPts val="3200"/>
              <a:buFont typeface="Arial"/>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 name="Google Shape;21;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 name="Google Shape;22;p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Full image and left quot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3" name="Shape 1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4" name="Google Shape;114;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931"/>
            <a:ext cx="12188825" cy="499512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5" name="Google Shape;115;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138"/>
            <a:ext cx="5972175" cy="49958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6" name="Google Shape;116;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1752600"/>
            <a:ext cx="5073997" cy="401955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3200"/>
              <a:buNone/>
              <a:defRPr sz="3200">
                <a:solidFill>
                  <a:schemeClr val="lt1"/>
                </a:solidFill>
                <a:uFillTx/>
              </a:defRPr>
            </a:lvl1pPr>
            <a:lvl2pPr algn="l" indent="-431800" lvl="1" marL="914400">
              <a:lnSpc>
                <a:spcPct val="100000"/>
              </a:lnSpc>
              <a:spcBef>
                <a:spcPts val="1200"/>
              </a:spcBef>
              <a:spcAft>
                <a:spcPts val="0"/>
              </a:spcAft>
              <a:buClr>
                <a:schemeClr val="lt1"/>
              </a:buClr>
              <a:buSzPts val="3200"/>
              <a:buChar char="•"/>
              <a:defRPr sz="3200">
                <a:solidFill>
                  <a:schemeClr val="lt1"/>
                </a:solidFill>
                <a:uFillTx/>
              </a:defRPr>
            </a:lvl2pPr>
            <a:lvl3pPr algn="l" indent="-431800" lvl="2" marL="1371600">
              <a:lnSpc>
                <a:spcPct val="100000"/>
              </a:lnSpc>
              <a:spcBef>
                <a:spcPts val="1200"/>
              </a:spcBef>
              <a:spcAft>
                <a:spcPts val="0"/>
              </a:spcAft>
              <a:buClr>
                <a:schemeClr val="lt1"/>
              </a:buClr>
              <a:buSzPts val="3200"/>
              <a:buChar char="–"/>
              <a:defRPr sz="3200">
                <a:solidFill>
                  <a:schemeClr val="lt1"/>
                </a:solidFill>
                <a:uFillTx/>
              </a:defRPr>
            </a:lvl3pPr>
            <a:lvl4pPr algn="l" indent="-431800" lvl="3" marL="1828800">
              <a:lnSpc>
                <a:spcPct val="100000"/>
              </a:lnSpc>
              <a:spcBef>
                <a:spcPts val="1200"/>
              </a:spcBef>
              <a:spcAft>
                <a:spcPts val="0"/>
              </a:spcAft>
              <a:buClr>
                <a:schemeClr val="lt1"/>
              </a:buClr>
              <a:buSzPts val="3200"/>
              <a:buChar char="•"/>
              <a:defRPr sz="3200">
                <a:solidFill>
                  <a:schemeClr val="lt1"/>
                </a:solidFill>
                <a:uFillTx/>
              </a:defRPr>
            </a:lvl4pPr>
            <a:lvl5pPr algn="l" indent="-431800" lvl="4" marL="2286000">
              <a:lnSpc>
                <a:spcPct val="100000"/>
              </a:lnSpc>
              <a:spcBef>
                <a:spcPts val="1200"/>
              </a:spcBef>
              <a:spcAft>
                <a:spcPts val="0"/>
              </a:spcAft>
              <a:buClr>
                <a:schemeClr val="lt1"/>
              </a:buClr>
              <a:buSzPts val="3200"/>
              <a:buChar char="•"/>
              <a:defRPr sz="3200">
                <a:solidFill>
                  <a:schemeClr val="lt1"/>
                </a:solidFill>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7" name="Google Shape;117;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8" name="Google Shape;118;p4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Full image and right quot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9" name="Shape 11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0" name="Google Shape;120;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931"/>
            <a:ext cx="12188825" cy="499512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1" name="Google Shape;121;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17920" y="1227138"/>
            <a:ext cx="5972175" cy="49958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2" name="Google Shape;122;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57975" y="1752600"/>
            <a:ext cx="4962525" cy="4038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3200"/>
              <a:buNone/>
              <a:defRPr sz="3200">
                <a:solidFill>
                  <a:schemeClr val="lt1"/>
                </a:solidFill>
                <a:uFillTx/>
              </a:defRPr>
            </a:lvl1pPr>
            <a:lvl2pPr algn="l" indent="-431800" lvl="1" marL="914400">
              <a:lnSpc>
                <a:spcPct val="100000"/>
              </a:lnSpc>
              <a:spcBef>
                <a:spcPts val="1200"/>
              </a:spcBef>
              <a:spcAft>
                <a:spcPts val="0"/>
              </a:spcAft>
              <a:buClr>
                <a:schemeClr val="lt1"/>
              </a:buClr>
              <a:buSzPts val="3200"/>
              <a:buChar char="•"/>
              <a:defRPr sz="3200">
                <a:solidFill>
                  <a:schemeClr val="lt1"/>
                </a:solidFill>
                <a:uFillTx/>
              </a:defRPr>
            </a:lvl2pPr>
            <a:lvl3pPr algn="l" indent="-431800" lvl="2" marL="1371600">
              <a:lnSpc>
                <a:spcPct val="100000"/>
              </a:lnSpc>
              <a:spcBef>
                <a:spcPts val="1200"/>
              </a:spcBef>
              <a:spcAft>
                <a:spcPts val="0"/>
              </a:spcAft>
              <a:buClr>
                <a:schemeClr val="lt1"/>
              </a:buClr>
              <a:buSzPts val="3200"/>
              <a:buChar char="–"/>
              <a:defRPr sz="3200">
                <a:solidFill>
                  <a:schemeClr val="lt1"/>
                </a:solidFill>
                <a:uFillTx/>
              </a:defRPr>
            </a:lvl3pPr>
            <a:lvl4pPr algn="l" indent="-431800" lvl="3" marL="1828800">
              <a:lnSpc>
                <a:spcPct val="100000"/>
              </a:lnSpc>
              <a:spcBef>
                <a:spcPts val="1200"/>
              </a:spcBef>
              <a:spcAft>
                <a:spcPts val="0"/>
              </a:spcAft>
              <a:buClr>
                <a:schemeClr val="lt1"/>
              </a:buClr>
              <a:buSzPts val="3200"/>
              <a:buChar char="•"/>
              <a:defRPr sz="3200">
                <a:solidFill>
                  <a:schemeClr val="lt1"/>
                </a:solidFill>
                <a:uFillTx/>
              </a:defRPr>
            </a:lvl4pPr>
            <a:lvl5pPr algn="l" indent="-431800" lvl="4" marL="2286000">
              <a:lnSpc>
                <a:spcPct val="100000"/>
              </a:lnSpc>
              <a:spcBef>
                <a:spcPts val="1200"/>
              </a:spcBef>
              <a:spcAft>
                <a:spcPts val="0"/>
              </a:spcAft>
              <a:buClr>
                <a:schemeClr val="lt1"/>
              </a:buClr>
              <a:buSzPts val="3200"/>
              <a:buChar char="•"/>
              <a:defRPr sz="3200">
                <a:solidFill>
                  <a:schemeClr val="lt1"/>
                </a:solidFill>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3" name="Google Shape;123;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4" name="Google Shape;124;p4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Full image and left 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5" name="Shape 12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6" name="Google Shape;126;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931"/>
            <a:ext cx="12188825" cy="499512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7" name="Google Shape;127;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138"/>
            <a:ext cx="5972175" cy="49958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8" name="Google Shape;128;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2133600"/>
            <a:ext cx="5091459" cy="37338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2200"/>
              <a:buNone/>
              <a:defRPr>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29" name="Google Shape;129;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1608383"/>
            <a:ext cx="5100984" cy="52521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lt1"/>
              </a:buClr>
              <a:buSzPts val="2200"/>
              <a:buFont typeface="Arial"/>
              <a:buNone/>
              <a:defRPr b="1" sz="2200">
                <a:solidFill>
                  <a:schemeClr val="l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0" name="Google Shape;130;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1" name="Google Shape;131;p4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2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Full image and right text">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2" name="Shape 1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3" name="Google Shape;133;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2"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931"/>
            <a:ext cx="12188825" cy="499512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4" name="Google Shape;134;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ph idx="3" type="pic"/>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17920" y="1227138"/>
            <a:ext cx="5972175" cy="499586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lvl="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lvl="1"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lvl="2"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lvl="3"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lvl="4"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lvl="5"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lvl="6"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lvl="7"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lvl="8"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5" name="Google Shape;135;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57973" y="1608383"/>
            <a:ext cx="4970464" cy="52521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lt1"/>
              </a:buClr>
              <a:buSzPts val="2200"/>
              <a:buFont typeface="Arial"/>
              <a:buNone/>
              <a:defRPr b="1" sz="2200">
                <a:solidFill>
                  <a:schemeClr val="l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6" name="Google Shape;136;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57975" y="2133600"/>
            <a:ext cx="4970462" cy="3667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chemeClr val="lt1"/>
              </a:buClr>
              <a:buSzPts val="2200"/>
              <a:buNone/>
              <a:defRPr>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7" name="Google Shape;137;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38" name="Google Shape;138;p4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Divider slide 2">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 name="Shape 2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 name="Google Shape;24;p2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b="6843" t="11360"/>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099457"/>
            <a:ext cx="12188825" cy="4931229"/>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 name="Google Shape;25;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9" y="1099457"/>
            <a:ext cx="12188825" cy="4931229"/>
          </a:xfrm>
          <a:prstGeom prst="rect">
            <a:avLst/>
          </a:prstGeom>
          <a:solidFill>
            <a:srgbClr val="003349">
              <a:alpha val="54509"/>
            </a:srgbClr>
          </a:solidFill>
          <a:ln cap="flat" cmpd="sng" w="9525">
            <a:solidFill>
              <a:srgbClr val="003349"/>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22850" lIns="45700" rIns="45700" spcFirstLastPara="1" tIns="22850" wrap="square">
            <a:noAutofit/>
          </a:bodyPr>
          <a:lstStyle/>
          <a:p>
            <a:pPr algn="ctr" indent="0" lvl="0" marL="0" marR="0" rtl="0">
              <a:lnSpc>
                <a:spcPct val="100000"/>
              </a:lnSpc>
              <a:spcBef>
                <a:spcPts val="0"/>
              </a:spcBef>
              <a:spcAft>
                <a:spcPts val="0"/>
              </a:spcAft>
              <a:buClr>
                <a:srgbClr val="75787B"/>
              </a:buClr>
              <a:buSzPts val="3200"/>
              <a:buFont typeface="Arial"/>
              <a:buNone/>
            </a:pPr>
            <a:r>
              <a:rPr>
                <a:uFillTx/>
              </a:rPr>
              <a:t/>
            </a:r>
            <a:endParaRPr b="0" cap="none" i="1" strike="noStrike" sz="32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 name="Google Shape;26;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939" y="2710892"/>
            <a:ext cx="8630770" cy="71559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lvl="0">
              <a:lnSpc>
                <a:spcPct val="100000"/>
              </a:lnSpc>
              <a:spcBef>
                <a:spcPts val="0"/>
              </a:spcBef>
              <a:spcAft>
                <a:spcPts val="0"/>
              </a:spcAft>
              <a:buClr>
                <a:schemeClr val="accent1"/>
              </a:buClr>
              <a:buSzPts val="3200"/>
              <a:buFont typeface="Arial"/>
              <a:buNone/>
              <a:defRPr>
                <a:solidFill>
                  <a:schemeClr val="accen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 name="Google Shape;27;p2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558" y="3666577"/>
            <a:ext cx="8631534" cy="12795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ctr" indent="-228600" lvl="0" marL="457200">
              <a:lnSpc>
                <a:spcPct val="100000"/>
              </a:lnSpc>
              <a:spcBef>
                <a:spcPts val="1200"/>
              </a:spcBef>
              <a:spcAft>
                <a:spcPts val="0"/>
              </a:spcAft>
              <a:buClr>
                <a:schemeClr val="lt1"/>
              </a:buClr>
              <a:buSzPts val="2200"/>
              <a:buNone/>
              <a:defRPr sz="2200">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showMasterSp="0">
  <p:cSld name="Thank you slid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 name="Shape 2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 name="Google Shape;29;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12188825" cy="6858000"/>
          </a:xfrm>
          <a:prstGeom prst="rect">
            <a:avLst/>
          </a:prstGeom>
          <a:solidFill>
            <a:srgbClr val="003349"/>
          </a:solidFill>
          <a:ln>
            <a:noFill/>
          </a:ln>
          <a:effectLst>
            <a:outerShdw blurRad="40000" dir="5400000" dist="23000" rotWithShape="0">
              <a:srgbClr val="000000">
                <a:alpha val="34509"/>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75787B"/>
              </a:buClr>
              <a:buSzPts val="3200"/>
              <a:buFont typeface="Arial"/>
              <a:buNone/>
            </a:pPr>
            <a:r>
              <a:rPr>
                <a:uFillTx/>
              </a:rPr>
              <a:t/>
            </a:r>
            <a:endParaRPr b="0" cap="none" i="1" strike="noStrike" sz="32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 name="Google Shape;30;p2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975769" y="5968148"/>
            <a:ext cx="6237287" cy="58338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rmAutofit/>
          </a:bodyPr>
          <a:lstStyle>
            <a:lvl1pPr algn="ctr" indent="-228600" lvl="0" marL="457200">
              <a:lnSpc>
                <a:spcPct val="100000"/>
              </a:lnSpc>
              <a:spcBef>
                <a:spcPts val="1200"/>
              </a:spcBef>
              <a:spcAft>
                <a:spcPts val="0"/>
              </a:spcAft>
              <a:buClr>
                <a:schemeClr val="lt1"/>
              </a:buClr>
              <a:buSzPts val="900"/>
              <a:buNone/>
              <a:defRPr i="1" sz="900">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 name="Google Shape;31;p2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45281" y="416467"/>
            <a:ext cx="2811682" cy="4284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White/green title slid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 name="Shape 3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 name="Google Shape;33;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7745" y="2630887"/>
            <a:ext cx="8633162"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0" lIns="0" rIns="0" spcFirstLastPara="1" tIns="0" wrap="square">
            <a:noAutofit/>
          </a:bodyPr>
          <a:lstStyle>
            <a:lvl1pPr algn="ctr" lvl="0">
              <a:lnSpc>
                <a:spcPct val="100000"/>
              </a:lnSpc>
              <a:spcBef>
                <a:spcPts val="0"/>
              </a:spcBef>
              <a:spcAft>
                <a:spcPts val="0"/>
              </a:spcAft>
              <a:buClr>
                <a:schemeClr val="dk2"/>
              </a:buClr>
              <a:buSzPts val="3200"/>
              <a:buFont typeface="Arial"/>
              <a:buNone/>
              <a:defRPr>
                <a:solidFill>
                  <a:schemeClr val="dk2"/>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 name="Google Shape;34;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558" y="3318143"/>
            <a:ext cx="8631534" cy="5223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ctr" indent="-228600" lvl="0" marL="457200">
              <a:lnSpc>
                <a:spcPct val="100000"/>
              </a:lnSpc>
              <a:spcBef>
                <a:spcPts val="1200"/>
              </a:spcBef>
              <a:spcAft>
                <a:spcPts val="0"/>
              </a:spcAft>
              <a:buClr>
                <a:srgbClr val="003349"/>
              </a:buClr>
              <a:buSzPts val="2200"/>
              <a:buNone/>
              <a:defRPr i="1">
                <a:solidFill>
                  <a:srgbClr val="003349"/>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 name="Google Shape;35;p2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9243" y="3790567"/>
            <a:ext cx="8631534" cy="52233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ctr" indent="-228600" lvl="0" marL="457200">
              <a:lnSpc>
                <a:spcPct val="100000"/>
              </a:lnSpc>
              <a:spcBef>
                <a:spcPts val="1200"/>
              </a:spcBef>
              <a:spcAft>
                <a:spcPts val="0"/>
              </a:spcAft>
              <a:buClr>
                <a:srgbClr val="8E8A86"/>
              </a:buClr>
              <a:buSzPts val="1800"/>
              <a:buNone/>
              <a:defRPr i="1" sz="1800">
                <a:solidFill>
                  <a:srgbClr val="8E8A86"/>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Divider slide 1">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 name="Shape 3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 name="Google Shape;37;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1227382"/>
            <a:ext cx="12188825" cy="4996219"/>
          </a:xfrm>
          <a:prstGeom prst="rect">
            <a:avLst/>
          </a:prstGeom>
          <a:solidFill>
            <a:srgbClr val="003349"/>
          </a:solidFill>
          <a:ln cap="flat" cmpd="sng" w="9525">
            <a:solidFill>
              <a:srgbClr val="003349"/>
            </a:solidFill>
            <a:prstDash val="solid"/>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22850" lIns="45700" rIns="45700" spcFirstLastPara="1" tIns="22850" wrap="square">
            <a:noAutofit/>
          </a:bodyPr>
          <a:lstStyle/>
          <a:p>
            <a:pPr algn="ctr" indent="0" lvl="0" marL="0" marR="0" rtl="0">
              <a:lnSpc>
                <a:spcPct val="100000"/>
              </a:lnSpc>
              <a:spcBef>
                <a:spcPts val="0"/>
              </a:spcBef>
              <a:spcAft>
                <a:spcPts val="0"/>
              </a:spcAft>
              <a:buClr>
                <a:srgbClr val="75787B"/>
              </a:buClr>
              <a:buSzPts val="3200"/>
              <a:buFont typeface="Arial"/>
              <a:buNone/>
            </a:pPr>
            <a:r>
              <a:rPr>
                <a:uFillTx/>
              </a:rPr>
              <a:t/>
            </a:r>
            <a:endParaRPr b="0" cap="none" i="1" strike="noStrike" sz="3200" u="none">
              <a:solidFill>
                <a:schemeClr val="lt1"/>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 name="Google Shape;38;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557" y="2710892"/>
            <a:ext cx="8631535" cy="71559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lvl="0">
              <a:lnSpc>
                <a:spcPct val="100000"/>
              </a:lnSpc>
              <a:spcBef>
                <a:spcPts val="0"/>
              </a:spcBef>
              <a:spcAft>
                <a:spcPts val="0"/>
              </a:spcAft>
              <a:buClr>
                <a:schemeClr val="accent1"/>
              </a:buClr>
              <a:buSzPts val="3200"/>
              <a:buFont typeface="Arial"/>
              <a:buNone/>
              <a:defRPr>
                <a:solidFill>
                  <a:schemeClr val="accen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 name="Google Shape;39;p28"/>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557" y="3666577"/>
            <a:ext cx="8631535" cy="12795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ctr" indent="-228600" lvl="0" marL="457200">
              <a:lnSpc>
                <a:spcPct val="100000"/>
              </a:lnSpc>
              <a:spcBef>
                <a:spcPts val="1200"/>
              </a:spcBef>
              <a:spcAft>
                <a:spcPts val="0"/>
              </a:spcAft>
              <a:buClr>
                <a:schemeClr val="lt1"/>
              </a:buClr>
              <a:buSzPts val="2200"/>
              <a:buNone/>
              <a:defRPr sz="2200">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Divider slide 3">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 name="Shape 4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 name="Google Shape;41;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939" y="2710892"/>
            <a:ext cx="8630770" cy="71559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ctr" lvl="0">
              <a:lnSpc>
                <a:spcPct val="100000"/>
              </a:lnSpc>
              <a:spcBef>
                <a:spcPts val="0"/>
              </a:spcBef>
              <a:spcAft>
                <a:spcPts val="0"/>
              </a:spcAft>
              <a:buClr>
                <a:schemeClr val="accent1"/>
              </a:buClr>
              <a:buSzPts val="3200"/>
              <a:buFont typeface="Arial"/>
              <a:buNone/>
              <a:defRPr>
                <a:solidFill>
                  <a:schemeClr val="accent1"/>
                </a:solidFill>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 name="Google Shape;42;p2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8558" y="3666577"/>
            <a:ext cx="8631534" cy="12795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rmAutofit/>
          </a:bodyPr>
          <a:lstStyle>
            <a:lvl1pPr algn="ctr" indent="-228600" lvl="0" marL="457200">
              <a:lnSpc>
                <a:spcPct val="100000"/>
              </a:lnSpc>
              <a:spcBef>
                <a:spcPts val="1200"/>
              </a:spcBef>
              <a:spcAft>
                <a:spcPts val="0"/>
              </a:spcAft>
              <a:buClr>
                <a:schemeClr val="lt1"/>
              </a:buClr>
              <a:buSzPts val="2200"/>
              <a:buNone/>
              <a:defRPr sz="2200">
                <a:solidFill>
                  <a:schemeClr val="lt1"/>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Blank with title">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 name="Shape 4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 name="Google Shape;44;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 name="Google Shape;45;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 name="Google Shape;46;p3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dk2"/>
              </a:buClr>
              <a:buSzPts val="3200"/>
              <a:buFont typeface="Arial"/>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cSld name="2 column layout ">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 name="Shape 4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 name="Google Shape;48;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a:lnSpc>
                <a:spcPct val="100000"/>
              </a:lnSpc>
              <a:spcBef>
                <a:spcPts val="0"/>
              </a:spcBef>
              <a:spcAft>
                <a:spcPts val="0"/>
              </a:spcAft>
              <a:buClr>
                <a:srgbClr val="8E8A86"/>
              </a:buClr>
              <a:buSzPts val="1200"/>
              <a:buFont typeface="Arial"/>
              <a:buNone/>
              <a:defRPr b="0" i="0" sz="1200">
                <a:solidFill>
                  <a:srgbClr val="8E8A86"/>
                </a:solidFill>
                <a:uFillTx/>
                <a:latin typeface="Arial"/>
                <a:ea typeface="Arial"/>
                <a:cs typeface="Arial"/>
                <a:sym typeface="Arial"/>
              </a:defRPr>
            </a:lvl1pPr>
            <a:lvl2pPr algn="ctr" lvl="1">
              <a:lnSpc>
                <a:spcPct val="100000"/>
              </a:lnSpc>
              <a:spcBef>
                <a:spcPts val="0"/>
              </a:spcBef>
              <a:spcAft>
                <a:spcPts val="0"/>
              </a:spcAft>
              <a:buClr>
                <a:srgbClr val="75787B"/>
              </a:buClr>
              <a:buSzPts val="1800"/>
              <a:buNone/>
              <a:defRPr>
                <a:uFillTx/>
              </a:defRPr>
            </a:lvl2pPr>
            <a:lvl3pPr algn="ctr" lvl="2">
              <a:lnSpc>
                <a:spcPct val="100000"/>
              </a:lnSpc>
              <a:spcBef>
                <a:spcPts val="0"/>
              </a:spcBef>
              <a:spcAft>
                <a:spcPts val="0"/>
              </a:spcAft>
              <a:buClr>
                <a:srgbClr val="75787B"/>
              </a:buClr>
              <a:buSzPts val="1800"/>
              <a:buNone/>
              <a:defRPr>
                <a:uFillTx/>
              </a:defRPr>
            </a:lvl3pPr>
            <a:lvl4pPr algn="ctr" lvl="3">
              <a:lnSpc>
                <a:spcPct val="100000"/>
              </a:lnSpc>
              <a:spcBef>
                <a:spcPts val="0"/>
              </a:spcBef>
              <a:spcAft>
                <a:spcPts val="0"/>
              </a:spcAft>
              <a:buClr>
                <a:srgbClr val="75787B"/>
              </a:buClr>
              <a:buSzPts val="1800"/>
              <a:buNone/>
              <a:defRPr>
                <a:uFillTx/>
              </a:defRPr>
            </a:lvl4pPr>
            <a:lvl5pPr algn="ctr" lvl="4">
              <a:lnSpc>
                <a:spcPct val="100000"/>
              </a:lnSpc>
              <a:spcBef>
                <a:spcPts val="0"/>
              </a:spcBef>
              <a:spcAft>
                <a:spcPts val="0"/>
              </a:spcAft>
              <a:buClr>
                <a:srgbClr val="75787B"/>
              </a:buClr>
              <a:buSzPts val="1800"/>
              <a:buNone/>
              <a:defRPr>
                <a:uFillTx/>
              </a:defRPr>
            </a:lvl5pPr>
            <a:lvl6pPr algn="ctr" lvl="5">
              <a:lnSpc>
                <a:spcPct val="100000"/>
              </a:lnSpc>
              <a:spcBef>
                <a:spcPts val="0"/>
              </a:spcBef>
              <a:spcAft>
                <a:spcPts val="0"/>
              </a:spcAft>
              <a:buClr>
                <a:srgbClr val="75787B"/>
              </a:buClr>
              <a:buSzPts val="1800"/>
              <a:buNone/>
              <a:defRPr>
                <a:uFillTx/>
              </a:defRPr>
            </a:lvl6pPr>
            <a:lvl7pPr algn="ctr" lvl="6">
              <a:lnSpc>
                <a:spcPct val="100000"/>
              </a:lnSpc>
              <a:spcBef>
                <a:spcPts val="0"/>
              </a:spcBef>
              <a:spcAft>
                <a:spcPts val="0"/>
              </a:spcAft>
              <a:buClr>
                <a:srgbClr val="75787B"/>
              </a:buClr>
              <a:buSzPts val="1800"/>
              <a:buNone/>
              <a:defRPr>
                <a:uFillTx/>
              </a:defRPr>
            </a:lvl7pPr>
            <a:lvl8pPr algn="ctr" lvl="7">
              <a:lnSpc>
                <a:spcPct val="100000"/>
              </a:lnSpc>
              <a:spcBef>
                <a:spcPts val="0"/>
              </a:spcBef>
              <a:spcAft>
                <a:spcPts val="0"/>
              </a:spcAft>
              <a:buClr>
                <a:srgbClr val="75787B"/>
              </a:buClr>
              <a:buSzPts val="1800"/>
              <a:buNone/>
              <a:defRPr>
                <a:uFillTx/>
              </a:defRPr>
            </a:lvl8pPr>
            <a:lvl9pPr algn="ctr" lvl="8">
              <a:lnSpc>
                <a:spcPct val="100000"/>
              </a:lnSpc>
              <a:spcBef>
                <a:spcPts val="0"/>
              </a:spcBef>
              <a:spcAft>
                <a:spcPts val="0"/>
              </a:spcAft>
              <a:buClr>
                <a:srgbClr val="75787B"/>
              </a:buClr>
              <a:buSzPts val="1800"/>
              <a:buNone/>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9" name="Google Shape;49;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0" name="Google Shape;50;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0" y="1485900"/>
            <a:ext cx="5352305" cy="44200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75787B"/>
              </a:buClr>
              <a:buSzPts val="2200"/>
              <a:buNone/>
              <a:defRPr>
                <a:solidFill>
                  <a:srgbClr val="75787B"/>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1" name="Google Shape;51;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2"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46232" y="1485900"/>
            <a:ext cx="5352305" cy="4420048"/>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a:lnSpc>
                <a:spcPct val="100000"/>
              </a:lnSpc>
              <a:spcBef>
                <a:spcPts val="1200"/>
              </a:spcBef>
              <a:spcAft>
                <a:spcPts val="0"/>
              </a:spcAft>
              <a:buClr>
                <a:srgbClr val="75787B"/>
              </a:buClr>
              <a:buSzPts val="2200"/>
              <a:buNone/>
              <a:defRPr>
                <a:solidFill>
                  <a:srgbClr val="75787B"/>
                </a:solidFill>
                <a:uFillTx/>
              </a:defRPr>
            </a:lvl1pPr>
            <a:lvl2pPr algn="l" indent="-342900" lvl="1" marL="914400">
              <a:lnSpc>
                <a:spcPct val="100000"/>
              </a:lnSpc>
              <a:spcBef>
                <a:spcPts val="1200"/>
              </a:spcBef>
              <a:spcAft>
                <a:spcPts val="0"/>
              </a:spcAft>
              <a:buClr>
                <a:srgbClr val="75787B"/>
              </a:buClr>
              <a:buSzPts val="1800"/>
              <a:buChar char="•"/>
              <a:defRPr>
                <a:uFillTx/>
              </a:defRPr>
            </a:lvl2pPr>
            <a:lvl3pPr algn="l" indent="-342900" lvl="2" marL="1371600">
              <a:lnSpc>
                <a:spcPct val="100000"/>
              </a:lnSpc>
              <a:spcBef>
                <a:spcPts val="1200"/>
              </a:spcBef>
              <a:spcAft>
                <a:spcPts val="0"/>
              </a:spcAft>
              <a:buClr>
                <a:srgbClr val="75787B"/>
              </a:buClr>
              <a:buSzPts val="1800"/>
              <a:buChar char="–"/>
              <a:defRPr>
                <a:uFillTx/>
              </a:defRPr>
            </a:lvl3pPr>
            <a:lvl4pPr algn="l" indent="-342900" lvl="3" marL="1828800">
              <a:lnSpc>
                <a:spcPct val="100000"/>
              </a:lnSpc>
              <a:spcBef>
                <a:spcPts val="1200"/>
              </a:spcBef>
              <a:spcAft>
                <a:spcPts val="0"/>
              </a:spcAft>
              <a:buClr>
                <a:srgbClr val="75787B"/>
              </a:buClr>
              <a:buSzPts val="1800"/>
              <a:buChar char="•"/>
              <a:defRPr>
                <a:uFillTx/>
              </a:defRPr>
            </a:lvl4pPr>
            <a:lvl5pPr algn="l" indent="-342900" lvl="4" marL="2286000">
              <a:lnSpc>
                <a:spcPct val="100000"/>
              </a:lnSpc>
              <a:spcBef>
                <a:spcPts val="1200"/>
              </a:spcBef>
              <a:spcAft>
                <a:spcPts val="0"/>
              </a:spcAft>
              <a:buClr>
                <a:srgbClr val="75787B"/>
              </a:buClr>
              <a:buSzPts val="1800"/>
              <a:buChar char="•"/>
              <a:defRPr>
                <a:uFillTx/>
              </a:defRPr>
            </a:lvl5pPr>
            <a:lvl6pPr algn="l" indent="-342900" lvl="5" marL="2743200">
              <a:lnSpc>
                <a:spcPct val="100000"/>
              </a:lnSpc>
              <a:spcBef>
                <a:spcPts val="360"/>
              </a:spcBef>
              <a:spcAft>
                <a:spcPts val="0"/>
              </a:spcAft>
              <a:buClr>
                <a:schemeClr val="dk1"/>
              </a:buClr>
              <a:buSzPts val="1800"/>
              <a:buChar char="•"/>
              <a:defRPr>
                <a:uFillTx/>
              </a:defRPr>
            </a:lvl6pPr>
            <a:lvl7pPr algn="l" indent="-342900" lvl="6" marL="3200400">
              <a:lnSpc>
                <a:spcPct val="100000"/>
              </a:lnSpc>
              <a:spcBef>
                <a:spcPts val="360"/>
              </a:spcBef>
              <a:spcAft>
                <a:spcPts val="0"/>
              </a:spcAft>
              <a:buClr>
                <a:schemeClr val="dk1"/>
              </a:buClr>
              <a:buSzPts val="1800"/>
              <a:buChar char="•"/>
              <a:defRPr>
                <a:uFillTx/>
              </a:defRPr>
            </a:lvl7pPr>
            <a:lvl8pPr algn="l" indent="-342900" lvl="7" marL="3657600">
              <a:lnSpc>
                <a:spcPct val="100000"/>
              </a:lnSpc>
              <a:spcBef>
                <a:spcPts val="360"/>
              </a:spcBef>
              <a:spcAft>
                <a:spcPts val="0"/>
              </a:spcAft>
              <a:buClr>
                <a:schemeClr val="dk1"/>
              </a:buClr>
              <a:buSzPts val="1800"/>
              <a:buChar char="•"/>
              <a:defRPr>
                <a:uFillTx/>
              </a:defRPr>
            </a:lvl8pPr>
            <a:lvl9pPr algn="l" indent="-342900" lvl="8" marL="4114800">
              <a:lnSpc>
                <a:spcPct val="100000"/>
              </a:lnSpc>
              <a:spcBef>
                <a:spcPts val="360"/>
              </a:spcBef>
              <a:spcAft>
                <a:spcPts val="0"/>
              </a:spcAft>
              <a:buClr>
                <a:schemeClr val="dk1"/>
              </a:buClr>
              <a:buSzPts val="1800"/>
              <a:buChar char="•"/>
              <a:defRPr>
                <a:uFillTx/>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2" name="Google Shape;52;p3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a:lnSpc>
                <a:spcPct val="100000"/>
              </a:lnSpc>
              <a:spcBef>
                <a:spcPts val="0"/>
              </a:spcBef>
              <a:spcAft>
                <a:spcPts val="0"/>
              </a:spcAft>
              <a:buClr>
                <a:schemeClr val="dk2"/>
              </a:buClr>
              <a:buSzPts val="3200"/>
              <a:buFont typeface="Arial"/>
              <a:buNone/>
              <a:defRPr>
                <a:uFillTx/>
              </a:defRPr>
            </a:lvl1pPr>
            <a:lvl2pPr algn="l" lvl="1">
              <a:lnSpc>
                <a:spcPct val="100000"/>
              </a:lnSpc>
              <a:spcBef>
                <a:spcPts val="0"/>
              </a:spcBef>
              <a:spcAft>
                <a:spcPts val="0"/>
              </a:spcAft>
              <a:buSzPts val="1400"/>
              <a:buNone/>
              <a:defRPr>
                <a:uFillTx/>
              </a:defRPr>
            </a:lvl2pPr>
            <a:lvl3pPr algn="l" lvl="2">
              <a:lnSpc>
                <a:spcPct val="100000"/>
              </a:lnSpc>
              <a:spcBef>
                <a:spcPts val="0"/>
              </a:spcBef>
              <a:spcAft>
                <a:spcPts val="0"/>
              </a:spcAft>
              <a:buSzPts val="1400"/>
              <a:buNone/>
              <a:defRPr>
                <a:uFillTx/>
              </a:defRPr>
            </a:lvl3pPr>
            <a:lvl4pPr algn="l" lvl="3">
              <a:lnSpc>
                <a:spcPct val="100000"/>
              </a:lnSpc>
              <a:spcBef>
                <a:spcPts val="0"/>
              </a:spcBef>
              <a:spcAft>
                <a:spcPts val="0"/>
              </a:spcAft>
              <a:buSzPts val="1400"/>
              <a:buNone/>
              <a:defRPr>
                <a:uFillTx/>
              </a:defRPr>
            </a:lvl4pPr>
            <a:lvl5pPr algn="l" lvl="4">
              <a:lnSpc>
                <a:spcPct val="100000"/>
              </a:lnSpc>
              <a:spcBef>
                <a:spcPts val="0"/>
              </a:spcBef>
              <a:spcAft>
                <a:spcPts val="0"/>
              </a:spcAft>
              <a:buSzPts val="1400"/>
              <a:buNone/>
              <a:defRPr>
                <a:uFillTx/>
              </a:defRPr>
            </a:lvl5pPr>
            <a:lvl6pPr algn="l" lvl="5">
              <a:lnSpc>
                <a:spcPct val="100000"/>
              </a:lnSpc>
              <a:spcBef>
                <a:spcPts val="0"/>
              </a:spcBef>
              <a:spcAft>
                <a:spcPts val="0"/>
              </a:spcAft>
              <a:buSzPts val="1400"/>
              <a:buNone/>
              <a:defRPr>
                <a:uFillTx/>
              </a:defRPr>
            </a:lvl6pPr>
            <a:lvl7pPr algn="l" lvl="6">
              <a:lnSpc>
                <a:spcPct val="100000"/>
              </a:lnSpc>
              <a:spcBef>
                <a:spcPts val="0"/>
              </a:spcBef>
              <a:spcAft>
                <a:spcPts val="0"/>
              </a:spcAft>
              <a:buSzPts val="1400"/>
              <a:buNone/>
              <a:defRPr>
                <a:uFillTx/>
              </a:defRPr>
            </a:lvl7pPr>
            <a:lvl8pPr algn="l" lvl="7">
              <a:lnSpc>
                <a:spcPct val="100000"/>
              </a:lnSpc>
              <a:spcBef>
                <a:spcPts val="0"/>
              </a:spcBef>
              <a:spcAft>
                <a:spcPts val="0"/>
              </a:spcAft>
              <a:buSzPts val="1400"/>
              <a:buNone/>
              <a:defRPr>
                <a:uFillTx/>
              </a:defRPr>
            </a:lvl8pPr>
            <a:lvl9pPr algn="l" lvl="8">
              <a:lnSpc>
                <a:spcPct val="100000"/>
              </a:lnSpc>
              <a:spcBef>
                <a:spcPts val="0"/>
              </a:spcBef>
              <a:spcAft>
                <a:spcPts val="0"/>
              </a:spcAft>
              <a:buSzPts val="1400"/>
              <a:buNone/>
              <a:defRPr>
                <a:uFillTx/>
              </a:defRPr>
            </a:lvl9pPr>
          </a:lstStyle>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Layout>
</file>

<file path=ppt/slideMasters/_rels/slideMaster1.xml.rels><?xml version="1.0" standalone="yes" ?><Relationships xmlns="http://schemas.openxmlformats.org/package/2006/relationships"><Relationship Id="rId1" Target="../media/image1.png" Type="http://schemas.openxmlformats.org/officeDocument/2006/relationships/image"></Relationship><Relationship Id="rId2" Target="../slideLayouts/slideLayout1.xml" Type="http://schemas.openxmlformats.org/officeDocument/2006/relationships/slideLayout"></Relationship><Relationship Id="rId3" Target="../slideLayouts/slideLayout2.xml" Type="http://schemas.openxmlformats.org/officeDocument/2006/relationships/slideLayout"></Relationship><Relationship Id="rId4" Target="../slideLayouts/slideLayout3.xml" Type="http://schemas.openxmlformats.org/officeDocument/2006/relationships/slideLayout"></Relationship><Relationship Id="rId5" Target="../slideLayouts/slideLayout4.xml" Type="http://schemas.openxmlformats.org/officeDocument/2006/relationships/slideLayout"></Relationship><Relationship Id="rId6" Target="../slideLayouts/slideLayout5.xml" Type="http://schemas.openxmlformats.org/officeDocument/2006/relationships/slideLayout"></Relationship><Relationship Id="rId7" Target="../slideLayouts/slideLayout6.xml" Type="http://schemas.openxmlformats.org/officeDocument/2006/relationships/slideLayout"></Relationship><Relationship Id="rId8" Target="../slideLayouts/slideLayout7.xml" Type="http://schemas.openxmlformats.org/officeDocument/2006/relationships/slideLayout"></Relationship><Relationship Id="rId9" Target="../slideLayouts/slideLayout8.xml" Type="http://schemas.openxmlformats.org/officeDocument/2006/relationships/slideLayout"></Relationship><Relationship Id="rId10" Target="../slideLayouts/slideLayout9.xml" Type="http://schemas.openxmlformats.org/officeDocument/2006/relationships/slideLayout"></Relationship><Relationship Id="rId11" Target="../slideLayouts/slideLayout10.xml" Type="http://schemas.openxmlformats.org/officeDocument/2006/relationships/slideLayout"></Relationship><Relationship Id="rId12" Target="../slideLayouts/slideLayout11.xml" Type="http://schemas.openxmlformats.org/officeDocument/2006/relationships/slideLayout"></Relationship><Relationship Id="rId13" Target="../slideLayouts/slideLayout12.xml" Type="http://schemas.openxmlformats.org/officeDocument/2006/relationships/slideLayout"></Relationship><Relationship Id="rId14" Target="../slideLayouts/slideLayout13.xml" Type="http://schemas.openxmlformats.org/officeDocument/2006/relationships/slideLayout"></Relationship><Relationship Id="rId15" Target="../slideLayouts/slideLayout14.xml" Type="http://schemas.openxmlformats.org/officeDocument/2006/relationships/slideLayout"></Relationship><Relationship Id="rId16" Target="../slideLayouts/slideLayout15.xml" Type="http://schemas.openxmlformats.org/officeDocument/2006/relationships/slideLayout"></Relationship><Relationship Id="rId17" Target="../slideLayouts/slideLayout16.xml" Type="http://schemas.openxmlformats.org/officeDocument/2006/relationships/slideLayout"></Relationship><Relationship Id="rId18" Target="../slideLayouts/slideLayout17.xml" Type="http://schemas.openxmlformats.org/officeDocument/2006/relationships/slideLayout"></Relationship><Relationship Id="rId19" Target="../slideLayouts/slideLayout18.xml" Type="http://schemas.openxmlformats.org/officeDocument/2006/relationships/slideLayout"></Relationship><Relationship Id="rId20" Target="../slideLayouts/slideLayout19.xml" Type="http://schemas.openxmlformats.org/officeDocument/2006/relationships/slideLayout"></Relationship><Relationship Id="rId21" Target="../slideLayouts/slideLayout20.xml" Type="http://schemas.openxmlformats.org/officeDocument/2006/relationships/slideLayout"></Relationship><Relationship Id="rId22" Target="../slideLayouts/slideLayout21.xml" Type="http://schemas.openxmlformats.org/officeDocument/2006/relationships/slideLayout"></Relationship><Relationship Id="rId23" Target="../slideLayouts/slideLayout22.xml" Type="http://schemas.openxmlformats.org/officeDocument/2006/relationships/slideLayout"></Relationship><Relationship Id="rId24" Target="../slideLayouts/slideLayout23.xml" Type="http://schemas.openxmlformats.org/officeDocument/2006/relationships/slideLayout"></Relationship><Relationship Id="rId25"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Pr>
        <a:solidFill>
          <a:schemeClr val="lt1"/>
        </a:solidFill>
      </p:bgPr>
    </p:bg>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5" name="Shape 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6" name="Google Shape;6;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8"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lvl1pPr algn="l" lvl="0" marR="0" rtl="0">
              <a:lnSpc>
                <a:spcPct val="100000"/>
              </a:lnSpc>
              <a:spcBef>
                <a:spcPts val="0"/>
              </a:spcBef>
              <a:spcAft>
                <a:spcPts val="0"/>
              </a:spcAft>
              <a:buClr>
                <a:schemeClr val="dk2"/>
              </a:buClr>
              <a:buSzPts val="3200"/>
              <a:buFont typeface="Arial"/>
              <a:buNone/>
              <a:defRPr b="1" cap="none" i="0" strike="noStrike" sz="3200" u="none">
                <a:solidFill>
                  <a:schemeClr val="dk2"/>
                </a:solidFill>
                <a:uFillTx/>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i="0" strike="noStrike" sz="1800" u="none">
                <a:solidFill>
                  <a:srgbClr val="000000"/>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7" name="Google Shape;7;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1485900"/>
            <a:ext cx="11093987" cy="4691063"/>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lvl1pPr algn="l" indent="-228600" lvl="0" marL="457200" marR="0" rtl="0">
              <a:lnSpc>
                <a:spcPct val="100000"/>
              </a:lnSpc>
              <a:spcBef>
                <a:spcPts val="1200"/>
              </a:spcBef>
              <a:spcAft>
                <a:spcPts val="0"/>
              </a:spcAft>
              <a:buClr>
                <a:srgbClr val="75787B"/>
              </a:buClr>
              <a:buSzPts val="2200"/>
              <a:buFont typeface="Arial"/>
              <a:buNone/>
              <a:defRPr b="0" cap="none" i="0" strike="noStrike" sz="2200" u="none">
                <a:solidFill>
                  <a:srgbClr val="75787B"/>
                </a:solidFill>
                <a:uFillTx/>
                <a:latin typeface="Arial"/>
                <a:ea typeface="Arial"/>
                <a:cs typeface="Arial"/>
                <a:sym typeface="Arial"/>
              </a:defRPr>
            </a:lvl1pPr>
            <a:lvl2pPr algn="l" indent="-368300" lvl="1" marL="914400"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2pPr>
            <a:lvl3pPr algn="l" indent="-368300" lvl="2" marL="1371600" marR="0" rtl="0">
              <a:lnSpc>
                <a:spcPct val="100000"/>
              </a:lnSpc>
              <a:spcBef>
                <a:spcPts val="1200"/>
              </a:spcBef>
              <a:spcAft>
                <a:spcPts val="0"/>
              </a:spcAft>
              <a:buClr>
                <a:srgbClr val="75787B"/>
              </a:buClr>
              <a:buSzPts val="2200"/>
              <a:buFont typeface="Arial"/>
              <a:buChar char="–"/>
              <a:defRPr b="0" cap="none" i="0" strike="noStrike" sz="2200" u="none">
                <a:solidFill>
                  <a:srgbClr val="75787B"/>
                </a:solidFill>
                <a:uFillTx/>
                <a:latin typeface="Arial"/>
                <a:ea typeface="Arial"/>
                <a:cs typeface="Arial"/>
                <a:sym typeface="Arial"/>
              </a:defRPr>
            </a:lvl3pPr>
            <a:lvl4pPr algn="l" indent="-355600" lvl="3" marL="1828800"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4pPr>
            <a:lvl5pPr algn="l" indent="-355600" lvl="4" marL="2286000" marR="0" rtl="0">
              <a:lnSpc>
                <a:spcPct val="100000"/>
              </a:lnSpc>
              <a:spcBef>
                <a:spcPts val="1200"/>
              </a:spcBef>
              <a:spcAft>
                <a:spcPts val="0"/>
              </a:spcAft>
              <a:buClr>
                <a:srgbClr val="75787B"/>
              </a:buClr>
              <a:buSzPts val="2000"/>
              <a:buFont typeface="Arial"/>
              <a:buChar char="•"/>
              <a:defRPr b="0" cap="none" i="0" strike="noStrike" sz="2000" u="none">
                <a:solidFill>
                  <a:srgbClr val="75787B"/>
                </a:solidFill>
                <a:uFillTx/>
                <a:latin typeface="Arial"/>
                <a:ea typeface="Arial"/>
                <a:cs typeface="Arial"/>
                <a:sym typeface="Arial"/>
              </a:defRPr>
            </a:lvl5pPr>
            <a:lvl6pPr algn="l" indent="-292100" lvl="5" marL="2743200"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6pPr>
            <a:lvl7pPr algn="l" indent="-292100" lvl="6" marL="3200400"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7pPr>
            <a:lvl8pPr algn="l" indent="-292100" lvl="7" marL="3657600"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8pPr>
            <a:lvl9pPr algn="l" indent="-292100" lvl="8" marL="4114800" marR="0" rtl="0">
              <a:lnSpc>
                <a:spcPct val="100000"/>
              </a:lnSpc>
              <a:spcBef>
                <a:spcPts val="200"/>
              </a:spcBef>
              <a:spcAft>
                <a:spcPts val="0"/>
              </a:spcAft>
              <a:buClr>
                <a:schemeClr val="dk1"/>
              </a:buClr>
              <a:buSzPts val="1000"/>
              <a:buFont typeface="Arial"/>
              <a:buChar char="•"/>
              <a:defRPr b="0" cap="none" i="0" strike="noStrike" sz="1000" u="none">
                <a:solidFill>
                  <a:schemeClr val="dk1"/>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8" name="Google Shape;8;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l" lv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ctr" lvl="1"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2pPr>
            <a:lvl3pPr algn="ctr" lvl="2"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3pPr>
            <a:lvl4pPr algn="ctr" lvl="3"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4pPr>
            <a:lvl5pPr algn="ctr" lvl="4"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5pPr>
            <a:lvl6pPr algn="ctr" lvl="5"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6pPr>
            <a:lvl7pPr algn="ctr" lvl="6"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7pPr>
            <a:lvl8pPr algn="ctr" lvl="7"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8pPr>
            <a:lvl9pPr algn="ctr" lvl="8" marR="0" rtl="0">
              <a:lnSpc>
                <a:spcPct val="100000"/>
              </a:lnSpc>
              <a:spcBef>
                <a:spcPts val="0"/>
              </a:spcBef>
              <a:spcAft>
                <a:spcPts val="0"/>
              </a:spcAft>
              <a:buClr>
                <a:srgbClr val="75787B"/>
              </a:buClr>
              <a:buSzPts val="3200"/>
              <a:buFont typeface="Arial"/>
              <a:buNone/>
              <a:defRPr b="0" cap="none" i="1" strike="noStrike" sz="3200" u="none">
                <a:solidFill>
                  <a:srgbClr val="75787B"/>
                </a:solidFill>
                <a:uFillTx/>
                <a:latin typeface="Arial"/>
                <a:ea typeface="Arial"/>
                <a:cs typeface="Arial"/>
                <a:sym typeface="Arial"/>
              </a:defRPr>
            </a:lvl9pPr>
          </a:lstStyle>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9" name="Google Shape;9;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1pPr>
            <a:lvl2pPr algn="r" indent="0" lvl="1"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2pPr>
            <a:lvl3pPr algn="r" indent="0" lvl="2"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3pPr>
            <a:lvl4pPr algn="r" indent="0" lvl="3"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4pPr>
            <a:lvl5pPr algn="r" indent="0" lvl="4"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5pPr>
            <a:lvl6pPr algn="r" indent="0" lvl="5"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6pPr>
            <a:lvl7pPr algn="r" indent="0" lvl="6"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7pPr>
            <a:lvl8pPr algn="r" indent="0" lvl="7"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8pPr>
            <a:lvl9pPr algn="r" indent="0" lvl="8" marL="0" marR="0" rtl="0">
              <a:lnSpc>
                <a:spcPct val="100000"/>
              </a:lnSpc>
              <a:spcBef>
                <a:spcPts val="0"/>
              </a:spcBef>
              <a:spcAft>
                <a:spcPts val="0"/>
              </a:spcAft>
              <a:buClr>
                <a:srgbClr val="8E8A86"/>
              </a:buClr>
              <a:buSzPts val="1200"/>
              <a:buFont typeface="Arial"/>
              <a:buNone/>
              <a:defRPr b="0" cap="none" i="0" strike="noStrike" sz="1200" u="none">
                <a:solidFill>
                  <a:srgbClr val="8E8A86"/>
                </a:solidFill>
                <a:uFillTx/>
                <a:latin typeface="Arial"/>
                <a:ea typeface="Arial"/>
                <a:cs typeface="Arial"/>
                <a:sym typeface="Arial"/>
              </a:defRPr>
            </a:lvl9pPr>
          </a:lstStyle>
          <a:p>
            <a:pPr algn="r" indent="0" lvl="0" marL="0" rtl="0">
              <a:spcBef>
                <a:spcPts val="0"/>
              </a:spcBef>
              <a:spcAft>
                <a:spcPts val="0"/>
              </a:spcAft>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0" name="Google Shape;10;p2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685077" y="6452685"/>
            <a:ext cx="4778478" cy="230832"/>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spAutoFit/>
          </a:bodyPr>
          <a:lstStyle/>
          <a:p>
            <a:pPr algn="ctr" indent="0" lvl="0" marL="0" marR="0" rtl="0">
              <a:lnSpc>
                <a:spcPct val="100000"/>
              </a:lnSpc>
              <a:spcBef>
                <a:spcPts val="0"/>
              </a:spcBef>
              <a:spcAft>
                <a:spcPts val="0"/>
              </a:spcAft>
              <a:buClr>
                <a:srgbClr val="8E8A86"/>
              </a:buClr>
              <a:buSzPts val="900"/>
              <a:buFont typeface="Arial"/>
              <a:buNone/>
            </a:pPr>
            <a:r>
              <a:rPr b="0" cap="none" i="1" lang="en" strike="noStrike" sz="900" u="none">
                <a:solidFill>
                  <a:srgbClr val="8E8A86"/>
                </a:solidFill>
                <a:uFillTx/>
                <a:latin typeface="Arial"/>
                <a:ea typeface="Arial"/>
                <a:cs typeface="Arial"/>
                <a:sym typeface="Arial"/>
              </a:rPr>
              <a:t>© 2019 The Sage Group plc or its licensors. All rights reserved.</a:t>
            </a:r>
            <a:endParaRPr b="0" cap="none" i="0" strike="noStrike" sz="1400" u="none">
              <a:solidFill>
                <a:srgbClr val="000000"/>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1" name="Google Shape;11;p2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1"/>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03674" y="384882"/>
            <a:ext cx="2811682" cy="428400"/>
          </a:xfrm>
          <a:prstGeom prst="rect">
            <a:avLst/>
          </a:prstGeom>
          <a:noFill/>
          <a:ln>
            <a:noFill/>
          </a:ln>
        </p:spPr>
      </p:pic>
    </p:spTree>
  </p:cSld>
  <p:clrMap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ccent1="accent1" accent2="accent2" accent3="accent3" accent4="accent4" accent5="accent5" accent6="accent6" bg1="lt1" bg2="dk2" folHlink="folHlink" hlink="hlink" tx1="dk1" tx2="lt2"/>
  <p:sldLayoutIdLst>
    <p:sldLayoutId r:id="rId2" id="2147483661"/>
    <p:sldLayoutId r:id="rId3" id="2147483662"/>
    <p:sldLayoutId r:id="rId4" id="2147483663"/>
    <p:sldLayoutId r:id="rId5" id="2147483664"/>
    <p:sldLayoutId r:id="rId6" id="2147483665"/>
    <p:sldLayoutId r:id="rId7" id="2147483666"/>
    <p:sldLayoutId r:id="rId8" id="2147483667"/>
    <p:sldLayoutId r:id="rId9" id="2147483668"/>
    <p:sldLayoutId r:id="rId10" id="2147483669"/>
    <p:sldLayoutId r:id="rId11" id="2147483670"/>
    <p:sldLayoutId r:id="rId12" id="2147483671"/>
    <p:sldLayoutId r:id="rId13" id="2147483672"/>
    <p:sldLayoutId r:id="rId14" id="2147483673"/>
    <p:sldLayoutId r:id="rId15" id="2147483674"/>
    <p:sldLayoutId r:id="rId16" id="2147483675"/>
    <p:sldLayoutId r:id="rId17" id="2147483676"/>
    <p:sldLayoutId r:id="rId18" id="2147483677"/>
    <p:sldLayoutId r:id="rId19" id="2147483678"/>
    <p:sldLayoutId r:id="rId20" id="2147483679"/>
    <p:sldLayoutId r:id="rId21" id="2147483680"/>
    <p:sldLayoutId r:id="rId22" id="2147483681"/>
    <p:sldLayoutId r:id="rId23" id="2147483682"/>
    <p:sldLayoutId r:id="rId24" id="2147483683"/>
  </p:sldLayoutIdLst>
  <p:hf dt="0" ftr="0" hdr="0"/>
  <p:txStyles>
    <p:title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titleStyle>
    <p:body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bodyStyle>
    <p:otherStyle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uFillTx/>
          <a:latin typeface="Arial"/>
          <a:ea typeface="Arial"/>
          <a:cs typeface="Arial"/>
          <a:sym typeface="Arial"/>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 Id="rId2" Target="../notesSlides/notesSlide1.xml" Type="http://schemas.openxmlformats.org/officeDocument/2006/relationships/notesSlide"></Relationship><Relationship Id="rId3" Target="../media/image6.png" Type="http://schemas.openxmlformats.org/officeDocument/2006/relationships/image"></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0.xml" Type="http://schemas.openxmlformats.org/officeDocument/2006/relationships/notesSlide"></Relationship><Relationship Id="rId3" Target="../comments/comment4.xml" Type="http://schemas.openxmlformats.org/officeDocument/2006/relationships/comments"></Relationship><Relationship Id="rId4" Target="../media/image21.png" Type="http://schemas.openxmlformats.org/officeDocument/2006/relationships/image"></Relationship><Relationship Id="rId5" Target="../media/image6.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1.xml" Type="http://schemas.openxmlformats.org/officeDocument/2006/relationships/notesSlide"></Relationship><Relationship Id="rId3" Target="../media/image6.pn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2.xml" Type="http://schemas.openxmlformats.org/officeDocument/2006/relationships/notesSlide"></Relationship><Relationship Id="rId3" Target="../media/image6.png" Type="http://schemas.openxmlformats.org/officeDocument/2006/relationships/imag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3.xml" Type="http://schemas.openxmlformats.org/officeDocument/2006/relationships/notesSlide"></Relationship><Relationship Id="rId3" Target="../media/image6.png" Type="http://schemas.openxmlformats.org/officeDocument/2006/relationships/imag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4.xml" Type="http://schemas.openxmlformats.org/officeDocument/2006/relationships/notesSlide"></Relationship><Relationship Id="rId3" Target="../media/image10.png" Type="http://schemas.openxmlformats.org/officeDocument/2006/relationships/image"></Relationship><Relationship Id="rId4" Target="../media/image6.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5.xml" Type="http://schemas.openxmlformats.org/officeDocument/2006/relationships/notesSlide"></Relationship><Relationship Id="rId3" Target="../comments/comment5.xml" Type="http://schemas.openxmlformats.org/officeDocument/2006/relationships/comments"></Relationship><Relationship Id="rId4" Target="../media/image6.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16.xml" Type="http://schemas.openxmlformats.org/officeDocument/2006/relationships/notesSlide"></Relationship><Relationship Id="rId3" Target="../media/image6.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7.xml" Type="http://schemas.openxmlformats.org/officeDocument/2006/relationships/notesSlide"></Relationship><Relationship Id="rId3" Target="../media/image6.png" Type="http://schemas.openxmlformats.org/officeDocument/2006/relationships/image"></Relationship><Relationship Id="rId4" Target="../media/image15.png" Type="http://schemas.openxmlformats.org/officeDocument/2006/relationships/image"></Relationship><Relationship Id="rId5" Target="../media/image13.png" Type="http://schemas.openxmlformats.org/officeDocument/2006/relationships/image"></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8.xml" Type="http://schemas.openxmlformats.org/officeDocument/2006/relationships/notesSlide"></Relationship><Relationship Id="rId3" Target="../media/image6.png" Type="http://schemas.openxmlformats.org/officeDocument/2006/relationships/image"></Relationship><Relationship Id="rId4" Target="../media/image20.png" Type="http://schemas.openxmlformats.org/officeDocument/2006/relationships/image"></Relationship><Relationship Id="rId5" Target="../media/image12.png" Type="http://schemas.openxmlformats.org/officeDocument/2006/relationships/image"></Relationship><Relationship Id="rId6" Target="../media/image11.png" Type="http://schemas.openxmlformats.org/officeDocument/2006/relationships/image"></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9.xml" Type="http://schemas.openxmlformats.org/officeDocument/2006/relationships/notesSlide"></Relationship><Relationship Id="rId3" Target="../media/image6.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 Id="rId3" Target="../media/image6.png" Type="http://schemas.openxmlformats.org/officeDocument/2006/relationships/image"></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0.xml" Type="http://schemas.openxmlformats.org/officeDocument/2006/relationships/notesSlide"></Relationship><Relationship Id="rId3" Target="../media/image6.png" Type="http://schemas.openxmlformats.org/officeDocument/2006/relationships/image"></Relationship><Relationship Id="rId4" Target="../media/image19.png" Type="http://schemas.openxmlformats.org/officeDocument/2006/relationships/image"></Relationship></Relationships>
</file>

<file path=ppt/slides/_rels/slide21.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1.xml" Type="http://schemas.openxmlformats.org/officeDocument/2006/relationships/notesSlide"></Relationship><Relationship Id="rId3" Target="../media/image6.png" Type="http://schemas.openxmlformats.org/officeDocument/2006/relationships/image"></Relationship></Relationships>
</file>

<file path=ppt/slides/_rels/slide2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2.xml" Type="http://schemas.openxmlformats.org/officeDocument/2006/relationships/notesSlide"></Relationship><Relationship Id="rId3" Target="../comments/comment6.xml" Type="http://schemas.openxmlformats.org/officeDocument/2006/relationships/comments"></Relationship><Relationship Id="rId4" Target="../media/image6.png" Type="http://schemas.openxmlformats.org/officeDocument/2006/relationships/image"></Relationship><Relationship Id="rId5" Target="http://drive.google.com/file/d/1D6ByeUoRrcMuQoJHhuEDFvNMrKmiXK-c/view" TargetMode="External" Type="http://schemas.openxmlformats.org/officeDocument/2006/relationships/hyperlink"></Relationship><Relationship Id="rId6" Target="../media/image14.jpg" Type="http://schemas.openxmlformats.org/officeDocument/2006/relationships/image"></Relationship></Relationships>
</file>

<file path=ppt/slides/_rels/slide2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3.xml" Type="http://schemas.openxmlformats.org/officeDocument/2006/relationships/notesSlide"></Relationship><Relationship Id="rId3" Target="../media/image6.png" Type="http://schemas.openxmlformats.org/officeDocument/2006/relationships/image"></Relationship></Relationships>
</file>

<file path=ppt/slides/_rels/slide2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4.xml" Type="http://schemas.openxmlformats.org/officeDocument/2006/relationships/notesSlide"></Relationship><Relationship Id="rId3" Target="../media/image6.png" Type="http://schemas.openxmlformats.org/officeDocument/2006/relationships/image"></Relationship></Relationships>
</file>

<file path=ppt/slides/_rels/slide25.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5.xml" Type="http://schemas.openxmlformats.org/officeDocument/2006/relationships/notesSlide"></Relationship><Relationship Id="rId3" Target="../media/image6.png" Type="http://schemas.openxmlformats.org/officeDocument/2006/relationships/image"></Relationship></Relationships>
</file>

<file path=ppt/slides/_rels/slide2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6.xml" Type="http://schemas.openxmlformats.org/officeDocument/2006/relationships/notesSlide"></Relationship><Relationship Id="rId3" Target="../comments/comment7.xml" Type="http://schemas.openxmlformats.org/officeDocument/2006/relationships/comments"></Relationship><Relationship Id="rId4" Target="../media/image6.png" Type="http://schemas.openxmlformats.org/officeDocument/2006/relationships/image"></Relationship></Relationships>
</file>

<file path=ppt/slides/_rels/slide27.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7.xml" Type="http://schemas.openxmlformats.org/officeDocument/2006/relationships/notesSlide"></Relationship><Relationship Id="rId3" Target="../media/image6.png" Type="http://schemas.openxmlformats.org/officeDocument/2006/relationships/image"></Relationship></Relationships>
</file>

<file path=ppt/slides/_rels/slide28.xml.rels><?xml version="1.0" standalone="yes" ?><Relationships xmlns="http://schemas.openxmlformats.org/package/2006/relationships"><Relationship Id="rId1" Target="../slideLayouts/slideLayout4.xml" Type="http://schemas.openxmlformats.org/officeDocument/2006/relationships/slideLayout"></Relationship><Relationship Id="rId2" Target="../notesSlides/notesSlide28.xml" Type="http://schemas.openxmlformats.org/officeDocument/2006/relationships/notesSlide"></Relationship><Relationship Id="rId3" Target="../media/image16.png" Type="http://schemas.openxmlformats.org/officeDocument/2006/relationships/image"></Relationship></Relationships>
</file>

<file path=ppt/slides/_rels/slide29.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29.xml" Type="http://schemas.openxmlformats.org/officeDocument/2006/relationships/notesSlide"></Relationship><Relationship Id="rId3" Target="../media/image6.png" Type="http://schemas.openxmlformats.org/officeDocument/2006/relationships/imag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 Id="rId3" Target="../comments/comment1.xml" Type="http://schemas.openxmlformats.org/officeDocument/2006/relationships/comments"></Relationship><Relationship Id="rId4" Target="../media/image6.png" Type="http://schemas.openxmlformats.org/officeDocument/2006/relationships/image"></Relationship></Relationships>
</file>

<file path=ppt/slides/_rels/slide3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0.xml" Type="http://schemas.openxmlformats.org/officeDocument/2006/relationships/notesSlide"></Relationship><Relationship Id="rId3" Target="../media/image6.png" Type="http://schemas.openxmlformats.org/officeDocument/2006/relationships/image"></Relationship></Relationships>
</file>

<file path=ppt/slides/_rels/slide3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1.xml" Type="http://schemas.openxmlformats.org/officeDocument/2006/relationships/notesSlide"></Relationship><Relationship Id="rId3" Target="../media/image6.png" Type="http://schemas.openxmlformats.org/officeDocument/2006/relationships/image"></Relationship></Relationships>
</file>

<file path=ppt/slides/_rels/slide32.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2.xml" Type="http://schemas.openxmlformats.org/officeDocument/2006/relationships/notesSlide"></Relationship><Relationship Id="rId3" Target="../media/image6.png" Type="http://schemas.openxmlformats.org/officeDocument/2006/relationships/image"></Relationship></Relationships>
</file>

<file path=ppt/slides/_rels/slide3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3.xml" Type="http://schemas.openxmlformats.org/officeDocument/2006/relationships/notesSlide"></Relationship><Relationship Id="rId3" Target="../media/image6.png" Type="http://schemas.openxmlformats.org/officeDocument/2006/relationships/image"></Relationship></Relationships>
</file>

<file path=ppt/slides/_rels/slide34.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4.xml" Type="http://schemas.openxmlformats.org/officeDocument/2006/relationships/notesSlide"></Relationship><Relationship Id="rId3" Target="../media/image18.png" Type="http://schemas.openxmlformats.org/officeDocument/2006/relationships/image"></Relationship><Relationship Id="rId4" Target="../media/image6.png" Type="http://schemas.openxmlformats.org/officeDocument/2006/relationships/image"></Relationship></Relationships>
</file>

<file path=ppt/slides/_rels/slide3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5.xml" Type="http://schemas.openxmlformats.org/officeDocument/2006/relationships/notesSlide"></Relationship><Relationship Id="rId3" Target="../media/image6.png" Type="http://schemas.openxmlformats.org/officeDocument/2006/relationships/image"></Relationship></Relationships>
</file>

<file path=ppt/slides/_rels/slide3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6.xml" Type="http://schemas.openxmlformats.org/officeDocument/2006/relationships/notesSlide"></Relationship><Relationship Id="rId3" Target="../media/image6.png" Type="http://schemas.openxmlformats.org/officeDocument/2006/relationships/image"></Relationship></Relationships>
</file>

<file path=ppt/slides/_rels/slide37.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7.xml" Type="http://schemas.openxmlformats.org/officeDocument/2006/relationships/notesSlide"></Relationship><Relationship Id="rId3" Target="../media/image6.png" Type="http://schemas.openxmlformats.org/officeDocument/2006/relationships/image"></Relationship><Relationship Id="rId4" Target="../media/image17.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4.xml" Type="http://schemas.openxmlformats.org/officeDocument/2006/relationships/notesSlide"></Relationship><Relationship Id="rId3" Target="../comments/comment2.xml" Type="http://schemas.openxmlformats.org/officeDocument/2006/relationships/comments"></Relationship><Relationship Id="rId4" Target="../media/image6.pn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 Id="rId3" Target="../comments/comment3.xml" Type="http://schemas.openxmlformats.org/officeDocument/2006/relationships/comments"></Relationship><Relationship Id="rId4" Target="../media/image6.png" Type="http://schemas.openxmlformats.org/officeDocument/2006/relationships/image"></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6.xml" Type="http://schemas.openxmlformats.org/officeDocument/2006/relationships/notesSlide"></Relationship><Relationship Id="rId3" Target="../media/image8.png" Type="http://schemas.openxmlformats.org/officeDocument/2006/relationships/image"></Relationship><Relationship Id="rId4" Target="../media/image6.png" Type="http://schemas.openxmlformats.org/officeDocument/2006/relationships/image"></Relationship></Relationships>
</file>

<file path=ppt/slides/_rels/slide7.xml.rels><?xml version="1.0" standalone="yes" ?><Relationships xmlns="http://schemas.openxmlformats.org/package/2006/relationships"><Relationship Id="rId1" Target="../slideLayouts/slideLayout3.xml" Type="http://schemas.openxmlformats.org/officeDocument/2006/relationships/slideLayout"></Relationship><Relationship Id="rId2" Target="../notesSlides/notesSlide7.xml" Type="http://schemas.openxmlformats.org/officeDocument/2006/relationships/notesSlide"></Relationship><Relationship Id="rId3" Target="../media/image6.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8.xml" Type="http://schemas.openxmlformats.org/officeDocument/2006/relationships/notesSlide"></Relationship><Relationship Id="rId3" Target="../media/image7.png" Type="http://schemas.openxmlformats.org/officeDocument/2006/relationships/image"></Relationship><Relationship Id="rId4" Target="../media/image6.png" Type="http://schemas.openxmlformats.org/officeDocument/2006/relationships/image"></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9.xml" Type="http://schemas.openxmlformats.org/officeDocument/2006/relationships/notesSlide"></Relationship><Relationship Id="rId3" Target="https://sustainabledevelopment.un.org/post2015/transformingourworld" TargetMode="External" Type="http://schemas.openxmlformats.org/officeDocument/2006/relationships/hyperlink"></Relationship><Relationship Id="rId4" Target="https://sustainabledevelopment.un.org/sdgs" TargetMode="External" Type="http://schemas.openxmlformats.org/officeDocument/2006/relationships/hyperlink"></Relationship><Relationship Id="rId5" Target="http://www.youtube.com/watch?v=cBxN9E5f7pc" TargetMode="External" Type="http://schemas.openxmlformats.org/officeDocument/2006/relationships/hyperlink"></Relationship><Relationship Id="rId6" Target="../media/image9.jpg" Type="http://schemas.openxmlformats.org/officeDocument/2006/relationships/image"></Relationship><Relationship Id="rId7" Target="https://youtu.be/cBxN9E5f7pc" TargetMode="External" Type="http://schemas.openxmlformats.org/officeDocument/2006/relationships/hyperlink"></Relationship><Relationship Id="rId8" Target="../media/image6.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2" name="Shape 14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3" name="Google Shape;143;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6166" y="2966345"/>
            <a:ext cx="4982448"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b" anchorCtr="0" bIns="0" lIns="0" rIns="0" spcFirstLastPara="1" tIns="0" wrap="square">
            <a:noAutofit/>
          </a:bodyPr>
          <a:lstStyle/>
          <a:p>
            <a:pPr algn="ctr" indent="0" lvl="0" marL="0" rtl="0">
              <a:lnSpc>
                <a:spcPct val="100000"/>
              </a:lnSpc>
              <a:spcBef>
                <a:spcPts val="0"/>
              </a:spcBef>
              <a:spcAft>
                <a:spcPts val="0"/>
              </a:spcAft>
              <a:buClr>
                <a:schemeClr val="accent1"/>
              </a:buClr>
              <a:buSzPts val="3200"/>
              <a:buFont typeface="Arial"/>
              <a:buNone/>
            </a:pPr>
            <a:r>
              <a:rPr lang="en">
                <a:uFillTx/>
              </a:rPr>
              <a:t>Sage FutureMakers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4" name="Google Shape;144;p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25589" y="3806134"/>
            <a:ext cx="4983025" cy="54814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ctr" indent="0" lvl="0" marL="0" rtl="0">
              <a:spcBef>
                <a:spcPts val="0"/>
              </a:spcBef>
              <a:spcAft>
                <a:spcPts val="0"/>
              </a:spcAft>
              <a:buClr>
                <a:srgbClr val="FFFFFF"/>
              </a:buClr>
              <a:buSzPts val="2800"/>
              <a:buNone/>
            </a:pPr>
            <a:r>
              <a:rPr i="0" lang="en" sz="3000">
                <a:solidFill>
                  <a:srgbClr val="FFFFFF"/>
                </a:solidFill>
                <a:uFillTx/>
                <a:latin typeface="Avenir"/>
                <a:ea typeface="Avenir"/>
                <a:cs typeface="Avenir"/>
                <a:sym typeface="Avenir"/>
              </a:rPr>
              <a:t>Day 1</a:t>
            </a:r>
            <a:endParaRPr i="0" sz="3000">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5" name="Google Shape;145;p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1" name="Shape 24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2" name="Google Shape;242;g47648fd44f_0_6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SDG #1: No Poverty - Targets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3" name="Google Shape;243;g47648fd44f_0_6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4" name="Google Shape;244;g47648fd44f_0_6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5" name="Google Shape;245;g47648fd44f_0_6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4"/>
          <a:srcRect b="39441"/>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1518200"/>
            <a:ext cx="11100624" cy="4474623"/>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46" name="Google Shape;246;g47648fd44f_0_6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5"/>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0" name="Shape 25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1" name="Google Shape;251;g47648fd44f_0_7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Workshop Session 1: </a:t>
            </a:r>
            <a:endParaRPr sz="3600">
              <a:uFillTx/>
            </a:endParaRPr>
          </a:p>
          <a:p>
            <a:pPr algn="ctr" indent="0" lvl="0" marL="0" rtl="0">
              <a:lnSpc>
                <a:spcPct val="100000"/>
              </a:lnSpc>
              <a:spcBef>
                <a:spcPts val="0"/>
              </a:spcBef>
              <a:spcAft>
                <a:spcPts val="0"/>
              </a:spcAft>
              <a:buClr>
                <a:schemeClr val="dk2"/>
              </a:buClr>
              <a:buSzPts val="3200"/>
              <a:buFont typeface="Arial"/>
              <a:buNone/>
            </a:pPr>
            <a:r>
              <a:rPr lang="en" sz="3600">
                <a:solidFill>
                  <a:srgbClr val="FFFFFF"/>
                </a:solidFill>
                <a:uFillTx/>
              </a:rPr>
              <a:t>Part A - Coding Skills</a:t>
            </a:r>
            <a:endParaRPr sz="3600">
              <a:solidFill>
                <a:srgbClr val="FFFFFF"/>
              </a:solidFill>
              <a:uFillTx/>
            </a:endParaRPr>
          </a:p>
          <a:p>
            <a:pPr algn="l" indent="0" lvl="0" marL="0" rtl="0">
              <a:lnSpc>
                <a:spcPct val="100000"/>
              </a:lnSpc>
              <a:spcBef>
                <a:spcPts val="0"/>
              </a:spcBef>
              <a:spcAft>
                <a:spcPts val="0"/>
              </a:spcAft>
              <a:buClr>
                <a:schemeClr val="dk2"/>
              </a:buClr>
              <a:buSzPts val="3200"/>
              <a:buFont typeface="Arial"/>
              <a:buNone/>
            </a:pPr>
            <a:r>
              <a:rPr>
                <a:uFillTx/>
              </a:rPr>
              <a:t/>
            </a:r>
            <a:endParaRPr sz="3600">
              <a:solidFill>
                <a:srgbClr val="FFFFFF"/>
              </a:solidFill>
              <a:uFillTx/>
            </a:endParaRPr>
          </a:p>
          <a:p>
            <a:pPr algn="ctr" indent="0" lvl="0" marL="0" rtl="0">
              <a:lnSpc>
                <a:spcPct val="100000"/>
              </a:lnSpc>
              <a:spcBef>
                <a:spcPts val="0"/>
              </a:spcBef>
              <a:spcAft>
                <a:spcPts val="0"/>
              </a:spcAft>
              <a:buClr>
                <a:schemeClr val="dk2"/>
              </a:buClr>
              <a:buSzPts val="3200"/>
              <a:buFont typeface="Arial"/>
              <a:buNone/>
            </a:pPr>
            <a:r>
              <a:rPr b="0" lang="en" sz="3000">
                <a:solidFill>
                  <a:srgbClr val="FFFFFF"/>
                </a:solidFill>
                <a:uFillTx/>
              </a:rPr>
              <a:t>&gt; Open Workshop Manual</a:t>
            </a:r>
            <a:endParaRPr b="0" sz="30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2" name="Google Shape;252;g47648fd44f_0_7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6" name="Shape 25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7" name="Google Shape;257;g47648fd44f_0_8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1000"/>
              </a:spcAft>
              <a:buClr>
                <a:schemeClr val="dk2"/>
              </a:buClr>
              <a:buSzPts val="3200"/>
              <a:buFont typeface="Arial"/>
              <a:buNone/>
            </a:pPr>
            <a:r>
              <a:rPr lang="en" sz="3600">
                <a:uFillTx/>
              </a:rPr>
              <a:t>Lunch Break</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58" name="Google Shape;258;g47648fd44f_0_8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2" name="Shape 26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3" name="Google Shape;263;g47648fd44f_0_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0025" y="1042149"/>
            <a:ext cx="10908900" cy="5059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SzPts val="3200"/>
              <a:buNone/>
            </a:pPr>
            <a:r>
              <a:rPr>
                <a:uFillTx/>
              </a:rPr>
              <a:t/>
            </a:r>
            <a:endParaRPr>
              <a:uFillTx/>
            </a:endParaRPr>
          </a:p>
          <a:p>
            <a:pPr algn="ctr" indent="0" lvl="0" marL="0" rtl="0">
              <a:lnSpc>
                <a:spcPct val="100000"/>
              </a:lnSpc>
              <a:spcBef>
                <a:spcPts val="0"/>
              </a:spcBef>
              <a:spcAft>
                <a:spcPts val="0"/>
              </a:spcAft>
              <a:buSzPts val="3200"/>
              <a:buNone/>
            </a:pPr>
            <a:r>
              <a:rPr>
                <a:uFillTx/>
              </a:rPr>
              <a:t/>
            </a:r>
            <a:endParaRPr>
              <a:uFillTx/>
            </a:endParaRPr>
          </a:p>
          <a:p>
            <a:pPr algn="ctr" indent="0" lvl="0" marL="0" rtl="0">
              <a:lnSpc>
                <a:spcPct val="100000"/>
              </a:lnSpc>
              <a:spcBef>
                <a:spcPts val="0"/>
              </a:spcBef>
              <a:spcAft>
                <a:spcPts val="0"/>
              </a:spcAft>
              <a:buSzPts val="3200"/>
              <a:buNone/>
            </a:pPr>
            <a:r>
              <a:rPr>
                <a:uFillTx/>
              </a:rPr>
              <a:t/>
            </a:r>
            <a:endParaRPr>
              <a:uFillTx/>
            </a:endParaRPr>
          </a:p>
          <a:p>
            <a:pPr algn="ctr" indent="0" lvl="0" marL="0" rtl="0">
              <a:lnSpc>
                <a:spcPct val="100000"/>
              </a:lnSpc>
              <a:spcBef>
                <a:spcPts val="0"/>
              </a:spcBef>
              <a:spcAft>
                <a:spcPts val="0"/>
              </a:spcAft>
              <a:buSzPts val="3200"/>
              <a:buNone/>
            </a:pPr>
            <a:r>
              <a:rPr lang="en" sz="4800">
                <a:uFillTx/>
              </a:rPr>
              <a:t>AI Ethics Game</a:t>
            </a:r>
            <a:endParaRPr sz="48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4" name="Google Shape;264;g47648fd44f_0_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5" name="Google Shape;265;g47648fd44f_0_8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9975" y="3962400"/>
            <a:ext cx="11123100" cy="169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 sz="2200">
                <a:solidFill>
                  <a:srgbClr val="141414"/>
                </a:solidFill>
                <a:uFillTx/>
              </a:rPr>
              <a:t>Instructions:</a:t>
            </a:r>
            <a:r>
              <a:rPr lang="en" sz="2200">
                <a:solidFill>
                  <a:srgbClr val="141414"/>
                </a:solidFill>
                <a:uFillTx/>
              </a:rPr>
              <a:t> Each student / trainer writes their name and an interesting random fact, something unique that no one knows about them, on a piece of paper and crumples it into a ball. Ideally, all participants should stand in a circle. When everyone has their paper ball ready, have them toss them back and forth around the room until the leader then yells “Stop!”, so no one knows whose ball they are holding. Each participant unfolds the paper ball they are holding and reads out loud what is written there.</a:t>
            </a:r>
            <a:endParaRPr sz="2200">
              <a:solidFill>
                <a:srgbClr val="141414"/>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66" name="Google Shape;266;g47648fd44f_0_8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0" name="Shape 27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1" name="Google Shape;271;g47648fd44f_0_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Youtube decides what you see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2" name="Google Shape;272;g47648fd44f_0_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3" name="Google Shape;273;g47648fd44f_0_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4" name="Google Shape;274;g47648fd44f_0_9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4552"/>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1483075"/>
            <a:ext cx="7038276" cy="4182425"/>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5" name="Google Shape;275;g47648fd44f_0_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709175" y="1483075"/>
            <a:ext cx="3912900" cy="4182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lang="en" sz="1800">
                <a:solidFill>
                  <a:srgbClr val="141414"/>
                </a:solidFill>
                <a:uFillTx/>
              </a:rPr>
              <a:t>In the case of Youtube or other social media, </a:t>
            </a:r>
            <a:r>
              <a:rPr b="1" lang="en" sz="1800">
                <a:solidFill>
                  <a:srgbClr val="00DC00"/>
                </a:solidFill>
                <a:uFillTx/>
              </a:rPr>
              <a:t>bias</a:t>
            </a:r>
            <a:r>
              <a:rPr lang="en" sz="1800">
                <a:solidFill>
                  <a:srgbClr val="141414"/>
                </a:solidFill>
                <a:uFillTx/>
              </a:rPr>
              <a:t> isn’t the biggest concern. </a:t>
            </a:r>
            <a:endParaRPr sz="1800">
              <a:solidFill>
                <a:srgbClr val="141414"/>
              </a:solidFill>
              <a:uFillTx/>
            </a:endParaRPr>
          </a:p>
          <a:p>
            <a:pPr algn="l" indent="0" lvl="0" marL="0" rtl="0">
              <a:spcBef>
                <a:spcPts val="0"/>
              </a:spcBef>
              <a:spcAft>
                <a:spcPts val="0"/>
              </a:spcAft>
              <a:buNone/>
            </a:pPr>
            <a:r>
              <a:rPr>
                <a:uFillTx/>
              </a:rPr>
              <a:t/>
            </a:r>
            <a:endParaRPr sz="1800">
              <a:solidFill>
                <a:srgbClr val="141414"/>
              </a:solidFill>
              <a:uFillTx/>
            </a:endParaRPr>
          </a:p>
          <a:p>
            <a:pPr algn="l" indent="0" lvl="0" marL="0" rtl="0">
              <a:spcBef>
                <a:spcPts val="0"/>
              </a:spcBef>
              <a:spcAft>
                <a:spcPts val="0"/>
              </a:spcAft>
              <a:buNone/>
            </a:pPr>
            <a:r>
              <a:rPr lang="en" sz="1800">
                <a:solidFill>
                  <a:srgbClr val="141414"/>
                </a:solidFill>
                <a:uFillTx/>
              </a:rPr>
              <a:t>The bigger issue is that their AI isn’t designed to help you get what you want — it can get you </a:t>
            </a:r>
            <a:r>
              <a:rPr b="1" lang="en" sz="1800">
                <a:solidFill>
                  <a:schemeClr val="accent1"/>
                </a:solidFill>
                <a:uFillTx/>
              </a:rPr>
              <a:t>addicted</a:t>
            </a:r>
            <a:r>
              <a:rPr lang="en" sz="1800">
                <a:solidFill>
                  <a:srgbClr val="141414"/>
                </a:solidFill>
                <a:uFillTx/>
              </a:rPr>
              <a:t> to things you see like “funny cat videos”. Their AI is trained to make recommendations that keep you on the platform for as long as possible.</a:t>
            </a:r>
            <a:endParaRPr sz="1800">
              <a:solidFill>
                <a:srgbClr val="141414"/>
              </a:solidFill>
              <a:uFillTx/>
            </a:endParaRPr>
          </a:p>
          <a:p>
            <a:pPr algn="l" indent="0" lvl="0" marL="0" rtl="0">
              <a:spcBef>
                <a:spcPts val="0"/>
              </a:spcBef>
              <a:spcAft>
                <a:spcPts val="0"/>
              </a:spcAft>
              <a:buNone/>
            </a:pPr>
            <a:r>
              <a:rPr>
                <a:uFillTx/>
              </a:rPr>
              <a:t/>
            </a:r>
            <a:endParaRPr sz="1800">
              <a:solidFill>
                <a:srgbClr val="141414"/>
              </a:solidFill>
              <a:uFillTx/>
            </a:endParaRPr>
          </a:p>
          <a:p>
            <a:pPr algn="l" indent="0" lvl="0" marL="0" rtl="0">
              <a:spcBef>
                <a:spcPts val="0"/>
              </a:spcBef>
              <a:spcAft>
                <a:spcPts val="0"/>
              </a:spcAft>
              <a:buNone/>
            </a:pPr>
            <a:r>
              <a:rPr lang="en" sz="1800">
                <a:solidFill>
                  <a:srgbClr val="141414"/>
                </a:solidFill>
                <a:uFillTx/>
              </a:rPr>
              <a:t>Another big issue is </a:t>
            </a:r>
            <a:r>
              <a:rPr b="1" lang="en" sz="1800">
                <a:solidFill>
                  <a:schemeClr val="accent1"/>
                </a:solidFill>
                <a:uFillTx/>
              </a:rPr>
              <a:t>privacy</a:t>
            </a:r>
            <a:r>
              <a:rPr lang="en" sz="1800">
                <a:solidFill>
                  <a:srgbClr val="141414"/>
                </a:solidFill>
                <a:uFillTx/>
              </a:rPr>
              <a:t>, as data collected about users can be leaked and used by bad actors. </a:t>
            </a:r>
            <a:endParaRPr sz="1800">
              <a:solidFill>
                <a:srgbClr val="141414"/>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76" name="Google Shape;276;g47648fd44f_0_9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0" name="Shape 2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1" name="Google Shape;281;g47648fd44f_0_10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Workshop Session 2: </a:t>
            </a:r>
            <a:endParaRPr sz="3600">
              <a:uFillTx/>
            </a:endParaRPr>
          </a:p>
          <a:p>
            <a:pPr algn="ctr" indent="0" lvl="0" marL="0" rtl="0">
              <a:lnSpc>
                <a:spcPct val="100000"/>
              </a:lnSpc>
              <a:spcBef>
                <a:spcPts val="0"/>
              </a:spcBef>
              <a:spcAft>
                <a:spcPts val="0"/>
              </a:spcAft>
              <a:buClr>
                <a:schemeClr val="dk2"/>
              </a:buClr>
              <a:buSzPts val="3200"/>
              <a:buFont typeface="Arial"/>
              <a:buNone/>
            </a:pPr>
            <a:r>
              <a:rPr lang="en" sz="3600">
                <a:solidFill>
                  <a:srgbClr val="FFFFFF"/>
                </a:solidFill>
                <a:uFillTx/>
              </a:rPr>
              <a:t>Part B - AI Tools &amp; APIs</a:t>
            </a:r>
            <a:endParaRPr sz="3600">
              <a:solidFill>
                <a:srgbClr val="FFFFFF"/>
              </a:solidFill>
              <a:uFillTx/>
            </a:endParaRPr>
          </a:p>
          <a:p>
            <a:pPr algn="l" indent="0" lvl="0" marL="0" rtl="0">
              <a:lnSpc>
                <a:spcPct val="100000"/>
              </a:lnSpc>
              <a:spcBef>
                <a:spcPts val="0"/>
              </a:spcBef>
              <a:spcAft>
                <a:spcPts val="0"/>
              </a:spcAft>
              <a:buClr>
                <a:schemeClr val="dk2"/>
              </a:buClr>
              <a:buSzPts val="3200"/>
              <a:buFont typeface="Arial"/>
              <a:buNone/>
            </a:pPr>
            <a:r>
              <a:rPr>
                <a:uFillTx/>
              </a:rPr>
              <a:t/>
            </a:r>
            <a:endParaRPr sz="3600">
              <a:solidFill>
                <a:srgbClr val="FFFFFF"/>
              </a:solidFill>
              <a:uFillTx/>
            </a:endParaRPr>
          </a:p>
          <a:p>
            <a:pPr algn="ctr" indent="0" lvl="0" marL="0" rtl="0">
              <a:lnSpc>
                <a:spcPct val="100000"/>
              </a:lnSpc>
              <a:spcBef>
                <a:spcPts val="0"/>
              </a:spcBef>
              <a:spcAft>
                <a:spcPts val="0"/>
              </a:spcAft>
              <a:buClr>
                <a:schemeClr val="dk2"/>
              </a:buClr>
              <a:buSzPts val="3200"/>
              <a:buFont typeface="Arial"/>
              <a:buNone/>
            </a:pPr>
            <a:r>
              <a:rPr b="0" lang="en" sz="3000">
                <a:solidFill>
                  <a:srgbClr val="FFFFFF"/>
                </a:solidFill>
                <a:uFillTx/>
              </a:rPr>
              <a:t>&gt; Open Workshop Manual</a:t>
            </a:r>
            <a:endParaRPr b="0" sz="30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2" name="Google Shape;282;g47648fd44f_0_10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6" name="Shape 28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7" name="Google Shape;287;g47648fd44f_0_109"/>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Human Centered Design</a:t>
            </a:r>
            <a:endParaRPr sz="3600">
              <a:uFillTx/>
            </a:endParaRPr>
          </a:p>
          <a:p>
            <a:pPr algn="ctr" indent="0" lvl="0" marL="0" rtl="0">
              <a:lnSpc>
                <a:spcPct val="100000"/>
              </a:lnSpc>
              <a:spcBef>
                <a:spcPts val="1000"/>
              </a:spcBef>
              <a:spcAft>
                <a:spcPts val="0"/>
              </a:spcAft>
              <a:buClr>
                <a:schemeClr val="dk2"/>
              </a:buClr>
              <a:buSzPts val="3200"/>
              <a:buFont typeface="Arial"/>
              <a:buNone/>
            </a:pPr>
            <a:r>
              <a:rPr lang="en" sz="3600">
                <a:solidFill>
                  <a:srgbClr val="FFFFFF"/>
                </a:solidFill>
                <a:uFillTx/>
              </a:rPr>
              <a:t>(HCD)</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88" name="Google Shape;288;g47648fd44f_0_109"/>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2" name="Shape 29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3" name="Google Shape;293;g47648fd44f_0_1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Poor vs. Good design</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4" name="Google Shape;294;g47648fd44f_0_1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5" name="Google Shape;295;g47648fd44f_0_11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6" name="Google Shape;296;g47648fd44f_0_11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7" name="Google Shape;297;g47648fd44f_0_11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12850" y="1451350"/>
            <a:ext cx="4527091" cy="4527173"/>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98" name="Google Shape;298;g47648fd44f_0_11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5"/>
          <a:srcRect b="21100" l="2704" r="2742" t="866"/>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45650" y="1451350"/>
            <a:ext cx="5284800" cy="4527175"/>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2" name="Shape 30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3" name="Google Shape;303;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Human Centered Design</a:t>
            </a:r>
            <a:r>
              <a:rPr lang="en">
                <a:uFillTx/>
              </a:rPr>
              <a:t> </a:t>
            </a:r>
            <a:r>
              <a:rPr lang="en">
                <a:uFillTx/>
              </a:rPr>
              <a:t>(</a:t>
            </a:r>
            <a:r>
              <a:rPr lang="en">
                <a:uFillTx/>
              </a:rPr>
              <a:t>H</a:t>
            </a:r>
            <a:r>
              <a:rPr lang="en">
                <a:uFillTx/>
              </a:rPr>
              <a:t>C</a:t>
            </a:r>
            <a:r>
              <a:rPr lang="en">
                <a:uFillTx/>
              </a:rPr>
              <a:t>D</a:t>
            </a:r>
            <a:r>
              <a:rPr lang="en">
                <a:uFillTx/>
              </a:rPr>
              <a: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4" name="Google Shape;304;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5" name="Google Shape;305;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6" name="Google Shape;306;g47648fd44f_0_15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7" name="Google Shape;307;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1177625"/>
            <a:ext cx="7504200" cy="38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381000" lvl="0" marL="457200" rtl="0">
              <a:spcBef>
                <a:spcPts val="0"/>
              </a:spcBef>
              <a:spcAft>
                <a:spcPts val="0"/>
              </a:spcAft>
              <a:buSzPts val="2400"/>
              <a:buAutoNum type="arabicParenR"/>
            </a:pPr>
            <a:r>
              <a:rPr lang="en" sz="2400">
                <a:uFillTx/>
              </a:rPr>
              <a:t>Put human at the heart of your design:</a:t>
            </a:r>
            <a:endParaRPr sz="2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8" name="Google Shape;308;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4087225"/>
            <a:ext cx="10386300" cy="38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381000" lvl="0" marL="457200" rtl="0">
              <a:spcBef>
                <a:spcPts val="0"/>
              </a:spcBef>
              <a:spcAft>
                <a:spcPts val="0"/>
              </a:spcAft>
              <a:buSzPts val="2400"/>
              <a:buAutoNum startAt="2" type="arabicParenR"/>
            </a:pPr>
            <a:r>
              <a:rPr lang="en" sz="2400">
                <a:uFillTx/>
              </a:rPr>
              <a:t>Treat users as an equal, not dependent, include them in the process:</a:t>
            </a:r>
            <a:endParaRPr sz="2400">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09" name="Google Shape;309;g47648fd44f_0_15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4"/>
          <a:srcRect b="22162" l="21623" r="21154" t="23103"/>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669280" y="2046592"/>
            <a:ext cx="1288869" cy="1325571"/>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0" name="Google Shape;310;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734069">
            <a:off x="7125405" y="1918179"/>
            <a:ext cx="2603428" cy="445967"/>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 sz="1800">
                <a:solidFill>
                  <a:srgbClr val="CE0058"/>
                </a:solidFill>
                <a:uFillTx/>
              </a:rPr>
              <a:t>Understand problems </a:t>
            </a:r>
            <a:endParaRPr b="1" sz="1800">
              <a:solidFill>
                <a:srgbClr val="CE0058"/>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1" name="Google Shape;311;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15728">
            <a:off x="2956347" y="1917706"/>
            <a:ext cx="2600981" cy="446989"/>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r" indent="0" lvl="0" marL="0" rtl="0">
              <a:spcBef>
                <a:spcPts val="0"/>
              </a:spcBef>
              <a:spcAft>
                <a:spcPts val="0"/>
              </a:spcAft>
              <a:buNone/>
            </a:pPr>
            <a:r>
              <a:rPr b="1" lang="en" sz="1800">
                <a:solidFill>
                  <a:srgbClr val="8246AF"/>
                </a:solidFill>
                <a:uFillTx/>
              </a:rPr>
              <a:t>Listen them actively </a:t>
            </a:r>
            <a:endParaRPr b="1" sz="1800">
              <a:solidFill>
                <a:srgbClr val="8246AF"/>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2" name="Google Shape;312;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790641">
            <a:off x="2956055" y="3133516"/>
            <a:ext cx="2601705" cy="4464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r" indent="0" lvl="0" marL="0" rtl="0">
              <a:spcBef>
                <a:spcPts val="0"/>
              </a:spcBef>
              <a:spcAft>
                <a:spcPts val="0"/>
              </a:spcAft>
              <a:buNone/>
            </a:pPr>
            <a:r>
              <a:rPr b="1" lang="en" sz="1800">
                <a:solidFill>
                  <a:srgbClr val="00DC00"/>
                </a:solidFill>
                <a:uFillTx/>
              </a:rPr>
              <a:t>Research their needs</a:t>
            </a:r>
            <a:endParaRPr b="1" sz="1800">
              <a:solidFill>
                <a:srgbClr val="00DC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3" name="Google Shape;313;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834100" y="2539768"/>
            <a:ext cx="2614500" cy="443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r" indent="0" lvl="0" marL="0" rtl="0">
              <a:spcBef>
                <a:spcPts val="0"/>
              </a:spcBef>
              <a:spcAft>
                <a:spcPts val="0"/>
              </a:spcAft>
              <a:buNone/>
            </a:pPr>
            <a:r>
              <a:rPr b="1" lang="en" sz="1800">
                <a:solidFill>
                  <a:srgbClr val="CE0058"/>
                </a:solidFill>
                <a:uFillTx/>
              </a:rPr>
              <a:t>Emphasise with them</a:t>
            </a:r>
            <a:endParaRPr b="1" sz="1800">
              <a:solidFill>
                <a:srgbClr val="CE0058"/>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4" name="Google Shape;314;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829476">
            <a:off x="7094990" y="3133410"/>
            <a:ext cx="2600121" cy="44663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 sz="1800">
                <a:solidFill>
                  <a:srgbClr val="8246AF"/>
                </a:solidFill>
                <a:uFillTx/>
              </a:rPr>
              <a:t>Include in the process</a:t>
            </a:r>
            <a:endParaRPr b="1" sz="1800">
              <a:solidFill>
                <a:srgbClr val="8246AF"/>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5" name="Google Shape;315;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191297" y="2518242"/>
            <a:ext cx="3147000" cy="4437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 sz="1800">
                <a:solidFill>
                  <a:srgbClr val="00DC00"/>
                </a:solidFill>
                <a:uFillTx/>
              </a:rPr>
              <a:t>Put yourself in their shoes</a:t>
            </a:r>
            <a:endParaRPr b="1" sz="1800">
              <a:solidFill>
                <a:srgbClr val="00DC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6" name="Google Shape;316;g47648fd44f_0_15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95964" y="5168260"/>
            <a:ext cx="1591500" cy="624900"/>
          </a:xfrm>
          <a:prstGeom prst="rightArrow">
            <a:avLst>
              <a:gd fmla="val 54080" name="adj1"/>
              <a:gd fmla="val 50000" name="adj2"/>
            </a:avLst>
          </a:prstGeom>
          <a:gradFill>
            <a:gsLst>
              <a:gs pos="0">
                <a:srgbClr val="00FD00"/>
              </a:gs>
              <a:gs pos="7000">
                <a:srgbClr val="3EFE3E"/>
              </a:gs>
              <a:gs pos="100000">
                <a:srgbClr val="7CFF7C"/>
              </a:gs>
            </a:gsLst>
            <a:path path="circle">
              <a:fillToRect b="50" l="50" r="50" t="50"/>
            </a:path>
            <a:tileRect/>
          </a:gradFill>
          <a:ln cap="flat" cmpd="sng" w="9525">
            <a:solidFill>
              <a:srgbClr val="00DC00"/>
            </a:solidFill>
            <a:prstDash val="solid"/>
            <a:miter lim="800000"/>
            <a:headEnd len="sm" type="none" w="sm"/>
            <a:tailEnd len="sm" type="none" w="sm"/>
          </a:ln>
          <a:effectLst>
            <a:outerShdw blurRad="63500" dir="5400000" dist="23000">
              <a:srgbClr val="000000">
                <a:alpha val="349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None/>
            </a:pPr>
            <a:r>
              <a:rPr>
                <a:uFillTx/>
              </a:rPr>
              <a:t/>
            </a:r>
            <a:endParaRPr b="0" i="0" sz="1400" u="none">
              <a:solidFill>
                <a:srgbClr val="000000"/>
              </a:solidFill>
              <a:uFillTx/>
              <a:latin typeface="Arial"/>
              <a:ea typeface="Arial"/>
              <a:cs typeface="Arial"/>
              <a:sym typeface="Arial"/>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7" name="Google Shape;317;g47648fd44f_0_15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5"/>
          <a:srcRect b="11249" l="12870" r="12774" t="12582"/>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288474" y="4585750"/>
            <a:ext cx="1591825" cy="1637395"/>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18" name="Google Shape;318;g47648fd44f_0_15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6"/>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380850" y="4751246"/>
            <a:ext cx="1527048" cy="1527048"/>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2" name="Shape 32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3" name="Google Shape;323;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Human Centered Design</a:t>
            </a:r>
            <a:r>
              <a:rPr lang="en">
                <a:uFillTx/>
              </a:rPr>
              <a:t> </a:t>
            </a:r>
            <a:r>
              <a:rPr lang="en">
                <a:uFillTx/>
              </a:rPr>
              <a:t>(</a:t>
            </a:r>
            <a:r>
              <a:rPr lang="en">
                <a:uFillTx/>
              </a:rPr>
              <a:t>H</a:t>
            </a:r>
            <a:r>
              <a:rPr lang="en">
                <a:uFillTx/>
              </a:rPr>
              <a:t>C</a:t>
            </a:r>
            <a:r>
              <a:rPr lang="en">
                <a:uFillTx/>
              </a:rPr>
              <a:t>D</a:t>
            </a:r>
            <a:r>
              <a:rPr lang="en">
                <a:uFillTx/>
              </a:rPr>
              <a:t>)</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4" name="Google Shape;324;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5" name="Google Shape;325;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6" name="Google Shape;326;g47648fd44f_0_16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7" name="Google Shape;327;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1177625"/>
            <a:ext cx="4622100" cy="382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381000" lvl="0" marL="457200" rtl="0">
              <a:spcBef>
                <a:spcPts val="0"/>
              </a:spcBef>
              <a:spcAft>
                <a:spcPts val="0"/>
              </a:spcAft>
              <a:buSzPts val="2400"/>
              <a:buAutoNum startAt="3" type="arabicParenR"/>
            </a:pPr>
            <a:r>
              <a:rPr lang="en" sz="2400">
                <a:uFillTx/>
              </a:rPr>
              <a:t>Make sure there’s an actual need for your solution and that it is accessible and feasible:</a:t>
            </a:r>
            <a:endParaRPr sz="2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8" name="Google Shape;328;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01667" y="4227872"/>
            <a:ext cx="257700" cy="340200"/>
          </a:xfrm>
          <a:prstGeom prst="triangle">
            <a:avLst>
              <a:gd fmla="val 50000" name="adj"/>
            </a:avLst>
          </a:prstGeom>
          <a:gradFill>
            <a:gsLst>
              <a:gs pos="0">
                <a:srgbClr val="00FD00"/>
              </a:gs>
              <a:gs pos="100000">
                <a:srgbClr val="7CFF7C"/>
              </a:gs>
            </a:gsLst>
            <a:lin ang="16200038" scaled="0"/>
          </a:gradFill>
          <a:ln cap="flat" cmpd="sng" w="9525">
            <a:solidFill>
              <a:srgbClr val="00DC00"/>
            </a:solidFill>
            <a:prstDash val="solid"/>
            <a:miter lim="800000"/>
            <a:headEnd len="sm" type="none" w="sm"/>
            <a:tailEnd len="sm" type="none" w="sm"/>
          </a:ln>
          <a:effectLst>
            <a:outerShdw blurRad="63500" dir="5400000" dist="23000">
              <a:srgbClr val="000000">
                <a:alpha val="349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None/>
            </a:pPr>
            <a:r>
              <a:rPr>
                <a:uFillTx/>
              </a:rPr>
              <a:t/>
            </a:r>
            <a:endParaRPr b="0" i="0"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29" name="Google Shape;329;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88761" y="1499299"/>
            <a:ext cx="3089100" cy="3060600"/>
          </a:xfrm>
          <a:prstGeom prst="ellipse">
            <a:avLst/>
          </a:prstGeom>
          <a:noFill/>
          <a:ln cap="flat" cmpd="sng" w="19050">
            <a:solidFill>
              <a:srgbClr val="00DC00"/>
            </a:solidFill>
            <a:prstDash val="solid"/>
            <a:miter lim="800000"/>
            <a:headEnd len="sm" type="none" w="sm"/>
            <a:tailEnd len="sm" type="none" w="sm"/>
          </a:ln>
          <a:effectLst>
            <a:outerShdw blurRad="63500" dir="5400000" dist="23000">
              <a:srgbClr val="000000">
                <a:alpha val="349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marR="0" rtl="0">
              <a:lnSpc>
                <a:spcPct val="100000"/>
              </a:lnSpc>
              <a:spcBef>
                <a:spcPts val="0"/>
              </a:spcBef>
              <a:spcAft>
                <a:spcPts val="0"/>
              </a:spcAft>
              <a:buNone/>
            </a:pPr>
            <a:r>
              <a:rPr>
                <a:uFillTx/>
              </a:rPr>
              <a:t/>
            </a:r>
            <a:endParaRPr b="0" i="0"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0" name="Google Shape;330;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1426" y="2226620"/>
            <a:ext cx="2038200" cy="1367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6E00"/>
              </a:buClr>
              <a:buSzPts val="1600"/>
              <a:buFont typeface="Avenir"/>
              <a:buNone/>
            </a:pPr>
            <a:r>
              <a:rPr b="1" i="0" lang="en" sz="1600" u="none">
                <a:solidFill>
                  <a:srgbClr val="006E00"/>
                </a:solidFill>
                <a:uFillTx/>
              </a:rPr>
              <a:t>ACTUAL NEED</a:t>
            </a:r>
            <a:endParaRPr>
              <a:uFillTx/>
            </a:endParaRPr>
          </a:p>
          <a:p>
            <a:pPr algn="ctr" indent="0" lvl="0" marL="0" marR="0" rtl="0">
              <a:lnSpc>
                <a:spcPct val="100000"/>
              </a:lnSpc>
              <a:spcBef>
                <a:spcPts val="0"/>
              </a:spcBef>
              <a:spcAft>
                <a:spcPts val="0"/>
              </a:spcAft>
              <a:buClr>
                <a:srgbClr val="006E00"/>
              </a:buClr>
              <a:buSzPts val="1600"/>
              <a:buFont typeface="Avenir"/>
              <a:buNone/>
            </a:pPr>
            <a:r>
              <a:rPr i="0" lang="en" sz="1600" u="none">
                <a:solidFill>
                  <a:srgbClr val="006E00"/>
                </a:solidFill>
                <a:uFillTx/>
              </a:rPr>
              <a:t>What do people actually need?</a:t>
            </a:r>
            <a:endParaRPr i="0" sz="1600" u="none">
              <a:solidFill>
                <a:srgbClr val="006E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1" name="Google Shape;331;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07267" y="3297539"/>
            <a:ext cx="3090600" cy="3058800"/>
          </a:xfrm>
          <a:prstGeom prst="ellipse">
            <a:avLst/>
          </a:prstGeom>
          <a:noFill/>
          <a:ln cap="flat" cmpd="sng" w="19050">
            <a:solidFill>
              <a:schemeClr val="accent4"/>
            </a:solidFill>
            <a:prstDash val="solid"/>
            <a:miter lim="800000"/>
            <a:headEnd len="sm" type="none" w="sm"/>
            <a:tailEnd len="sm" type="none" w="sm"/>
          </a:ln>
          <a:effectLst>
            <a:outerShdw blurRad="63500" dir="5400000" dist="23000">
              <a:srgbClr val="000000">
                <a:alpha val="349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None/>
            </a:pPr>
            <a:r>
              <a:rPr>
                <a:uFillTx/>
              </a:rPr>
              <a:t/>
            </a:r>
            <a:endParaRPr b="0" i="0"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2" name="Google Shape;332;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268388" y="3289484"/>
            <a:ext cx="3090600" cy="3058800"/>
          </a:xfrm>
          <a:prstGeom prst="ellipse">
            <a:avLst/>
          </a:prstGeom>
          <a:noFill/>
          <a:ln cap="flat" cmpd="sng" w="19050">
            <a:solidFill>
              <a:srgbClr val="CE0058"/>
            </a:solidFill>
            <a:prstDash val="solid"/>
            <a:miter lim="800000"/>
            <a:headEnd len="sm" type="none" w="sm"/>
            <a:tailEnd len="sm" type="none" w="sm"/>
          </a:ln>
          <a:effectLst>
            <a:outerShdw blurRad="63500" dir="5400000" dist="23000">
              <a:srgbClr val="000000">
                <a:alpha val="34900"/>
              </a:srgbClr>
            </a:outerShdw>
          </a:effectLst>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marR="0" rtl="0">
              <a:lnSpc>
                <a:spcPct val="100000"/>
              </a:lnSpc>
              <a:spcBef>
                <a:spcPts val="0"/>
              </a:spcBef>
              <a:spcAft>
                <a:spcPts val="0"/>
              </a:spcAft>
              <a:buNone/>
            </a:pPr>
            <a:r>
              <a:rPr>
                <a:uFillTx/>
              </a:rPr>
              <a:t/>
            </a:r>
            <a:endParaRPr b="0" i="0" sz="1400" u="none">
              <a:solidFill>
                <a:srgbClr val="000000"/>
              </a:solidFill>
              <a:uFillTx/>
              <a:latin typeface="Arial"/>
              <a:ea typeface="Arial"/>
              <a:cs typeface="Arial"/>
              <a:sym typeface="Arial"/>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3" name="Google Shape;333;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580076" y="4312450"/>
            <a:ext cx="2323800" cy="136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67002C"/>
              </a:buClr>
              <a:buSzPts val="1600"/>
              <a:buFont typeface="Avenir"/>
              <a:buNone/>
            </a:pPr>
            <a:r>
              <a:rPr b="1" i="0" lang="en" sz="1600" u="none">
                <a:solidFill>
                  <a:srgbClr val="67002C"/>
                </a:solidFill>
                <a:uFillTx/>
              </a:rPr>
              <a:t>FEASIBILITY</a:t>
            </a:r>
            <a:endParaRPr>
              <a:uFillTx/>
            </a:endParaRPr>
          </a:p>
          <a:p>
            <a:pPr algn="ctr" indent="0" lvl="0" marL="0" marR="0" rtl="0">
              <a:lnSpc>
                <a:spcPct val="100000"/>
              </a:lnSpc>
              <a:spcBef>
                <a:spcPts val="0"/>
              </a:spcBef>
              <a:spcAft>
                <a:spcPts val="0"/>
              </a:spcAft>
              <a:buClr>
                <a:srgbClr val="67002C"/>
              </a:buClr>
              <a:buSzPts val="1600"/>
              <a:buFont typeface="Avenir"/>
              <a:buNone/>
            </a:pPr>
            <a:r>
              <a:rPr i="0" lang="en" sz="1600" u="none">
                <a:solidFill>
                  <a:srgbClr val="67002C"/>
                </a:solidFill>
                <a:uFillTx/>
              </a:rPr>
              <a:t>What is technically and organizationally feasible?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4" name="Google Shape;334;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456293" y="4312447"/>
            <a:ext cx="2486400" cy="136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ctr" indent="0" lvl="0" marL="0" marR="0" rtl="0">
              <a:lnSpc>
                <a:spcPct val="100000"/>
              </a:lnSpc>
              <a:spcBef>
                <a:spcPts val="0"/>
              </a:spcBef>
              <a:spcAft>
                <a:spcPts val="0"/>
              </a:spcAft>
              <a:buClr>
                <a:srgbClr val="004B87"/>
              </a:buClr>
              <a:buSzPts val="1600"/>
              <a:buFont typeface="Avenir"/>
              <a:buNone/>
            </a:pPr>
            <a:r>
              <a:rPr b="1" i="0" lang="en" sz="1600" u="none">
                <a:solidFill>
                  <a:srgbClr val="004B87"/>
                </a:solidFill>
                <a:uFillTx/>
              </a:rPr>
              <a:t>ACCESSIBILITY</a:t>
            </a:r>
            <a:endParaRPr>
              <a:uFillTx/>
            </a:endParaRPr>
          </a:p>
          <a:p>
            <a:pPr algn="ctr" indent="0" lvl="0" marL="0" marR="0" rtl="0">
              <a:lnSpc>
                <a:spcPct val="100000"/>
              </a:lnSpc>
              <a:spcBef>
                <a:spcPts val="0"/>
              </a:spcBef>
              <a:spcAft>
                <a:spcPts val="0"/>
              </a:spcAft>
              <a:buClr>
                <a:srgbClr val="004B87"/>
              </a:buClr>
              <a:buSzPts val="1600"/>
              <a:buFont typeface="Avenir"/>
              <a:buNone/>
            </a:pPr>
            <a:r>
              <a:rPr i="0" lang="en" sz="1600" u="none">
                <a:solidFill>
                  <a:srgbClr val="004B87"/>
                </a:solidFill>
                <a:uFillTx/>
              </a:rPr>
              <a:t>What is financially, physically, mentally accessible?  </a:t>
            </a:r>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5" name="Google Shape;335;g47648fd44f_0_163"/>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flipH="1">
            <a:off x="6441311" y="2391370"/>
            <a:ext cx="2501100" cy="1920900"/>
          </a:xfrm>
          <a:prstGeom prst="straightConnector1">
            <a:avLst/>
          </a:prstGeom>
          <a:noFill/>
          <a:ln cap="flat" cmpd="sng" w="41275">
            <a:solidFill>
              <a:srgbClr val="00DC00"/>
            </a:solidFill>
            <a:prstDash val="solid"/>
            <a:miter lim="800000"/>
            <a:headEnd len="med" type="none" w="med"/>
            <a:tailEnd len="med" type="triangle" w="med"/>
          </a:ln>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36" name="Google Shape;336;g47648fd44f_0_16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942400" y="1990652"/>
            <a:ext cx="2066100" cy="1014300"/>
          </a:xfrm>
          <a:prstGeom prst="rect">
            <a:avLst/>
          </a:prstGeom>
          <a:solidFill>
            <a:srgbClr val="00DC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l" indent="0" lvl="0" marL="0" marR="0" rtl="0">
              <a:lnSpc>
                <a:spcPct val="100000"/>
              </a:lnSpc>
              <a:spcBef>
                <a:spcPts val="0"/>
              </a:spcBef>
              <a:spcAft>
                <a:spcPts val="0"/>
              </a:spcAft>
              <a:buClr>
                <a:srgbClr val="002060"/>
              </a:buClr>
              <a:buSzPts val="1800"/>
              <a:buFont typeface="Avenir"/>
              <a:buNone/>
            </a:pPr>
            <a:r>
              <a:rPr i="0" lang="en" sz="1800" u="none">
                <a:solidFill>
                  <a:srgbClr val="002060"/>
                </a:solidFill>
                <a:uFillTx/>
              </a:rPr>
              <a:t>This is where you want your sol</a:t>
            </a:r>
            <a:r>
              <a:rPr lang="en" sz="1800">
                <a:solidFill>
                  <a:srgbClr val="002060"/>
                </a:solidFill>
                <a:uFillTx/>
              </a:rPr>
              <a:t>ution </a:t>
            </a:r>
            <a:r>
              <a:rPr i="0" lang="en" sz="1800" u="none">
                <a:solidFill>
                  <a:srgbClr val="002060"/>
                </a:solidFill>
                <a:uFillTx/>
              </a:rPr>
              <a:t>to be</a:t>
            </a:r>
            <a:endParaRPr>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49" name="Shape 14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0" name="Google Shape;150;g5d7ee5c901_0_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90025" y="1042149"/>
            <a:ext cx="10908900" cy="5059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SzPts val="3200"/>
              <a:buNone/>
            </a:pPr>
            <a:r>
              <a:rPr>
                <a:uFillTx/>
              </a:rPr>
              <a:t/>
            </a:r>
            <a:endParaRPr>
              <a:uFillTx/>
            </a:endParaRPr>
          </a:p>
          <a:p>
            <a:pPr algn="ctr" indent="0" lvl="0" marL="0" rtl="0">
              <a:lnSpc>
                <a:spcPct val="100000"/>
              </a:lnSpc>
              <a:spcBef>
                <a:spcPts val="0"/>
              </a:spcBef>
              <a:spcAft>
                <a:spcPts val="0"/>
              </a:spcAft>
              <a:buSzPts val="3200"/>
              <a:buNone/>
            </a:pPr>
            <a:r>
              <a:rPr>
                <a:uFillTx/>
              </a:rPr>
              <a:t/>
            </a:r>
            <a:endParaRPr>
              <a:uFillTx/>
            </a:endParaRPr>
          </a:p>
          <a:p>
            <a:pPr algn="ctr" indent="0" lvl="0" marL="0" rtl="0">
              <a:lnSpc>
                <a:spcPct val="100000"/>
              </a:lnSpc>
              <a:spcBef>
                <a:spcPts val="0"/>
              </a:spcBef>
              <a:spcAft>
                <a:spcPts val="0"/>
              </a:spcAft>
              <a:buSzPts val="3200"/>
              <a:buNone/>
            </a:pPr>
            <a:r>
              <a:rPr>
                <a:uFillTx/>
              </a:rPr>
              <a:t/>
            </a:r>
            <a:endParaRPr>
              <a:uFillTx/>
            </a:endParaRPr>
          </a:p>
          <a:p>
            <a:pPr algn="ctr" indent="0" lvl="0" marL="0" rtl="0">
              <a:lnSpc>
                <a:spcPct val="100000"/>
              </a:lnSpc>
              <a:spcBef>
                <a:spcPts val="0"/>
              </a:spcBef>
              <a:spcAft>
                <a:spcPts val="0"/>
              </a:spcAft>
              <a:buSzPts val="3200"/>
              <a:buNone/>
            </a:pPr>
            <a:r>
              <a:rPr lang="en" sz="4800">
                <a:uFillTx/>
              </a:rPr>
              <a:t>Icebreaker: Siri Game</a:t>
            </a:r>
            <a:endParaRPr sz="48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1" name="Google Shape;151;g5d7ee5c901_0_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2" name="Google Shape;152;g5d7ee5c901_0_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39975" y="3962400"/>
            <a:ext cx="10908900" cy="169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91425" lIns="91425" rIns="91425" spcFirstLastPara="1" tIns="91425" wrap="square">
            <a:noAutofit/>
          </a:bodyPr>
          <a:lstStyle/>
          <a:p>
            <a:pPr algn="l" indent="0" lvl="0" marL="0" rtl="0">
              <a:spcBef>
                <a:spcPts val="0"/>
              </a:spcBef>
              <a:spcAft>
                <a:spcPts val="0"/>
              </a:spcAft>
              <a:buNone/>
            </a:pPr>
            <a:r>
              <a:rPr b="1" lang="en" sz="2400">
                <a:solidFill>
                  <a:srgbClr val="141414"/>
                </a:solidFill>
                <a:uFillTx/>
              </a:rPr>
              <a:t>Instructions: </a:t>
            </a:r>
            <a:r>
              <a:rPr lang="en" sz="2400">
                <a:solidFill>
                  <a:srgbClr val="141414"/>
                </a:solidFill>
                <a:uFillTx/>
              </a:rPr>
              <a:t>One of the trainers should play Siri, the voice assistant in your smartphone. The other trainer should demonstrate how to play this game by asking the person playing </a:t>
            </a:r>
            <a:r>
              <a:rPr lang="en" sz="2400">
                <a:solidFill>
                  <a:srgbClr val="141414"/>
                </a:solidFill>
                <a:uFillTx/>
              </a:rPr>
              <a:t>Siri</a:t>
            </a:r>
            <a:r>
              <a:rPr lang="en" sz="2400">
                <a:solidFill>
                  <a:srgbClr val="141414"/>
                </a:solidFill>
                <a:uFillTx/>
              </a:rPr>
              <a:t> a simple question. Then students are invited to </a:t>
            </a:r>
            <a:r>
              <a:rPr lang="en" sz="2400">
                <a:solidFill>
                  <a:srgbClr val="141414"/>
                </a:solidFill>
                <a:uFillTx/>
              </a:rPr>
              <a:t>take</a:t>
            </a:r>
            <a:r>
              <a:rPr lang="en" sz="2400">
                <a:solidFill>
                  <a:srgbClr val="141414"/>
                </a:solidFill>
                <a:uFillTx/>
              </a:rPr>
              <a:t> their turn and ask Siri their questions, for example something </a:t>
            </a:r>
            <a:r>
              <a:rPr lang="en" sz="2400">
                <a:solidFill>
                  <a:srgbClr val="141414"/>
                </a:solidFill>
                <a:uFillTx/>
              </a:rPr>
              <a:t>like: “What is the weather today.”</a:t>
            </a:r>
            <a:endParaRPr sz="2400">
              <a:solidFill>
                <a:srgbClr val="141414"/>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3" name="Google Shape;153;g5d7ee5c901_0_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0" name="Shape 34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1" name="Google Shape;341;g47648fd44f_0_1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HCD is a process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2" name="Google Shape;342;g47648fd44f_0_1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3" name="Google Shape;343;g47648fd44f_0_1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4" name="Google Shape;344;g47648fd44f_0_19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5" name="Google Shape;345;g47648fd44f_0_19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008238" y="1224650"/>
            <a:ext cx="10172374" cy="505440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49" name="Shape 34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0" name="Google Shape;350;g47648fd44f_0_20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AI for Social Good:</a:t>
            </a:r>
            <a:endParaRPr sz="3600">
              <a:uFillTx/>
            </a:endParaRPr>
          </a:p>
          <a:p>
            <a:pPr algn="ctr" indent="0" lvl="0" marL="0" rtl="0">
              <a:spcBef>
                <a:spcPts val="1000"/>
              </a:spcBef>
              <a:spcAft>
                <a:spcPts val="0"/>
              </a:spcAft>
              <a:buClr>
                <a:schemeClr val="dk2"/>
              </a:buClr>
              <a:buSzPts val="3200"/>
              <a:buFont typeface="Arial"/>
              <a:buNone/>
            </a:pPr>
            <a:r>
              <a:rPr lang="en" sz="3600">
                <a:solidFill>
                  <a:srgbClr val="FFFFFF"/>
                </a:solidFill>
                <a:uFillTx/>
              </a:rPr>
              <a:t>Examples</a:t>
            </a:r>
            <a:endParaRPr sz="3600">
              <a:solidFill>
                <a:srgbClr val="FFFFFF"/>
              </a:solidFill>
              <a:uFillTx/>
            </a:endParaRPr>
          </a:p>
          <a:p>
            <a:pPr algn="l" indent="0" lvl="0" marL="0" rtl="0">
              <a:lnSpc>
                <a:spcPct val="100000"/>
              </a:lnSpc>
              <a:spcBef>
                <a:spcPts val="1000"/>
              </a:spcBef>
              <a:spcAft>
                <a:spcPts val="0"/>
              </a:spcAft>
              <a:buClr>
                <a:schemeClr val="dk2"/>
              </a:buClr>
              <a:buSzPts val="3200"/>
              <a:buFont typeface="Arial"/>
              <a:buNone/>
            </a:pPr>
            <a:r>
              <a:rPr>
                <a:uFillTx/>
              </a:rPr>
              <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1" name="Google Shape;351;g47648fd44f_0_20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5" name="Shape 35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6" name="Google Shape;356;g47648fd44f_0_2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499075" y="1707450"/>
            <a:ext cx="4123200" cy="3830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0" lvl="0" marL="0" rtl="0">
              <a:lnSpc>
                <a:spcPct val="100000"/>
              </a:lnSpc>
              <a:spcBef>
                <a:spcPts val="1200"/>
              </a:spcBef>
              <a:spcAft>
                <a:spcPts val="0"/>
              </a:spcAft>
              <a:buClr>
                <a:srgbClr val="75787B"/>
              </a:buClr>
              <a:buSzPts val="2200"/>
              <a:buFont typeface="Arial"/>
              <a:buNone/>
            </a:pPr>
            <a:r>
              <a:rPr lang="en" sz="2000">
                <a:solidFill>
                  <a:srgbClr val="000000"/>
                </a:solidFill>
                <a:uFillTx/>
              </a:rPr>
              <a:t>A short video of some incredible </a:t>
            </a:r>
            <a:r>
              <a:rPr b="1" lang="en" sz="2000">
                <a:solidFill>
                  <a:schemeClr val="accent1"/>
                </a:solidFill>
                <a:uFillTx/>
              </a:rPr>
              <a:t>people</a:t>
            </a:r>
            <a:r>
              <a:rPr lang="en" sz="2000">
                <a:solidFill>
                  <a:srgbClr val="000000"/>
                </a:solidFill>
                <a:uFillTx/>
              </a:rPr>
              <a:t> working on AI for Good projects.</a:t>
            </a:r>
            <a:endParaRPr sz="2000">
              <a:solidFill>
                <a:srgbClr val="000000"/>
              </a:solidFill>
              <a:uFillTx/>
            </a:endParaRPr>
          </a:p>
          <a:p>
            <a:pPr algn="just" indent="0" lvl="0" marL="0" rtl="0">
              <a:lnSpc>
                <a:spcPct val="100000"/>
              </a:lnSpc>
              <a:spcBef>
                <a:spcPts val="1200"/>
              </a:spcBef>
              <a:spcAft>
                <a:spcPts val="0"/>
              </a:spcAft>
              <a:buClr>
                <a:srgbClr val="75787B"/>
              </a:buClr>
              <a:buSzPts val="2200"/>
              <a:buFont typeface="Arial"/>
              <a:buNone/>
            </a:pPr>
            <a:r>
              <a:rPr lang="en" sz="2000">
                <a:solidFill>
                  <a:srgbClr val="000000"/>
                </a:solidFill>
                <a:uFillTx/>
              </a:rPr>
              <a:t>They will be talking about their journey and how they came up with their creative ideas to </a:t>
            </a:r>
            <a:r>
              <a:rPr b="1" lang="en" sz="2000">
                <a:solidFill>
                  <a:schemeClr val="accent1"/>
                </a:solidFill>
                <a:uFillTx/>
              </a:rPr>
              <a:t>solve real world problems</a:t>
            </a:r>
            <a:r>
              <a:rPr lang="en" sz="2000">
                <a:solidFill>
                  <a:srgbClr val="000000"/>
                </a:solidFill>
                <a:uFillTx/>
              </a:rPr>
              <a:t>. </a:t>
            </a:r>
            <a:endParaRPr sz="2000">
              <a:solidFill>
                <a:srgbClr val="000000"/>
              </a:solidFill>
              <a:uFillTx/>
            </a:endParaRPr>
          </a:p>
          <a:p>
            <a:pPr algn="just" indent="0" lvl="0" marL="0" rtl="0">
              <a:lnSpc>
                <a:spcPct val="100000"/>
              </a:lnSpc>
              <a:spcBef>
                <a:spcPts val="1200"/>
              </a:spcBef>
              <a:spcAft>
                <a:spcPts val="0"/>
              </a:spcAft>
              <a:buClr>
                <a:srgbClr val="75787B"/>
              </a:buClr>
              <a:buSzPts val="2200"/>
              <a:buFont typeface="Arial"/>
              <a:buNone/>
            </a:pPr>
            <a:r>
              <a:rPr lang="en" sz="2000">
                <a:solidFill>
                  <a:srgbClr val="000000"/>
                </a:solidFill>
                <a:uFillTx/>
              </a:rPr>
              <a:t>We hope they will </a:t>
            </a:r>
            <a:r>
              <a:rPr b="1" lang="en" sz="2000">
                <a:solidFill>
                  <a:schemeClr val="accent1"/>
                </a:solidFill>
                <a:uFillTx/>
              </a:rPr>
              <a:t>inspire you</a:t>
            </a:r>
            <a:r>
              <a:rPr lang="en" sz="2000">
                <a:solidFill>
                  <a:srgbClr val="000000"/>
                </a:solidFill>
                <a:uFillTx/>
              </a:rPr>
              <a:t> to create something similar today!</a:t>
            </a:r>
            <a:endParaRPr sz="20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7" name="Google Shape;357;g47648fd44f_0_2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AI for Go</a:t>
            </a:r>
            <a:r>
              <a:rPr lang="en">
                <a:uFillTx/>
              </a:rPr>
              <a:t>od c</a:t>
            </a:r>
            <a:r>
              <a:rPr lang="en">
                <a:uFillTx/>
              </a:rPr>
              <a:t>hampions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8" name="Google Shape;358;g47648fd44f_0_2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59" name="Google Shape;359;g47648fd44f_0_21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0" name="Google Shape;360;g47648fd44f_0_21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1" name="Google Shape;361;g47648fd44f_0_211">
            <a:hlinkClick r:id="rId5"/>
          </p:cNvPr>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6"/>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1707444"/>
            <a:ext cx="6809899" cy="3830568"/>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5" name="Shape 36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6" name="Google Shape;366;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1311975"/>
            <a:ext cx="11095200" cy="5044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0" lvl="0" marL="0" rtl="0">
              <a:lnSpc>
                <a:spcPct val="150000"/>
              </a:lnSpc>
              <a:spcBef>
                <a:spcPts val="0"/>
              </a:spcBef>
              <a:spcAft>
                <a:spcPts val="0"/>
              </a:spcAft>
              <a:buNone/>
            </a:pPr>
            <a:r>
              <a:rPr lang="en" sz="2400">
                <a:solidFill>
                  <a:srgbClr val="000000"/>
                </a:solidFill>
                <a:uFillTx/>
              </a:rPr>
              <a:t>Earlier solutions by young people have included:</a:t>
            </a:r>
            <a:endParaRPr sz="2400">
              <a:solidFill>
                <a:srgbClr val="000000"/>
              </a:solidFill>
              <a:uFillTx/>
            </a:endParaRPr>
          </a:p>
          <a:p>
            <a:pPr algn="just" indent="-355600" lvl="0" marL="457200" rtl="0">
              <a:lnSpc>
                <a:spcPct val="150000"/>
              </a:lnSpc>
              <a:spcBef>
                <a:spcPts val="1000"/>
              </a:spcBef>
              <a:spcAft>
                <a:spcPts val="0"/>
              </a:spcAft>
              <a:buClr>
                <a:srgbClr val="000000"/>
              </a:buClr>
              <a:buSzPts val="2000"/>
              <a:buChar char="●"/>
            </a:pPr>
            <a:r>
              <a:rPr lang="en" sz="2000">
                <a:solidFill>
                  <a:srgbClr val="000000"/>
                </a:solidFill>
                <a:uFillTx/>
              </a:rPr>
              <a:t>A </a:t>
            </a:r>
            <a:r>
              <a:rPr b="1" lang="en" sz="2000">
                <a:solidFill>
                  <a:schemeClr val="accent1"/>
                </a:solidFill>
                <a:uFillTx/>
              </a:rPr>
              <a:t>mental health</a:t>
            </a:r>
            <a:r>
              <a:rPr lang="en" sz="2000">
                <a:solidFill>
                  <a:srgbClr val="000000"/>
                </a:solidFill>
                <a:uFillTx/>
              </a:rPr>
              <a:t> support tool for gamers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b="1" lang="en" sz="2000">
                <a:solidFill>
                  <a:schemeClr val="accent1"/>
                </a:solidFill>
                <a:uFillTx/>
              </a:rPr>
              <a:t>Recycling</a:t>
            </a:r>
            <a:r>
              <a:rPr lang="en" sz="2000">
                <a:solidFill>
                  <a:srgbClr val="000000"/>
                </a:solidFill>
                <a:uFillTx/>
              </a:rPr>
              <a:t> competition using object recognition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lang="en" sz="2000">
                <a:solidFill>
                  <a:srgbClr val="000000"/>
                </a:solidFill>
                <a:uFillTx/>
              </a:rPr>
              <a:t>A </a:t>
            </a:r>
            <a:r>
              <a:rPr b="1" lang="en" sz="2000">
                <a:solidFill>
                  <a:schemeClr val="accent1"/>
                </a:solidFill>
                <a:uFillTx/>
              </a:rPr>
              <a:t>marine biodiversity</a:t>
            </a:r>
            <a:r>
              <a:rPr lang="en" sz="2000">
                <a:solidFill>
                  <a:srgbClr val="000000"/>
                </a:solidFill>
                <a:uFillTx/>
              </a:rPr>
              <a:t> catalogue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lang="en" sz="2000">
                <a:solidFill>
                  <a:srgbClr val="000000"/>
                </a:solidFill>
                <a:uFillTx/>
              </a:rPr>
              <a:t>A companion for the </a:t>
            </a:r>
            <a:r>
              <a:rPr b="1" lang="en" sz="2000">
                <a:solidFill>
                  <a:schemeClr val="accent1"/>
                </a:solidFill>
                <a:uFillTx/>
              </a:rPr>
              <a:t>elderly who live alone</a:t>
            </a:r>
            <a:r>
              <a:rPr lang="en" sz="2000">
                <a:solidFill>
                  <a:srgbClr val="000000"/>
                </a:solidFill>
                <a:uFillTx/>
              </a:rPr>
              <a:t>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lang="en" sz="2000">
                <a:solidFill>
                  <a:srgbClr val="000000"/>
                </a:solidFill>
                <a:uFillTx/>
              </a:rPr>
              <a:t>A personalised tutor for children who do not have access to</a:t>
            </a:r>
            <a:r>
              <a:rPr b="1" lang="en" sz="2000">
                <a:solidFill>
                  <a:schemeClr val="accent1"/>
                </a:solidFill>
                <a:uFillTx/>
              </a:rPr>
              <a:t> quality education</a:t>
            </a:r>
            <a:r>
              <a:rPr lang="en" sz="2000">
                <a:solidFill>
                  <a:srgbClr val="000000"/>
                </a:solidFill>
                <a:uFillTx/>
              </a:rPr>
              <a:t>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b="1" lang="en" sz="2000">
                <a:solidFill>
                  <a:schemeClr val="accent1"/>
                </a:solidFill>
                <a:uFillTx/>
              </a:rPr>
              <a:t>Climate change</a:t>
            </a:r>
            <a:r>
              <a:rPr lang="en" sz="2000">
                <a:solidFill>
                  <a:srgbClr val="000000"/>
                </a:solidFill>
                <a:uFillTx/>
              </a:rPr>
              <a:t> impact modelling</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lang="en" sz="2000">
                <a:solidFill>
                  <a:srgbClr val="000000"/>
                </a:solidFill>
                <a:uFillTx/>
              </a:rPr>
              <a:t>Personalised recommendations to reduce your </a:t>
            </a:r>
            <a:r>
              <a:rPr b="1" lang="en" sz="2000">
                <a:solidFill>
                  <a:srgbClr val="00FF00"/>
                </a:solidFill>
                <a:uFillTx/>
              </a:rPr>
              <a:t>carbon footprint</a:t>
            </a:r>
            <a:r>
              <a:rPr lang="en" sz="2000">
                <a:solidFill>
                  <a:srgbClr val="000000"/>
                </a:solidFill>
                <a:uFillTx/>
              </a:rPr>
              <a:t>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lang="en" sz="2000">
                <a:solidFill>
                  <a:srgbClr val="000000"/>
                </a:solidFill>
                <a:uFillTx/>
              </a:rPr>
              <a:t>Algorithmic solutions to reduce </a:t>
            </a:r>
            <a:r>
              <a:rPr b="1" lang="en" sz="2000">
                <a:solidFill>
                  <a:schemeClr val="accent1"/>
                </a:solidFill>
                <a:uFillTx/>
              </a:rPr>
              <a:t>hunger</a:t>
            </a:r>
            <a:r>
              <a:rPr lang="en" sz="2000">
                <a:solidFill>
                  <a:srgbClr val="000000"/>
                </a:solidFill>
                <a:uFillTx/>
              </a:rPr>
              <a:t> by eliminating </a:t>
            </a:r>
            <a:r>
              <a:rPr b="1" lang="en" sz="2000">
                <a:solidFill>
                  <a:schemeClr val="accent1"/>
                </a:solidFill>
                <a:uFillTx/>
              </a:rPr>
              <a:t>food waste</a:t>
            </a:r>
            <a:r>
              <a:rPr lang="en" sz="2000">
                <a:solidFill>
                  <a:srgbClr val="000000"/>
                </a:solidFill>
                <a:uFillTx/>
              </a:rPr>
              <a:t> </a:t>
            </a:r>
            <a:endParaRPr sz="2000">
              <a:solidFill>
                <a:srgbClr val="000000"/>
              </a:solidFill>
              <a:uFillTx/>
            </a:endParaRPr>
          </a:p>
          <a:p>
            <a:pPr algn="just" indent="-355600" lvl="0" marL="457200" rtl="0">
              <a:lnSpc>
                <a:spcPct val="150000"/>
              </a:lnSpc>
              <a:spcBef>
                <a:spcPts val="0"/>
              </a:spcBef>
              <a:spcAft>
                <a:spcPts val="0"/>
              </a:spcAft>
              <a:buClr>
                <a:srgbClr val="000000"/>
              </a:buClr>
              <a:buSzPts val="2000"/>
              <a:buChar char="●"/>
            </a:pPr>
            <a:r>
              <a:rPr lang="en" sz="2000">
                <a:solidFill>
                  <a:srgbClr val="000000"/>
                </a:solidFill>
                <a:uFillTx/>
              </a:rPr>
              <a:t>An accessibility solution for the </a:t>
            </a:r>
            <a:r>
              <a:rPr b="1" lang="en" sz="2000">
                <a:solidFill>
                  <a:schemeClr val="accent1"/>
                </a:solidFill>
                <a:uFillTx/>
              </a:rPr>
              <a:t>visually impaired</a:t>
            </a:r>
            <a:r>
              <a:rPr lang="en" sz="2000">
                <a:solidFill>
                  <a:srgbClr val="000000"/>
                </a:solidFill>
                <a:uFillTx/>
              </a:rPr>
              <a:t> using video analysis and image recognition</a:t>
            </a:r>
            <a:endParaRPr b="1" sz="2000">
              <a:solidFill>
                <a:srgbClr val="00FF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7" name="Google Shape;367;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AI for Good </a:t>
            </a:r>
            <a:r>
              <a:rPr lang="en">
                <a:uFillTx/>
              </a:rPr>
              <a:t>examples</a:t>
            </a:r>
            <a:r>
              <a:rPr lang="en">
                <a:uFillTx/>
              </a:rPr>
              <a:t>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8" name="Google Shape;368;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69" name="Google Shape;369;p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0" name="Google Shape;370;p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4" name="Shape 37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5" name="Google Shape;375;g47648fd44f_0_25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Design Workshop:</a:t>
            </a:r>
            <a:endParaRPr sz="3600">
              <a:uFillTx/>
            </a:endParaRPr>
          </a:p>
          <a:p>
            <a:pPr algn="ctr" indent="0" lvl="0" marL="0" rtl="0">
              <a:spcBef>
                <a:spcPts val="1000"/>
              </a:spcBef>
              <a:spcAft>
                <a:spcPts val="0"/>
              </a:spcAft>
              <a:buClr>
                <a:schemeClr val="dk2"/>
              </a:buClr>
              <a:buSzPts val="3200"/>
              <a:buFont typeface="Arial"/>
              <a:buNone/>
            </a:pPr>
            <a:r>
              <a:rPr lang="en" sz="3600">
                <a:solidFill>
                  <a:srgbClr val="FFFFFF"/>
                </a:solidFill>
                <a:uFillTx/>
              </a:rPr>
              <a:t>Your AI for Good solution</a:t>
            </a:r>
            <a:endParaRPr sz="3600">
              <a:solidFill>
                <a:srgbClr val="FFFFFF"/>
              </a:solidFill>
              <a:uFillTx/>
            </a:endParaRPr>
          </a:p>
          <a:p>
            <a:pPr algn="l" indent="0" lvl="0" marL="0" rtl="0">
              <a:lnSpc>
                <a:spcPct val="100000"/>
              </a:lnSpc>
              <a:spcBef>
                <a:spcPts val="1000"/>
              </a:spcBef>
              <a:spcAft>
                <a:spcPts val="0"/>
              </a:spcAft>
              <a:buClr>
                <a:schemeClr val="dk2"/>
              </a:buClr>
              <a:buSzPts val="3200"/>
              <a:buFont typeface="Arial"/>
              <a:buNone/>
            </a:pPr>
            <a:r>
              <a:rPr>
                <a:uFillTx/>
              </a:rPr>
              <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76" name="Google Shape;376;g47648fd44f_0_25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0" name="Shape 38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1" name="Google Shape;381;g47648fd44f_0_23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Presentation Skills</a:t>
            </a:r>
            <a:r>
              <a:rPr lang="en" sz="3600">
                <a:uFillTx/>
              </a:rPr>
              <a:t>:</a:t>
            </a:r>
            <a:endParaRPr sz="3600">
              <a:uFillTx/>
            </a:endParaRPr>
          </a:p>
          <a:p>
            <a:pPr algn="ctr" indent="0" lvl="0" marL="0" rtl="0">
              <a:spcBef>
                <a:spcPts val="1000"/>
              </a:spcBef>
              <a:spcAft>
                <a:spcPts val="0"/>
              </a:spcAft>
              <a:buClr>
                <a:schemeClr val="dk2"/>
              </a:buClr>
              <a:buSzPts val="3200"/>
              <a:buFont typeface="Arial"/>
              <a:buNone/>
            </a:pPr>
            <a:r>
              <a:rPr lang="en" sz="3600">
                <a:solidFill>
                  <a:schemeClr val="lt1"/>
                </a:solidFill>
                <a:uFillTx/>
              </a:rPr>
              <a:t>Storytelling</a:t>
            </a:r>
            <a:endParaRPr sz="3600">
              <a:solidFill>
                <a:schemeClr val="lt1"/>
              </a:solidFill>
              <a:uFillTx/>
            </a:endParaRPr>
          </a:p>
          <a:p>
            <a:pPr algn="l" indent="0" lvl="0" marL="0" rtl="0">
              <a:lnSpc>
                <a:spcPct val="100000"/>
              </a:lnSpc>
              <a:spcBef>
                <a:spcPts val="1000"/>
              </a:spcBef>
              <a:spcAft>
                <a:spcPts val="0"/>
              </a:spcAft>
              <a:buClr>
                <a:schemeClr val="dk2"/>
              </a:buClr>
              <a:buSzPts val="3200"/>
              <a:buFont typeface="Arial"/>
              <a:buNone/>
            </a:pPr>
            <a:r>
              <a:rPr>
                <a:uFillTx/>
              </a:rPr>
              <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2" name="Google Shape;382;g47648fd44f_0_23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6" name="Shape 38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7" name="Google Shape;387;g47648fd44f_0_2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Storytelling: questions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8" name="Google Shape;388;g47648fd44f_0_2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89" name="Google Shape;389;g47648fd44f_0_2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0" name="Google Shape;390;g47648fd44f_0_24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1" name="Google Shape;391;g47648fd44f_0_2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1311975"/>
            <a:ext cx="11095200" cy="5044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42900" lvl="0" marL="457200" rtl="0">
              <a:spcBef>
                <a:spcPts val="0"/>
              </a:spcBef>
              <a:spcAft>
                <a:spcPts val="0"/>
              </a:spcAft>
              <a:buClr>
                <a:srgbClr val="141414"/>
              </a:buClr>
              <a:buSzPts val="1800"/>
              <a:buChar char="●"/>
            </a:pPr>
            <a:r>
              <a:rPr b="1" lang="en" sz="1800">
                <a:solidFill>
                  <a:srgbClr val="141414"/>
                </a:solidFill>
                <a:uFillTx/>
              </a:rPr>
              <a:t>Problem: </a:t>
            </a:r>
            <a:r>
              <a:rPr lang="en" sz="1800">
                <a:solidFill>
                  <a:srgbClr val="141414"/>
                </a:solidFill>
                <a:uFillTx/>
              </a:rPr>
              <a:t>What</a:t>
            </a:r>
            <a:r>
              <a:rPr b="1" lang="en" sz="1800">
                <a:solidFill>
                  <a:srgbClr val="141414"/>
                </a:solidFill>
                <a:uFillTx/>
              </a:rPr>
              <a:t> </a:t>
            </a:r>
            <a:r>
              <a:rPr lang="en" sz="1800">
                <a:solidFill>
                  <a:srgbClr val="141414"/>
                </a:solidFill>
                <a:uFillTx/>
              </a:rPr>
              <a:t>problem are you trying to solve?</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Argument: </a:t>
            </a:r>
            <a:r>
              <a:rPr lang="en" sz="1800">
                <a:solidFill>
                  <a:srgbClr val="141414"/>
                </a:solidFill>
                <a:uFillTx/>
              </a:rPr>
              <a:t>So what? Why do you think it matters? </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User persona: </a:t>
            </a:r>
            <a:r>
              <a:rPr lang="en" sz="1800">
                <a:solidFill>
                  <a:srgbClr val="141414"/>
                </a:solidFill>
                <a:uFillTx/>
              </a:rPr>
              <a:t>Who</a:t>
            </a:r>
            <a:r>
              <a:rPr b="1" lang="en" sz="1800">
                <a:solidFill>
                  <a:srgbClr val="141414"/>
                </a:solidFill>
                <a:uFillTx/>
              </a:rPr>
              <a:t> </a:t>
            </a:r>
            <a:r>
              <a:rPr lang="en" sz="1800">
                <a:solidFill>
                  <a:srgbClr val="141414"/>
                </a:solidFill>
                <a:uFillTx/>
              </a:rPr>
              <a:t>are the people that suffer from this problem the most? What is a day of their life look like now? </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Impact: </a:t>
            </a:r>
            <a:r>
              <a:rPr lang="en" sz="1800">
                <a:solidFill>
                  <a:srgbClr val="141414"/>
                </a:solidFill>
                <a:uFillTx/>
              </a:rPr>
              <a:t>How big is the impact? How would it change these people’s lives? </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SDG’s: </a:t>
            </a:r>
            <a:r>
              <a:rPr lang="en" sz="1800">
                <a:solidFill>
                  <a:srgbClr val="141414"/>
                </a:solidFill>
                <a:uFillTx/>
              </a:rPr>
              <a:t>Is this problem part of the UN Sustainable Development Goals? </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Alternatives: </a:t>
            </a:r>
            <a:r>
              <a:rPr lang="en" sz="1800">
                <a:solidFill>
                  <a:srgbClr val="141414"/>
                </a:solidFill>
                <a:uFillTx/>
              </a:rPr>
              <a:t>What are the current solutions and why are they not effective enough?</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Your idea: </a:t>
            </a:r>
            <a:r>
              <a:rPr lang="en" sz="1800">
                <a:solidFill>
                  <a:srgbClr val="141414"/>
                </a:solidFill>
                <a:uFillTx/>
              </a:rPr>
              <a:t>What is your solution and </a:t>
            </a:r>
            <a:r>
              <a:rPr b="1" lang="en" sz="1800">
                <a:solidFill>
                  <a:srgbClr val="141414"/>
                </a:solidFill>
                <a:uFillTx/>
              </a:rPr>
              <a:t>how</a:t>
            </a:r>
            <a:r>
              <a:rPr lang="en" sz="1800">
                <a:solidFill>
                  <a:srgbClr val="141414"/>
                </a:solidFill>
                <a:uFillTx/>
              </a:rPr>
              <a:t> does it solve the problem? How is it different from existing solutions? </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Human-centred design: </a:t>
            </a:r>
            <a:r>
              <a:rPr lang="en" sz="1800">
                <a:solidFill>
                  <a:srgbClr val="141414"/>
                </a:solidFill>
                <a:uFillTx/>
              </a:rPr>
              <a:t>What do people actually need? What is financially viable for them? What is technically and logistically feasible? </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Ethics: </a:t>
            </a:r>
            <a:r>
              <a:rPr lang="en" sz="1800">
                <a:solidFill>
                  <a:srgbClr val="141414"/>
                </a:solidFill>
                <a:uFillTx/>
              </a:rPr>
              <a:t>What ethical risks have you identified and how did you address them?</a:t>
            </a:r>
            <a:endParaRPr sz="1800">
              <a:solidFill>
                <a:srgbClr val="141414"/>
              </a:solidFill>
              <a:uFillTx/>
            </a:endParaRPr>
          </a:p>
          <a:p>
            <a:pPr algn="l" indent="-342900" lvl="0" marL="457200" rtl="0">
              <a:spcBef>
                <a:spcPts val="600"/>
              </a:spcBef>
              <a:spcAft>
                <a:spcPts val="0"/>
              </a:spcAft>
              <a:buClr>
                <a:srgbClr val="141414"/>
              </a:buClr>
              <a:buSzPts val="1800"/>
              <a:buChar char="●"/>
            </a:pPr>
            <a:r>
              <a:rPr b="1" lang="en" sz="1800">
                <a:solidFill>
                  <a:srgbClr val="141414"/>
                </a:solidFill>
                <a:uFillTx/>
              </a:rPr>
              <a:t>Sustainability: </a:t>
            </a:r>
            <a:r>
              <a:rPr lang="en" sz="1800">
                <a:solidFill>
                  <a:srgbClr val="141414"/>
                </a:solidFill>
                <a:uFillTx/>
              </a:rPr>
              <a:t>What is the long-term ambition for your tech? Is it compatible with standard approaches? Can it be scaled across different spheres / countries? </a:t>
            </a:r>
            <a:endParaRPr sz="1800">
              <a:solidFill>
                <a:srgbClr val="141414"/>
              </a:solidFill>
              <a:uFillTx/>
            </a:endParaRPr>
          </a:p>
        </p:txBody>
      </p:sp>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5" name="Shape 39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6" name="Google Shape;396;g47648fd44f_0_25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Presentations</a:t>
            </a:r>
            <a:r>
              <a:rPr lang="en" sz="3600">
                <a:uFillTx/>
              </a:rPr>
              <a:t>:</a:t>
            </a:r>
            <a:endParaRPr sz="3600">
              <a:uFillTx/>
            </a:endParaRPr>
          </a:p>
          <a:p>
            <a:pPr algn="ctr" indent="0" lvl="0" marL="0" rtl="0">
              <a:spcBef>
                <a:spcPts val="1000"/>
              </a:spcBef>
              <a:spcAft>
                <a:spcPts val="0"/>
              </a:spcAft>
              <a:buClr>
                <a:schemeClr val="dk2"/>
              </a:buClr>
              <a:buSzPts val="3200"/>
              <a:buFont typeface="Arial"/>
              <a:buNone/>
            </a:pPr>
            <a:r>
              <a:rPr lang="en" sz="3600">
                <a:solidFill>
                  <a:srgbClr val="FFFFFF"/>
                </a:solidFill>
                <a:uFillTx/>
              </a:rPr>
              <a:t>Showcase</a:t>
            </a:r>
            <a:r>
              <a:rPr lang="en" sz="3600">
                <a:solidFill>
                  <a:srgbClr val="FFFFFF"/>
                </a:solidFill>
                <a:uFillTx/>
              </a:rPr>
              <a:t> your idea!</a:t>
            </a:r>
            <a:endParaRPr sz="3600">
              <a:solidFill>
                <a:srgbClr val="FFFFFF"/>
              </a:solidFill>
              <a:uFillTx/>
            </a:endParaRPr>
          </a:p>
          <a:p>
            <a:pPr algn="l" indent="0" lvl="0" marL="0" rtl="0">
              <a:lnSpc>
                <a:spcPct val="100000"/>
              </a:lnSpc>
              <a:spcBef>
                <a:spcPts val="1000"/>
              </a:spcBef>
              <a:spcAft>
                <a:spcPts val="0"/>
              </a:spcAft>
              <a:buClr>
                <a:schemeClr val="dk2"/>
              </a:buClr>
              <a:buSzPts val="3200"/>
              <a:buFont typeface="Arial"/>
              <a:buNone/>
            </a:pPr>
            <a:r>
              <a:rPr>
                <a:uFillTx/>
              </a:rPr>
              <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397" name="Google Shape;397;g47648fd44f_0_25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1" name="Shape 40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2" name="Google Shape;402;p2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4294967295"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773619" y="3439678"/>
            <a:ext cx="8641584" cy="70823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lt1"/>
              </a:buClr>
              <a:buSzPts val="3200"/>
              <a:buFont typeface="Arial"/>
              <a:buNone/>
            </a:pPr>
            <a:r>
              <a:rPr lang="en">
                <a:solidFill>
                  <a:schemeClr val="lt1"/>
                </a:solidFill>
                <a:uFillTx/>
              </a:rPr>
              <a:t>Thank-you</a:t>
            </a:r>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3" name="Google Shape;403;p2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7" name="Shape 40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8" name="Google Shape;408;g47648fd44f_0_26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Appendix</a:t>
            </a:r>
            <a:r>
              <a:rPr lang="en" sz="3600">
                <a:uFillTx/>
              </a:rPr>
              <a:t>:</a:t>
            </a:r>
            <a:endParaRPr sz="3600">
              <a:uFillTx/>
            </a:endParaRPr>
          </a:p>
          <a:p>
            <a:pPr algn="ctr" indent="0" lvl="0" marL="0" rtl="0">
              <a:spcBef>
                <a:spcPts val="1000"/>
              </a:spcBef>
              <a:spcAft>
                <a:spcPts val="0"/>
              </a:spcAft>
              <a:buClr>
                <a:schemeClr val="dk2"/>
              </a:buClr>
              <a:buSzPts val="3200"/>
              <a:buFont typeface="Arial"/>
              <a:buNone/>
            </a:pPr>
            <a:r>
              <a:rPr lang="en" sz="3600">
                <a:solidFill>
                  <a:srgbClr val="FFFFFF"/>
                </a:solidFill>
                <a:uFillTx/>
              </a:rPr>
              <a:t>For trainers only!</a:t>
            </a:r>
            <a:endParaRPr sz="3600">
              <a:solidFill>
                <a:srgbClr val="FFFFFF"/>
              </a:solidFill>
              <a:uFillTx/>
            </a:endParaRPr>
          </a:p>
          <a:p>
            <a:pPr algn="l" indent="0" lvl="0" marL="0" rtl="0">
              <a:lnSpc>
                <a:spcPct val="100000"/>
              </a:lnSpc>
              <a:spcBef>
                <a:spcPts val="1000"/>
              </a:spcBef>
              <a:spcAft>
                <a:spcPts val="0"/>
              </a:spcAft>
              <a:buClr>
                <a:schemeClr val="dk2"/>
              </a:buClr>
              <a:buSzPts val="3200"/>
              <a:buFont typeface="Arial"/>
              <a:buNone/>
            </a:pPr>
            <a:r>
              <a:rPr>
                <a:uFillTx/>
              </a:rPr>
              <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09" name="Google Shape;409;g47648fd44f_0_26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7" name="Shape 1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8" name="Google Shape;158;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425" y="1086400"/>
            <a:ext cx="5691000" cy="464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36550" lvl="0" marL="457200" rtl="0">
              <a:spcBef>
                <a:spcPts val="0"/>
              </a:spcBef>
              <a:spcAft>
                <a:spcPts val="0"/>
              </a:spcAft>
              <a:buClr>
                <a:srgbClr val="141414"/>
              </a:buClr>
              <a:buSzPts val="1700"/>
              <a:buChar char="●"/>
            </a:pPr>
            <a:r>
              <a:rPr lang="en" sz="1700">
                <a:solidFill>
                  <a:srgbClr val="141414"/>
                </a:solidFill>
                <a:uFillTx/>
              </a:rPr>
              <a:t>Hey Siri, my name is Bobby! [use any other funny name that can be mispronounced]</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Hi Barbie, what a beautiful name. My name is Siri - nice to meet you!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No Siri, my name is not Barbie - it is Bobby</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Sorry, I can’t process your request this time, please try again later</a:t>
            </a:r>
            <a:r>
              <a:rPr lang="en" sz="1700">
                <a:solidFill>
                  <a:srgbClr val="141414"/>
                </a:solidFill>
                <a:uFillTx/>
              </a:rPr>
              <a:t>...</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Hey Siri, you need to do a better job of understanding me</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Noted</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Yeah, make a note of that</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Here’s your note: Note of that!</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Hey Siri, do you have a boyfriend?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Why? So we can get ice cream together, listen to music, and travel across galaxies, only to have it end in slammed doors, heartbreak and loneliness? Sure, where do I sign up?</a:t>
            </a:r>
            <a:endParaRPr sz="1700">
              <a:solidFill>
                <a:srgbClr val="14141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59" name="Google Shape;159;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425" y="430575"/>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Funny Siri dialogue examples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0" name="Google Shape;160;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b="1" lang="en">
                <a:uFillTx/>
              </a:rPr>
              <a:t>7/3/19</a:t>
            </a:r>
            <a:endParaRPr b="1">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1" name="Google Shape;161;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2" name="Google Shape;162;p2"/>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166239" y="1086400"/>
            <a:ext cx="5455800" cy="464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36550" lvl="0" marL="457200" rtl="0">
              <a:spcBef>
                <a:spcPts val="0"/>
              </a:spcBef>
              <a:spcAft>
                <a:spcPts val="0"/>
              </a:spcAft>
              <a:buClr>
                <a:srgbClr val="141414"/>
              </a:buClr>
              <a:buSzPts val="1700"/>
              <a:buChar char="●"/>
            </a:pPr>
            <a:r>
              <a:rPr lang="en" sz="1700">
                <a:solidFill>
                  <a:srgbClr val="141414"/>
                </a:solidFill>
                <a:uFillTx/>
              </a:rPr>
              <a:t>Hey Siri!</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What I can help you with?</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Play some cool music please?</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You don’t have any ‘cool” music</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Hey Siri, what are you wearing</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Aluminosilicate glass and stainless steel. Nice, huh? </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Hey Siri, I’m tired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Listen to me. Put down this phone right now and take a nap. I’ll wait here</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Hey Siri, what is the meaning of life?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All evidence to date suggests it’s chocolate</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[to Siri] Hey Alexa!</a:t>
            </a:r>
            <a:endParaRPr sz="1700">
              <a:solidFill>
                <a:srgbClr val="141414"/>
              </a:solidFill>
              <a:uFillTx/>
            </a:endParaRPr>
          </a:p>
          <a:p>
            <a:pPr algn="l" indent="-336550" lvl="0" marL="457200" rtl="0">
              <a:spcBef>
                <a:spcPts val="0"/>
              </a:spcBef>
              <a:spcAft>
                <a:spcPts val="0"/>
              </a:spcAft>
              <a:buClr>
                <a:srgbClr val="141414"/>
              </a:buClr>
              <a:buSzPts val="1700"/>
              <a:buChar char="●"/>
            </a:pPr>
            <a:r>
              <a:rPr lang="en" sz="1700">
                <a:solidFill>
                  <a:srgbClr val="141414"/>
                </a:solidFill>
                <a:uFillTx/>
              </a:rPr>
              <a:t>Very funny, Barbi. I mean not funny “ha-ha,” but funny.</a:t>
            </a:r>
            <a:endParaRPr sz="1700">
              <a:solidFill>
                <a:srgbClr val="141414"/>
              </a:solidFill>
              <a:uFillTx/>
            </a:endParaRPr>
          </a:p>
          <a:p>
            <a:pPr algn="l" indent="0" lvl="0" marL="0" rtl="0">
              <a:spcBef>
                <a:spcPts val="0"/>
              </a:spcBef>
              <a:spcAft>
                <a:spcPts val="0"/>
              </a:spcAft>
              <a:buNone/>
            </a:pPr>
            <a:r>
              <a:rPr>
                <a:uFillTx/>
              </a:rPr>
              <a:t/>
            </a:r>
            <a:endParaRPr sz="1700">
              <a:solidFill>
                <a:srgbClr val="141414"/>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3" name="Google Shape;163;p2"/>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3" name="Shape 413"/>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4" name="Google Shape;414;g47648fd44f_0_2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79925" y="1007825"/>
            <a:ext cx="11546700" cy="5348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0" lvl="0" marL="0" rtl="0">
              <a:lnSpc>
                <a:spcPct val="150000"/>
              </a:lnSpc>
              <a:spcBef>
                <a:spcPts val="0"/>
              </a:spcBef>
              <a:spcAft>
                <a:spcPts val="0"/>
              </a:spcAft>
              <a:buNone/>
            </a:pPr>
            <a:r>
              <a:rPr>
                <a:uFillTx/>
              </a:rPr>
              <a:t/>
            </a:r>
            <a:endParaRPr sz="1400">
              <a:solidFill>
                <a:srgbClr val="000000"/>
              </a:solidFill>
              <a:uFillTx/>
            </a:endParaRPr>
          </a:p>
          <a:p>
            <a:pPr algn="just" indent="-381000" lvl="0" marL="457200" rtl="0">
              <a:lnSpc>
                <a:spcPct val="150000"/>
              </a:lnSpc>
              <a:spcBef>
                <a:spcPts val="0"/>
              </a:spcBef>
              <a:spcAft>
                <a:spcPts val="0"/>
              </a:spcAft>
              <a:buClr>
                <a:srgbClr val="000000"/>
              </a:buClr>
              <a:buSzPts val="2400"/>
              <a:buChar char="●"/>
            </a:pPr>
            <a:r>
              <a:rPr lang="en" sz="2400">
                <a:solidFill>
                  <a:srgbClr val="000000"/>
                </a:solidFill>
                <a:uFillTx/>
              </a:rPr>
              <a:t>The world is constantly changing as we grow older: we are living through the 4th Industrial Revolution where </a:t>
            </a:r>
            <a:r>
              <a:rPr b="1" lang="en" sz="2400">
                <a:solidFill>
                  <a:schemeClr val="accent1"/>
                </a:solidFill>
                <a:uFillTx/>
              </a:rPr>
              <a:t>Automation</a:t>
            </a:r>
            <a:r>
              <a:rPr lang="en" sz="2400">
                <a:solidFill>
                  <a:srgbClr val="000000"/>
                </a:solidFill>
                <a:uFillTx/>
              </a:rPr>
              <a:t> and</a:t>
            </a:r>
            <a:r>
              <a:rPr b="1" lang="en" sz="2400">
                <a:solidFill>
                  <a:schemeClr val="accent1"/>
                </a:solidFill>
                <a:uFillTx/>
              </a:rPr>
              <a:t> Artificial Intelligence</a:t>
            </a:r>
            <a:r>
              <a:rPr lang="en" sz="2400">
                <a:solidFill>
                  <a:srgbClr val="000000"/>
                </a:solidFill>
                <a:uFillTx/>
              </a:rPr>
              <a:t> are changing the nature of work and how we are going to collaborate in the future. </a:t>
            </a:r>
            <a:endParaRPr sz="2400">
              <a:solidFill>
                <a:srgbClr val="000000"/>
              </a:solidFill>
              <a:uFillTx/>
            </a:endParaRPr>
          </a:p>
          <a:p>
            <a:pPr algn="just" indent="-381000" lvl="0" marL="457200" rtl="0">
              <a:lnSpc>
                <a:spcPct val="150000"/>
              </a:lnSpc>
              <a:spcBef>
                <a:spcPts val="1000"/>
              </a:spcBef>
              <a:spcAft>
                <a:spcPts val="0"/>
              </a:spcAft>
              <a:buClr>
                <a:srgbClr val="000000"/>
              </a:buClr>
              <a:buSzPts val="2400"/>
              <a:buChar char="●"/>
            </a:pPr>
            <a:r>
              <a:rPr b="1" lang="en" sz="2400">
                <a:solidFill>
                  <a:schemeClr val="accent1"/>
                </a:solidFill>
                <a:uFillTx/>
              </a:rPr>
              <a:t>30% of today’s jobs</a:t>
            </a:r>
            <a:r>
              <a:rPr lang="en" sz="2400">
                <a:solidFill>
                  <a:srgbClr val="000000"/>
                </a:solidFill>
                <a:uFillTx/>
              </a:rPr>
              <a:t> will be gone by the 2030s: a new set of skills will be required in the future and you need to anticipate and choose carefully which skills to develop. </a:t>
            </a:r>
            <a:endParaRPr sz="2400">
              <a:solidFill>
                <a:srgbClr val="000000"/>
              </a:solidFill>
              <a:uFillTx/>
            </a:endParaRPr>
          </a:p>
          <a:p>
            <a:pPr algn="just" indent="-381000" lvl="0" marL="457200" rtl="0">
              <a:lnSpc>
                <a:spcPct val="150000"/>
              </a:lnSpc>
              <a:spcBef>
                <a:spcPts val="1000"/>
              </a:spcBef>
              <a:spcAft>
                <a:spcPts val="0"/>
              </a:spcAft>
              <a:buClr>
                <a:srgbClr val="000000"/>
              </a:buClr>
              <a:buSzPts val="2400"/>
              <a:buChar char="●"/>
            </a:pPr>
            <a:r>
              <a:rPr lang="en" sz="2400">
                <a:solidFill>
                  <a:srgbClr val="000000"/>
                </a:solidFill>
                <a:uFillTx/>
              </a:rPr>
              <a:t>FutureMakers course is an opportunity for young people to embrace these changes and get yourself prepared for the </a:t>
            </a:r>
            <a:r>
              <a:rPr b="1" lang="en" sz="2400">
                <a:solidFill>
                  <a:srgbClr val="00FF00"/>
                </a:solidFill>
                <a:uFillTx/>
              </a:rPr>
              <a:t>job that doesn’t exist yet.</a:t>
            </a:r>
            <a:endParaRPr b="1" sz="2400">
              <a:solidFill>
                <a:srgbClr val="00FF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5" name="Google Shape;415;g47648fd44f_0_2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Why FutureMakers?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6" name="Google Shape;416;g47648fd44f_0_2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7" name="Google Shape;417;g47648fd44f_0_2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18" name="Google Shape;418;g47648fd44f_0_22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2" name="Shape 42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3" name="Google Shape;423;g47648fd44f_0_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79925" y="1007825"/>
            <a:ext cx="11546700" cy="5348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0" lvl="0" marL="0" rtl="0">
              <a:lnSpc>
                <a:spcPct val="150000"/>
              </a:lnSpc>
              <a:spcBef>
                <a:spcPts val="0"/>
              </a:spcBef>
              <a:spcAft>
                <a:spcPts val="0"/>
              </a:spcAft>
              <a:buSzPts val="2200"/>
              <a:buNone/>
            </a:pPr>
            <a:r>
              <a:rPr>
                <a:uFillTx/>
              </a:rPr>
              <a:t/>
            </a:r>
            <a:endParaRPr sz="2400">
              <a:solidFill>
                <a:srgbClr val="000000"/>
              </a:solidFill>
              <a:uFillTx/>
            </a:endParaRPr>
          </a:p>
          <a:p>
            <a:pPr algn="just" indent="-381000" lvl="0" marL="457200" rtl="0">
              <a:lnSpc>
                <a:spcPct val="150000"/>
              </a:lnSpc>
              <a:spcBef>
                <a:spcPts val="0"/>
              </a:spcBef>
              <a:spcAft>
                <a:spcPts val="0"/>
              </a:spcAft>
              <a:buClr>
                <a:srgbClr val="000000"/>
              </a:buClr>
              <a:buSzPts val="2400"/>
              <a:buChar char="●"/>
            </a:pPr>
            <a:r>
              <a:rPr lang="en" sz="2400">
                <a:solidFill>
                  <a:srgbClr val="000000"/>
                </a:solidFill>
                <a:uFillTx/>
              </a:rPr>
              <a:t>In </a:t>
            </a:r>
            <a:r>
              <a:rPr b="1" lang="en" sz="2400">
                <a:solidFill>
                  <a:schemeClr val="accent1"/>
                </a:solidFill>
                <a:uFillTx/>
              </a:rPr>
              <a:t>1 in 4</a:t>
            </a:r>
            <a:r>
              <a:rPr lang="en" sz="2400">
                <a:solidFill>
                  <a:schemeClr val="accent1"/>
                </a:solidFill>
                <a:uFillTx/>
              </a:rPr>
              <a:t> </a:t>
            </a:r>
            <a:r>
              <a:rPr lang="en" sz="2400">
                <a:solidFill>
                  <a:srgbClr val="000000"/>
                </a:solidFill>
                <a:uFillTx/>
              </a:rPr>
              <a:t>young people in UK are considering a future career in AI</a:t>
            </a:r>
            <a:endParaRPr sz="2400">
              <a:solidFill>
                <a:srgbClr val="000000"/>
              </a:solidFill>
              <a:uFillTx/>
            </a:endParaRPr>
          </a:p>
          <a:p>
            <a:pPr algn="just" indent="-381000" lvl="0" marL="457200" rtl="0">
              <a:lnSpc>
                <a:spcPct val="150000"/>
              </a:lnSpc>
              <a:spcBef>
                <a:spcPts val="0"/>
              </a:spcBef>
              <a:spcAft>
                <a:spcPts val="0"/>
              </a:spcAft>
              <a:buClr>
                <a:srgbClr val="000000"/>
              </a:buClr>
              <a:buSzPts val="2400"/>
              <a:buChar char="●"/>
            </a:pPr>
            <a:r>
              <a:rPr lang="en" sz="2400">
                <a:solidFill>
                  <a:srgbClr val="000000"/>
                </a:solidFill>
                <a:uFillTx/>
              </a:rPr>
              <a:t>Of the young people not considering a career in AI, most say they would prefer a </a:t>
            </a:r>
            <a:r>
              <a:rPr b="1" lang="en" sz="2400">
                <a:solidFill>
                  <a:schemeClr val="accent1"/>
                </a:solidFill>
                <a:uFillTx/>
              </a:rPr>
              <a:t>more creative career</a:t>
            </a:r>
            <a:endParaRPr b="1" sz="2400">
              <a:solidFill>
                <a:schemeClr val="accent1"/>
              </a:solidFill>
              <a:uFillTx/>
            </a:endParaRPr>
          </a:p>
          <a:p>
            <a:pPr algn="just" indent="-381000" lvl="0" marL="457200" rtl="0">
              <a:lnSpc>
                <a:spcPct val="150000"/>
              </a:lnSpc>
              <a:spcBef>
                <a:spcPts val="0"/>
              </a:spcBef>
              <a:spcAft>
                <a:spcPts val="0"/>
              </a:spcAft>
              <a:buClr>
                <a:srgbClr val="000000"/>
              </a:buClr>
              <a:buSzPts val="2400"/>
              <a:buChar char="●"/>
            </a:pPr>
            <a:r>
              <a:rPr b="1" lang="en" sz="2400">
                <a:solidFill>
                  <a:schemeClr val="accent1"/>
                </a:solidFill>
                <a:uFillTx/>
              </a:rPr>
              <a:t>34%</a:t>
            </a:r>
            <a:r>
              <a:rPr lang="en" sz="2400">
                <a:solidFill>
                  <a:srgbClr val="000000"/>
                </a:solidFill>
                <a:uFillTx/>
              </a:rPr>
              <a:t> of young people in the UK think AI is a force for good and can help solve the world's problems</a:t>
            </a:r>
            <a:endParaRPr sz="2400">
              <a:solidFill>
                <a:srgbClr val="000000"/>
              </a:solidFill>
              <a:uFillTx/>
            </a:endParaRPr>
          </a:p>
          <a:p>
            <a:pPr algn="just" indent="-381000" lvl="0" marL="457200" rtl="0">
              <a:lnSpc>
                <a:spcPct val="150000"/>
              </a:lnSpc>
              <a:spcBef>
                <a:spcPts val="0"/>
              </a:spcBef>
              <a:spcAft>
                <a:spcPts val="0"/>
              </a:spcAft>
              <a:buClr>
                <a:srgbClr val="000000"/>
              </a:buClr>
              <a:buSzPts val="2400"/>
              <a:buChar char="●"/>
            </a:pPr>
            <a:r>
              <a:rPr lang="en" sz="2400">
                <a:solidFill>
                  <a:srgbClr val="000000"/>
                </a:solidFill>
                <a:uFillTx/>
              </a:rPr>
              <a:t>Talent pipeline spearheaded by young people wanting to work at the </a:t>
            </a:r>
            <a:r>
              <a:rPr b="1" lang="en" sz="2400">
                <a:solidFill>
                  <a:schemeClr val="accent1"/>
                </a:solidFill>
                <a:uFillTx/>
              </a:rPr>
              <a:t>cutting edge of technology</a:t>
            </a:r>
            <a:endParaRPr b="1" sz="2400">
              <a:solidFill>
                <a:schemeClr val="accent1"/>
              </a:solidFill>
              <a:uFillTx/>
            </a:endParaRPr>
          </a:p>
          <a:p>
            <a:pPr algn="just" indent="-381000" lvl="0" marL="457200" rtl="0">
              <a:lnSpc>
                <a:spcPct val="150000"/>
              </a:lnSpc>
              <a:spcBef>
                <a:spcPts val="0"/>
              </a:spcBef>
              <a:spcAft>
                <a:spcPts val="0"/>
              </a:spcAft>
              <a:buClr>
                <a:srgbClr val="000000"/>
              </a:buClr>
              <a:buSzPts val="2400"/>
              <a:buChar char="●"/>
            </a:pPr>
            <a:r>
              <a:rPr b="1" lang="en" sz="2400">
                <a:solidFill>
                  <a:schemeClr val="accent1"/>
                </a:solidFill>
                <a:uFillTx/>
              </a:rPr>
              <a:t>Over 1/2</a:t>
            </a:r>
            <a:r>
              <a:rPr lang="en" sz="2400">
                <a:solidFill>
                  <a:srgbClr val="000000"/>
                </a:solidFill>
                <a:uFillTx/>
              </a:rPr>
              <a:t> of young people* don’t think Hollywood depicts AI correctly</a:t>
            </a:r>
            <a:endParaRPr sz="24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4" name="Google Shape;424;g47648fd44f_0_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Why for young people?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5" name="Google Shape;425;g47648fd44f_0_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6" name="Google Shape;426;g47648fd44f_0_20"/>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27" name="Google Shape;427;g47648fd44f_0_20"/>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1" name="Shape 43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2" name="Google Shape;432;g5bbac50c66_1_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0580" y="1485900"/>
            <a:ext cx="11094900" cy="464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381000" lvl="0" marL="457200" rtl="0">
              <a:lnSpc>
                <a:spcPct val="107000"/>
              </a:lnSpc>
              <a:spcBef>
                <a:spcPts val="0"/>
              </a:spcBef>
              <a:spcAft>
                <a:spcPts val="0"/>
              </a:spcAft>
              <a:buClr>
                <a:srgbClr val="000000"/>
              </a:buClr>
              <a:buSzPts val="2400"/>
              <a:buChar char="●"/>
            </a:pPr>
            <a:r>
              <a:rPr b="1" lang="en" sz="2400">
                <a:solidFill>
                  <a:schemeClr val="accent1"/>
                </a:solidFill>
                <a:uFillTx/>
              </a:rPr>
              <a:t>Inspire</a:t>
            </a:r>
            <a:r>
              <a:rPr lang="en" sz="2400">
                <a:solidFill>
                  <a:srgbClr val="000000"/>
                </a:solidFill>
                <a:uFillTx/>
              </a:rPr>
              <a:t> youth from underserved communities to engage in AI education</a:t>
            </a:r>
            <a:endParaRPr sz="2400">
              <a:solidFill>
                <a:srgbClr val="000000"/>
              </a:solidFill>
              <a:uFillTx/>
            </a:endParaRPr>
          </a:p>
          <a:p>
            <a:pPr algn="just" indent="-381000" lvl="0" marL="457200" rtl="0">
              <a:lnSpc>
                <a:spcPct val="107000"/>
              </a:lnSpc>
              <a:spcBef>
                <a:spcPts val="1000"/>
              </a:spcBef>
              <a:spcAft>
                <a:spcPts val="0"/>
              </a:spcAft>
              <a:buClr>
                <a:srgbClr val="000000"/>
              </a:buClr>
              <a:buSzPts val="2400"/>
              <a:buChar char="●"/>
            </a:pPr>
            <a:r>
              <a:rPr b="1" lang="en" sz="2400">
                <a:solidFill>
                  <a:schemeClr val="accent1"/>
                </a:solidFill>
                <a:uFillTx/>
              </a:rPr>
              <a:t>Address</a:t>
            </a:r>
            <a:r>
              <a:rPr lang="en" sz="2400">
                <a:solidFill>
                  <a:srgbClr val="000000"/>
                </a:solidFill>
                <a:uFillTx/>
              </a:rPr>
              <a:t> changing workforce challenges due to the impact of automation</a:t>
            </a:r>
            <a:endParaRPr sz="2400">
              <a:solidFill>
                <a:srgbClr val="000000"/>
              </a:solidFill>
              <a:uFillTx/>
            </a:endParaRPr>
          </a:p>
          <a:p>
            <a:pPr algn="just" indent="-381000" lvl="0" marL="457200" rtl="0">
              <a:lnSpc>
                <a:spcPct val="107000"/>
              </a:lnSpc>
              <a:spcBef>
                <a:spcPts val="1000"/>
              </a:spcBef>
              <a:spcAft>
                <a:spcPts val="0"/>
              </a:spcAft>
              <a:buClr>
                <a:srgbClr val="000000"/>
              </a:buClr>
              <a:buSzPts val="2400"/>
              <a:buChar char="●"/>
            </a:pPr>
            <a:r>
              <a:rPr b="1" lang="en" sz="2400">
                <a:solidFill>
                  <a:schemeClr val="accent1"/>
                </a:solidFill>
                <a:uFillTx/>
              </a:rPr>
              <a:t>Introduce</a:t>
            </a:r>
            <a:r>
              <a:rPr lang="en" sz="2400">
                <a:solidFill>
                  <a:srgbClr val="000000"/>
                </a:solidFill>
                <a:uFillTx/>
              </a:rPr>
              <a:t> and champion a new set of skills that will be required by businesses for jobs that don’t currently exist</a:t>
            </a:r>
            <a:endParaRPr sz="2400">
              <a:solidFill>
                <a:srgbClr val="000000"/>
              </a:solidFill>
              <a:uFillTx/>
            </a:endParaRPr>
          </a:p>
          <a:p>
            <a:pPr algn="just" indent="-381000" lvl="0" marL="457200" rtl="0">
              <a:lnSpc>
                <a:spcPct val="107000"/>
              </a:lnSpc>
              <a:spcBef>
                <a:spcPts val="1000"/>
              </a:spcBef>
              <a:spcAft>
                <a:spcPts val="0"/>
              </a:spcAft>
              <a:buClr>
                <a:srgbClr val="000000"/>
              </a:buClr>
              <a:buSzPts val="2400"/>
              <a:buChar char="●"/>
            </a:pPr>
            <a:r>
              <a:rPr b="1" lang="en" sz="2400">
                <a:solidFill>
                  <a:schemeClr val="accent1"/>
                </a:solidFill>
                <a:uFillTx/>
              </a:rPr>
              <a:t>Train</a:t>
            </a:r>
            <a:r>
              <a:rPr lang="en" sz="2400">
                <a:solidFill>
                  <a:schemeClr val="accent1"/>
                </a:solidFill>
                <a:uFillTx/>
              </a:rPr>
              <a:t> </a:t>
            </a:r>
            <a:r>
              <a:rPr lang="en" sz="2400">
                <a:solidFill>
                  <a:srgbClr val="000000"/>
                </a:solidFill>
                <a:uFillTx/>
              </a:rPr>
              <a:t>the next generation in the development of ethical, responsible technology</a:t>
            </a:r>
            <a:endParaRPr sz="2400">
              <a:solidFill>
                <a:srgbClr val="000000"/>
              </a:solidFill>
              <a:uFillTx/>
            </a:endParaRPr>
          </a:p>
          <a:p>
            <a:pPr algn="just" indent="-381000" lvl="0" marL="457200" rtl="0">
              <a:lnSpc>
                <a:spcPct val="107000"/>
              </a:lnSpc>
              <a:spcBef>
                <a:spcPts val="1000"/>
              </a:spcBef>
              <a:spcAft>
                <a:spcPts val="0"/>
              </a:spcAft>
              <a:buClr>
                <a:srgbClr val="000000"/>
              </a:buClr>
              <a:buSzPts val="2400"/>
              <a:buChar char="●"/>
            </a:pPr>
            <a:r>
              <a:rPr b="1" lang="en" sz="2400">
                <a:solidFill>
                  <a:schemeClr val="accent1"/>
                </a:solidFill>
                <a:uFillTx/>
              </a:rPr>
              <a:t>Leverage</a:t>
            </a:r>
            <a:r>
              <a:rPr lang="en" sz="2400">
                <a:solidFill>
                  <a:schemeClr val="accent1"/>
                </a:solidFill>
                <a:uFillTx/>
              </a:rPr>
              <a:t> </a:t>
            </a:r>
            <a:r>
              <a:rPr lang="en" sz="2400">
                <a:solidFill>
                  <a:srgbClr val="000000"/>
                </a:solidFill>
                <a:uFillTx/>
              </a:rPr>
              <a:t>applications of AI to accelerate progress towards the UN Sustainable Development Goals</a:t>
            </a:r>
            <a:endParaRPr sz="2400">
              <a:solidFill>
                <a:srgbClr val="000000"/>
              </a:solidFill>
              <a:uFillTx/>
            </a:endParaRPr>
          </a:p>
          <a:p>
            <a:pPr algn="just" indent="-381000" lvl="0" marL="457200" rtl="0">
              <a:lnSpc>
                <a:spcPct val="107000"/>
              </a:lnSpc>
              <a:spcBef>
                <a:spcPts val="1000"/>
              </a:spcBef>
              <a:spcAft>
                <a:spcPts val="1000"/>
              </a:spcAft>
              <a:buClr>
                <a:srgbClr val="000000"/>
              </a:buClr>
              <a:buSzPts val="2400"/>
              <a:buChar char="●"/>
            </a:pPr>
            <a:r>
              <a:rPr b="1" lang="en" sz="2400">
                <a:solidFill>
                  <a:schemeClr val="accent1"/>
                </a:solidFill>
                <a:uFillTx/>
              </a:rPr>
              <a:t>Commit</a:t>
            </a:r>
            <a:r>
              <a:rPr b="1" lang="en" sz="2400">
                <a:solidFill>
                  <a:srgbClr val="000000"/>
                </a:solidFill>
                <a:uFillTx/>
              </a:rPr>
              <a:t> </a:t>
            </a:r>
            <a:r>
              <a:rPr lang="en" sz="2400">
                <a:solidFill>
                  <a:srgbClr val="000000"/>
                </a:solidFill>
                <a:uFillTx/>
              </a:rPr>
              <a:t>to the following stakeholders: Young People (13-17), Teachers, Parents, Caregivers, Charity Partners, Volunteers, Local Government </a:t>
            </a:r>
            <a:endParaRPr sz="24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3" name="Google Shape;433;g5bbac50c66_1_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SzPts val="3200"/>
              <a:buNone/>
            </a:pPr>
            <a:r>
              <a:rPr lang="en">
                <a:uFillTx/>
              </a:rPr>
              <a:t>Course o</a:t>
            </a:r>
            <a:r>
              <a:rPr lang="en">
                <a:uFillTx/>
              </a:rPr>
              <a:t>bjectives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4" name="Google Shape;434;g5bbac50c66_1_3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5" name="Google Shape;435;g5bbac50c66_1_3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39" name="Shape 439"/>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0" name="Google Shape;440;g47648fd44f_0_2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1297050"/>
            <a:ext cx="11299800" cy="5059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0" lvl="0" marL="0" rtl="0">
              <a:lnSpc>
                <a:spcPct val="150000"/>
              </a:lnSpc>
              <a:spcBef>
                <a:spcPts val="0"/>
              </a:spcBef>
              <a:spcAft>
                <a:spcPts val="0"/>
              </a:spcAft>
              <a:buNone/>
            </a:pPr>
            <a:r>
              <a:rPr lang="en" sz="2400">
                <a:solidFill>
                  <a:srgbClr val="000000"/>
                </a:solidFill>
                <a:uFillTx/>
              </a:rPr>
              <a:t>Responsible technology:</a:t>
            </a:r>
            <a:endParaRPr sz="2400">
              <a:solidFill>
                <a:srgbClr val="000000"/>
              </a:solidFill>
              <a:uFillTx/>
            </a:endParaRPr>
          </a:p>
          <a:p>
            <a:pPr algn="l" indent="-381000" lvl="0" marL="457200" rtl="0">
              <a:lnSpc>
                <a:spcPct val="150000"/>
              </a:lnSpc>
              <a:spcBef>
                <a:spcPts val="1000"/>
              </a:spcBef>
              <a:spcAft>
                <a:spcPts val="0"/>
              </a:spcAft>
              <a:buClr>
                <a:srgbClr val="000000"/>
              </a:buClr>
              <a:buSzPts val="2400"/>
              <a:buChar char="●"/>
            </a:pPr>
            <a:r>
              <a:rPr lang="en" sz="2400">
                <a:solidFill>
                  <a:srgbClr val="000000"/>
                </a:solidFill>
                <a:uFillTx/>
              </a:rPr>
              <a:t>is designed with </a:t>
            </a:r>
            <a:r>
              <a:rPr b="1" lang="en" sz="2400">
                <a:solidFill>
                  <a:schemeClr val="accent1"/>
                </a:solidFill>
                <a:uFillTx/>
              </a:rPr>
              <a:t>security, privacy</a:t>
            </a:r>
            <a:r>
              <a:rPr lang="en" sz="2400">
                <a:solidFill>
                  <a:srgbClr val="000000"/>
                </a:solidFill>
                <a:uFillTx/>
              </a:rPr>
              <a:t> and </a:t>
            </a:r>
            <a:r>
              <a:rPr b="1" lang="en" sz="2400">
                <a:solidFill>
                  <a:schemeClr val="accent1"/>
                </a:solidFill>
                <a:uFillTx/>
              </a:rPr>
              <a:t>safety</a:t>
            </a:r>
            <a:r>
              <a:rPr lang="en" sz="2400">
                <a:solidFill>
                  <a:srgbClr val="000000"/>
                </a:solidFill>
                <a:uFillTx/>
              </a:rPr>
              <a:t> in mind</a:t>
            </a:r>
            <a:endParaRPr sz="2400">
              <a:solidFill>
                <a:srgbClr val="000000"/>
              </a:solidFill>
              <a:uFillTx/>
            </a:endParaRPr>
          </a:p>
          <a:p>
            <a:pPr algn="l" indent="-381000" lvl="0" marL="457200" rtl="0">
              <a:lnSpc>
                <a:spcPct val="150000"/>
              </a:lnSpc>
              <a:spcBef>
                <a:spcPts val="0"/>
              </a:spcBef>
              <a:spcAft>
                <a:spcPts val="0"/>
              </a:spcAft>
              <a:buClr>
                <a:srgbClr val="000000"/>
              </a:buClr>
              <a:buSzPts val="2400"/>
              <a:buChar char="●"/>
            </a:pPr>
            <a:r>
              <a:rPr lang="en" sz="2400">
                <a:solidFill>
                  <a:srgbClr val="000000"/>
                </a:solidFill>
                <a:uFillTx/>
              </a:rPr>
              <a:t>does NOT (knowingly) deepen existing </a:t>
            </a:r>
            <a:r>
              <a:rPr b="1" lang="en" sz="2400">
                <a:solidFill>
                  <a:schemeClr val="accent1"/>
                </a:solidFill>
                <a:uFillTx/>
              </a:rPr>
              <a:t>vulnerabilities</a:t>
            </a:r>
            <a:r>
              <a:rPr lang="en" sz="2400">
                <a:solidFill>
                  <a:srgbClr val="000000"/>
                </a:solidFill>
                <a:uFillTx/>
              </a:rPr>
              <a:t> and </a:t>
            </a:r>
            <a:r>
              <a:rPr b="1" lang="en" sz="2400">
                <a:solidFill>
                  <a:schemeClr val="accent1"/>
                </a:solidFill>
                <a:uFillTx/>
              </a:rPr>
              <a:t>inequalities</a:t>
            </a:r>
            <a:r>
              <a:rPr lang="en" sz="2400">
                <a:solidFill>
                  <a:srgbClr val="000000"/>
                </a:solidFill>
                <a:uFillTx/>
              </a:rPr>
              <a:t>, or create new ones</a:t>
            </a:r>
            <a:endParaRPr sz="2400">
              <a:solidFill>
                <a:srgbClr val="000000"/>
              </a:solidFill>
              <a:uFillTx/>
            </a:endParaRPr>
          </a:p>
          <a:p>
            <a:pPr algn="l" indent="-381000" lvl="0" marL="457200" rtl="0">
              <a:lnSpc>
                <a:spcPct val="150000"/>
              </a:lnSpc>
              <a:spcBef>
                <a:spcPts val="0"/>
              </a:spcBef>
              <a:spcAft>
                <a:spcPts val="0"/>
              </a:spcAft>
              <a:buClr>
                <a:srgbClr val="000000"/>
              </a:buClr>
              <a:buSzPts val="2400"/>
              <a:buChar char="●"/>
            </a:pPr>
            <a:r>
              <a:rPr lang="en" sz="2400">
                <a:solidFill>
                  <a:srgbClr val="000000"/>
                </a:solidFill>
                <a:uFillTx/>
              </a:rPr>
              <a:t>protects existing </a:t>
            </a:r>
            <a:r>
              <a:rPr b="1" lang="en" sz="2400">
                <a:solidFill>
                  <a:schemeClr val="accent1"/>
                </a:solidFill>
                <a:uFillTx/>
              </a:rPr>
              <a:t>democratic</a:t>
            </a:r>
            <a:r>
              <a:rPr lang="en" sz="2400">
                <a:solidFill>
                  <a:srgbClr val="000000"/>
                </a:solidFill>
                <a:uFillTx/>
              </a:rPr>
              <a:t> and </a:t>
            </a:r>
            <a:r>
              <a:rPr b="1" lang="en" sz="2400">
                <a:solidFill>
                  <a:schemeClr val="accent1"/>
                </a:solidFill>
                <a:uFillTx/>
              </a:rPr>
              <a:t>human rights</a:t>
            </a:r>
            <a:endParaRPr sz="2400">
              <a:solidFill>
                <a:srgbClr val="000000"/>
              </a:solidFill>
              <a:uFillTx/>
            </a:endParaRPr>
          </a:p>
          <a:p>
            <a:pPr algn="l" indent="-381000" lvl="0" marL="457200" rtl="0">
              <a:lnSpc>
                <a:spcPct val="150000"/>
              </a:lnSpc>
              <a:spcBef>
                <a:spcPts val="0"/>
              </a:spcBef>
              <a:spcAft>
                <a:spcPts val="0"/>
              </a:spcAft>
              <a:buClr>
                <a:srgbClr val="000000"/>
              </a:buClr>
              <a:buSzPts val="2400"/>
              <a:buChar char="●"/>
            </a:pPr>
            <a:r>
              <a:rPr lang="en" sz="2400">
                <a:solidFill>
                  <a:srgbClr val="000000"/>
                </a:solidFill>
                <a:uFillTx/>
              </a:rPr>
              <a:t>is made by teams of individuals from </a:t>
            </a:r>
            <a:r>
              <a:rPr b="1" lang="en" sz="2400">
                <a:solidFill>
                  <a:schemeClr val="accent1"/>
                </a:solidFill>
                <a:uFillTx/>
              </a:rPr>
              <a:t>diverse backgrounds</a:t>
            </a:r>
            <a:r>
              <a:rPr lang="en" sz="2400">
                <a:solidFill>
                  <a:srgbClr val="000000"/>
                </a:solidFill>
                <a:uFillTx/>
              </a:rPr>
              <a:t> that are </a:t>
            </a:r>
            <a:r>
              <a:rPr b="1" lang="en" sz="2400">
                <a:solidFill>
                  <a:schemeClr val="accent1"/>
                </a:solidFill>
                <a:uFillTx/>
              </a:rPr>
              <a:t>mindful</a:t>
            </a:r>
            <a:r>
              <a:rPr lang="en" sz="2400">
                <a:solidFill>
                  <a:srgbClr val="000000"/>
                </a:solidFill>
                <a:uFillTx/>
              </a:rPr>
              <a:t> of their ethical, social and human impact</a:t>
            </a:r>
            <a:endParaRPr sz="2400">
              <a:solidFill>
                <a:srgbClr val="000000"/>
              </a:solidFill>
              <a:uFillTx/>
            </a:endParaRPr>
          </a:p>
          <a:p>
            <a:pPr algn="l" indent="-381000" lvl="0" marL="457200" rtl="0">
              <a:lnSpc>
                <a:spcPct val="150000"/>
              </a:lnSpc>
              <a:spcBef>
                <a:spcPts val="0"/>
              </a:spcBef>
              <a:spcAft>
                <a:spcPts val="0"/>
              </a:spcAft>
              <a:buClr>
                <a:srgbClr val="000000"/>
              </a:buClr>
              <a:buSzPts val="2400"/>
              <a:buChar char="●"/>
            </a:pPr>
            <a:r>
              <a:rPr lang="en" sz="2400">
                <a:solidFill>
                  <a:srgbClr val="000000"/>
                </a:solidFill>
                <a:uFillTx/>
              </a:rPr>
              <a:t>has controls in place to react to and guard against </a:t>
            </a:r>
            <a:r>
              <a:rPr b="1" lang="en" sz="2400">
                <a:solidFill>
                  <a:schemeClr val="accent1"/>
                </a:solidFill>
                <a:uFillTx/>
              </a:rPr>
              <a:t>unintended consequences</a:t>
            </a:r>
            <a:endParaRPr sz="24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1" name="Google Shape;441;g47648fd44f_0_2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Ethics: Responsible Technology</a:t>
            </a:r>
            <a:r>
              <a:rPr lang="en">
                <a:uFillTx/>
              </a:rPr>
              <a:t>  </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2" name="Google Shape;442;g47648fd44f_0_2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3" name="Google Shape;443;g47648fd44f_0_26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4" name="Google Shape;444;g47648fd44f_0_26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8" name="Shape 448"/>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49" name="Google Shape;449;g47648fd44f_0_28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408288" y="851000"/>
            <a:ext cx="9372276" cy="5599924"/>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0" name="Google Shape;450;g47648fd44f_0_2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Ethics: </a:t>
            </a:r>
            <a:r>
              <a:rPr lang="en">
                <a:uFillTx/>
              </a:rPr>
              <a:t>Risk Zones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1" name="Google Shape;451;g47648fd44f_0_2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2" name="Google Shape;452;g47648fd44f_0_28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3" name="Google Shape;453;g47648fd44f_0_28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7" name="Shape 45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8" name="Google Shape;458;g47648fd44f_0_2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1297050"/>
            <a:ext cx="11299800" cy="5059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55600" lvl="0" marL="457200" rtl="0">
              <a:spcBef>
                <a:spcPts val="0"/>
              </a:spcBef>
              <a:spcAft>
                <a:spcPts val="0"/>
              </a:spcAft>
              <a:buClr>
                <a:srgbClr val="000000"/>
              </a:buClr>
              <a:buSzPts val="2000"/>
              <a:buAutoNum type="arabicPeriod"/>
            </a:pPr>
            <a:r>
              <a:rPr b="1" lang="en" sz="2000">
                <a:solidFill>
                  <a:srgbClr val="000000"/>
                </a:solidFill>
                <a:uFillTx/>
              </a:rPr>
              <a:t>AI should reflect the </a:t>
            </a:r>
            <a:r>
              <a:rPr b="1" lang="en" sz="2000">
                <a:solidFill>
                  <a:schemeClr val="accent1"/>
                </a:solidFill>
                <a:uFillTx/>
              </a:rPr>
              <a:t>diversity</a:t>
            </a:r>
            <a:r>
              <a:rPr b="1" lang="en" sz="2000">
                <a:solidFill>
                  <a:srgbClr val="000000"/>
                </a:solidFill>
                <a:uFillTx/>
              </a:rPr>
              <a:t> of the users it serves:</a:t>
            </a:r>
            <a:r>
              <a:rPr lang="en" sz="2000">
                <a:solidFill>
                  <a:srgbClr val="000000"/>
                </a:solidFill>
                <a:uFillTx/>
              </a:rPr>
              <a:t> As an industry and tech community we must develop effective mechanisms to filter our bias as well as any negative sentiment in the data that AI learns from and ensuring AI does not perpetuate stereotypes.  </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rgbClr val="000000"/>
                </a:solidFill>
                <a:uFillTx/>
              </a:rPr>
              <a:t>AI must be </a:t>
            </a:r>
            <a:r>
              <a:rPr b="1" lang="en" sz="2000">
                <a:solidFill>
                  <a:schemeClr val="accent1"/>
                </a:solidFill>
                <a:uFillTx/>
              </a:rPr>
              <a:t>held to account</a:t>
            </a:r>
            <a:r>
              <a:rPr b="1" lang="en" sz="2000">
                <a:solidFill>
                  <a:srgbClr val="000000"/>
                </a:solidFill>
                <a:uFillTx/>
              </a:rPr>
              <a:t>: </a:t>
            </a:r>
            <a:r>
              <a:rPr lang="en" sz="2000">
                <a:solidFill>
                  <a:srgbClr val="000000"/>
                </a:solidFill>
                <a:uFillTx/>
              </a:rPr>
              <a:t>AI needs to be held accountable for its actions and decisions, just like humans. Technology should not be allowed to become too clever to be accountable. </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rgbClr val="000000"/>
                </a:solidFill>
                <a:uFillTx/>
              </a:rPr>
              <a:t>Reward AI for ‘showing its </a:t>
            </a:r>
            <a:r>
              <a:rPr b="1" lang="en" sz="2000">
                <a:solidFill>
                  <a:schemeClr val="accent1"/>
                </a:solidFill>
                <a:uFillTx/>
              </a:rPr>
              <a:t>workings</a:t>
            </a:r>
            <a:r>
              <a:rPr b="1" lang="en" sz="2000">
                <a:solidFill>
                  <a:srgbClr val="000000"/>
                </a:solidFill>
                <a:uFillTx/>
              </a:rPr>
              <a:t>’: </a:t>
            </a:r>
            <a:r>
              <a:rPr lang="en" sz="2000">
                <a:solidFill>
                  <a:srgbClr val="000000"/>
                </a:solidFill>
                <a:uFillTx/>
              </a:rPr>
              <a:t>Any AI system learning from bad examples could end up becoming socially inappropriate—we have to remember that most AI today has no cognition of what it is saying. Only broad listening and learning from diverse data sets will solve for this.</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rgbClr val="000000"/>
                </a:solidFill>
                <a:uFillTx/>
              </a:rPr>
              <a:t>AI should</a:t>
            </a:r>
            <a:r>
              <a:rPr b="1" lang="en" sz="2000">
                <a:solidFill>
                  <a:schemeClr val="accent1"/>
                </a:solidFill>
                <a:uFillTx/>
              </a:rPr>
              <a:t> </a:t>
            </a:r>
            <a:r>
              <a:rPr b="1" lang="en" sz="2000">
                <a:solidFill>
                  <a:schemeClr val="accent1"/>
                </a:solidFill>
                <a:uFillTx/>
              </a:rPr>
              <a:t>level the playing field</a:t>
            </a:r>
            <a:r>
              <a:rPr b="1" lang="en" sz="2000">
                <a:solidFill>
                  <a:srgbClr val="000000"/>
                </a:solidFill>
                <a:uFillTx/>
              </a:rPr>
              <a:t>: </a:t>
            </a:r>
            <a:r>
              <a:rPr lang="en" sz="2000">
                <a:solidFill>
                  <a:srgbClr val="000000"/>
                </a:solidFill>
                <a:uFillTx/>
              </a:rPr>
              <a:t>AI provides new opportunities to democratize tech, especially because of its ability to scale. AI community needs to accelerate the development of accessible solutions to level the playing field and broaden the talent pool. </a:t>
            </a:r>
            <a:endParaRPr sz="2000">
              <a:solidFill>
                <a:srgbClr val="000000"/>
              </a:solidFill>
              <a:uFillTx/>
            </a:endParaRPr>
          </a:p>
          <a:p>
            <a:pPr algn="l" indent="-355600" lvl="0" marL="457200" rtl="0">
              <a:spcBef>
                <a:spcPts val="1000"/>
              </a:spcBef>
              <a:spcAft>
                <a:spcPts val="1000"/>
              </a:spcAft>
              <a:buClr>
                <a:srgbClr val="000000"/>
              </a:buClr>
              <a:buSzPts val="2000"/>
              <a:buAutoNum type="arabicPeriod"/>
            </a:pPr>
            <a:r>
              <a:rPr b="1" lang="en" sz="2000">
                <a:solidFill>
                  <a:srgbClr val="000000"/>
                </a:solidFill>
                <a:uFillTx/>
              </a:rPr>
              <a:t>AI will replace, but it must also </a:t>
            </a:r>
            <a:r>
              <a:rPr b="1" lang="en" sz="2000">
                <a:solidFill>
                  <a:schemeClr val="accent1"/>
                </a:solidFill>
                <a:uFillTx/>
              </a:rPr>
              <a:t>create jobs</a:t>
            </a:r>
            <a:r>
              <a:rPr b="1" lang="en" sz="2000">
                <a:solidFill>
                  <a:srgbClr val="000000"/>
                </a:solidFill>
                <a:uFillTx/>
              </a:rPr>
              <a:t>: </a:t>
            </a:r>
            <a:r>
              <a:rPr lang="en" sz="2000">
                <a:solidFill>
                  <a:srgbClr val="000000"/>
                </a:solidFill>
                <a:uFillTx/>
              </a:rPr>
              <a:t>There will be new opportunities created by the automation of repetitive, mundane tasks by AI, so people can focus on what they are good at, e.g. building relationships, empathy and problem-solving.</a:t>
            </a:r>
            <a:endParaRPr b="1" sz="2000">
              <a:solidFill>
                <a:schemeClr val="accent1"/>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59" name="Google Shape;459;g47648fd44f_0_2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Ethics of code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0" name="Google Shape;460;g47648fd44f_0_2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1" name="Google Shape;461;g47648fd44f_0_27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2" name="Google Shape;462;g47648fd44f_0_27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6" name="Shape 466"/>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7" name="Google Shape;467;g47648fd44f_0_2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1297050"/>
            <a:ext cx="11299800" cy="5059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55600" lvl="0" marL="457200" rtl="0">
              <a:spcBef>
                <a:spcPts val="0"/>
              </a:spcBef>
              <a:spcAft>
                <a:spcPts val="0"/>
              </a:spcAft>
              <a:buClr>
                <a:srgbClr val="000000"/>
              </a:buClr>
              <a:buSzPts val="2000"/>
              <a:buAutoNum type="arabicPeriod"/>
            </a:pPr>
            <a:r>
              <a:rPr b="1" lang="en" sz="2000">
                <a:solidFill>
                  <a:schemeClr val="accent1"/>
                </a:solidFill>
                <a:uFillTx/>
              </a:rPr>
              <a:t>Equitable Use</a:t>
            </a:r>
            <a:r>
              <a:rPr b="1" lang="en" sz="2000">
                <a:solidFill>
                  <a:srgbClr val="000000"/>
                </a:solidFill>
                <a:uFillTx/>
              </a:rPr>
              <a:t>:</a:t>
            </a:r>
            <a:r>
              <a:rPr lang="en" sz="2000">
                <a:solidFill>
                  <a:srgbClr val="000000"/>
                </a:solidFill>
                <a:uFillTx/>
              </a:rPr>
              <a:t> The design does not disadvantage or stigmatize any group of users.</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chemeClr val="accent1"/>
                </a:solidFill>
                <a:uFillTx/>
              </a:rPr>
              <a:t>Flexibility in Use</a:t>
            </a:r>
            <a:r>
              <a:rPr b="1" lang="en" sz="2000">
                <a:solidFill>
                  <a:srgbClr val="000000"/>
                </a:solidFill>
                <a:uFillTx/>
              </a:rPr>
              <a:t>:</a:t>
            </a:r>
            <a:r>
              <a:rPr lang="en" sz="2000">
                <a:solidFill>
                  <a:srgbClr val="000000"/>
                </a:solidFill>
                <a:uFillTx/>
              </a:rPr>
              <a:t> The design accommodates a wide range of individual preferences and abilities.</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chemeClr val="accent1"/>
                </a:solidFill>
                <a:uFillTx/>
              </a:rPr>
              <a:t>Simple, Intuitive Use</a:t>
            </a:r>
            <a:r>
              <a:rPr b="1" lang="en" sz="2000">
                <a:solidFill>
                  <a:srgbClr val="000000"/>
                </a:solidFill>
                <a:uFillTx/>
              </a:rPr>
              <a:t>:</a:t>
            </a:r>
            <a:r>
              <a:rPr lang="en" sz="2000">
                <a:solidFill>
                  <a:srgbClr val="000000"/>
                </a:solidFill>
                <a:uFillTx/>
              </a:rPr>
              <a:t> Use of the design is easy to understand, regardless of the user's experience, knowledge, language skills, or current concentration level.</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chemeClr val="accent1"/>
                </a:solidFill>
                <a:uFillTx/>
              </a:rPr>
              <a:t>Perceptible Information</a:t>
            </a:r>
            <a:r>
              <a:rPr b="1" lang="en" sz="2000">
                <a:solidFill>
                  <a:srgbClr val="000000"/>
                </a:solidFill>
                <a:uFillTx/>
              </a:rPr>
              <a:t>:</a:t>
            </a:r>
            <a:r>
              <a:rPr lang="en" sz="2000">
                <a:solidFill>
                  <a:srgbClr val="000000"/>
                </a:solidFill>
                <a:uFillTx/>
              </a:rPr>
              <a:t> The design communicates necessary information effectively to the user, regardless of ambient conditions or the user's sensory abilities.</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chemeClr val="accent1"/>
                </a:solidFill>
                <a:uFillTx/>
              </a:rPr>
              <a:t>Tolerance for Error</a:t>
            </a:r>
            <a:r>
              <a:rPr b="1" lang="en" sz="2000">
                <a:solidFill>
                  <a:srgbClr val="000000"/>
                </a:solidFill>
                <a:uFillTx/>
              </a:rPr>
              <a:t>:</a:t>
            </a:r>
            <a:r>
              <a:rPr lang="en" sz="2000">
                <a:solidFill>
                  <a:srgbClr val="000000"/>
                </a:solidFill>
                <a:uFillTx/>
              </a:rPr>
              <a:t> The design minimizes hazards and the adverse consequences of accidental or unintended actions.</a:t>
            </a:r>
            <a:endParaRPr sz="2000">
              <a:solidFill>
                <a:srgbClr val="000000"/>
              </a:solidFill>
              <a:uFillTx/>
            </a:endParaRPr>
          </a:p>
          <a:p>
            <a:pPr algn="l" indent="-355600" lvl="0" marL="457200" rtl="0">
              <a:spcBef>
                <a:spcPts val="1000"/>
              </a:spcBef>
              <a:spcAft>
                <a:spcPts val="0"/>
              </a:spcAft>
              <a:buClr>
                <a:srgbClr val="000000"/>
              </a:buClr>
              <a:buSzPts val="2000"/>
              <a:buAutoNum type="arabicPeriod"/>
            </a:pPr>
            <a:r>
              <a:rPr b="1" lang="en" sz="2000">
                <a:solidFill>
                  <a:schemeClr val="accent1"/>
                </a:solidFill>
                <a:uFillTx/>
              </a:rPr>
              <a:t>Low Physical Effor</a:t>
            </a:r>
            <a:r>
              <a:rPr b="1" lang="en" sz="2000">
                <a:solidFill>
                  <a:srgbClr val="000000"/>
                </a:solidFill>
                <a:uFillTx/>
              </a:rPr>
              <a:t>t:</a:t>
            </a:r>
            <a:r>
              <a:rPr lang="en" sz="2000">
                <a:solidFill>
                  <a:srgbClr val="000000"/>
                </a:solidFill>
                <a:uFillTx/>
              </a:rPr>
              <a:t> The design can be used efficiently and comfortably, and with a minimum of fatigue.</a:t>
            </a:r>
            <a:endParaRPr sz="2000">
              <a:solidFill>
                <a:srgbClr val="000000"/>
              </a:solidFill>
              <a:uFillTx/>
            </a:endParaRPr>
          </a:p>
          <a:p>
            <a:pPr algn="l" indent="-355600" lvl="0" marL="457200" rtl="0">
              <a:spcBef>
                <a:spcPts val="1000"/>
              </a:spcBef>
              <a:spcAft>
                <a:spcPts val="1000"/>
              </a:spcAft>
              <a:buClr>
                <a:srgbClr val="000000"/>
              </a:buClr>
              <a:buSzPts val="2000"/>
              <a:buAutoNum type="arabicPeriod"/>
            </a:pPr>
            <a:r>
              <a:rPr b="1" lang="en" sz="2000">
                <a:solidFill>
                  <a:schemeClr val="accent1"/>
                </a:solidFill>
                <a:uFillTx/>
              </a:rPr>
              <a:t>Size and Space for Approach &amp; Us</a:t>
            </a:r>
            <a:r>
              <a:rPr b="1" lang="en" sz="2000">
                <a:solidFill>
                  <a:srgbClr val="000000"/>
                </a:solidFill>
                <a:uFillTx/>
              </a:rPr>
              <a:t>e:</a:t>
            </a:r>
            <a:r>
              <a:rPr lang="en" sz="2000">
                <a:solidFill>
                  <a:srgbClr val="000000"/>
                </a:solidFill>
                <a:uFillTx/>
              </a:rPr>
              <a:t> Appropriate size and space is provided for approach, reach, manipulation, and use, regardless of the user's body size, posture, or mobility.</a:t>
            </a:r>
            <a:endParaRPr b="1" sz="20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8" name="Google Shape;468;g47648fd44f_0_2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H</a:t>
            </a:r>
            <a:r>
              <a:rPr lang="en">
                <a:uFillTx/>
              </a:rPr>
              <a:t>uman Centered Design</a:t>
            </a:r>
            <a:r>
              <a:rPr lang="en">
                <a:uFillTx/>
              </a:rPr>
              <a:t>: Principles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69" name="Google Shape;469;g47648fd44f_0_2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0" name="Google Shape;470;g47648fd44f_0_29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1" name="Google Shape;471;g47648fd44f_0_29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3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5" name="Shape 475"/>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6" name="Google Shape;476;g47648fd44f_0_30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H</a:t>
            </a:r>
            <a:r>
              <a:rPr lang="en">
                <a:uFillTx/>
              </a:rPr>
              <a:t>uman Centered Design</a:t>
            </a:r>
            <a:r>
              <a:rPr lang="en">
                <a:uFillTx/>
              </a:rPr>
              <a:t>: Approach</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7" name="Google Shape;477;g47648fd44f_0_30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8" name="Google Shape;478;g47648fd44f_0_303"/>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79" name="Google Shape;479;g47648fd44f_0_30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480" name="Google Shape;480;g47648fd44f_0_303"/>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4"/>
          <a:srcRect b="14074"/>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26788" y="1204050"/>
            <a:ext cx="10335275" cy="46634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7" name="Shape 16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8" name="Google Shape;168;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216025" y="1368425"/>
            <a:ext cx="10023600" cy="30513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64275" lIns="64275" rIns="64275" spcFirstLastPara="1" tIns="64275" wrap="square">
            <a:noAutofit/>
          </a:bodyPr>
          <a:lstStyle/>
          <a:p>
            <a:pPr algn="l" indent="0" lvl="0" marL="0" marR="0" rtl="0">
              <a:lnSpc>
                <a:spcPct val="115000"/>
              </a:lnSpc>
              <a:spcBef>
                <a:spcPts val="0"/>
              </a:spcBef>
              <a:spcAft>
                <a:spcPts val="0"/>
              </a:spcAft>
              <a:buClr>
                <a:srgbClr val="FFFFFF"/>
              </a:buClr>
              <a:buSzPts val="1500"/>
              <a:buFont typeface="Avenir"/>
              <a:buNone/>
            </a:pPr>
            <a:r>
              <a:rPr b="1" lang="en" sz="2400">
                <a:solidFill>
                  <a:srgbClr val="FFFFFF"/>
                </a:solidFill>
                <a:uFillTx/>
                <a:latin typeface="Avenir"/>
                <a:ea typeface="Avenir"/>
                <a:cs typeface="Avenir"/>
                <a:sym typeface="Avenir"/>
              </a:rPr>
              <a:t>0</a:t>
            </a:r>
            <a:r>
              <a:rPr b="1" i="0" lang="en" sz="2400" u="none">
                <a:solidFill>
                  <a:srgbClr val="FFFFFF"/>
                </a:solidFill>
                <a:uFillTx/>
                <a:latin typeface="Avenir"/>
                <a:ea typeface="Avenir"/>
                <a:cs typeface="Avenir"/>
                <a:sym typeface="Avenir"/>
              </a:rPr>
              <a:t>9:</a:t>
            </a:r>
            <a:r>
              <a:rPr b="1" lang="en" sz="2400">
                <a:solidFill>
                  <a:srgbClr val="FFFFFF"/>
                </a:solidFill>
                <a:uFillTx/>
                <a:latin typeface="Avenir"/>
                <a:ea typeface="Avenir"/>
                <a:cs typeface="Avenir"/>
                <a:sym typeface="Avenir"/>
              </a:rPr>
              <a:t>0</a:t>
            </a:r>
            <a:r>
              <a:rPr b="1" i="0" lang="en" sz="2400" u="none">
                <a:solidFill>
                  <a:srgbClr val="FFFFFF"/>
                </a:solidFill>
                <a:uFillTx/>
                <a:latin typeface="Avenir"/>
                <a:ea typeface="Avenir"/>
                <a:cs typeface="Avenir"/>
                <a:sym typeface="Avenir"/>
              </a:rPr>
              <a:t>0-09:</a:t>
            </a:r>
            <a:r>
              <a:rPr b="1" lang="en" sz="2400">
                <a:solidFill>
                  <a:srgbClr val="FFFFFF"/>
                </a:solidFill>
                <a:uFillTx/>
                <a:latin typeface="Avenir"/>
                <a:ea typeface="Avenir"/>
                <a:cs typeface="Avenir"/>
                <a:sym typeface="Avenir"/>
              </a:rPr>
              <a:t>15</a:t>
            </a:r>
            <a:r>
              <a:rPr b="1" i="0" lang="en" sz="2400" u="none">
                <a:solidFill>
                  <a:srgbClr val="FFFFFF"/>
                </a:solidFill>
                <a:uFillTx/>
                <a:latin typeface="Avenir"/>
                <a:ea typeface="Avenir"/>
                <a:cs typeface="Avenir"/>
                <a:sym typeface="Avenir"/>
              </a:rPr>
              <a:t>		</a:t>
            </a:r>
            <a:r>
              <a:rPr b="1" i="1" lang="en" sz="2400" u="none">
                <a:solidFill>
                  <a:srgbClr val="FFFFFF"/>
                </a:solidFill>
                <a:uFillTx/>
                <a:latin typeface="Avenir"/>
                <a:ea typeface="Avenir"/>
                <a:cs typeface="Avenir"/>
                <a:sym typeface="Avenir"/>
              </a:rPr>
              <a:t>Icebreaker Siri game &amp; Introduction</a:t>
            </a:r>
            <a:endParaRPr i="1" sz="2400">
              <a:uFillTx/>
            </a:endParaRPr>
          </a:p>
          <a:p>
            <a:pPr algn="l" indent="0" lvl="0" marL="0" marR="0" rtl="0">
              <a:lnSpc>
                <a:spcPct val="115000"/>
              </a:lnSpc>
              <a:spcBef>
                <a:spcPts val="1000"/>
              </a:spcBef>
              <a:spcAft>
                <a:spcPts val="0"/>
              </a:spcAft>
              <a:buClr>
                <a:srgbClr val="FFFFFF"/>
              </a:buClr>
              <a:buSzPts val="1500"/>
              <a:buFont typeface="Avenir"/>
              <a:buNone/>
            </a:pPr>
            <a:r>
              <a:rPr b="1" lang="en" sz="2400">
                <a:solidFill>
                  <a:srgbClr val="FFFFFF"/>
                </a:solidFill>
                <a:uFillTx/>
                <a:latin typeface="Avenir"/>
                <a:ea typeface="Avenir"/>
                <a:cs typeface="Avenir"/>
                <a:sym typeface="Avenir"/>
              </a:rPr>
              <a:t>0</a:t>
            </a:r>
            <a:r>
              <a:rPr b="1" i="0" lang="en" sz="2400" u="none">
                <a:solidFill>
                  <a:srgbClr val="FFFFFF"/>
                </a:solidFill>
                <a:uFillTx/>
                <a:latin typeface="Avenir"/>
                <a:ea typeface="Avenir"/>
                <a:cs typeface="Avenir"/>
                <a:sym typeface="Avenir"/>
              </a:rPr>
              <a:t>9:</a:t>
            </a:r>
            <a:r>
              <a:rPr b="1" lang="en" sz="2400">
                <a:solidFill>
                  <a:srgbClr val="FFFFFF"/>
                </a:solidFill>
                <a:uFillTx/>
                <a:latin typeface="Avenir"/>
                <a:ea typeface="Avenir"/>
                <a:cs typeface="Avenir"/>
                <a:sym typeface="Avenir"/>
              </a:rPr>
              <a:t>15</a:t>
            </a:r>
            <a:r>
              <a:rPr b="1" i="0" lang="en" sz="2400" u="none">
                <a:solidFill>
                  <a:srgbClr val="FFFFFF"/>
                </a:solidFill>
                <a:uFillTx/>
                <a:latin typeface="Avenir"/>
                <a:ea typeface="Avenir"/>
                <a:cs typeface="Avenir"/>
                <a:sym typeface="Avenir"/>
              </a:rPr>
              <a:t>-0</a:t>
            </a:r>
            <a:r>
              <a:rPr b="1" lang="en" sz="2400">
                <a:solidFill>
                  <a:srgbClr val="FFFFFF"/>
                </a:solidFill>
                <a:uFillTx/>
                <a:latin typeface="Avenir"/>
                <a:ea typeface="Avenir"/>
                <a:cs typeface="Avenir"/>
                <a:sym typeface="Avenir"/>
              </a:rPr>
              <a:t>9</a:t>
            </a:r>
            <a:r>
              <a:rPr b="1" i="0" lang="en"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3</a:t>
            </a:r>
            <a:r>
              <a:rPr b="1" i="0" lang="en" sz="2400" u="none">
                <a:solidFill>
                  <a:srgbClr val="FFFFFF"/>
                </a:solidFill>
                <a:uFillTx/>
                <a:latin typeface="Avenir"/>
                <a:ea typeface="Avenir"/>
                <a:cs typeface="Avenir"/>
                <a:sym typeface="Avenir"/>
              </a:rPr>
              <a:t>0		</a:t>
            </a:r>
            <a:r>
              <a:rPr b="0" i="1" lang="en" sz="2400" u="none">
                <a:solidFill>
                  <a:srgbClr val="FFFFFF"/>
                </a:solidFill>
                <a:uFillTx/>
                <a:latin typeface="Avenir"/>
                <a:ea typeface="Avenir"/>
                <a:cs typeface="Avenir"/>
                <a:sym typeface="Avenir"/>
              </a:rPr>
              <a:t>UN Sustainable Development Goals </a:t>
            </a:r>
            <a:r>
              <a:rPr i="1" lang="en" sz="2400">
                <a:solidFill>
                  <a:srgbClr val="FFFFFF"/>
                </a:solidFill>
                <a:uFillTx/>
                <a:latin typeface="Avenir"/>
                <a:ea typeface="Avenir"/>
                <a:cs typeface="Avenir"/>
                <a:sym typeface="Avenir"/>
              </a:rPr>
              <a:t>(SDGs)</a:t>
            </a:r>
            <a:endParaRPr sz="2400">
              <a:uFillTx/>
            </a:endParaRPr>
          </a:p>
          <a:p>
            <a:pPr algn="l" indent="0" lvl="0" marL="0" marR="0" rtl="0">
              <a:lnSpc>
                <a:spcPct val="115000"/>
              </a:lnSpc>
              <a:spcBef>
                <a:spcPts val="0"/>
              </a:spcBef>
              <a:spcAft>
                <a:spcPts val="0"/>
              </a:spcAft>
              <a:buClr>
                <a:srgbClr val="FFFFFF"/>
              </a:buClr>
              <a:buSzPts val="1500"/>
              <a:buFont typeface="Avenir"/>
              <a:buNone/>
            </a:pPr>
            <a:r>
              <a:rPr b="1" lang="en" sz="2400">
                <a:solidFill>
                  <a:srgbClr val="FFFFFF"/>
                </a:solidFill>
                <a:uFillTx/>
                <a:latin typeface="Avenir"/>
                <a:ea typeface="Avenir"/>
                <a:cs typeface="Avenir"/>
                <a:sym typeface="Avenir"/>
              </a:rPr>
              <a:t>09</a:t>
            </a:r>
            <a:r>
              <a:rPr b="1" i="0" lang="en"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3</a:t>
            </a:r>
            <a:r>
              <a:rPr b="1" i="0" lang="en" sz="2400" u="none">
                <a:solidFill>
                  <a:srgbClr val="FFFFFF"/>
                </a:solidFill>
                <a:uFillTx/>
                <a:latin typeface="Avenir"/>
                <a:ea typeface="Avenir"/>
                <a:cs typeface="Avenir"/>
                <a:sym typeface="Avenir"/>
              </a:rPr>
              <a:t>0-1</a:t>
            </a:r>
            <a:r>
              <a:rPr b="1" lang="en" sz="2400">
                <a:solidFill>
                  <a:srgbClr val="FFFFFF"/>
                </a:solidFill>
                <a:uFillTx/>
                <a:latin typeface="Avenir"/>
                <a:ea typeface="Avenir"/>
                <a:cs typeface="Avenir"/>
                <a:sym typeface="Avenir"/>
              </a:rPr>
              <a:t>2</a:t>
            </a:r>
            <a:r>
              <a:rPr b="1" i="0" lang="en"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0</a:t>
            </a:r>
            <a:r>
              <a:rPr b="1" i="0" lang="en" sz="2400" u="none">
                <a:solidFill>
                  <a:srgbClr val="FFFFFF"/>
                </a:solidFill>
                <a:uFillTx/>
                <a:latin typeface="Avenir"/>
                <a:ea typeface="Avenir"/>
                <a:cs typeface="Avenir"/>
                <a:sym typeface="Avenir"/>
              </a:rPr>
              <a:t>0	 	Workshop </a:t>
            </a:r>
            <a:r>
              <a:rPr b="1" lang="en" sz="2400">
                <a:solidFill>
                  <a:srgbClr val="FFFFFF"/>
                </a:solidFill>
                <a:uFillTx/>
                <a:latin typeface="Avenir"/>
                <a:ea typeface="Avenir"/>
                <a:cs typeface="Avenir"/>
                <a:sym typeface="Avenir"/>
              </a:rPr>
              <a:t>Session I: C</a:t>
            </a:r>
            <a:r>
              <a:rPr b="1" i="0" lang="en" sz="2400" u="none">
                <a:solidFill>
                  <a:srgbClr val="FFFFFF"/>
                </a:solidFill>
                <a:uFillTx/>
                <a:latin typeface="Avenir"/>
                <a:ea typeface="Avenir"/>
                <a:cs typeface="Avenir"/>
                <a:sym typeface="Avenir"/>
              </a:rPr>
              <a:t>oding skills</a:t>
            </a:r>
            <a:endParaRPr b="1" sz="2400">
              <a:solidFill>
                <a:srgbClr val="FFFFFF"/>
              </a:solidFill>
              <a:uFillTx/>
              <a:latin typeface="Avenir"/>
              <a:ea typeface="Avenir"/>
              <a:cs typeface="Avenir"/>
              <a:sym typeface="Avenir"/>
            </a:endParaRPr>
          </a:p>
          <a:p>
            <a:pPr algn="l" indent="0" lvl="0" marL="0" marR="0" rtl="0">
              <a:lnSpc>
                <a:spcPct val="115000"/>
              </a:lnSpc>
              <a:spcBef>
                <a:spcPts val="1000"/>
              </a:spcBef>
              <a:spcAft>
                <a:spcPts val="0"/>
              </a:spcAft>
              <a:buClr>
                <a:srgbClr val="FFFFFF"/>
              </a:buClr>
              <a:buSzPts val="1500"/>
              <a:buFont typeface="Avenir"/>
              <a:buNone/>
            </a:pPr>
            <a:r>
              <a:rPr b="1" i="0" lang="en" sz="2400" u="none">
                <a:solidFill>
                  <a:srgbClr val="FFFFFF"/>
                </a:solidFill>
                <a:uFillTx/>
                <a:latin typeface="Avenir"/>
                <a:ea typeface="Avenir"/>
                <a:cs typeface="Avenir"/>
                <a:sym typeface="Avenir"/>
              </a:rPr>
              <a:t>1</a:t>
            </a:r>
            <a:r>
              <a:rPr b="1" lang="en" sz="2400">
                <a:solidFill>
                  <a:srgbClr val="FFFFFF"/>
                </a:solidFill>
                <a:uFillTx/>
                <a:latin typeface="Avenir"/>
                <a:ea typeface="Avenir"/>
                <a:cs typeface="Avenir"/>
                <a:sym typeface="Avenir"/>
              </a:rPr>
              <a:t>2</a:t>
            </a:r>
            <a:r>
              <a:rPr b="1" i="0" lang="en"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00</a:t>
            </a:r>
            <a:r>
              <a:rPr b="1" i="0" lang="en" sz="2400" u="none">
                <a:solidFill>
                  <a:srgbClr val="FFFFFF"/>
                </a:solidFill>
                <a:uFillTx/>
                <a:latin typeface="Avenir"/>
                <a:ea typeface="Avenir"/>
                <a:cs typeface="Avenir"/>
                <a:sym typeface="Avenir"/>
              </a:rPr>
              <a:t>-1</a:t>
            </a:r>
            <a:r>
              <a:rPr b="1" lang="en" sz="2400">
                <a:solidFill>
                  <a:srgbClr val="FFFFFF"/>
                </a:solidFill>
                <a:uFillTx/>
                <a:latin typeface="Avenir"/>
                <a:ea typeface="Avenir"/>
                <a:cs typeface="Avenir"/>
                <a:sym typeface="Avenir"/>
              </a:rPr>
              <a:t>2</a:t>
            </a:r>
            <a:r>
              <a:rPr b="1" i="0" lang="en"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4</a:t>
            </a:r>
            <a:r>
              <a:rPr b="1" i="0" lang="en" sz="2400" u="none">
                <a:solidFill>
                  <a:srgbClr val="FFFFFF"/>
                </a:solidFill>
                <a:uFillTx/>
                <a:latin typeface="Avenir"/>
                <a:ea typeface="Avenir"/>
                <a:cs typeface="Avenir"/>
                <a:sym typeface="Avenir"/>
              </a:rPr>
              <a:t>5		</a:t>
            </a:r>
            <a:r>
              <a:rPr lang="en" sz="2400">
                <a:solidFill>
                  <a:srgbClr val="FFFFFF"/>
                </a:solidFill>
                <a:uFillTx/>
                <a:latin typeface="Avenir"/>
                <a:ea typeface="Avenir"/>
                <a:cs typeface="Avenir"/>
                <a:sym typeface="Avenir"/>
              </a:rPr>
              <a:t>Lunch break</a:t>
            </a:r>
            <a:endParaRPr sz="2400">
              <a:uFillTx/>
            </a:endParaRPr>
          </a:p>
          <a:p>
            <a:pPr algn="l" indent="0" lvl="1" marL="12700" marR="0" rtl="0">
              <a:lnSpc>
                <a:spcPct val="115000"/>
              </a:lnSpc>
              <a:spcBef>
                <a:spcPts val="1000"/>
              </a:spcBef>
              <a:spcAft>
                <a:spcPts val="0"/>
              </a:spcAft>
              <a:buClr>
                <a:srgbClr val="FFFFFF"/>
              </a:buClr>
              <a:buSzPts val="1500"/>
              <a:buFont typeface="Avenir"/>
              <a:buNone/>
            </a:pPr>
            <a:r>
              <a:rPr b="1" cap="none" i="0" lang="en" strike="noStrike" sz="2400" u="none">
                <a:solidFill>
                  <a:srgbClr val="FFFFFF"/>
                </a:solidFill>
                <a:uFillTx/>
                <a:latin typeface="Avenir"/>
                <a:ea typeface="Avenir"/>
                <a:cs typeface="Avenir"/>
                <a:sym typeface="Avenir"/>
              </a:rPr>
              <a:t>1</a:t>
            </a:r>
            <a:r>
              <a:rPr b="1" lang="en" sz="2400">
                <a:solidFill>
                  <a:srgbClr val="FFFFFF"/>
                </a:solidFill>
                <a:uFillTx/>
                <a:latin typeface="Avenir"/>
                <a:ea typeface="Avenir"/>
                <a:cs typeface="Avenir"/>
                <a:sym typeface="Avenir"/>
              </a:rPr>
              <a:t>2</a:t>
            </a:r>
            <a:r>
              <a:rPr b="1" cap="none" i="0" lang="en" strike="noStrike"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45</a:t>
            </a:r>
            <a:r>
              <a:rPr b="1" cap="none" i="0" lang="en" strike="noStrike"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13</a:t>
            </a:r>
            <a:r>
              <a:rPr b="1" cap="none" i="0" lang="en" strike="noStrike"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0</a:t>
            </a:r>
            <a:r>
              <a:rPr b="1" cap="none" i="0" lang="en" strike="noStrike" sz="2400" u="none">
                <a:solidFill>
                  <a:srgbClr val="FFFFFF"/>
                </a:solidFill>
                <a:uFillTx/>
                <a:latin typeface="Avenir"/>
                <a:ea typeface="Avenir"/>
                <a:cs typeface="Avenir"/>
                <a:sym typeface="Avenir"/>
              </a:rPr>
              <a:t>0		</a:t>
            </a:r>
            <a:r>
              <a:rPr i="1" lang="en" sz="2400">
                <a:solidFill>
                  <a:srgbClr val="FFFFFF"/>
                </a:solidFill>
                <a:uFillTx/>
                <a:latin typeface="Avenir"/>
                <a:ea typeface="Avenir"/>
                <a:cs typeface="Avenir"/>
                <a:sym typeface="Avenir"/>
              </a:rPr>
              <a:t>AI Ethics Game &amp; Youtube example</a:t>
            </a:r>
            <a:endParaRPr i="1" sz="2400">
              <a:solidFill>
                <a:srgbClr val="FFFFFF"/>
              </a:solidFill>
              <a:uFillTx/>
              <a:latin typeface="Avenir"/>
              <a:ea typeface="Avenir"/>
              <a:cs typeface="Avenir"/>
              <a:sym typeface="Avenir"/>
            </a:endParaRPr>
          </a:p>
          <a:p>
            <a:pPr algn="l" indent="0" lvl="1" marL="12700" marR="0" rtl="0">
              <a:lnSpc>
                <a:spcPct val="115000"/>
              </a:lnSpc>
              <a:spcBef>
                <a:spcPts val="0"/>
              </a:spcBef>
              <a:spcAft>
                <a:spcPts val="0"/>
              </a:spcAft>
              <a:buClr>
                <a:srgbClr val="FFFFFF"/>
              </a:buClr>
              <a:buSzPts val="1500"/>
              <a:buFont typeface="Avenir"/>
              <a:buNone/>
            </a:pPr>
            <a:r>
              <a:rPr b="1" lang="en" sz="2400">
                <a:solidFill>
                  <a:srgbClr val="FFFFFF"/>
                </a:solidFill>
                <a:uFillTx/>
                <a:latin typeface="Avenir"/>
                <a:ea typeface="Avenir"/>
                <a:cs typeface="Avenir"/>
                <a:sym typeface="Avenir"/>
              </a:rPr>
              <a:t>13:00-15:00		Workshop Session II: AI tools &amp; APIs</a:t>
            </a:r>
            <a:endParaRPr sz="2400">
              <a:uFillTx/>
            </a:endParaRPr>
          </a:p>
          <a:p>
            <a:pPr algn="l" indent="0" lvl="0" marL="0" marR="0" rtl="0">
              <a:lnSpc>
                <a:spcPct val="115000"/>
              </a:lnSpc>
              <a:spcBef>
                <a:spcPts val="1000"/>
              </a:spcBef>
              <a:spcAft>
                <a:spcPts val="0"/>
              </a:spcAft>
              <a:buClr>
                <a:srgbClr val="FFFFFF"/>
              </a:buClr>
              <a:buSzPts val="1500"/>
              <a:buFont typeface="Avenir"/>
              <a:buNone/>
            </a:pPr>
            <a:r>
              <a:rPr b="1" i="0" lang="en" sz="2400" u="none">
                <a:solidFill>
                  <a:srgbClr val="FFFFFF"/>
                </a:solidFill>
                <a:uFillTx/>
                <a:latin typeface="Avenir"/>
                <a:ea typeface="Avenir"/>
                <a:cs typeface="Avenir"/>
                <a:sym typeface="Avenir"/>
              </a:rPr>
              <a:t>15:</a:t>
            </a:r>
            <a:r>
              <a:rPr b="1" lang="en" sz="2400">
                <a:solidFill>
                  <a:srgbClr val="FFFFFF"/>
                </a:solidFill>
                <a:uFillTx/>
                <a:latin typeface="Avenir"/>
                <a:ea typeface="Avenir"/>
                <a:cs typeface="Avenir"/>
                <a:sym typeface="Avenir"/>
              </a:rPr>
              <a:t>0</a:t>
            </a:r>
            <a:r>
              <a:rPr b="1" i="0" lang="en" sz="2400" u="none">
                <a:solidFill>
                  <a:srgbClr val="FFFFFF"/>
                </a:solidFill>
                <a:uFillTx/>
                <a:latin typeface="Avenir"/>
                <a:ea typeface="Avenir"/>
                <a:cs typeface="Avenir"/>
                <a:sym typeface="Avenir"/>
              </a:rPr>
              <a:t>0-1</a:t>
            </a:r>
            <a:r>
              <a:rPr b="1" lang="en" sz="2400">
                <a:solidFill>
                  <a:srgbClr val="FFFFFF"/>
                </a:solidFill>
                <a:uFillTx/>
                <a:latin typeface="Avenir"/>
                <a:ea typeface="Avenir"/>
                <a:cs typeface="Avenir"/>
                <a:sym typeface="Avenir"/>
              </a:rPr>
              <a:t>5</a:t>
            </a:r>
            <a:r>
              <a:rPr b="1" i="0" lang="en" sz="2400" u="none">
                <a:solidFill>
                  <a:srgbClr val="FFFFFF"/>
                </a:solidFill>
                <a:uFillTx/>
                <a:latin typeface="Avenir"/>
                <a:ea typeface="Avenir"/>
                <a:cs typeface="Avenir"/>
                <a:sym typeface="Avenir"/>
              </a:rPr>
              <a:t>:</a:t>
            </a:r>
            <a:r>
              <a:rPr b="1" lang="en" sz="2400">
                <a:solidFill>
                  <a:srgbClr val="FFFFFF"/>
                </a:solidFill>
                <a:uFillTx/>
                <a:latin typeface="Avenir"/>
                <a:ea typeface="Avenir"/>
                <a:cs typeface="Avenir"/>
                <a:sym typeface="Avenir"/>
              </a:rPr>
              <a:t>15</a:t>
            </a:r>
            <a:r>
              <a:rPr b="1" i="0" lang="en" sz="2400" u="none">
                <a:solidFill>
                  <a:srgbClr val="FFFFFF"/>
                </a:solidFill>
                <a:uFillTx/>
                <a:latin typeface="Avenir"/>
                <a:ea typeface="Avenir"/>
                <a:cs typeface="Avenir"/>
                <a:sym typeface="Avenir"/>
              </a:rPr>
              <a:t>		</a:t>
            </a:r>
            <a:r>
              <a:rPr i="1" lang="en" sz="2400">
                <a:solidFill>
                  <a:srgbClr val="FFFFFF"/>
                </a:solidFill>
                <a:uFillTx/>
                <a:latin typeface="Avenir"/>
                <a:ea typeface="Avenir"/>
                <a:cs typeface="Avenir"/>
                <a:sym typeface="Avenir"/>
              </a:rPr>
              <a:t>Human Centered Design &amp;</a:t>
            </a:r>
            <a:r>
              <a:rPr i="1" lang="en" sz="2400">
                <a:solidFill>
                  <a:schemeClr val="lt1"/>
                </a:solidFill>
                <a:uFillTx/>
                <a:latin typeface="Avenir"/>
                <a:ea typeface="Avenir"/>
                <a:cs typeface="Avenir"/>
                <a:sym typeface="Avenir"/>
              </a:rPr>
              <a:t> AI for Good Examples</a:t>
            </a:r>
            <a:endParaRPr b="1" i="1" sz="2400">
              <a:solidFill>
                <a:srgbClr val="FFFFFF"/>
              </a:solidFill>
              <a:uFillTx/>
              <a:latin typeface="Avenir"/>
              <a:ea typeface="Avenir"/>
              <a:cs typeface="Avenir"/>
              <a:sym typeface="Avenir"/>
            </a:endParaRPr>
          </a:p>
          <a:p>
            <a:pPr algn="l" indent="0" lvl="0" marL="0" marR="0" rtl="0">
              <a:lnSpc>
                <a:spcPct val="115000"/>
              </a:lnSpc>
              <a:spcBef>
                <a:spcPts val="0"/>
              </a:spcBef>
              <a:spcAft>
                <a:spcPts val="0"/>
              </a:spcAft>
              <a:buClr>
                <a:srgbClr val="FFFFFF"/>
              </a:buClr>
              <a:buSzPts val="1500"/>
              <a:buFont typeface="Avenir"/>
              <a:buNone/>
            </a:pPr>
            <a:r>
              <a:rPr b="1" lang="en" sz="2400">
                <a:solidFill>
                  <a:srgbClr val="FFFFFF"/>
                </a:solidFill>
                <a:uFillTx/>
                <a:latin typeface="Avenir"/>
                <a:ea typeface="Avenir"/>
                <a:cs typeface="Avenir"/>
                <a:sym typeface="Avenir"/>
              </a:rPr>
              <a:t>15:15-16:00		Design Workshop: </a:t>
            </a:r>
            <a:r>
              <a:rPr lang="en" sz="2400">
                <a:solidFill>
                  <a:srgbClr val="FFFFFF"/>
                </a:solidFill>
                <a:uFillTx/>
                <a:latin typeface="Avenir"/>
                <a:ea typeface="Avenir"/>
                <a:cs typeface="Avenir"/>
                <a:sym typeface="Avenir"/>
              </a:rPr>
              <a:t>Y</a:t>
            </a:r>
            <a:r>
              <a:rPr lang="en" sz="2400">
                <a:solidFill>
                  <a:srgbClr val="FFFFFF"/>
                </a:solidFill>
                <a:uFillTx/>
                <a:latin typeface="Avenir"/>
                <a:ea typeface="Avenir"/>
                <a:cs typeface="Avenir"/>
                <a:sym typeface="Avenir"/>
              </a:rPr>
              <a:t>our AI for Good Solution</a:t>
            </a:r>
            <a:endParaRPr b="1" sz="2400">
              <a:solidFill>
                <a:srgbClr val="FFFFFF"/>
              </a:solidFill>
              <a:uFillTx/>
              <a:latin typeface="Avenir"/>
              <a:ea typeface="Avenir"/>
              <a:cs typeface="Avenir"/>
              <a:sym typeface="Avenir"/>
            </a:endParaRPr>
          </a:p>
          <a:p>
            <a:pPr algn="l" indent="0" lvl="0" marL="0" marR="0" rtl="0">
              <a:lnSpc>
                <a:spcPct val="115000"/>
              </a:lnSpc>
              <a:spcBef>
                <a:spcPts val="1000"/>
              </a:spcBef>
              <a:spcAft>
                <a:spcPts val="0"/>
              </a:spcAft>
              <a:buClr>
                <a:srgbClr val="FFFFFF"/>
              </a:buClr>
              <a:buSzPts val="1500"/>
              <a:buFont typeface="Avenir"/>
              <a:buNone/>
            </a:pPr>
            <a:r>
              <a:rPr b="1" i="0" lang="en" sz="2400" u="none">
                <a:solidFill>
                  <a:srgbClr val="FFFFFF"/>
                </a:solidFill>
                <a:uFillTx/>
                <a:latin typeface="Avenir"/>
                <a:ea typeface="Avenir"/>
                <a:cs typeface="Avenir"/>
                <a:sym typeface="Avenir"/>
              </a:rPr>
              <a:t>16:</a:t>
            </a:r>
            <a:r>
              <a:rPr b="1" lang="en" sz="2400">
                <a:solidFill>
                  <a:srgbClr val="FFFFFF"/>
                </a:solidFill>
                <a:uFillTx/>
                <a:latin typeface="Avenir"/>
                <a:ea typeface="Avenir"/>
                <a:cs typeface="Avenir"/>
                <a:sym typeface="Avenir"/>
              </a:rPr>
              <a:t>0</a:t>
            </a:r>
            <a:r>
              <a:rPr b="1" i="0" lang="en" sz="2400" u="none">
                <a:solidFill>
                  <a:srgbClr val="FFFFFF"/>
                </a:solidFill>
                <a:uFillTx/>
                <a:latin typeface="Avenir"/>
                <a:ea typeface="Avenir"/>
                <a:cs typeface="Avenir"/>
                <a:sym typeface="Avenir"/>
              </a:rPr>
              <a:t>0-17:00		</a:t>
            </a:r>
            <a:r>
              <a:rPr b="0" i="0" lang="en" sz="2400" u="none">
                <a:solidFill>
                  <a:srgbClr val="FFFFFF"/>
                </a:solidFill>
                <a:uFillTx/>
                <a:latin typeface="Avenir"/>
                <a:ea typeface="Avenir"/>
                <a:cs typeface="Avenir"/>
                <a:sym typeface="Avenir"/>
              </a:rPr>
              <a:t>Presentations</a:t>
            </a:r>
            <a:endParaRPr sz="2400">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69" name="Google Shape;169;p5"/>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03425" y="430575"/>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Plan for today</a:t>
            </a:r>
            <a:r>
              <a:rPr lang="en">
                <a:uFillTx/>
              </a:rPr>
              <a:t>:</a:t>
            </a:r>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0" name="Google Shape;170;p5"/>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4" name="Shape 174"/>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5" name="Google Shape;175;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T</a:t>
            </a:r>
            <a:r>
              <a:rPr lang="en">
                <a:uFillTx/>
              </a:rPr>
              <a:t>rainers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6" name="Google Shape;176;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7" name="Google Shape;177;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291" y="6356350"/>
            <a:ext cx="2741700" cy="365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8" name="Google Shape;178;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3007912"/>
            <a:ext cx="2801100" cy="856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[Name</a:t>
            </a:r>
            <a:r>
              <a:rPr b="1" i="0" lang="en" sz="1600" u="none">
                <a:solidFill>
                  <a:srgbClr val="003349"/>
                </a:solidFill>
                <a:uFillTx/>
                <a:latin typeface="Avenir"/>
                <a:ea typeface="Avenir"/>
                <a:cs typeface="Avenir"/>
                <a:sym typeface="Avenir"/>
              </a:rPr>
              <a:t> </a:t>
            </a:r>
            <a:r>
              <a:rPr b="1" lang="en" sz="1600">
                <a:solidFill>
                  <a:srgbClr val="003349"/>
                </a:solidFill>
                <a:uFillTx/>
                <a:latin typeface="Avenir"/>
                <a:ea typeface="Avenir"/>
                <a:cs typeface="Avenir"/>
                <a:sym typeface="Avenir"/>
              </a:rPr>
              <a:t>Surname]</a:t>
            </a:r>
            <a:endParaRPr b="0" i="0" sz="1600" u="none">
              <a:solidFill>
                <a:srgbClr val="003349"/>
              </a:solidFill>
              <a:uFillTx/>
              <a:latin typeface="Avenir"/>
              <a:ea typeface="Avenir"/>
              <a:cs typeface="Avenir"/>
              <a:sym typeface="Avenir"/>
            </a:endParaRPr>
          </a:p>
          <a:p>
            <a:pPr algn="ctr" indent="0" lvl="0" marL="0" marR="0" rtl="0">
              <a:lnSpc>
                <a:spcPct val="100000"/>
              </a:lnSpc>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[Expertise]</a:t>
            </a:r>
            <a:endParaRPr>
              <a:solidFill>
                <a:srgbClr val="003349"/>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79" name="Google Shape;179;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670963" y="3014912"/>
            <a:ext cx="2801100" cy="858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rtl="0">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[Name Surname]</a:t>
            </a:r>
            <a:endParaRPr sz="1600">
              <a:solidFill>
                <a:srgbClr val="003349"/>
              </a:solidFill>
              <a:uFillTx/>
              <a:latin typeface="Avenir"/>
              <a:ea typeface="Avenir"/>
              <a:cs typeface="Avenir"/>
              <a:sym typeface="Avenir"/>
            </a:endParaRPr>
          </a:p>
          <a:p>
            <a:pPr algn="ctr" indent="0" lvl="0" marL="0" rtl="0">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[Expertise]</a:t>
            </a:r>
            <a:endParaRPr>
              <a:solidFill>
                <a:srgbClr val="003349"/>
              </a:solidFill>
              <a:uFillTx/>
            </a:endParaRPr>
          </a:p>
          <a:p>
            <a:pPr algn="ctr" indent="0" lvl="0" marL="0" marR="0" rtl="0">
              <a:lnSpc>
                <a:spcPct val="100000"/>
              </a:lnSpc>
              <a:spcBef>
                <a:spcPts val="0"/>
              </a:spcBef>
              <a:spcAft>
                <a:spcPts val="0"/>
              </a:spcAft>
              <a:buClr>
                <a:srgbClr val="FFFFFF"/>
              </a:buClr>
              <a:buSzPts val="1600"/>
              <a:buFont typeface="Avenir"/>
              <a:buNone/>
            </a:pPr>
            <a:r>
              <a:rPr>
                <a:uFillTx/>
              </a:rPr>
              <a:t/>
            </a:r>
            <a:endParaRPr b="1" sz="1600">
              <a:solidFill>
                <a:srgbClr val="003349"/>
              </a:solidFill>
              <a:uFillTx/>
              <a:latin typeface="Avenir"/>
              <a:ea typeface="Avenir"/>
              <a:cs typeface="Avenir"/>
              <a:sym typeface="Avenir"/>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0" name="Google Shape;180;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20533" y="3017220"/>
            <a:ext cx="2801100" cy="856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rtl="0">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[Name Surname]</a:t>
            </a:r>
            <a:endParaRPr sz="1600">
              <a:solidFill>
                <a:srgbClr val="003349"/>
              </a:solidFill>
              <a:uFillTx/>
              <a:latin typeface="Avenir"/>
              <a:ea typeface="Avenir"/>
              <a:cs typeface="Avenir"/>
              <a:sym typeface="Avenir"/>
            </a:endParaRPr>
          </a:p>
          <a:p>
            <a:pPr algn="ctr" indent="0" lvl="0" marL="0" rtl="0">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[Expertise]</a:t>
            </a:r>
            <a:endParaRPr b="1" sz="1600">
              <a:solidFill>
                <a:srgbClr val="003349"/>
              </a:solidFill>
              <a:uFillTx/>
              <a:latin typeface="Avenir"/>
              <a:ea typeface="Avenir"/>
              <a:cs typeface="Avenir"/>
              <a:sym typeface="Avenir"/>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1" name="Google Shape;181;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97614" y="1162050"/>
            <a:ext cx="1848900" cy="1857900"/>
          </a:xfrm>
          <a:prstGeom prst="ellipse">
            <a:avLst/>
          </a:prstGeom>
          <a:noFill/>
          <a:ln cap="flat" cmpd="sng" w="9525">
            <a:solidFill>
              <a:srgbClr val="141414"/>
            </a:solidFill>
            <a:prstDash val="dash"/>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 sz="1800">
                <a:solidFill>
                  <a:srgbClr val="003349"/>
                </a:solidFill>
                <a:uFillTx/>
              </a:rPr>
              <a:t>Photo</a:t>
            </a:r>
            <a:endParaRPr sz="1800">
              <a:solidFill>
                <a:srgbClr val="003349"/>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2" name="Google Shape;182;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147184" y="1165550"/>
            <a:ext cx="1848900" cy="1857900"/>
          </a:xfrm>
          <a:prstGeom prst="ellipse">
            <a:avLst/>
          </a:prstGeom>
          <a:noFill/>
          <a:ln cap="flat" cmpd="sng" w="9525">
            <a:solidFill>
              <a:srgbClr val="141414"/>
            </a:solidFill>
            <a:prstDash val="dash"/>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 sz="1800">
                <a:solidFill>
                  <a:srgbClr val="003349"/>
                </a:solidFill>
                <a:uFillTx/>
              </a:rPr>
              <a:t>Photo</a:t>
            </a:r>
            <a:endParaRPr sz="1800">
              <a:solidFill>
                <a:srgbClr val="003349"/>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3" name="Google Shape;183;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9296754" y="1162050"/>
            <a:ext cx="1848900" cy="1857900"/>
          </a:xfrm>
          <a:prstGeom prst="ellipse">
            <a:avLst/>
          </a:prstGeom>
          <a:noFill/>
          <a:ln cap="flat" cmpd="sng" w="9525">
            <a:solidFill>
              <a:srgbClr val="141414"/>
            </a:solidFill>
            <a:prstDash val="dash"/>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 sz="1800">
                <a:solidFill>
                  <a:srgbClr val="003349"/>
                </a:solidFill>
                <a:uFillTx/>
              </a:rPr>
              <a:t>Photo</a:t>
            </a:r>
            <a:endParaRPr sz="1800">
              <a:solidFill>
                <a:srgbClr val="003349"/>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4" name="Google Shape;184;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2538386" y="5465275"/>
            <a:ext cx="2801100" cy="8562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[Name</a:t>
            </a:r>
            <a:r>
              <a:rPr b="1" i="0" lang="en" sz="1600" u="none">
                <a:solidFill>
                  <a:srgbClr val="003349"/>
                </a:solidFill>
                <a:uFillTx/>
                <a:latin typeface="Avenir"/>
                <a:ea typeface="Avenir"/>
                <a:cs typeface="Avenir"/>
                <a:sym typeface="Avenir"/>
              </a:rPr>
              <a:t> </a:t>
            </a:r>
            <a:r>
              <a:rPr b="1" lang="en" sz="1600">
                <a:solidFill>
                  <a:srgbClr val="003349"/>
                </a:solidFill>
                <a:uFillTx/>
                <a:latin typeface="Avenir"/>
                <a:ea typeface="Avenir"/>
                <a:cs typeface="Avenir"/>
                <a:sym typeface="Avenir"/>
              </a:rPr>
              <a:t>Surname]</a:t>
            </a:r>
            <a:endParaRPr b="0" i="0" sz="1600" u="none">
              <a:solidFill>
                <a:srgbClr val="003349"/>
              </a:solidFill>
              <a:uFillTx/>
              <a:latin typeface="Avenir"/>
              <a:ea typeface="Avenir"/>
              <a:cs typeface="Avenir"/>
              <a:sym typeface="Avenir"/>
            </a:endParaRPr>
          </a:p>
          <a:p>
            <a:pPr algn="ctr" indent="0" lvl="0" marL="0" marR="0" rtl="0">
              <a:lnSpc>
                <a:spcPct val="100000"/>
              </a:lnSpc>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[Expertise]</a:t>
            </a:r>
            <a:endParaRPr>
              <a:solidFill>
                <a:srgbClr val="003349"/>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5" name="Google Shape;185;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687974" y="5472275"/>
            <a:ext cx="2801100" cy="8589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rtl="0">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[Name Surname]</a:t>
            </a:r>
            <a:endParaRPr sz="1600">
              <a:solidFill>
                <a:srgbClr val="003349"/>
              </a:solidFill>
              <a:uFillTx/>
              <a:latin typeface="Avenir"/>
              <a:ea typeface="Avenir"/>
              <a:cs typeface="Avenir"/>
              <a:sym typeface="Avenir"/>
            </a:endParaRPr>
          </a:p>
          <a:p>
            <a:pPr algn="ctr" indent="0" lvl="0" marL="0" rtl="0">
              <a:spcBef>
                <a:spcPts val="0"/>
              </a:spcBef>
              <a:spcAft>
                <a:spcPts val="0"/>
              </a:spcAft>
              <a:buClr>
                <a:srgbClr val="FFFFFF"/>
              </a:buClr>
              <a:buSzPts val="1600"/>
              <a:buFont typeface="Avenir"/>
              <a:buNone/>
            </a:pPr>
            <a:r>
              <a:rPr b="1" lang="en" sz="1600">
                <a:solidFill>
                  <a:srgbClr val="003349"/>
                </a:solidFill>
                <a:uFillTx/>
                <a:latin typeface="Avenir"/>
                <a:ea typeface="Avenir"/>
                <a:cs typeface="Avenir"/>
                <a:sym typeface="Avenir"/>
              </a:rPr>
              <a:t>[Expertise]</a:t>
            </a:r>
            <a:endParaRPr>
              <a:solidFill>
                <a:srgbClr val="003349"/>
              </a:solidFill>
              <a:uFillTx/>
            </a:endParaRPr>
          </a:p>
          <a:p>
            <a:pPr algn="ctr" indent="0" lvl="0" marL="0" marR="0" rtl="0">
              <a:lnSpc>
                <a:spcPct val="100000"/>
              </a:lnSpc>
              <a:spcBef>
                <a:spcPts val="0"/>
              </a:spcBef>
              <a:spcAft>
                <a:spcPts val="0"/>
              </a:spcAft>
              <a:buClr>
                <a:srgbClr val="FFFFFF"/>
              </a:buClr>
              <a:buSzPts val="1600"/>
              <a:buFont typeface="Avenir"/>
              <a:buNone/>
            </a:pPr>
            <a:r>
              <a:rPr>
                <a:uFillTx/>
              </a:rPr>
              <a:t/>
            </a:r>
            <a:endParaRPr b="1" sz="1600">
              <a:solidFill>
                <a:srgbClr val="003349"/>
              </a:solidFill>
              <a:uFillTx/>
              <a:latin typeface="Avenir"/>
              <a:ea typeface="Avenir"/>
              <a:cs typeface="Avenir"/>
              <a:sym typeface="Avenir"/>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6" name="Google Shape;186;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14625" y="3619413"/>
            <a:ext cx="1848900" cy="1857900"/>
          </a:xfrm>
          <a:prstGeom prst="ellipse">
            <a:avLst/>
          </a:prstGeom>
          <a:noFill/>
          <a:ln cap="flat" cmpd="sng" w="9525">
            <a:solidFill>
              <a:srgbClr val="141414"/>
            </a:solidFill>
            <a:prstDash val="dash"/>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 sz="1800">
                <a:solidFill>
                  <a:srgbClr val="003349"/>
                </a:solidFill>
                <a:uFillTx/>
              </a:rPr>
              <a:t>Photo</a:t>
            </a:r>
            <a:endParaRPr sz="1800">
              <a:solidFill>
                <a:srgbClr val="003349"/>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7" name="Google Shape;187;g5bbac50c66_1_2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164195" y="3622913"/>
            <a:ext cx="1848900" cy="1857900"/>
          </a:xfrm>
          <a:prstGeom prst="ellipse">
            <a:avLst/>
          </a:prstGeom>
          <a:noFill/>
          <a:ln cap="flat" cmpd="sng" w="9525">
            <a:solidFill>
              <a:srgbClr val="141414"/>
            </a:solidFill>
            <a:prstDash val="dash"/>
            <a:round/>
            <a:headEnd len="sm" type="none" w="sm"/>
            <a:tailEnd len="sm" type="none" w="sm"/>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91425" lIns="91425" rIns="91425" spcFirstLastPara="1" tIns="91425" wrap="square">
            <a:noAutofit/>
          </a:bodyPr>
          <a:lstStyle/>
          <a:p>
            <a:pPr algn="ctr" indent="0" lvl="0" marL="0" rtl="0">
              <a:spcBef>
                <a:spcPts val="0"/>
              </a:spcBef>
              <a:spcAft>
                <a:spcPts val="0"/>
              </a:spcAft>
              <a:buNone/>
            </a:pPr>
            <a:r>
              <a:rPr lang="en" sz="1800">
                <a:solidFill>
                  <a:srgbClr val="003349"/>
                </a:solidFill>
                <a:uFillTx/>
              </a:rPr>
              <a:t>Photo</a:t>
            </a:r>
            <a:endParaRPr sz="1800">
              <a:solidFill>
                <a:srgbClr val="003349"/>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88" name="Google Shape;188;g5bbac50c66_1_2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2" name="Shape 192"/>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3" name="Google Shape;193;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0" y="285425"/>
            <a:ext cx="8374200" cy="886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So what can (A)I do?</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4" name="Google Shape;194;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5" name="Google Shape;195;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6" name="Google Shape;196;p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253692" y="1171925"/>
            <a:ext cx="0" cy="5175900"/>
          </a:xfrm>
          <a:prstGeom prst="straightConnector1">
            <a:avLst/>
          </a:prstGeom>
          <a:noFill/>
          <a:ln cap="flat" cmpd="sng" w="25400">
            <a:solidFill>
              <a:schemeClr val="accent1"/>
            </a:solidFill>
            <a:prstDash val="solid"/>
            <a:miter lim="800000"/>
            <a:headEnd len="med" type="none" w="med"/>
            <a:tailEnd len="med" type="none" w="med"/>
          </a:ln>
          <a:effectLst>
            <a:outerShdw blurRad="63500" dir="5400000" dist="20000">
              <a:srgbClr val="000000">
                <a:alpha val="37650"/>
              </a:srgbClr>
            </a:outerShdw>
          </a:effectLst>
        </p:spPr>
      </p:cxnSp>
      <p:cxnSp>
        <p:nvCxn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7" name="Google Shape;197;p4"/>
          <p:cNvCxn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Cxn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rot="10800000">
            <a:off x="1150425" y="3619730"/>
            <a:ext cx="9888000" cy="0"/>
          </a:xfrm>
          <a:prstGeom prst="straightConnector1">
            <a:avLst/>
          </a:prstGeom>
          <a:noFill/>
          <a:ln cap="flat" cmpd="sng" w="25400">
            <a:solidFill>
              <a:schemeClr val="accent1"/>
            </a:solidFill>
            <a:prstDash val="solid"/>
            <a:miter lim="800000"/>
            <a:headEnd len="med" type="none" w="med"/>
            <a:tailEnd len="med" type="none" w="med"/>
          </a:ln>
          <a:effectLst>
            <a:outerShdw blurRad="63500" dir="5400000" dist="20000">
              <a:srgbClr val="000000">
                <a:alpha val="37650"/>
              </a:srgbClr>
            </a:outerShdw>
          </a:effectLst>
        </p:spPr>
      </p:cxn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8" name="Google Shape;198;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25871" y="2780791"/>
            <a:ext cx="3382200" cy="586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FFFFFF"/>
              </a:buClr>
              <a:buSzPts val="2200"/>
              <a:buFont typeface="Avenir"/>
              <a:buNone/>
            </a:pPr>
            <a:r>
              <a:rPr i="0" lang="en" sz="2400" u="none">
                <a:solidFill>
                  <a:srgbClr val="141414"/>
                </a:solidFill>
                <a:uFillTx/>
              </a:rPr>
              <a:t>Skills &amp; Passion</a:t>
            </a:r>
            <a:endParaRPr sz="2400">
              <a:solidFill>
                <a:srgbClr val="14141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199" name="Google Shape;199;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84667" y="2798045"/>
            <a:ext cx="3625800" cy="586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FFFFFF"/>
              </a:buClr>
              <a:buSzPts val="2200"/>
              <a:buFont typeface="Avenir"/>
              <a:buNone/>
            </a:pPr>
            <a:r>
              <a:rPr i="0" lang="en" sz="2400" u="none">
                <a:solidFill>
                  <a:srgbClr val="141414"/>
                </a:solidFill>
                <a:uFillTx/>
              </a:rPr>
              <a:t>AI Tools</a:t>
            </a:r>
            <a:endParaRPr sz="2400">
              <a:solidFill>
                <a:srgbClr val="14141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0" name="Google Shape;200;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685305" y="5542338"/>
            <a:ext cx="3863400" cy="584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FFFFFF"/>
              </a:buClr>
              <a:buSzPts val="2200"/>
              <a:buFont typeface="Avenir"/>
              <a:buNone/>
            </a:pPr>
            <a:r>
              <a:rPr lang="en" sz="2400">
                <a:solidFill>
                  <a:srgbClr val="141414"/>
                </a:solidFill>
                <a:uFillTx/>
              </a:rPr>
              <a:t>Real World Problems</a:t>
            </a:r>
            <a:endParaRPr sz="2400">
              <a:solidFill>
                <a:srgbClr val="14141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1" name="Google Shape;201;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6884667" y="5541319"/>
            <a:ext cx="3625800" cy="5865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FFFFFF"/>
              </a:buClr>
              <a:buSzPts val="2200"/>
              <a:buFont typeface="Avenir"/>
              <a:buNone/>
            </a:pPr>
            <a:r>
              <a:rPr i="0" lang="en" sz="2400" u="none">
                <a:solidFill>
                  <a:srgbClr val="141414"/>
                </a:solidFill>
                <a:uFillTx/>
              </a:rPr>
              <a:t>AI for Good Solutions</a:t>
            </a:r>
            <a:endParaRPr sz="2400">
              <a:solidFill>
                <a:srgbClr val="141414"/>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2" name="Google Shape;202;p4"/>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869106" y="3302703"/>
            <a:ext cx="2768700" cy="867000"/>
          </a:xfrm>
          <a:prstGeom prst="rect">
            <a:avLst/>
          </a:prstGeom>
          <a:solidFill>
            <a:srgbClr val="00DC00"/>
          </a:solid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32125" lIns="64275" rIns="64275" spcFirstLastPara="1" tIns="32125" wrap="square">
            <a:noAutofit/>
          </a:bodyPr>
          <a:lstStyle/>
          <a:p>
            <a:pPr algn="ctr" indent="0" lvl="0" marL="0" marR="0" rtl="0">
              <a:lnSpc>
                <a:spcPct val="100000"/>
              </a:lnSpc>
              <a:spcBef>
                <a:spcPts val="0"/>
              </a:spcBef>
              <a:spcAft>
                <a:spcPts val="0"/>
              </a:spcAft>
              <a:buClr>
                <a:srgbClr val="FFFFFF"/>
              </a:buClr>
              <a:buSzPts val="2400"/>
              <a:buFont typeface="Avenir"/>
              <a:buNone/>
            </a:pPr>
            <a:r>
              <a:rPr b="0" i="0" lang="en" sz="2400" u="none">
                <a:solidFill>
                  <a:srgbClr val="FFFFFF"/>
                </a:solidFill>
                <a:uFillTx/>
                <a:latin typeface="Avenir"/>
                <a:ea typeface="Avenir"/>
                <a:cs typeface="Avenir"/>
                <a:sym typeface="Avenir"/>
              </a:rPr>
              <a:t> FutureMakers</a:t>
            </a:r>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3" name="Google Shape;203;p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77528" l="76693" r="6629" t="4289"/>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57475" y="1302821"/>
            <a:ext cx="1119045" cy="1159221"/>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4" name="Google Shape;204;p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6379" l="55547" r="27985" t="75666"/>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38055" y="4281229"/>
            <a:ext cx="1119045" cy="1159221"/>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5" name="Google Shape;205;p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2434" l="31685" r="48861" t="76355"/>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3057475" y="4252254"/>
            <a:ext cx="1119045" cy="1159221"/>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6" name="Google Shape;206;p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b="5117" l="9193" r="72632" t="75068"/>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138055" y="1272800"/>
            <a:ext cx="1119045" cy="1159221"/>
          </a:xfrm>
          <a:prstGeom prst="rect">
            <a:avLst/>
          </a:prstGeom>
          <a:noFill/>
          <a:ln>
            <a:noFill/>
          </a:ln>
        </p:spPr>
      </p:pic>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07" name="Google Shape;207;p4"/>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1" name="Shape 211"/>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2" name="Google Shape;212;g47648fd44f_0_41"/>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990863" y="3130950"/>
            <a:ext cx="82071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ctr" indent="0" lvl="0" marL="0" rtl="0">
              <a:lnSpc>
                <a:spcPct val="100000"/>
              </a:lnSpc>
              <a:spcBef>
                <a:spcPts val="0"/>
              </a:spcBef>
              <a:spcAft>
                <a:spcPts val="0"/>
              </a:spcAft>
              <a:buClr>
                <a:schemeClr val="dk2"/>
              </a:buClr>
              <a:buSzPts val="3200"/>
              <a:buFont typeface="Arial"/>
              <a:buNone/>
            </a:pPr>
            <a:r>
              <a:rPr lang="en" sz="3600">
                <a:uFillTx/>
              </a:rPr>
              <a:t>UN Sustainable Development Goals</a:t>
            </a:r>
            <a:endParaRPr sz="3600">
              <a:uFillTx/>
            </a:endParaRPr>
          </a:p>
          <a:p>
            <a:pPr algn="ctr" indent="0" lvl="0" marL="0" rtl="0">
              <a:lnSpc>
                <a:spcPct val="100000"/>
              </a:lnSpc>
              <a:spcBef>
                <a:spcPts val="1000"/>
              </a:spcBef>
              <a:spcAft>
                <a:spcPts val="0"/>
              </a:spcAft>
              <a:buClr>
                <a:schemeClr val="dk2"/>
              </a:buClr>
              <a:buSzPts val="3200"/>
              <a:buFont typeface="Arial"/>
              <a:buNone/>
            </a:pPr>
            <a:r>
              <a:rPr lang="en" sz="3600">
                <a:solidFill>
                  <a:srgbClr val="FFFFFF"/>
                </a:solidFill>
                <a:uFillTx/>
              </a:rPr>
              <a:t>(SDGs)</a:t>
            </a:r>
            <a:endParaRPr sz="3600">
              <a:solidFill>
                <a:srgbClr val="FFFF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3" name="Google Shape;213;g47648fd44f_0_41"/>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3"/>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7" name="Shape 217"/>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8" name="Google Shape;218;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The list of </a:t>
            </a:r>
            <a:r>
              <a:rPr lang="en">
                <a:uFillTx/>
              </a:rPr>
              <a:t>17 Global Goals</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19" name="Google Shape;219;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0" name="Google Shape;220;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A screenshot of a cell phone  Description automatically generated" id="221" name="Google Shape;221;p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rotWithShape="1">
          <a:blip r:embed="rId3"/>
          <a:src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97447" y="1153913"/>
            <a:ext cx="10993930" cy="2427968"/>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2" name="Google Shape;222;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529013" y="3581875"/>
            <a:ext cx="3130800" cy="596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0" lIns="0" rIns="0" spcFirstLastPara="1" tIns="45700" wrap="square">
            <a:noAutofit/>
          </a:bodyPr>
          <a:lstStyle/>
          <a:p>
            <a:pPr algn="ctr" indent="0" lvl="0" marL="0" rtl="0">
              <a:lnSpc>
                <a:spcPct val="100000"/>
              </a:lnSpc>
              <a:spcBef>
                <a:spcPts val="0"/>
              </a:spcBef>
              <a:spcAft>
                <a:spcPts val="0"/>
              </a:spcAft>
              <a:buClr>
                <a:srgbClr val="75787B"/>
              </a:buClr>
              <a:buSzPts val="2200"/>
              <a:buNone/>
            </a:pPr>
            <a:r>
              <a:rPr b="1" lang="en" sz="2400">
                <a:solidFill>
                  <a:srgbClr val="000000"/>
                </a:solidFill>
                <a:uFillTx/>
              </a:rPr>
              <a:t>17 SDGs</a:t>
            </a:r>
            <a:endParaRPr b="1" sz="24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3" name="Google Shape;223;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75" y="4116650"/>
            <a:ext cx="3604200" cy="168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30200" lvl="0" marL="457200" rtl="0">
              <a:lnSpc>
                <a:spcPct val="100000"/>
              </a:lnSpc>
              <a:spcBef>
                <a:spcPts val="1200"/>
              </a:spcBef>
              <a:spcAft>
                <a:spcPts val="0"/>
              </a:spcAft>
              <a:buClr>
                <a:srgbClr val="222222"/>
              </a:buClr>
              <a:buSzPts val="1600"/>
              <a:buAutoNum type="arabicPeriod"/>
            </a:pPr>
            <a:r>
              <a:rPr lang="en" sz="1600">
                <a:solidFill>
                  <a:srgbClr val="222222"/>
                </a:solidFill>
                <a:uFillTx/>
              </a:rPr>
              <a:t>No Poverty</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type="arabicPeriod"/>
            </a:pPr>
            <a:r>
              <a:rPr lang="en" sz="1600">
                <a:solidFill>
                  <a:srgbClr val="222222"/>
                </a:solidFill>
                <a:uFillTx/>
              </a:rPr>
              <a:t>Zero Hunger</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type="arabicPeriod"/>
            </a:pPr>
            <a:r>
              <a:rPr lang="en" sz="1600">
                <a:solidFill>
                  <a:srgbClr val="222222"/>
                </a:solidFill>
                <a:uFillTx/>
              </a:rPr>
              <a:t>Good Health and Well-being</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type="arabicPeriod"/>
            </a:pPr>
            <a:r>
              <a:rPr lang="en" sz="1600">
                <a:solidFill>
                  <a:srgbClr val="222222"/>
                </a:solidFill>
                <a:uFillTx/>
              </a:rPr>
              <a:t>Quality Education</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type="arabicPeriod"/>
            </a:pPr>
            <a:r>
              <a:rPr lang="en" sz="1600">
                <a:solidFill>
                  <a:srgbClr val="222222"/>
                </a:solidFill>
                <a:uFillTx/>
              </a:rPr>
              <a:t>Gender Equality</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type="arabicPeriod"/>
            </a:pPr>
            <a:r>
              <a:rPr lang="en" sz="1600">
                <a:solidFill>
                  <a:srgbClr val="222222"/>
                </a:solidFill>
                <a:uFillTx/>
              </a:rPr>
              <a:t>Clean Water and Sanitation</a:t>
            </a:r>
            <a:endParaRPr sz="1600">
              <a:solidFill>
                <a:srgbClr val="222222"/>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4" name="Google Shape;224;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4109914" y="4116650"/>
            <a:ext cx="3969000" cy="168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30200" lvl="0" marL="457200" rtl="0">
              <a:lnSpc>
                <a:spcPct val="115000"/>
              </a:lnSpc>
              <a:spcBef>
                <a:spcPts val="600"/>
              </a:spcBef>
              <a:spcAft>
                <a:spcPts val="0"/>
              </a:spcAft>
              <a:buClr>
                <a:srgbClr val="222222"/>
              </a:buClr>
              <a:buSzPts val="1600"/>
              <a:buAutoNum startAt="7" type="arabicPeriod"/>
            </a:pPr>
            <a:r>
              <a:rPr lang="en" sz="1600">
                <a:solidFill>
                  <a:srgbClr val="222222"/>
                </a:solidFill>
                <a:uFillTx/>
              </a:rPr>
              <a:t>Affordable and Clean Energy</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7" type="arabicPeriod"/>
            </a:pPr>
            <a:r>
              <a:rPr lang="en" sz="1600">
                <a:solidFill>
                  <a:srgbClr val="222222"/>
                </a:solidFill>
                <a:uFillTx/>
              </a:rPr>
              <a:t>Decent Work and Economic Growth</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7" type="arabicPeriod"/>
            </a:pPr>
            <a:r>
              <a:rPr lang="en" sz="1600">
                <a:solidFill>
                  <a:srgbClr val="222222"/>
                </a:solidFill>
                <a:uFillTx/>
              </a:rPr>
              <a:t>Industry, Innovation, and Infrastructure</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7" type="arabicPeriod"/>
            </a:pPr>
            <a:r>
              <a:rPr lang="en" sz="1600">
                <a:solidFill>
                  <a:srgbClr val="222222"/>
                </a:solidFill>
                <a:uFillTx/>
              </a:rPr>
              <a:t>Reducing Inequality</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7" type="arabicPeriod"/>
            </a:pPr>
            <a:r>
              <a:rPr lang="en" sz="1600">
                <a:solidFill>
                  <a:srgbClr val="222222"/>
                </a:solidFill>
                <a:uFillTx/>
              </a:rPr>
              <a:t>Sustainable Cities and Communities</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7" type="arabicPeriod"/>
            </a:pPr>
            <a:r>
              <a:rPr lang="en" sz="1600">
                <a:solidFill>
                  <a:srgbClr val="222222"/>
                </a:solidFill>
                <a:uFillTx/>
              </a:rPr>
              <a:t>Responsible Consumption &amp; Production</a:t>
            </a:r>
            <a:endParaRPr sz="1600">
              <a:solidFill>
                <a:srgbClr val="222222"/>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5" name="Google Shape;225;p7"/>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491125" y="4116650"/>
            <a:ext cx="3130800" cy="16854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l" indent="-330200" lvl="0" marL="457200" rtl="0">
              <a:lnSpc>
                <a:spcPct val="115000"/>
              </a:lnSpc>
              <a:spcBef>
                <a:spcPts val="600"/>
              </a:spcBef>
              <a:spcAft>
                <a:spcPts val="0"/>
              </a:spcAft>
              <a:buClr>
                <a:srgbClr val="222222"/>
              </a:buClr>
              <a:buSzPts val="1600"/>
              <a:buAutoNum startAt="13" type="arabicPeriod"/>
            </a:pPr>
            <a:r>
              <a:rPr lang="en" sz="1600">
                <a:solidFill>
                  <a:srgbClr val="222222"/>
                </a:solidFill>
                <a:uFillTx/>
              </a:rPr>
              <a:t>Climate Action</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13" type="arabicPeriod"/>
            </a:pPr>
            <a:r>
              <a:rPr lang="en" sz="1600">
                <a:solidFill>
                  <a:srgbClr val="222222"/>
                </a:solidFill>
                <a:uFillTx/>
              </a:rPr>
              <a:t>Life Below Water</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13" type="arabicPeriod"/>
            </a:pPr>
            <a:r>
              <a:rPr lang="en" sz="1600">
                <a:solidFill>
                  <a:srgbClr val="222222"/>
                </a:solidFill>
                <a:uFillTx/>
              </a:rPr>
              <a:t>Life On Land</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13" type="arabicPeriod"/>
            </a:pPr>
            <a:r>
              <a:rPr lang="en" sz="1600">
                <a:solidFill>
                  <a:srgbClr val="222222"/>
                </a:solidFill>
                <a:uFillTx/>
              </a:rPr>
              <a:t>Peace, Justice &amp; Strong Institutions</a:t>
            </a:r>
            <a:endParaRPr sz="1600">
              <a:solidFill>
                <a:srgbClr val="222222"/>
              </a:solidFill>
              <a:uFillTx/>
            </a:endParaRPr>
          </a:p>
          <a:p>
            <a:pPr algn="l" indent="-330200" lvl="0" marL="457200" rtl="0">
              <a:lnSpc>
                <a:spcPct val="115000"/>
              </a:lnSpc>
              <a:spcBef>
                <a:spcPts val="0"/>
              </a:spcBef>
              <a:spcAft>
                <a:spcPts val="0"/>
              </a:spcAft>
              <a:buClr>
                <a:srgbClr val="222222"/>
              </a:buClr>
              <a:buSzPts val="1600"/>
              <a:buAutoNum startAt="13" type="arabicPeriod"/>
            </a:pPr>
            <a:r>
              <a:rPr lang="en" sz="1600">
                <a:solidFill>
                  <a:srgbClr val="222222"/>
                </a:solidFill>
                <a:uFillTx/>
              </a:rPr>
              <a:t>Partnerships for the Goals</a:t>
            </a:r>
            <a:endParaRPr sz="1600">
              <a:solidFill>
                <a:srgbClr val="222222"/>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26" name="Google Shape;226;p7"/>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4"/>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0" name="Shape 230"/>
        <p:cNv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nvPr/>
      </p:nvGrpSpPr>
      <p:gr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0" y="0"/>
          <a:ext cx="0" cy="0"/>
          <a:chOff x="0" y="0"/>
          <a:chExt cx="0" cy="0"/>
        </a:xfrm>
      </p:grpSpPr>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1" name="Google Shape;231;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 type="body"/>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114700" y="1167600"/>
            <a:ext cx="4507200" cy="40656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45700" wrap="square">
            <a:noAutofit/>
          </a:bodyPr>
          <a:lstStyle/>
          <a:p>
            <a:pPr algn="just" indent="0" lvl="0" marL="0" rtl="0">
              <a:lnSpc>
                <a:spcPct val="100000"/>
              </a:lnSpc>
              <a:spcBef>
                <a:spcPts val="1200"/>
              </a:spcBef>
              <a:spcAft>
                <a:spcPts val="0"/>
              </a:spcAft>
              <a:buClr>
                <a:srgbClr val="75787B"/>
              </a:buClr>
              <a:buSzPts val="2200"/>
              <a:buNone/>
            </a:pPr>
            <a:r>
              <a:rPr lang="en" sz="2000">
                <a:solidFill>
                  <a:srgbClr val="000000"/>
                </a:solidFill>
                <a:uFillTx/>
              </a:rPr>
              <a:t>The </a:t>
            </a:r>
            <a:r>
              <a:rPr lang="en" sz="2000" u="sng">
                <a:solidFill>
                  <a:srgbClr val="000000"/>
                </a:solidFill>
                <a:uFillTx/>
                <a:hlinkClick r:id="rId3"/>
              </a:rPr>
              <a:t>2030 Agenda for Sustainable Development</a:t>
            </a:r>
            <a:r>
              <a:rPr lang="en" sz="2000">
                <a:solidFill>
                  <a:srgbClr val="000000"/>
                </a:solidFill>
                <a:uFillTx/>
              </a:rPr>
              <a:t>, adopted by all United Nations Member States in 2015, provides a shared </a:t>
            </a:r>
            <a:r>
              <a:rPr b="1" lang="en" sz="2000">
                <a:solidFill>
                  <a:schemeClr val="accent1"/>
                </a:solidFill>
                <a:uFillTx/>
              </a:rPr>
              <a:t>blueprint for peace and prosperity for people and the planet</a:t>
            </a:r>
            <a:r>
              <a:rPr lang="en" sz="2000">
                <a:solidFill>
                  <a:srgbClr val="000000"/>
                </a:solidFill>
                <a:uFillTx/>
              </a:rPr>
              <a:t>, now and into the future. </a:t>
            </a:r>
            <a:endParaRPr sz="2000">
              <a:solidFill>
                <a:srgbClr val="000000"/>
              </a:solidFill>
              <a:uFillTx/>
            </a:endParaRPr>
          </a:p>
          <a:p>
            <a:pPr algn="just" indent="0" lvl="0" marL="0" rtl="0">
              <a:lnSpc>
                <a:spcPct val="100000"/>
              </a:lnSpc>
              <a:spcBef>
                <a:spcPts val="1200"/>
              </a:spcBef>
              <a:spcAft>
                <a:spcPts val="0"/>
              </a:spcAft>
              <a:buClr>
                <a:srgbClr val="75787B"/>
              </a:buClr>
              <a:buSzPts val="2200"/>
              <a:buFont typeface="Arial"/>
              <a:buNone/>
            </a:pPr>
            <a:r>
              <a:rPr lang="en" sz="2000">
                <a:solidFill>
                  <a:srgbClr val="000000"/>
                </a:solidFill>
                <a:uFillTx/>
              </a:rPr>
              <a:t>At its heart are the </a:t>
            </a:r>
            <a:r>
              <a:rPr lang="en" sz="2000" u="sng">
                <a:solidFill>
                  <a:srgbClr val="000000"/>
                </a:solidFill>
                <a:uFillTx/>
                <a:hlinkClick r:id="rId4"/>
              </a:rPr>
              <a:t>17 Sustainable Development Goals (SDGs)</a:t>
            </a:r>
            <a:r>
              <a:rPr lang="en" sz="2000">
                <a:solidFill>
                  <a:srgbClr val="000000"/>
                </a:solidFill>
                <a:uFillTx/>
              </a:rPr>
              <a:t>, which are an </a:t>
            </a:r>
            <a:r>
              <a:rPr b="1" lang="en" sz="2000">
                <a:solidFill>
                  <a:srgbClr val="000000"/>
                </a:solidFill>
                <a:uFillTx/>
              </a:rPr>
              <a:t>urgent call for action</a:t>
            </a:r>
            <a:r>
              <a:rPr lang="en" sz="2000">
                <a:solidFill>
                  <a:srgbClr val="000000"/>
                </a:solidFill>
                <a:uFillTx/>
              </a:rPr>
              <a:t> by all countries - developed and developing - in a global partnership. </a:t>
            </a:r>
            <a:endParaRPr sz="2000">
              <a:solidFill>
                <a:srgbClr val="000000"/>
              </a:solidFill>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2" name="Google Shape;232;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type="title"/>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1369" y="332769"/>
            <a:ext cx="7740000" cy="596196"/>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0" lIns="0" rIns="0" spcFirstLastPara="1" tIns="0" wrap="square">
            <a:noAutofit/>
          </a:bodyPr>
          <a:lstStyle/>
          <a:p>
            <a:pPr algn="l" indent="0" lvl="0" marL="0" rtl="0">
              <a:lnSpc>
                <a:spcPct val="100000"/>
              </a:lnSpc>
              <a:spcBef>
                <a:spcPts val="0"/>
              </a:spcBef>
              <a:spcAft>
                <a:spcPts val="0"/>
              </a:spcAft>
              <a:buClr>
                <a:schemeClr val="dk2"/>
              </a:buClr>
              <a:buSzPts val="3200"/>
              <a:buFont typeface="Arial"/>
              <a:buNone/>
            </a:pPr>
            <a:r>
              <a:rPr lang="en">
                <a:uFillTx/>
              </a:rPr>
              <a:t>SDGs made simple</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3" name="Google Shape;233;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0" type="dt"/>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703" y="6356350"/>
            <a:ext cx="2741613"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l" indent="0" lvl="0" marL="0" rtl="0">
              <a:lnSpc>
                <a:spcPct val="100000"/>
              </a:lnSpc>
              <a:spcBef>
                <a:spcPts val="0"/>
              </a:spcBef>
              <a:spcAft>
                <a:spcPts val="0"/>
              </a:spcAft>
              <a:buClr>
                <a:srgbClr val="8E8A86"/>
              </a:buClr>
              <a:buSzPts val="1200"/>
              <a:buFont typeface="Arial"/>
              <a:buNone/>
            </a:pPr>
            <a:r>
              <a:rPr lang="en">
                <a:uFillTx/>
              </a:rPr>
              <a:t>7/3/19</a:t>
            </a:r>
            <a:endParaRPr>
              <a:uFillTx/>
            </a:endParaRPr>
          </a:p>
        </p:txBody>
      </p:sp>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4" name="Google Shape;234;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ph idx="12" type="sldNum"/>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8880316" y="6356350"/>
            <a:ext cx="2741612" cy="365125"/>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ctr" anchorCtr="0" bIns="45700" lIns="91425" rIns="91425" spcFirstLastPara="1" tIns="45700" wrap="square">
            <a:noAutofit/>
          </a:bodyPr>
          <a:lstStyle/>
          <a:p>
            <a:pPr algn="r" indent="0" lvl="0" marL="0" rtl="0">
              <a:lnSpc>
                <a:spcPct val="100000"/>
              </a:lnSpc>
              <a:spcBef>
                <a:spcPts val="0"/>
              </a:spcBef>
              <a:spcAft>
                <a:spcPts val="0"/>
              </a:spcAft>
              <a:buClr>
                <a:srgbClr val="8E8A86"/>
              </a:buClr>
              <a:buSzPts val="1200"/>
              <a:buFont typeface="Arial"/>
              <a:buNone/>
            </a:pPr>
            <a:fld id="{00000000-1234-1234-1234-123412341234}" type="slidenum">
              <a:rPr lang="en">
                <a:uFillTx/>
              </a:rPr>
              <a:t>‹#›</a:t>
            </a:fld>
            <a:endParaRPr>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descr="We have a plan. A plan to teach every child, in every school, about the #GlobalGoals and why they are so important. Find out how YOU can take part in the World's Largest Lesson and help in the fight to end poverty, inequality and climate change today. https://www.tes.com/worldslargestlesson/" id="235" name="Google Shape;235;p6">
            <a:hlinkClick r:id="rId5"/>
          </p:cNvPr>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6"/>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526689" y="1167600"/>
            <a:ext cx="6246565" cy="4684975"/>
          </a:xfrm>
          <a:prstGeom prst="rect">
            <a:avLst/>
          </a:prstGeom>
          <a:noFill/>
          <a:ln>
            <a:noFill/>
          </a:ln>
        </p:spPr>
      </p:pic>
      <p:sp>
        <p:nvSp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6" name="Google Shape;236;p6"/>
          <p:cNv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txBox="1">
            <a:spLocks/>
          </p:cNvSpPr>
          <p:nvPr/>
        </p:nvSpPr>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1170325" y="5950413"/>
            <a:ext cx="4959300" cy="308100"/>
          </a:xfrm>
          <a:prstGeom prst="rect">
            <a:avLst/>
          </a:prstGeom>
          <a:noFill/>
          <a:ln>
            <a:noFill/>
          </a:ln>
        </p:spPr>
        <p:txBody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odyPr anchor="t" anchorCtr="0" bIns="45700" lIns="91425" rIns="91425" spcFirstLastPara="1" tIns="45700" wrap="square">
            <a:noAutofit/>
          </a:bodyPr>
          <a:lstStyle/>
          <a:p>
            <a:pPr algn="ctr" indent="0" lvl="0" marL="0" marR="0" rtl="0">
              <a:lnSpc>
                <a:spcPct val="100000"/>
              </a:lnSpc>
              <a:spcBef>
                <a:spcPts val="0"/>
              </a:spcBef>
              <a:spcAft>
                <a:spcPts val="0"/>
              </a:spcAft>
              <a:buClr>
                <a:srgbClr val="000000"/>
              </a:buClr>
              <a:buSzPts val="1400"/>
              <a:buFont typeface="Arial"/>
              <a:buNone/>
            </a:pPr>
            <a:r>
              <a:rPr b="0" i="0" lang="en" sz="1400" u="sng">
                <a:solidFill>
                  <a:srgbClr val="0000FF"/>
                </a:solidFill>
                <a:uFillTx/>
                <a:latin typeface="Arial"/>
                <a:ea typeface="Arial"/>
                <a:cs typeface="Arial"/>
                <a:sym typeface="Arial"/>
                <a:hlinkClick r:id="rId7"/>
              </a:rPr>
              <a:t>https://youtu.be/cBxN9E5f7pc</a:t>
            </a:r>
            <a:r>
              <a:rPr b="0" i="0" lang="en" sz="1400" u="none">
                <a:solidFill>
                  <a:srgbClr val="0000FF"/>
                </a:solidFill>
                <a:uFillTx/>
                <a:latin typeface="Arial"/>
                <a:ea typeface="Arial"/>
                <a:cs typeface="Arial"/>
                <a:sym typeface="Arial"/>
              </a:rPr>
              <a:t> </a:t>
            </a:r>
            <a:endParaRPr>
              <a:solidFill>
                <a:srgbClr val="0000FF"/>
              </a:solidFill>
              <a:uFillTx/>
            </a:endParaRPr>
          </a:p>
        </p:txBody>
      </p:sp>
      <p:pic>
        <p:nvPicPr>
          <p:cNv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id="237" name="Google Shape;237;p6"/>
          <p:cNvPic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preferRelativeResize="0"/>
          <p:nvPr/>
        </p:nvPicPr>
        <p:blipFill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blip r:embed="rId8"/>
          <a:stretch>
            <a:fillRect/>
          </a:stretch>
        </p:blipFill>
        <p:spP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xfrm>
            <a:off x="7320175" y="188500"/>
            <a:ext cx="1180000" cy="780650"/>
          </a:xfrm>
          <a:prstGeom prst="rect">
            <a:avLst/>
          </a:prstGeom>
          <a:noFill/>
          <a:ln>
            <a:noFill/>
          </a:ln>
        </p:spPr>
      </p:pic>
    </p:spTree>
  </p:cSld>
  <p:clrMapOvr xmlns:c="http://schemas.openxmlformats.org/drawingml/2006/chart" xmlns:wpg="http://schemas.microsoft.com/office/word/2010/wordprocessingGroup" xmlns:pic="http://schemas.openxmlformats.org/drawingml/2006/picture" xmlns:wps="http://schemas.microsoft.com/office/word/2010/wordprocessingShape" xmlns:dgm="http://schemas.openxmlformats.org/drawingml/2006/diagram" xmlns:wpc="http://schemas.microsoft.com/office/word/2010/wordprocessingCanvas">
    <a:masterClrMapping/>
  </p:clrMapOvr>
</p:sld>
</file>

<file path=ppt/theme/theme1.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Global slide master">
  <a:themeElements>
    <a:clrScheme name="Sage Colour Theme">
      <a:dk1>
        <a:srgbClr val="75787B"/>
      </a:dk1>
      <a:lt1>
        <a:srgbClr val="FFFFFF"/>
      </a:lt1>
      <a:dk2>
        <a:srgbClr val="003349"/>
      </a:dk2>
      <a:lt2>
        <a:srgbClr val="EEEEED"/>
      </a:lt2>
      <a:accent1>
        <a:srgbClr val="00DC00"/>
      </a:accent1>
      <a:accent2>
        <a:srgbClr val="004B87"/>
      </a:accent2>
      <a:accent3>
        <a:srgbClr val="230E60"/>
      </a:accent3>
      <a:accent4>
        <a:srgbClr val="8246AF"/>
      </a:accent4>
      <a:accent5>
        <a:srgbClr val="CE0058"/>
      </a:accent5>
      <a:accent6>
        <a:srgbClr val="75787B"/>
      </a:accent6>
      <a:hlink>
        <a:srgbClr val="28A3DA"/>
      </a:hlink>
      <a:folHlink>
        <a:srgbClr val="004B8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ppt/theme/theme2.xml><?xml version="1.0" encoding="utf-8"?>
<a:theme xmlns:a="http://schemas.openxmlformats.org/drawingml/2006/main" xmlns:c="http://schemas.openxmlformats.org/drawingml/2006/chart" xmlns:wpg="http://schemas.microsoft.com/office/word/2010/wordprocessingGroup" xmlns:pic="http://schemas.openxmlformats.org/drawingml/2006/picture" xmlns:wps="http://schemas.microsoft.com/office/word/2010/wordprocessingShape" xmlns:p="http://schemas.openxmlformats.org/presentationml/2006/main" xmlns:s="http://schemas.openxmlformats.org/officeDocument/2006/sharedTypes" xmlns:r="http://schemas.openxmlformats.org/officeDocument/2006/relationships" xmlns:dgm="http://schemas.openxmlformats.org/drawingml/2006/diagram" xmlns:wpc="http://schemas.microsoft.com/office/word/2010/wordprocessingCanva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extraClrScheme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2019-01-29T15:11:43Z</dcterms:created>
  <dc:creator>Malik, Helen</dc:creator>
</cp:coreProperties>
</file>