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embeddedFontLst>
    <p:embeddedFont>
      <p:font typeface="Work Sans"/>
      <p:bold r:id="rId27"/>
      <p:boldItalic r:id="rId28"/>
    </p:embeddedFont>
    <p:embeddedFont>
      <p:font typeface="Work Sans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95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95" orient="horz"/>
        <p:guide pos="3840"/>
        <p:guide pos="18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WorkSans-boldItalic.fntdata"/><Relationship Id="rId27" Type="http://schemas.openxmlformats.org/officeDocument/2006/relationships/font" Target="fonts/Work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WorkSans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WorkSansLight-italic.fntdata"/><Relationship Id="rId30" Type="http://schemas.openxmlformats.org/officeDocument/2006/relationships/font" Target="fonts/WorkSansLigh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WorkSans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557c930ea_2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1557c930ea_2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1557c930ea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1557c930ea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557c930ea_2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1557c930ea_2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557c930ea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1557c930ea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jp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jp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995425" y="2551825"/>
            <a:ext cx="568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5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🍑🏃‍♂️SABI🏃‍♂️🍑</a:t>
            </a:r>
            <a:endParaRPr b="1" i="0" sz="54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/>
        </p:nvSpPr>
        <p:spPr>
          <a:xfrm>
            <a:off x="2727875" y="2623935"/>
            <a:ext cx="673626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</a:pPr>
            <a:r>
              <a:rPr b="1" lang="es-CO" sz="60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MAPA DE PROCESOS</a:t>
            </a:r>
            <a:endParaRPr b="1" sz="72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51" name="Google Shape;151;p23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/>
        </p:nvSpPr>
        <p:spPr>
          <a:xfrm>
            <a:off x="456236" y="416690"/>
            <a:ext cx="98157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Work Sans"/>
              <a:buNone/>
            </a:pPr>
            <a:r>
              <a:rPr b="1" lang="es-CO" sz="36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MAPA DE PROCESO</a:t>
            </a:r>
            <a:endParaRPr/>
          </a:p>
        </p:txBody>
      </p:sp>
      <p:sp>
        <p:nvSpPr>
          <p:cNvPr id="157" name="Google Shape;157;p24"/>
          <p:cNvSpPr txBox="1"/>
          <p:nvPr/>
        </p:nvSpPr>
        <p:spPr>
          <a:xfrm>
            <a:off x="3135239" y="3175859"/>
            <a:ext cx="609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ork Sans Light"/>
              <a:buNone/>
            </a:pPr>
            <a:r>
              <a:t/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 rotWithShape="1">
          <a:blip r:embed="rId4">
            <a:alphaModFix/>
          </a:blip>
          <a:srcRect b="7578" l="0" r="0" t="0"/>
          <a:stretch/>
        </p:blipFill>
        <p:spPr>
          <a:xfrm>
            <a:off x="3679288" y="1366600"/>
            <a:ext cx="4833424" cy="54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/>
        </p:nvSpPr>
        <p:spPr>
          <a:xfrm>
            <a:off x="2213732" y="2623935"/>
            <a:ext cx="776456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</a:pPr>
            <a:r>
              <a:rPr b="1" lang="es-CO" sz="60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HISTORIAS DE USUARIO</a:t>
            </a:r>
            <a:endParaRPr b="1" sz="72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64" name="Google Shape;164;p25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/>
        </p:nvSpPr>
        <p:spPr>
          <a:xfrm>
            <a:off x="456236" y="416690"/>
            <a:ext cx="98157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Work Sans"/>
              <a:buNone/>
            </a:pPr>
            <a:r>
              <a:rPr b="1" lang="es-CO" sz="36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HISTORIA DE USUARIO</a:t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2500" y="2505690"/>
            <a:ext cx="100869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/>
        </p:nvSpPr>
        <p:spPr>
          <a:xfrm>
            <a:off x="456236" y="416690"/>
            <a:ext cx="98157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Work Sans"/>
              <a:buNone/>
            </a:pPr>
            <a:r>
              <a:rPr b="1" lang="es-CO" sz="36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HISTORIA DE USUARIO</a:t>
            </a:r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3450" y="2164190"/>
            <a:ext cx="10125075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/>
        </p:nvSpPr>
        <p:spPr>
          <a:xfrm>
            <a:off x="456236" y="416690"/>
            <a:ext cx="98157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Work Sans"/>
              <a:buNone/>
            </a:pPr>
            <a:r>
              <a:rPr b="1" lang="es-CO" sz="36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HISTORIA DE USUARIO</a:t>
            </a:r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275" y="2704890"/>
            <a:ext cx="1007745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/>
        </p:nvSpPr>
        <p:spPr>
          <a:xfrm>
            <a:off x="3644062" y="2623935"/>
            <a:ext cx="490390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</a:pPr>
            <a:r>
              <a:rPr b="1" lang="es-CO" sz="60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CASOS DE USO</a:t>
            </a:r>
            <a:endParaRPr b="1" sz="72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88" name="Google Shape;188;p29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/>
        </p:nvSpPr>
        <p:spPr>
          <a:xfrm>
            <a:off x="456236" y="416690"/>
            <a:ext cx="9815809" cy="527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Work Sans"/>
              <a:buNone/>
            </a:pPr>
            <a:r>
              <a:rPr b="1" lang="es-CO" sz="36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CASOS DE USOS</a:t>
            </a:r>
            <a:endParaRPr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7225" y="1387550"/>
            <a:ext cx="7572850" cy="53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/>
        </p:nvSpPr>
        <p:spPr>
          <a:xfrm>
            <a:off x="1903015" y="2623935"/>
            <a:ext cx="838601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</a:pPr>
            <a:r>
              <a:rPr b="1" lang="es-CO" sz="60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REQUISITOS DEL SISTEMA</a:t>
            </a:r>
            <a:endParaRPr b="1" sz="72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200" name="Google Shape;200;p31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/>
        </p:nvSpPr>
        <p:spPr>
          <a:xfrm>
            <a:off x="456236" y="416690"/>
            <a:ext cx="9815809" cy="527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Work Sans"/>
              <a:buNone/>
            </a:pPr>
            <a:r>
              <a:rPr b="1" lang="es-CO" sz="36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REQUISITOS FUNCIONALES  -  RF</a:t>
            </a:r>
            <a:endParaRPr/>
          </a:p>
        </p:txBody>
      </p:sp>
      <p:sp>
        <p:nvSpPr>
          <p:cNvPr id="206" name="Google Shape;206;p32"/>
          <p:cNvSpPr txBox="1"/>
          <p:nvPr/>
        </p:nvSpPr>
        <p:spPr>
          <a:xfrm>
            <a:off x="3047189" y="3244334"/>
            <a:ext cx="609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ork Sans Light"/>
              <a:buNone/>
            </a:pPr>
            <a:r>
              <a:t/>
            </a:r>
            <a:endParaRPr/>
          </a:p>
        </p:txBody>
      </p:sp>
      <p:pic>
        <p:nvPicPr>
          <p:cNvPr id="207" name="Google Shape;207;p32"/>
          <p:cNvPicPr preferRelativeResize="0"/>
          <p:nvPr/>
        </p:nvPicPr>
        <p:blipFill rotWithShape="1">
          <a:blip r:embed="rId4">
            <a:alphaModFix/>
          </a:blip>
          <a:srcRect b="0" l="0" r="0" t="7680"/>
          <a:stretch/>
        </p:blipFill>
        <p:spPr>
          <a:xfrm>
            <a:off x="2346650" y="1968100"/>
            <a:ext cx="7495601" cy="43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995425" y="2551825"/>
            <a:ext cx="10199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Work Sans"/>
              <a:buNone/>
            </a:pPr>
            <a:r>
              <a:rPr b="1" i="0" lang="es-CO" sz="50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INTEGRANTES:</a:t>
            </a:r>
            <a:endParaRPr b="1" i="0" sz="50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Work Sans"/>
              <a:buNone/>
            </a:pPr>
            <a:r>
              <a:rPr b="1" lang="es-CO" sz="38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William Humberto Espinel Corredor</a:t>
            </a:r>
            <a:endParaRPr b="1" sz="38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Work Sans"/>
              <a:buNone/>
            </a:pPr>
            <a:r>
              <a:rPr b="1" lang="es-CO" sz="38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Nicolas Alejandro Cifuentes G.</a:t>
            </a:r>
            <a:endParaRPr b="1" sz="38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/>
        </p:nvSpPr>
        <p:spPr>
          <a:xfrm>
            <a:off x="456236" y="416690"/>
            <a:ext cx="9815809" cy="527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Work Sans"/>
              <a:buNone/>
            </a:pPr>
            <a:r>
              <a:rPr b="1" lang="es-CO" sz="36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REQUISITOS NO FUNCIONALES  -  RNF</a:t>
            </a:r>
            <a:endParaRPr b="1" sz="3600" u="none" cap="none" strike="noStrik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13" name="Google Shape;21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5150" y="2010025"/>
            <a:ext cx="7341699" cy="42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/>
        </p:nvSpPr>
        <p:spPr>
          <a:xfrm>
            <a:off x="641147" y="2623935"/>
            <a:ext cx="1090971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</a:pPr>
            <a:r>
              <a:rPr b="1" i="0" lang="es-CO" sz="60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PLANTEAMIENTO DEL PROBLEMA</a:t>
            </a:r>
            <a:endParaRPr b="1" i="0" sz="72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04" name="Google Shape;104;p16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/>
        </p:nvSpPr>
        <p:spPr>
          <a:xfrm>
            <a:off x="-285795" y="205194"/>
            <a:ext cx="1209416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6000"/>
              <a:buFont typeface="Work Sans"/>
              <a:buNone/>
            </a:pPr>
            <a:r>
              <a:rPr b="1" i="0" lang="es-CO" sz="6000" u="none" cap="none" strike="noStrike">
                <a:solidFill>
                  <a:srgbClr val="4D4D4C"/>
                </a:solidFill>
                <a:latin typeface="Work Sans"/>
                <a:ea typeface="Work Sans"/>
                <a:cs typeface="Work Sans"/>
                <a:sym typeface="Work Sans"/>
              </a:rPr>
              <a:t>PLANTEAMIENTO DEL PROBLEMA</a:t>
            </a:r>
            <a:endParaRPr b="1" i="0" sz="7200" u="none" cap="none" strike="noStrike">
              <a:solidFill>
                <a:srgbClr val="4D4D4C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10" name="Google Shape;110;p17"/>
          <p:cNvCxnSpPr/>
          <p:nvPr/>
        </p:nvCxnSpPr>
        <p:spPr>
          <a:xfrm>
            <a:off x="4972228" y="3324314"/>
            <a:ext cx="2247544" cy="0"/>
          </a:xfrm>
          <a:prstGeom prst="straightConnector1">
            <a:avLst/>
          </a:prstGeom>
          <a:noFill/>
          <a:ln cap="flat" cmpd="sng" w="12700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17"/>
          <p:cNvSpPr txBox="1"/>
          <p:nvPr/>
        </p:nvSpPr>
        <p:spPr>
          <a:xfrm>
            <a:off x="2534174" y="3463725"/>
            <a:ext cx="7621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200">
                <a:solidFill>
                  <a:schemeClr val="dk1"/>
                </a:solidFill>
              </a:rPr>
              <a:t>Obstáculos para mantener una vida saludable y ordenada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456236" y="416689"/>
            <a:ext cx="9815809" cy="741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3600"/>
              <a:buFont typeface="Work Sans"/>
              <a:buNone/>
            </a:pPr>
            <a:r>
              <a:rPr b="1" lang="es-CO" sz="3600">
                <a:solidFill>
                  <a:srgbClr val="4D4D4C"/>
                </a:solidFill>
                <a:latin typeface="Work Sans"/>
                <a:ea typeface="Work Sans"/>
                <a:cs typeface="Work Sans"/>
                <a:sym typeface="Work Sans"/>
              </a:rPr>
              <a:t>JUSTIFICACIÓN</a:t>
            </a:r>
            <a:r>
              <a:rPr b="1" i="0" lang="es-CO" sz="3600" u="none" cap="none" strike="noStrike">
                <a:solidFill>
                  <a:srgbClr val="4D4D4C"/>
                </a:solidFill>
                <a:latin typeface="Work Sans"/>
                <a:ea typeface="Work Sans"/>
                <a:cs typeface="Work Sans"/>
                <a:sym typeface="Work Sans"/>
              </a:rPr>
              <a:t> DEL PROYECTO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2700150" y="2651728"/>
            <a:ext cx="67917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400">
                <a:solidFill>
                  <a:schemeClr val="dk1"/>
                </a:solidFill>
              </a:rPr>
              <a:t>Nos diferenciamos a la competencia actual porque nosotros ayudaremos a los clientes a que se sientan acompañados en todo el proceso y les haremos ver </a:t>
            </a:r>
            <a:r>
              <a:rPr lang="es-CO" sz="2400">
                <a:solidFill>
                  <a:schemeClr val="dk1"/>
                </a:solidFill>
              </a:rPr>
              <a:t>cómo </a:t>
            </a:r>
            <a:r>
              <a:rPr lang="es-CO" sz="2400">
                <a:solidFill>
                  <a:schemeClr val="dk1"/>
                </a:solidFill>
              </a:rPr>
              <a:t>progresan en tiempo real</a:t>
            </a:r>
            <a:endParaRPr i="0" sz="24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/>
        </p:nvSpPr>
        <p:spPr>
          <a:xfrm>
            <a:off x="-1" y="214462"/>
            <a:ext cx="6243145" cy="676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AA00"/>
              </a:buClr>
              <a:buSzPts val="3600"/>
              <a:buFont typeface="Work Sans"/>
              <a:buNone/>
            </a:pPr>
            <a:r>
              <a:rPr b="1" i="0" lang="es-CO" sz="3600" u="none" cap="none" strike="noStrike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OBJETIVO GENERAL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975325" y="2944052"/>
            <a:ext cx="38544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400">
                <a:solidFill>
                  <a:schemeClr val="dk1"/>
                </a:solidFill>
              </a:rPr>
              <a:t>Desarrollar un software para gestionar y controlar los hábitos de vida de los usuarios </a:t>
            </a:r>
            <a:endParaRPr sz="29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24" name="Google Shape;124;p19"/>
          <p:cNvCxnSpPr/>
          <p:nvPr/>
        </p:nvCxnSpPr>
        <p:spPr>
          <a:xfrm>
            <a:off x="1157468" y="2704095"/>
            <a:ext cx="1425934" cy="0"/>
          </a:xfrm>
          <a:prstGeom prst="straightConnector1">
            <a:avLst/>
          </a:prstGeom>
          <a:noFill/>
          <a:ln cap="flat" cmpd="sng" w="12700">
            <a:solidFill>
              <a:srgbClr val="4D4D4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5" name="Google Shape;125;p19"/>
          <p:cNvPicPr preferRelativeResize="0"/>
          <p:nvPr/>
        </p:nvPicPr>
        <p:blipFill rotWithShape="1">
          <a:blip r:embed="rId4">
            <a:alphaModFix/>
          </a:blip>
          <a:srcRect b="0" l="13165" r="239" t="0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/>
        </p:nvSpPr>
        <p:spPr>
          <a:xfrm>
            <a:off x="-1" y="214462"/>
            <a:ext cx="6243145" cy="676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AA00"/>
              </a:buClr>
              <a:buSzPts val="3600"/>
              <a:buFont typeface="Work Sans"/>
              <a:buNone/>
            </a:pPr>
            <a:r>
              <a:rPr b="1" i="0" lang="es-CO" sz="3600" u="none" cap="none" strike="noStrike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OBJETIVO </a:t>
            </a:r>
            <a:r>
              <a:rPr b="1" lang="es-CO" sz="3600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ESPECÍFICOS</a:t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809425" y="2789210"/>
            <a:ext cx="38544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CO" sz="2000">
                <a:solidFill>
                  <a:schemeClr val="dk1"/>
                </a:solidFill>
              </a:rPr>
              <a:t>Gestionar el diagnóstico de hábitos de nuestros usuarios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CO" sz="2000">
                <a:solidFill>
                  <a:schemeClr val="dk1"/>
                </a:solidFill>
              </a:rPr>
              <a:t>Facilitar el seguimiento de los hábitos saludables del usuario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CO" sz="2000">
                <a:solidFill>
                  <a:schemeClr val="dk1"/>
                </a:solidFill>
              </a:rPr>
              <a:t>Generar un reporte por usuario </a:t>
            </a:r>
            <a:endParaRPr sz="24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32" name="Google Shape;132;p20"/>
          <p:cNvCxnSpPr/>
          <p:nvPr/>
        </p:nvCxnSpPr>
        <p:spPr>
          <a:xfrm>
            <a:off x="1157468" y="2704095"/>
            <a:ext cx="1425934" cy="0"/>
          </a:xfrm>
          <a:prstGeom prst="straightConnector1">
            <a:avLst/>
          </a:prstGeom>
          <a:noFill/>
          <a:ln cap="flat" cmpd="sng" w="12700">
            <a:solidFill>
              <a:srgbClr val="4D4D4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3" name="Google Shape;133;p20"/>
          <p:cNvPicPr preferRelativeResize="0"/>
          <p:nvPr/>
        </p:nvPicPr>
        <p:blipFill rotWithShape="1">
          <a:blip r:embed="rId4">
            <a:alphaModFix/>
          </a:blip>
          <a:srcRect b="0" l="13165" r="239" t="0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/>
        </p:nvSpPr>
        <p:spPr>
          <a:xfrm>
            <a:off x="456236" y="416690"/>
            <a:ext cx="98157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Work Sans"/>
              <a:buNone/>
            </a:pPr>
            <a:r>
              <a:rPr b="1" lang="es-CO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DELIMITACIÓN</a:t>
            </a:r>
            <a:r>
              <a:rPr b="1" lang="es-CO" sz="36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 Y ALCANCE</a:t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371850" y="1761025"/>
            <a:ext cx="114483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nuestra visión, imaginamos una aplicación que transforma la manera en que las personas interactúan con su salud y bienestar diariamente. Nos esforzamos por crear una plataforma integral que empodere a los usuarios para tomar decisiones informadas sobre su bienestar físico, mental y emocional. Nuestro objetivo es proporcionar acceso fácil y personalizado a herramientas, recursos y conocimientos que promuevan hábitos saludables, fomenten el autocuidado y faciliten conexiones significativas con profesionales de la salud y otros individuos con objetivos similares.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Queremos ser reconocidos por nuestra capacidad para mejorar la calidad de vida de nuestros usuarios, inspirándose a alcanzar su máximo potencial.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/>
        </p:nvSpPr>
        <p:spPr>
          <a:xfrm>
            <a:off x="456236" y="416690"/>
            <a:ext cx="9815809" cy="527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Work Sans"/>
              <a:buNone/>
            </a:pPr>
            <a:r>
              <a:rPr b="1" lang="es-CO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DELIMITACIÓN</a:t>
            </a:r>
            <a:r>
              <a:rPr b="1" lang="es-CO" sz="36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 Y ALCANCE</a:t>
            </a:r>
            <a:endParaRPr/>
          </a:p>
        </p:txBody>
      </p:sp>
      <p:sp>
        <p:nvSpPr>
          <p:cNvPr id="145" name="Google Shape;145;p22"/>
          <p:cNvSpPr txBox="1"/>
          <p:nvPr/>
        </p:nvSpPr>
        <p:spPr>
          <a:xfrm>
            <a:off x="404950" y="1721125"/>
            <a:ext cx="112494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●"/>
            </a:pPr>
            <a:r>
              <a:rPr b="1" lang="es-CO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Limitación de alcance a nivel nacional:</a:t>
            </a:r>
            <a:r>
              <a:rPr lang="es-CO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Nuestra página estará disponible únicamente para usuarios dentro del territorio nacional. Esto significa que no se extenderá más allá de las fronteras del país.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●"/>
            </a:pPr>
            <a:r>
              <a:rPr b="1" lang="es-CO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Limitación de presupuesto para publicidad:</a:t>
            </a:r>
            <a:r>
              <a:rPr lang="es-CO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Debido a la falta de recursos financieros, estamos restringidos en nuestra capacidad para realizar campañas publicitarias. Esto afectará directamente la calidad y alcance de nuestro proyecto.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●"/>
            </a:pPr>
            <a:r>
              <a:rPr b="1" lang="es-CO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Limitación de recursos humanos:</a:t>
            </a:r>
            <a:r>
              <a:rPr lang="es-CO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 tener solo dos personas, la cantidad de trabajo que se puede realizar es limitada. Esto puede afectar la velocidad de ejecución y la capacidad para abordar múltiples tareas al mismo tiempo.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