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64" r:id="rId3"/>
    <p:sldId id="268" r:id="rId4"/>
    <p:sldId id="267" r:id="rId5"/>
    <p:sldId id="266" r:id="rId6"/>
    <p:sldId id="257" r:id="rId7"/>
    <p:sldId id="262" r:id="rId8"/>
    <p:sldId id="258" r:id="rId9"/>
    <p:sldId id="259" r:id="rId10"/>
    <p:sldId id="260" r:id="rId11"/>
    <p:sldId id="271" r:id="rId12"/>
    <p:sldId id="261" r:id="rId13"/>
    <p:sldId id="263" r:id="rId14"/>
    <p:sldId id="307" r:id="rId15"/>
    <p:sldId id="274" r:id="rId16"/>
    <p:sldId id="276" r:id="rId17"/>
    <p:sldId id="280" r:id="rId18"/>
    <p:sldId id="275" r:id="rId19"/>
    <p:sldId id="278" r:id="rId20"/>
    <p:sldId id="279" r:id="rId21"/>
    <p:sldId id="308" r:id="rId22"/>
    <p:sldId id="282" r:id="rId23"/>
    <p:sldId id="283" r:id="rId24"/>
    <p:sldId id="310" r:id="rId25"/>
    <p:sldId id="286" r:id="rId26"/>
    <p:sldId id="295" r:id="rId27"/>
    <p:sldId id="296" r:id="rId28"/>
    <p:sldId id="311" r:id="rId29"/>
    <p:sldId id="299" r:id="rId30"/>
    <p:sldId id="312" r:id="rId31"/>
    <p:sldId id="309" r:id="rId32"/>
    <p:sldId id="284" r:id="rId33"/>
    <p:sldId id="287" r:id="rId34"/>
    <p:sldId id="313" r:id="rId35"/>
    <p:sldId id="288" r:id="rId36"/>
    <p:sldId id="289" r:id="rId37"/>
    <p:sldId id="290" r:id="rId38"/>
    <p:sldId id="300" r:id="rId39"/>
    <p:sldId id="302" r:id="rId40"/>
    <p:sldId id="303" r:id="rId41"/>
    <p:sldId id="304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5" autoAdjust="0"/>
    <p:restoredTop sz="99774" autoAdjust="0"/>
  </p:normalViewPr>
  <p:slideViewPr>
    <p:cSldViewPr snapToGrid="0" snapToObjects="1">
      <p:cViewPr>
        <p:scale>
          <a:sx n="150" d="100"/>
          <a:sy n="150" d="100"/>
        </p:scale>
        <p:origin x="-1112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84A35-C50D-6C41-99A6-4DBFD334B8D6}" type="datetimeFigureOut">
              <a:rPr lang="fr-FR" smtClean="0"/>
              <a:t>12/11/2013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472BD-63D3-634D-A838-C38D6CF2C3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dsdqsdsdsqdsqdsqdsq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472BD-63D3-634D-A838-C38D6CF2C32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0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RVER-NAME:15672/" TargetMode="External"/><Relationship Id="rId3" Type="http://schemas.openxmlformats.org/officeDocument/2006/relationships/hyperlink" Target="http://localhost:15672/api/vhosts/foo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bbitmq.com/troubleshooting-ssl.html" TargetMode="External"/><Relationship Id="rId4" Type="http://schemas.openxmlformats.org/officeDocument/2006/relationships/hyperlink" Target="http://en.wikipedia.org/wiki/Simple_Authentication_and_Security_Layer" TargetMode="External"/><Relationship Id="rId5" Type="http://schemas.openxmlformats.org/officeDocument/2006/relationships/hyperlink" Target="http://security.stackexchange.com/questions/15040/standards-for-encrypting-passwords-in-configuration-files" TargetMode="External"/><Relationship Id="rId6" Type="http://schemas.openxmlformats.org/officeDocument/2006/relationships/hyperlink" Target="http://www.rabbitmq.com/access-contro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abbitmq.com/ssl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IPSL - PRODIGUER	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Messaging Platform Design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5650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279397"/>
            <a:ext cx="7583487" cy="49954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000000"/>
                </a:solidFill>
              </a:rPr>
              <a:t>Message Flow 3</a:t>
            </a:r>
            <a:r>
              <a:rPr lang="fr-FR" sz="2800" b="1" dirty="0" smtClean="0">
                <a:solidFill>
                  <a:srgbClr val="000000"/>
                </a:solidFill>
              </a:rPr>
              <a:t>: IPSL.MQ &lt;---&gt; IPSL.MQ-APP</a:t>
            </a:r>
            <a:endParaRPr lang="fr-FR" sz="2800" b="1" dirty="0">
              <a:solidFill>
                <a:srgbClr val="000000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321733" y="931336"/>
            <a:ext cx="8534399" cy="21928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à coins arrondis 21"/>
          <p:cNvSpPr/>
          <p:nvPr/>
        </p:nvSpPr>
        <p:spPr>
          <a:xfrm>
            <a:off x="484490" y="1132875"/>
            <a:ext cx="8202310" cy="177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MQ Cluster @ IPSL</a:t>
            </a:r>
          </a:p>
          <a:p>
            <a:pPr algn="ctr"/>
            <a:r>
              <a:rPr lang="en-GB" dirty="0"/>
              <a:t>(ampqs </a:t>
            </a:r>
            <a:r>
              <a:rPr lang="en-GB" dirty="0" smtClean="0"/>
              <a:t>+ rabbit-</a:t>
            </a:r>
            <a:r>
              <a:rPr lang="en-GB" dirty="0" err="1" smtClean="0"/>
              <a:t>mq</a:t>
            </a:r>
            <a:r>
              <a:rPr lang="en-GB" dirty="0" smtClean="0"/>
              <a:t> + shovel)</a:t>
            </a:r>
            <a:endParaRPr lang="en-GB" dirty="0"/>
          </a:p>
        </p:txBody>
      </p:sp>
      <p:cxnSp>
        <p:nvCxnSpPr>
          <p:cNvPr id="60" name="Connecteur droit 59"/>
          <p:cNvCxnSpPr/>
          <p:nvPr/>
        </p:nvCxnSpPr>
        <p:spPr>
          <a:xfrm>
            <a:off x="321733" y="3657600"/>
            <a:ext cx="84280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18066" y="3412065"/>
            <a:ext cx="7874001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t</a:t>
            </a:r>
            <a:r>
              <a:rPr lang="en-GB" sz="2000" b="1" dirty="0" smtClean="0"/>
              <a:t>cp/ip</a:t>
            </a:r>
            <a:r>
              <a:rPr lang="en-GB" sz="2000" dirty="0" smtClean="0"/>
              <a:t> </a:t>
            </a:r>
            <a:r>
              <a:rPr lang="en-GB" sz="1400" dirty="0" smtClean="0"/>
              <a:t>(port=5672)</a:t>
            </a:r>
            <a:endParaRPr lang="en-GB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87869" y="4129606"/>
            <a:ext cx="8599938" cy="241298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20948" y="5918201"/>
            <a:ext cx="81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MQ APPS @ IPSL</a:t>
            </a:r>
            <a:endParaRPr lang="en-GB" sz="2800" b="1" dirty="0">
              <a:solidFill>
                <a:srgbClr val="FFFFFF"/>
              </a:solidFill>
            </a:endParaRPr>
          </a:p>
        </p:txBody>
      </p:sp>
      <p:grpSp>
        <p:nvGrpSpPr>
          <p:cNvPr id="39" name="Grouper 38"/>
          <p:cNvGrpSpPr/>
          <p:nvPr/>
        </p:nvGrpSpPr>
        <p:grpSpPr>
          <a:xfrm>
            <a:off x="372535" y="4377268"/>
            <a:ext cx="4749796" cy="1447800"/>
            <a:chOff x="431804" y="4377268"/>
            <a:chExt cx="4644470" cy="1447800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431805" y="4377268"/>
              <a:ext cx="4644469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526834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655248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metrics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785307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esg</a:t>
              </a:r>
              <a:r>
                <a:rPr lang="en-GB" sz="1600" b="1" dirty="0" smtClean="0"/>
                <a:t>-f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918745" y="4555066"/>
              <a:ext cx="1056457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/>
                <a:t>e</a:t>
              </a:r>
              <a:r>
                <a:rPr lang="en-GB" sz="1600" b="1" dirty="0" err="1" smtClean="0"/>
                <a:t>s</a:t>
              </a:r>
              <a:r>
                <a:rPr lang="en-GB" sz="1600" b="1" dirty="0" smtClean="0"/>
                <a:t>-doc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31804" y="5379534"/>
              <a:ext cx="464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FFFF"/>
                  </a:solidFill>
                </a:rPr>
                <a:t>primary </a:t>
              </a:r>
              <a:endParaRPr lang="en-GB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Grouper 33"/>
          <p:cNvGrpSpPr/>
          <p:nvPr/>
        </p:nvGrpSpPr>
        <p:grpSpPr>
          <a:xfrm>
            <a:off x="5203022" y="4394196"/>
            <a:ext cx="3606794" cy="1447800"/>
            <a:chOff x="2904074" y="4377268"/>
            <a:chExt cx="3606794" cy="1447800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2904074" y="4377268"/>
              <a:ext cx="3606793" cy="14478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3012269" y="4555066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api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161418" y="4555066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5333770" y="4555066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img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2929474" y="5379534"/>
              <a:ext cx="358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FFFFFF"/>
                  </a:solidFill>
                </a:rPr>
                <a:t>secondary</a:t>
              </a:r>
              <a:endParaRPr lang="en-GB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Connecteur droit avec flèche 16"/>
          <p:cNvCxnSpPr>
            <a:stCxn id="71" idx="0"/>
          </p:cNvCxnSpPr>
          <p:nvPr/>
        </p:nvCxnSpPr>
        <p:spPr>
          <a:xfrm flipV="1">
            <a:off x="2747434" y="2921003"/>
            <a:ext cx="0" cy="1456265"/>
          </a:xfrm>
          <a:prstGeom prst="straightConnector1">
            <a:avLst/>
          </a:prstGeom>
          <a:ln w="50800"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2425701" y="3499246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921506" y="2904075"/>
            <a:ext cx="0" cy="1473193"/>
          </a:xfrm>
          <a:prstGeom prst="straightConnector1">
            <a:avLst/>
          </a:prstGeom>
          <a:ln w="50800">
            <a:solidFill>
              <a:schemeClr val="bg2">
                <a:lumMod val="20000"/>
                <a:lumOff val="8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à coins arrondis 79"/>
          <p:cNvSpPr/>
          <p:nvPr/>
        </p:nvSpPr>
        <p:spPr>
          <a:xfrm>
            <a:off x="6591309" y="3499246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9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279397"/>
            <a:ext cx="7583487" cy="499540"/>
          </a:xfrm>
        </p:spPr>
        <p:txBody>
          <a:bodyPr/>
          <a:lstStyle/>
          <a:p>
            <a:r>
              <a:rPr lang="fr-FR" sz="2800" b="1" dirty="0">
                <a:solidFill>
                  <a:srgbClr val="000000"/>
                </a:solidFill>
              </a:rPr>
              <a:t>Message Flow </a:t>
            </a:r>
            <a:r>
              <a:rPr lang="fr-FR" sz="2800" b="1" dirty="0" smtClean="0">
                <a:solidFill>
                  <a:srgbClr val="000000"/>
                </a:solidFill>
              </a:rPr>
              <a:t>4: IPSL.MQ-APP ---&gt; </a:t>
            </a:r>
            <a:r>
              <a:rPr lang="fr-FR" sz="2800" b="1" dirty="0" err="1" smtClean="0">
                <a:solidFill>
                  <a:srgbClr val="000000"/>
                </a:solidFill>
              </a:rPr>
              <a:t>Other</a:t>
            </a:r>
            <a:endParaRPr lang="fr-FR" sz="2800" b="1" dirty="0">
              <a:solidFill>
                <a:srgbClr val="00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270935" y="869939"/>
            <a:ext cx="8599938" cy="23473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270935" y="948264"/>
            <a:ext cx="859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FF"/>
                </a:solidFill>
              </a:rPr>
              <a:t>MQ APPS @ IPSL</a:t>
            </a:r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338669" y="1595959"/>
            <a:ext cx="4749795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er 3"/>
          <p:cNvGrpSpPr/>
          <p:nvPr/>
        </p:nvGrpSpPr>
        <p:grpSpPr>
          <a:xfrm>
            <a:off x="435853" y="2120904"/>
            <a:ext cx="4549247" cy="781034"/>
            <a:chOff x="435853" y="2154772"/>
            <a:chExt cx="4549247" cy="781034"/>
          </a:xfrm>
        </p:grpSpPr>
        <p:sp>
          <p:nvSpPr>
            <p:cNvPr id="15" name="Rectangle à coins arrondis 14"/>
            <p:cNvSpPr/>
            <p:nvPr/>
          </p:nvSpPr>
          <p:spPr>
            <a:xfrm>
              <a:off x="435853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589857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metrics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745543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esg</a:t>
              </a:r>
              <a:r>
                <a:rPr lang="en-GB" sz="1600" b="1" dirty="0" smtClean="0"/>
                <a:t>-f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904685" y="2154772"/>
              <a:ext cx="1080415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/>
                <a:t>e</a:t>
              </a:r>
              <a:r>
                <a:rPr lang="en-GB" sz="1600" b="1" dirty="0" err="1" smtClean="0"/>
                <a:t>s</a:t>
              </a:r>
              <a:r>
                <a:rPr lang="en-GB" sz="1600" b="1" dirty="0" smtClean="0"/>
                <a:t>-doc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38668" y="1641454"/>
            <a:ext cx="47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FF"/>
                </a:solidFill>
              </a:rPr>
              <a:t>primary 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169155" y="1612887"/>
            <a:ext cx="3606793" cy="1447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er 6"/>
          <p:cNvGrpSpPr/>
          <p:nvPr/>
        </p:nvGrpSpPr>
        <p:grpSpPr>
          <a:xfrm>
            <a:off x="5262291" y="2120904"/>
            <a:ext cx="3401501" cy="781034"/>
            <a:chOff x="5194555" y="3543285"/>
            <a:chExt cx="3401501" cy="781034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5194555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api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6343704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70" name="Rectangle à coins arrondis 69"/>
            <p:cNvSpPr/>
            <p:nvPr/>
          </p:nvSpPr>
          <p:spPr>
            <a:xfrm>
              <a:off x="7516056" y="3543285"/>
              <a:ext cx="10800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img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5194555" y="1666855"/>
            <a:ext cx="35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FFFFFF"/>
                </a:solidFill>
              </a:rPr>
              <a:t>secondary</a:t>
            </a:r>
            <a:endParaRPr lang="en-GB" b="1" dirty="0">
              <a:solidFill>
                <a:srgbClr val="FFFFFF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270935" y="4167706"/>
            <a:ext cx="8599938" cy="1928294"/>
            <a:chOff x="270935" y="3549639"/>
            <a:chExt cx="8599938" cy="1200161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270935" y="3549639"/>
              <a:ext cx="8599938" cy="120016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473006" y="3778330"/>
              <a:ext cx="2197266" cy="7513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DB @ IPSL</a:t>
              </a:r>
              <a:endParaRPr lang="en-GB" sz="1200" b="1" dirty="0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2735823" y="3778330"/>
              <a:ext cx="1090135" cy="7513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API</a:t>
              </a:r>
            </a:p>
            <a:p>
              <a:pPr algn="ctr"/>
              <a:r>
                <a:rPr lang="en-GB" sz="1400" dirty="0" smtClean="0"/>
                <a:t>@ ESG-F</a:t>
              </a:r>
              <a:endParaRPr lang="en-GB" sz="1400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411441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SMTP </a:t>
              </a:r>
            </a:p>
            <a:p>
              <a:pPr algn="ctr"/>
              <a:r>
                <a:rPr lang="en-GB" sz="1400" dirty="0" smtClean="0"/>
                <a:t>@ IPSL</a:t>
              </a:r>
              <a:endParaRPr lang="en-GB" sz="1400" dirty="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3904685" y="3778330"/>
              <a:ext cx="1097131" cy="75138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/>
                <a:t>API</a:t>
              </a:r>
            </a:p>
            <a:p>
              <a:pPr algn="ctr"/>
              <a:r>
                <a:rPr lang="en-GB" sz="1400" dirty="0"/>
                <a:t>@ ES-DOC</a:t>
              </a:r>
            </a:p>
          </p:txBody>
        </p:sp>
        <p:sp>
          <p:nvSpPr>
            <p:cNvPr id="78" name="Rectangle à coins arrondis 77"/>
            <p:cNvSpPr/>
            <p:nvPr/>
          </p:nvSpPr>
          <p:spPr>
            <a:xfrm>
              <a:off x="7583792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File Server</a:t>
              </a:r>
            </a:p>
            <a:p>
              <a:pPr algn="ctr"/>
              <a:r>
                <a:rPr lang="en-GB" sz="1400" dirty="0" smtClean="0"/>
                <a:t>@ IPSL</a:t>
              </a:r>
              <a:endParaRPr lang="en-GB" sz="1400" dirty="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5262291" y="3778330"/>
              <a:ext cx="1080000" cy="75138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FE @ browser</a:t>
              </a:r>
              <a:endParaRPr lang="en-GB" sz="1200" b="1" dirty="0"/>
            </a:p>
          </p:txBody>
        </p:sp>
      </p:grpSp>
      <p:cxnSp>
        <p:nvCxnSpPr>
          <p:cNvPr id="9" name="Connecteur droit avec flèche 8"/>
          <p:cNvCxnSpPr>
            <a:stCxn id="15" idx="2"/>
          </p:cNvCxnSpPr>
          <p:nvPr/>
        </p:nvCxnSpPr>
        <p:spPr>
          <a:xfrm>
            <a:off x="976061" y="2901938"/>
            <a:ext cx="0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 flipH="1">
            <a:off x="212090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695325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>
            <a:endCxn id="81" idx="0"/>
          </p:cNvCxnSpPr>
          <p:nvPr/>
        </p:nvCxnSpPr>
        <p:spPr>
          <a:xfrm>
            <a:off x="5802062" y="2901938"/>
            <a:ext cx="229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endCxn id="40" idx="0"/>
          </p:cNvCxnSpPr>
          <p:nvPr/>
        </p:nvCxnSpPr>
        <p:spPr>
          <a:xfrm flipH="1">
            <a:off x="4453251" y="2901938"/>
            <a:ext cx="11078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37" idx="0"/>
          </p:cNvCxnSpPr>
          <p:nvPr/>
        </p:nvCxnSpPr>
        <p:spPr>
          <a:xfrm>
            <a:off x="3257829" y="2901938"/>
            <a:ext cx="230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>
            <a:off x="8115300" y="2901938"/>
            <a:ext cx="10862" cy="163320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21733" y="3683001"/>
            <a:ext cx="842807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à coins arrondis 102"/>
          <p:cNvSpPr/>
          <p:nvPr/>
        </p:nvSpPr>
        <p:spPr>
          <a:xfrm>
            <a:off x="533400" y="3412065"/>
            <a:ext cx="2048933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tcp/ip</a:t>
            </a:r>
            <a:endParaRPr lang="en-GB" sz="1600" b="1" dirty="0"/>
          </a:p>
        </p:txBody>
      </p:sp>
      <p:sp>
        <p:nvSpPr>
          <p:cNvPr id="104" name="Rectangle à coins arrondis 103"/>
          <p:cNvSpPr/>
          <p:nvPr/>
        </p:nvSpPr>
        <p:spPr>
          <a:xfrm>
            <a:off x="2895600" y="3412065"/>
            <a:ext cx="1921933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https</a:t>
            </a:r>
            <a:endParaRPr lang="en-GB" sz="1600" b="1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6535236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smtp</a:t>
            </a:r>
            <a:endParaRPr lang="en-GB" sz="1600" b="1" dirty="0"/>
          </a:p>
        </p:txBody>
      </p:sp>
      <p:sp>
        <p:nvSpPr>
          <p:cNvPr id="106" name="Rectangle à coins arrondis 105"/>
          <p:cNvSpPr/>
          <p:nvPr/>
        </p:nvSpPr>
        <p:spPr>
          <a:xfrm>
            <a:off x="7708148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???</a:t>
            </a:r>
            <a:endParaRPr lang="en-GB" sz="16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5384277" y="3412065"/>
            <a:ext cx="836027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wss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148153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>
            <a:off x="304800" y="3666066"/>
            <a:ext cx="85788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304798"/>
            <a:ext cx="7583487" cy="49954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000000"/>
                </a:solidFill>
              </a:rPr>
              <a:t>Message Flow 4</a:t>
            </a:r>
            <a:r>
              <a:rPr lang="fr-FR" sz="2800" b="1" dirty="0" smtClean="0">
                <a:solidFill>
                  <a:srgbClr val="000000"/>
                </a:solidFill>
              </a:rPr>
              <a:t>: IPSL.API ---&gt; IPSL.FE</a:t>
            </a:r>
            <a:endParaRPr lang="fr-FR" sz="2800" b="1" dirty="0">
              <a:solidFill>
                <a:srgbClr val="000000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444500" y="3454534"/>
            <a:ext cx="8312149" cy="38933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grpSp>
        <p:nvGrpSpPr>
          <p:cNvPr id="11" name="Grouper 10"/>
          <p:cNvGrpSpPr/>
          <p:nvPr/>
        </p:nvGrpSpPr>
        <p:grpSpPr>
          <a:xfrm>
            <a:off x="444500" y="1041401"/>
            <a:ext cx="8312149" cy="2091266"/>
            <a:chOff x="660400" y="1041401"/>
            <a:chExt cx="7865533" cy="2091266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660400" y="1041401"/>
              <a:ext cx="7865533" cy="20912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122125" y="1211400"/>
              <a:ext cx="327986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FFFFFF"/>
                  </a:solidFill>
                </a:rPr>
                <a:t>API @ IPSL</a:t>
              </a:r>
            </a:p>
            <a:p>
              <a:pPr algn="ctr"/>
              <a:r>
                <a:rPr lang="en-GB" dirty="0" smtClean="0">
                  <a:solidFill>
                    <a:srgbClr val="FFFFFF"/>
                  </a:solidFill>
                </a:rPr>
                <a:t>(tornado http &amp; </a:t>
              </a:r>
              <a:r>
                <a:rPr lang="en-GB" dirty="0" err="1" smtClean="0">
                  <a:solidFill>
                    <a:srgbClr val="FFFFFF"/>
                  </a:solidFill>
                </a:rPr>
                <a:t>ws</a:t>
              </a:r>
              <a:r>
                <a:rPr lang="en-GB" dirty="0" smtClean="0">
                  <a:solidFill>
                    <a:srgbClr val="FFFFFF"/>
                  </a:solidFill>
                </a:rPr>
                <a:t> server)</a:t>
              </a:r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1443567" y="2127251"/>
              <a:ext cx="1600200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 smtClean="0"/>
                <a:t>sim-mon</a:t>
              </a:r>
              <a:endParaRPr lang="en-GB" sz="1600" b="1" dirty="0" smtClean="0"/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3797300" y="2127251"/>
              <a:ext cx="1617134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metrics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6172200" y="2127251"/>
              <a:ext cx="1617133" cy="78103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smtClean="0"/>
                <a:t>xxx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444500" y="4137028"/>
            <a:ext cx="8312149" cy="20933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702734" y="5331824"/>
            <a:ext cx="782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FFFF"/>
                </a:solidFill>
              </a:rPr>
              <a:t>FE @ browser</a:t>
            </a:r>
          </a:p>
          <a:p>
            <a:pPr algn="ctr"/>
            <a:r>
              <a:rPr lang="en-GB" dirty="0" smtClean="0">
                <a:solidFill>
                  <a:srgbClr val="FFFFFF"/>
                </a:solidFill>
              </a:rPr>
              <a:t>(</a:t>
            </a:r>
            <a:r>
              <a:rPr lang="en-GB" dirty="0" err="1" smtClean="0">
                <a:solidFill>
                  <a:srgbClr val="FFFFFF"/>
                </a:solidFill>
              </a:rPr>
              <a:t>jquery</a:t>
            </a:r>
            <a:r>
              <a:rPr lang="en-GB" dirty="0" smtClean="0">
                <a:solidFill>
                  <a:srgbClr val="FFFFFF"/>
                </a:solidFill>
              </a:rPr>
              <a:t>, backbone, underscore, bootstrap)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317566" y="4413221"/>
            <a:ext cx="1600200" cy="781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sim-mon</a:t>
            </a:r>
            <a:endParaRPr lang="en-GB" sz="1600" b="1" dirty="0" smtClean="0"/>
          </a:p>
          <a:p>
            <a:pPr algn="ctr"/>
            <a:r>
              <a:rPr lang="en-GB" sz="1200" dirty="0" smtClean="0"/>
              <a:t>(javascript)</a:t>
            </a:r>
            <a:endParaRPr lang="en-GB" sz="1200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3797300" y="4413221"/>
            <a:ext cx="1617134" cy="781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metrics</a:t>
            </a:r>
          </a:p>
          <a:p>
            <a:pPr algn="ctr"/>
            <a:r>
              <a:rPr lang="en-GB" sz="1200" dirty="0" smtClean="0"/>
              <a:t>(</a:t>
            </a:r>
            <a:r>
              <a:rPr lang="en-GB" sz="1200" dirty="0"/>
              <a:t>javascript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6191250" y="4413221"/>
            <a:ext cx="1617133" cy="78103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xxx</a:t>
            </a:r>
          </a:p>
          <a:p>
            <a:pPr algn="ctr"/>
            <a:r>
              <a:rPr lang="en-GB" sz="1200" dirty="0" smtClean="0"/>
              <a:t>(</a:t>
            </a:r>
            <a:r>
              <a:rPr lang="en-GB" sz="1200" dirty="0"/>
              <a:t>javascript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98474" y="3460750"/>
            <a:ext cx="124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FFFF"/>
                </a:solidFill>
              </a:rPr>
              <a:t>https / </a:t>
            </a:r>
            <a:r>
              <a:rPr lang="en-GB" sz="1600" b="1" dirty="0" smtClean="0">
                <a:solidFill>
                  <a:srgbClr val="FFFFFF"/>
                </a:solidFill>
              </a:rPr>
              <a:t>wss</a:t>
            </a:r>
            <a:endParaRPr lang="en-GB" sz="1600" b="1" dirty="0">
              <a:solidFill>
                <a:srgbClr val="FFFFFF"/>
              </a:solidFill>
            </a:endParaRPr>
          </a:p>
        </p:txBody>
      </p:sp>
      <p:cxnSp>
        <p:nvCxnSpPr>
          <p:cNvPr id="9" name="Connecteur en angle 8"/>
          <p:cNvCxnSpPr>
            <a:stCxn id="23" idx="2"/>
            <a:endCxn id="29" idx="0"/>
          </p:cNvCxnSpPr>
          <p:nvPr/>
        </p:nvCxnSpPr>
        <p:spPr>
          <a:xfrm rot="5400000">
            <a:off x="1365199" y="3660753"/>
            <a:ext cx="1504936" cy="1"/>
          </a:xfrm>
          <a:prstGeom prst="bentConnector3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/>
          <p:nvPr/>
        </p:nvCxnSpPr>
        <p:spPr>
          <a:xfrm rot="16200000" flipH="1">
            <a:off x="3825882" y="3658635"/>
            <a:ext cx="1504936" cy="4233"/>
          </a:xfrm>
          <a:prstGeom prst="bentConnector3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/>
          <p:cNvCxnSpPr/>
          <p:nvPr/>
        </p:nvCxnSpPr>
        <p:spPr>
          <a:xfrm rot="16200000" flipH="1">
            <a:off x="6255816" y="3658634"/>
            <a:ext cx="1504936" cy="4233"/>
          </a:xfrm>
          <a:prstGeom prst="bentConnector3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1736724" y="3490796"/>
            <a:ext cx="752476" cy="2935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634163" y="3490796"/>
            <a:ext cx="752476" cy="2935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4204229" y="3490796"/>
            <a:ext cx="752476" cy="2935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0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 - Message Content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70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Message Content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Header = AMPQ Basic </a:t>
            </a:r>
            <a:r>
              <a:rPr lang="fr-FR" sz="2400" dirty="0" err="1" smtClean="0"/>
              <a:t>Properties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4765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AMPQ Basic Properties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AMPQ protocol states that each message is associated with a set of </a:t>
            </a:r>
            <a:r>
              <a:rPr lang="en-GB" u="sng" dirty="0" smtClean="0"/>
              <a:t>basic properties</a:t>
            </a:r>
          </a:p>
          <a:p>
            <a:r>
              <a:rPr lang="en-GB" dirty="0" smtClean="0"/>
              <a:t>Properties = key/value pairs</a:t>
            </a:r>
          </a:p>
          <a:p>
            <a:r>
              <a:rPr lang="en-GB" dirty="0" smtClean="0"/>
              <a:t>Can be used by MQ routing (important)</a:t>
            </a:r>
          </a:p>
          <a:p>
            <a:r>
              <a:rPr lang="en-GB" dirty="0" smtClean="0"/>
              <a:t>The AMPQ protocol mandates a standard set of properties for reuse across MQ applications</a:t>
            </a:r>
          </a:p>
          <a:p>
            <a:r>
              <a:rPr lang="en-GB" dirty="0" err="1" smtClean="0"/>
              <a:t>Prodiguer</a:t>
            </a:r>
            <a:r>
              <a:rPr lang="en-GB" dirty="0" smtClean="0"/>
              <a:t> platform assigns these properties at message creation (see </a:t>
            </a:r>
            <a:r>
              <a:rPr lang="en-GB" dirty="0" err="1" smtClean="0"/>
              <a:t>mq</a:t>
            </a:r>
            <a:r>
              <a:rPr lang="en-GB" dirty="0" smtClean="0"/>
              <a:t> c-client)</a:t>
            </a:r>
          </a:p>
        </p:txBody>
      </p:sp>
    </p:spTree>
    <p:extLst>
      <p:ext uri="{BB962C8B-B14F-4D97-AF65-F5344CB8AC3E}">
        <p14:creationId xmlns:p14="http://schemas.microsoft.com/office/powerpoint/2010/main" val="142746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AMPQ Basic Properties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b="1" dirty="0" smtClean="0"/>
              <a:t>app_id</a:t>
            </a:r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Unique MQ application identifier</a:t>
            </a:r>
          </a:p>
          <a:p>
            <a:pPr lvl="1"/>
            <a:r>
              <a:rPr lang="en-GB" sz="1400" dirty="0" smtClean="0"/>
              <a:t>e.g. sim-mon</a:t>
            </a:r>
          </a:p>
          <a:p>
            <a:pPr lvl="1"/>
            <a:r>
              <a:rPr lang="en-GB" sz="1400" dirty="0" smtClean="0"/>
              <a:t>Will be validated against a controlled vocabulary</a:t>
            </a:r>
          </a:p>
          <a:p>
            <a:r>
              <a:rPr lang="en-GB" sz="1600" b="1" dirty="0" smtClean="0"/>
              <a:t>cluster_id</a:t>
            </a:r>
          </a:p>
          <a:p>
            <a:pPr lvl="1"/>
            <a:r>
              <a:rPr lang="en-GB" sz="1400" dirty="0" smtClean="0"/>
              <a:t>Optional</a:t>
            </a:r>
          </a:p>
          <a:p>
            <a:pPr lvl="1"/>
            <a:r>
              <a:rPr lang="en-GB" sz="1400" dirty="0" smtClean="0"/>
              <a:t>Unique MQ cluster identifier</a:t>
            </a:r>
          </a:p>
          <a:p>
            <a:r>
              <a:rPr lang="en-GB" sz="1600" b="1" dirty="0"/>
              <a:t>c</a:t>
            </a:r>
            <a:r>
              <a:rPr lang="en-GB" sz="1600" b="1" dirty="0" smtClean="0"/>
              <a:t>ontent_type</a:t>
            </a:r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MIME type of message content</a:t>
            </a:r>
          </a:p>
          <a:p>
            <a:pPr lvl="1"/>
            <a:r>
              <a:rPr lang="en-GB" sz="1400" dirty="0" smtClean="0"/>
              <a:t>e.g. application/json</a:t>
            </a:r>
          </a:p>
          <a:p>
            <a:pPr lvl="1"/>
            <a:r>
              <a:rPr lang="en-GB" sz="1400" dirty="0"/>
              <a:t>Message content will be parsed </a:t>
            </a:r>
            <a:r>
              <a:rPr lang="en-GB" sz="1400" dirty="0" smtClean="0"/>
              <a:t>differently according </a:t>
            </a:r>
            <a:r>
              <a:rPr lang="en-GB" sz="1400" dirty="0"/>
              <a:t>to </a:t>
            </a:r>
            <a:r>
              <a:rPr lang="en-GB" sz="1400" dirty="0" smtClean="0"/>
              <a:t>type</a:t>
            </a:r>
            <a:endParaRPr lang="en-GB" sz="1400" dirty="0"/>
          </a:p>
          <a:p>
            <a:pPr lvl="1"/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12091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AMPQ Basic Properties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content_encoding</a:t>
            </a:r>
            <a:endParaRPr lang="en-GB" sz="1600" b="1" dirty="0" smtClean="0"/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Specifies the message </a:t>
            </a:r>
            <a:r>
              <a:rPr lang="en-GB" sz="1400" dirty="0"/>
              <a:t>content </a:t>
            </a:r>
            <a:r>
              <a:rPr lang="en-GB" sz="1400" dirty="0" smtClean="0"/>
              <a:t>encoding</a:t>
            </a:r>
          </a:p>
          <a:p>
            <a:pPr lvl="1"/>
            <a:r>
              <a:rPr lang="en-GB" sz="1400" dirty="0" smtClean="0"/>
              <a:t>e.g. utf-8</a:t>
            </a:r>
          </a:p>
          <a:p>
            <a:pPr lvl="1"/>
            <a:r>
              <a:rPr lang="en-GB" sz="1400" dirty="0" smtClean="0"/>
              <a:t>Message content will be parsed differently according to encoding</a:t>
            </a:r>
          </a:p>
          <a:p>
            <a:r>
              <a:rPr lang="en-GB" sz="1600" b="1" dirty="0"/>
              <a:t>correlation_id</a:t>
            </a:r>
            <a:endParaRPr lang="en-GB" sz="1600" b="1" dirty="0" smtClean="0"/>
          </a:p>
          <a:p>
            <a:pPr lvl="1"/>
            <a:r>
              <a:rPr lang="en-GB" sz="1400" dirty="0" smtClean="0"/>
              <a:t>Optional</a:t>
            </a:r>
          </a:p>
          <a:p>
            <a:pPr lvl="1"/>
            <a:r>
              <a:rPr lang="en-GB" sz="1400" dirty="0" err="1" smtClean="0"/>
              <a:t>Callback</a:t>
            </a:r>
            <a:r>
              <a:rPr lang="en-GB" sz="1400" dirty="0" smtClean="0"/>
              <a:t> </a:t>
            </a:r>
            <a:r>
              <a:rPr lang="en-GB" sz="1400" dirty="0" err="1" smtClean="0"/>
              <a:t>identifer</a:t>
            </a:r>
            <a:r>
              <a:rPr lang="en-GB" sz="1400" dirty="0" smtClean="0"/>
              <a:t> used in RPC operations</a:t>
            </a:r>
          </a:p>
          <a:p>
            <a:pPr lvl="1"/>
            <a:r>
              <a:rPr lang="en-GB" sz="1400" dirty="0" smtClean="0"/>
              <a:t>Unlikely to be used</a:t>
            </a:r>
          </a:p>
          <a:p>
            <a:r>
              <a:rPr lang="en-GB" sz="1600" b="1" dirty="0"/>
              <a:t>delivery_mode</a:t>
            </a:r>
            <a:endParaRPr lang="en-GB" sz="1600" b="1" dirty="0" smtClean="0"/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1 = persistent, 2 =non-</a:t>
            </a:r>
            <a:r>
              <a:rPr lang="en-GB" sz="1400" dirty="0"/>
              <a:t>persistent</a:t>
            </a:r>
            <a:endParaRPr lang="en-GB" sz="1400" dirty="0" smtClean="0"/>
          </a:p>
          <a:p>
            <a:pPr lvl="1"/>
            <a:r>
              <a:rPr lang="en-GB" sz="1400" dirty="0" smtClean="0"/>
              <a:t>Affects whether a message is persisted to disk or not by MQ broker</a:t>
            </a:r>
          </a:p>
          <a:p>
            <a:pPr lvl="1"/>
            <a:r>
              <a:rPr lang="en-GB" sz="1400" dirty="0" smtClean="0"/>
              <a:t>Default = 2 (persistent)</a:t>
            </a:r>
          </a:p>
        </p:txBody>
      </p:sp>
    </p:spTree>
    <p:extLst>
      <p:ext uri="{BB962C8B-B14F-4D97-AF65-F5344CB8AC3E}">
        <p14:creationId xmlns:p14="http://schemas.microsoft.com/office/powerpoint/2010/main" val="366080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AMPQ Basic Properties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b="1" dirty="0"/>
              <a:t>expiration</a:t>
            </a:r>
            <a:endParaRPr lang="en-GB" sz="1600" b="1" dirty="0" smtClean="0"/>
          </a:p>
          <a:p>
            <a:pPr lvl="1"/>
            <a:r>
              <a:rPr lang="en-GB" sz="1400" dirty="0" smtClean="0"/>
              <a:t>Optional</a:t>
            </a:r>
          </a:p>
          <a:p>
            <a:pPr lvl="1"/>
            <a:r>
              <a:rPr lang="en-GB" sz="1400" dirty="0" smtClean="0"/>
              <a:t>Time in milliseconds before message is discarded</a:t>
            </a:r>
          </a:p>
          <a:p>
            <a:pPr lvl="1"/>
            <a:r>
              <a:rPr lang="en-GB" sz="1400" dirty="0"/>
              <a:t>Unlikely to be used</a:t>
            </a:r>
          </a:p>
          <a:p>
            <a:r>
              <a:rPr lang="en-GB" sz="1600" b="1" dirty="0"/>
              <a:t>headers</a:t>
            </a:r>
            <a:endParaRPr lang="en-GB" sz="1600" b="1" dirty="0" smtClean="0"/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Set of custom key/value pairs</a:t>
            </a:r>
          </a:p>
          <a:p>
            <a:pPr lvl="1"/>
            <a:r>
              <a:rPr lang="en-GB" sz="1400" dirty="0" smtClean="0"/>
              <a:t>2 header keys to be assigned to each message (others are optional)</a:t>
            </a:r>
          </a:p>
          <a:p>
            <a:pPr lvl="1"/>
            <a:r>
              <a:rPr lang="en-GB" sz="1600" b="1" dirty="0" err="1" smtClean="0"/>
              <a:t>execution_mode</a:t>
            </a:r>
            <a:endParaRPr lang="en-GB" sz="1600" b="1" dirty="0" smtClean="0"/>
          </a:p>
          <a:p>
            <a:pPr lvl="2"/>
            <a:r>
              <a:rPr lang="en-GB" sz="1400" dirty="0" err="1" smtClean="0"/>
              <a:t>dev</a:t>
            </a:r>
            <a:r>
              <a:rPr lang="en-GB" sz="1400" dirty="0" smtClean="0"/>
              <a:t> | test | prod</a:t>
            </a:r>
          </a:p>
          <a:p>
            <a:pPr lvl="2"/>
            <a:r>
              <a:rPr lang="en-GB" sz="1400" dirty="0" smtClean="0"/>
              <a:t>allows platform to change behaviour accordingly</a:t>
            </a:r>
          </a:p>
          <a:p>
            <a:pPr lvl="1"/>
            <a:r>
              <a:rPr lang="en-GB" sz="1600" b="1" dirty="0" err="1" smtClean="0"/>
              <a:t>publisher_id</a:t>
            </a:r>
            <a:endParaRPr lang="en-GB" sz="1600" b="1" dirty="0" smtClean="0"/>
          </a:p>
          <a:p>
            <a:pPr lvl="2"/>
            <a:r>
              <a:rPr lang="en-GB" sz="1400" dirty="0" smtClean="0"/>
              <a:t>Unique identifier of application that published the message</a:t>
            </a:r>
          </a:p>
          <a:p>
            <a:pPr lvl="2"/>
            <a:r>
              <a:rPr lang="en-GB" sz="1400" dirty="0"/>
              <a:t>e</a:t>
            </a:r>
            <a:r>
              <a:rPr lang="en-GB" sz="1400" dirty="0" smtClean="0"/>
              <a:t>.g. </a:t>
            </a:r>
            <a:r>
              <a:rPr lang="en-GB" sz="1400" dirty="0" err="1" smtClean="0"/>
              <a:t>liblIGCM</a:t>
            </a:r>
            <a:endParaRPr lang="en-GB" sz="1400" dirty="0" smtClean="0"/>
          </a:p>
          <a:p>
            <a:pPr lvl="2"/>
            <a:r>
              <a:rPr lang="en-GB" sz="1400" dirty="0"/>
              <a:t>Will be validated against a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34614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AMPQ Basic Properties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600" b="1" dirty="0"/>
              <a:t>message_id</a:t>
            </a:r>
            <a:endParaRPr lang="en-GB" sz="1600" b="1" dirty="0" smtClean="0"/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Unique message identifier</a:t>
            </a:r>
          </a:p>
          <a:p>
            <a:pPr lvl="1"/>
            <a:r>
              <a:rPr lang="en-GB" sz="1400" dirty="0" smtClean="0"/>
              <a:t>A UUID, e.g. </a:t>
            </a:r>
            <a:r>
              <a:rPr lang="cs-CZ" sz="1400" dirty="0"/>
              <a:t>614ec263-f2b5-4bc3-b79f-b79980c0b79d</a:t>
            </a:r>
            <a:endParaRPr lang="en-GB" sz="1400" dirty="0" smtClean="0"/>
          </a:p>
          <a:p>
            <a:pPr lvl="1"/>
            <a:r>
              <a:rPr lang="en-GB" sz="1400" dirty="0" smtClean="0"/>
              <a:t>Ensures message idempotence (i.e. cannot be processed twice)</a:t>
            </a:r>
          </a:p>
          <a:p>
            <a:r>
              <a:rPr lang="en-GB" sz="1600" b="1" dirty="0"/>
              <a:t>priority</a:t>
            </a:r>
            <a:endParaRPr lang="en-GB" sz="1600" b="1" dirty="0" smtClean="0"/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Scale of 1 to 10: 1 = low &amp; 10 = high</a:t>
            </a:r>
          </a:p>
          <a:p>
            <a:pPr lvl="1"/>
            <a:r>
              <a:rPr lang="en-GB" sz="1400" dirty="0" smtClean="0"/>
              <a:t>Default = 5 (normal)</a:t>
            </a:r>
          </a:p>
          <a:p>
            <a:r>
              <a:rPr lang="en-GB" sz="1600" b="1" dirty="0" err="1"/>
              <a:t>reply_to</a:t>
            </a:r>
            <a:endParaRPr lang="en-GB" sz="1600" b="1" dirty="0" smtClean="0"/>
          </a:p>
          <a:p>
            <a:pPr lvl="1"/>
            <a:r>
              <a:rPr lang="en-GB" sz="1400" dirty="0" smtClean="0"/>
              <a:t>Optional</a:t>
            </a:r>
          </a:p>
          <a:p>
            <a:pPr lvl="1"/>
            <a:r>
              <a:rPr lang="en-GB" sz="1400" dirty="0" smtClean="0"/>
              <a:t>Method to invoke in RPC </a:t>
            </a:r>
            <a:r>
              <a:rPr lang="en-GB" sz="1400" dirty="0" err="1" smtClean="0"/>
              <a:t>callback</a:t>
            </a:r>
            <a:endParaRPr lang="en-GB" sz="1400" dirty="0" smtClean="0"/>
          </a:p>
          <a:p>
            <a:pPr lvl="1"/>
            <a:r>
              <a:rPr lang="en-GB" sz="1400" dirty="0" smtClean="0"/>
              <a:t>Unlikely to be used</a:t>
            </a:r>
          </a:p>
        </p:txBody>
      </p:sp>
    </p:spTree>
    <p:extLst>
      <p:ext uri="{BB962C8B-B14F-4D97-AF65-F5344CB8AC3E}">
        <p14:creationId xmlns:p14="http://schemas.microsoft.com/office/powerpoint/2010/main" val="73414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 - Platform </a:t>
            </a:r>
            <a:r>
              <a:rPr lang="fr-FR" dirty="0" err="1" smtClean="0"/>
              <a:t>Overview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04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AMPQ Basic Properties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600" b="1" dirty="0"/>
              <a:t>timestamp</a:t>
            </a:r>
            <a:endParaRPr lang="en-GB" sz="1600" b="1" dirty="0" smtClean="0"/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Milliseconds since epoch</a:t>
            </a:r>
          </a:p>
          <a:p>
            <a:pPr lvl="1"/>
            <a:r>
              <a:rPr lang="en-GB" sz="1400" dirty="0" smtClean="0"/>
              <a:t>Ensures message processing order is respected</a:t>
            </a:r>
          </a:p>
          <a:p>
            <a:r>
              <a:rPr lang="en-GB" sz="1600" b="1" dirty="0" smtClean="0"/>
              <a:t>type</a:t>
            </a:r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Application specific message type identifier</a:t>
            </a:r>
          </a:p>
          <a:p>
            <a:pPr lvl="1"/>
            <a:r>
              <a:rPr lang="en-GB" sz="1400" dirty="0" smtClean="0"/>
              <a:t>e.g. 1000</a:t>
            </a:r>
          </a:p>
          <a:p>
            <a:pPr lvl="1"/>
            <a:r>
              <a:rPr lang="en-GB" sz="1400" dirty="0"/>
              <a:t>Will be validated against a controlled vocabulary</a:t>
            </a:r>
          </a:p>
          <a:p>
            <a:r>
              <a:rPr lang="en-GB" sz="1600" b="1" dirty="0" smtClean="0"/>
              <a:t>user_id</a:t>
            </a:r>
          </a:p>
          <a:p>
            <a:pPr lvl="1"/>
            <a:r>
              <a:rPr lang="en-GB" sz="1400" dirty="0" smtClean="0"/>
              <a:t>Mandatory</a:t>
            </a:r>
          </a:p>
          <a:p>
            <a:pPr lvl="1"/>
            <a:r>
              <a:rPr lang="en-GB" sz="1400" dirty="0" smtClean="0"/>
              <a:t>ID of AMPQ user account by which message has been sent</a:t>
            </a:r>
          </a:p>
          <a:p>
            <a:pPr lvl="1"/>
            <a:r>
              <a:rPr lang="en-GB" sz="1400" dirty="0" smtClean="0"/>
              <a:t>Will be used during authorization by MQ server</a:t>
            </a:r>
          </a:p>
          <a:p>
            <a:pPr lvl="1"/>
            <a:r>
              <a:rPr lang="en-GB" sz="1400" dirty="0" smtClean="0"/>
              <a:t>e.g. </a:t>
            </a:r>
            <a:r>
              <a:rPr lang="en-GB" sz="1400" dirty="0" err="1" smtClean="0"/>
              <a:t>ipsl</a:t>
            </a:r>
            <a:r>
              <a:rPr lang="en-GB" sz="1400" dirty="0" smtClean="0"/>
              <a:t>-</a:t>
            </a:r>
            <a:r>
              <a:rPr lang="en-GB" sz="1400" dirty="0" err="1" smtClean="0"/>
              <a:t>prodiguer</a:t>
            </a:r>
            <a:r>
              <a:rPr lang="en-GB" sz="1400" dirty="0" smtClean="0"/>
              <a:t>-client-</a:t>
            </a:r>
            <a:r>
              <a:rPr lang="en-GB" sz="1400" dirty="0" err="1" smtClean="0"/>
              <a:t>libligcm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3972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Message Content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Body = </a:t>
            </a:r>
            <a:r>
              <a:rPr lang="fr-FR" sz="2400" dirty="0" err="1" smtClean="0"/>
              <a:t>text</a:t>
            </a:r>
            <a:r>
              <a:rPr lang="fr-FR" sz="2400" dirty="0" smtClean="0"/>
              <a:t> blob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4540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Message Content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AMPQ protocol states that each message is associated with content</a:t>
            </a:r>
            <a:endParaRPr lang="en-GB" u="sng" dirty="0" smtClean="0"/>
          </a:p>
          <a:p>
            <a:r>
              <a:rPr lang="en-GB" dirty="0" smtClean="0"/>
              <a:t>Content = </a:t>
            </a:r>
            <a:r>
              <a:rPr lang="en-GB" dirty="0" smtClean="0"/>
              <a:t>text blob</a:t>
            </a:r>
            <a:endParaRPr lang="en-GB" dirty="0" smtClean="0"/>
          </a:p>
          <a:p>
            <a:r>
              <a:rPr lang="en-GB" dirty="0" smtClean="0"/>
              <a:t>content_type &amp; content_encoding are specified within basic properties (see above)</a:t>
            </a:r>
          </a:p>
          <a:p>
            <a:r>
              <a:rPr lang="en-GB" dirty="0" smtClean="0"/>
              <a:t>If content is json then note that date format = </a:t>
            </a:r>
            <a:r>
              <a:rPr lang="en-GB" dirty="0" err="1" smtClean="0"/>
              <a:t>iso</a:t>
            </a:r>
            <a:r>
              <a:rPr lang="en-GB" dirty="0" smtClean="0"/>
              <a:t> 8601</a:t>
            </a:r>
          </a:p>
          <a:p>
            <a:r>
              <a:rPr lang="en-GB" dirty="0" smtClean="0"/>
              <a:t>Message consumers </a:t>
            </a:r>
            <a:r>
              <a:rPr lang="en-GB" dirty="0" smtClean="0"/>
              <a:t>will </a:t>
            </a:r>
            <a:r>
              <a:rPr lang="en-GB" dirty="0" smtClean="0"/>
              <a:t>be passed </a:t>
            </a:r>
            <a:r>
              <a:rPr lang="en-GB" u="sng" dirty="0" smtClean="0"/>
              <a:t>decoded</a:t>
            </a:r>
            <a:r>
              <a:rPr lang="en-GB" dirty="0" smtClean="0"/>
              <a:t> </a:t>
            </a:r>
            <a:r>
              <a:rPr lang="en-GB" dirty="0" smtClean="0"/>
              <a:t>content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7744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IV - </a:t>
            </a:r>
            <a:r>
              <a:rPr lang="fr-FR" dirty="0" smtClean="0"/>
              <a:t>Security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4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smtClean="0"/>
              <a:t>Transport </a:t>
            </a:r>
            <a:r>
              <a:rPr lang="fr-FR" sz="2400" dirty="0" err="1" smtClean="0"/>
              <a:t>Level</a:t>
            </a:r>
            <a:r>
              <a:rPr lang="fr-FR" sz="2400" dirty="0" smtClean="0"/>
              <a:t> = SSL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6743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Security : Transport Level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733" y="1828799"/>
            <a:ext cx="7899400" cy="4402667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 smtClean="0"/>
              <a:t>AMPQS = encrypted advanced messaging protocol</a:t>
            </a:r>
          </a:p>
          <a:p>
            <a:r>
              <a:rPr lang="en-GB" sz="2600" dirty="0" smtClean="0"/>
              <a:t>Communication channel is encrypted via SSL</a:t>
            </a:r>
          </a:p>
          <a:p>
            <a:r>
              <a:rPr lang="en-GB" sz="2600" dirty="0" smtClean="0"/>
              <a:t>SSL Certificate Authority = CNRS</a:t>
            </a:r>
          </a:p>
          <a:p>
            <a:r>
              <a:rPr lang="en-GB" sz="2600" dirty="0" smtClean="0"/>
              <a:t>Example RabbitMQ server configuration:</a:t>
            </a:r>
          </a:p>
          <a:p>
            <a:pPr marL="565150" lvl="2" indent="0">
              <a:buNone/>
            </a:pPr>
            <a:r>
              <a:rPr lang="nl-NL" sz="1600" dirty="0"/>
              <a:t>[</a:t>
            </a:r>
          </a:p>
          <a:p>
            <a:pPr marL="565150" lvl="2" indent="0">
              <a:buNone/>
            </a:pPr>
            <a:r>
              <a:rPr lang="nl-NL" sz="1600" dirty="0"/>
              <a:t>  {</a:t>
            </a:r>
            <a:r>
              <a:rPr lang="nl-NL" sz="1600" dirty="0" err="1"/>
              <a:t>rabbit</a:t>
            </a:r>
            <a:r>
              <a:rPr lang="nl-NL" sz="1600" dirty="0"/>
              <a:t>, [</a:t>
            </a:r>
          </a:p>
          <a:p>
            <a:pPr marL="565150" lvl="2" indent="0">
              <a:buNone/>
            </a:pPr>
            <a:r>
              <a:rPr lang="nl-NL" sz="1600" dirty="0"/>
              <a:t>     {</a:t>
            </a:r>
            <a:r>
              <a:rPr lang="nl-NL" sz="1600" dirty="0" err="1"/>
              <a:t>ssl_listeners</a:t>
            </a:r>
            <a:r>
              <a:rPr lang="nl-NL" sz="1600" dirty="0"/>
              <a:t>, [5671]}</a:t>
            </a:r>
            <a:r>
              <a:rPr lang="nl-NL" sz="1600" dirty="0" smtClean="0"/>
              <a:t>,		# port </a:t>
            </a:r>
            <a:r>
              <a:rPr lang="nl-NL" sz="1600" dirty="0" err="1" smtClean="0"/>
              <a:t>number</a:t>
            </a:r>
            <a:endParaRPr lang="nl-NL" sz="1600" dirty="0"/>
          </a:p>
          <a:p>
            <a:pPr marL="565150" lvl="2" indent="0">
              <a:buNone/>
            </a:pPr>
            <a:r>
              <a:rPr lang="nl-NL" sz="1600" dirty="0"/>
              <a:t>     {</a:t>
            </a:r>
            <a:r>
              <a:rPr lang="nl-NL" sz="1600" dirty="0" err="1"/>
              <a:t>ssl_options</a:t>
            </a:r>
            <a:r>
              <a:rPr lang="nl-NL" sz="1600" dirty="0"/>
              <a:t>, </a:t>
            </a:r>
            <a:r>
              <a:rPr lang="nl-NL" sz="1600" dirty="0" smtClean="0"/>
              <a:t>[</a:t>
            </a:r>
          </a:p>
          <a:p>
            <a:pPr marL="565150" lvl="2" indent="0">
              <a:buNone/>
            </a:pPr>
            <a:r>
              <a:rPr lang="nl-NL" sz="1600" dirty="0" smtClean="0"/>
              <a:t>	{</a:t>
            </a:r>
            <a:r>
              <a:rPr lang="nl-NL" sz="1600" dirty="0" err="1"/>
              <a:t>cacertfile</a:t>
            </a:r>
            <a:r>
              <a:rPr lang="nl-NL" sz="1600" dirty="0"/>
              <a:t>,"/</a:t>
            </a:r>
            <a:r>
              <a:rPr lang="nl-NL" sz="1600" dirty="0" err="1"/>
              <a:t>path</a:t>
            </a:r>
            <a:r>
              <a:rPr lang="nl-NL" sz="1600" dirty="0"/>
              <a:t>/</a:t>
            </a:r>
            <a:r>
              <a:rPr lang="nl-NL" sz="1600" dirty="0" err="1" smtClean="0"/>
              <a:t>to</a:t>
            </a:r>
            <a:r>
              <a:rPr lang="nl-NL" sz="1600" dirty="0"/>
              <a:t>/</a:t>
            </a:r>
            <a:r>
              <a:rPr lang="nl-NL" sz="1600" dirty="0" err="1" smtClean="0"/>
              <a:t>ca</a:t>
            </a:r>
            <a:r>
              <a:rPr lang="nl-NL" sz="1600" dirty="0"/>
              <a:t>/</a:t>
            </a:r>
            <a:r>
              <a:rPr lang="nl-NL" sz="1600" dirty="0" err="1"/>
              <a:t>cacert.pem</a:t>
            </a:r>
            <a:r>
              <a:rPr lang="nl-NL" sz="1600" dirty="0"/>
              <a:t>"}</a:t>
            </a:r>
            <a:r>
              <a:rPr lang="nl-NL" sz="1600" dirty="0" smtClean="0"/>
              <a:t>,	# </a:t>
            </a:r>
            <a:r>
              <a:rPr lang="nl-NL" sz="1600" dirty="0" err="1" smtClean="0"/>
              <a:t>certifcate</a:t>
            </a:r>
            <a:r>
              <a:rPr lang="nl-NL" sz="1600" dirty="0" smtClean="0"/>
              <a:t> </a:t>
            </a:r>
            <a:r>
              <a:rPr lang="nl-NL" sz="1600" dirty="0" err="1" smtClean="0"/>
              <a:t>authority</a:t>
            </a:r>
            <a:r>
              <a:rPr lang="nl-NL" sz="1600" dirty="0" smtClean="0"/>
              <a:t> .</a:t>
            </a:r>
            <a:r>
              <a:rPr lang="nl-NL" sz="1600" dirty="0" err="1" smtClean="0"/>
              <a:t>pem</a:t>
            </a:r>
            <a:r>
              <a:rPr lang="nl-NL" sz="1600" dirty="0" smtClean="0"/>
              <a:t> file</a:t>
            </a:r>
            <a:endParaRPr lang="nl-NL" sz="1600" dirty="0"/>
          </a:p>
          <a:p>
            <a:pPr marL="565150" lvl="2" indent="0">
              <a:buNone/>
            </a:pPr>
            <a:r>
              <a:rPr lang="nl-NL" sz="1600" dirty="0"/>
              <a:t>       </a:t>
            </a:r>
            <a:r>
              <a:rPr lang="nl-NL" sz="1600" dirty="0" smtClean="0"/>
              <a:t>	{</a:t>
            </a:r>
            <a:r>
              <a:rPr lang="nl-NL" sz="1600" dirty="0" err="1"/>
              <a:t>certfile</a:t>
            </a:r>
            <a:r>
              <a:rPr lang="nl-NL" sz="1600" dirty="0"/>
              <a:t>,"/</a:t>
            </a:r>
            <a:r>
              <a:rPr lang="nl-NL" sz="1600" dirty="0" err="1"/>
              <a:t>path</a:t>
            </a:r>
            <a:r>
              <a:rPr lang="nl-NL" sz="1600" dirty="0"/>
              <a:t>/</a:t>
            </a:r>
            <a:r>
              <a:rPr lang="nl-NL" sz="1600" dirty="0" err="1"/>
              <a:t>to</a:t>
            </a:r>
            <a:r>
              <a:rPr lang="nl-NL" sz="1600" dirty="0"/>
              <a:t>/server/</a:t>
            </a:r>
            <a:r>
              <a:rPr lang="nl-NL" sz="1600" dirty="0" err="1"/>
              <a:t>cert.pem</a:t>
            </a:r>
            <a:r>
              <a:rPr lang="nl-NL" sz="1600" dirty="0"/>
              <a:t>"}</a:t>
            </a:r>
            <a:r>
              <a:rPr lang="nl-NL" sz="1600" dirty="0" smtClean="0"/>
              <a:t>,	# server </a:t>
            </a:r>
            <a:r>
              <a:rPr lang="nl-NL" sz="1600" dirty="0" err="1" smtClean="0"/>
              <a:t>certificaye</a:t>
            </a:r>
            <a:r>
              <a:rPr lang="nl-NL" sz="1600" dirty="0" smtClean="0"/>
              <a:t> </a:t>
            </a:r>
            <a:r>
              <a:rPr lang="nl-NL" sz="1600" dirty="0"/>
              <a:t>.</a:t>
            </a:r>
            <a:r>
              <a:rPr lang="nl-NL" sz="1600" dirty="0" err="1"/>
              <a:t>pem</a:t>
            </a:r>
            <a:r>
              <a:rPr lang="nl-NL" sz="1600" dirty="0"/>
              <a:t> </a:t>
            </a:r>
            <a:r>
              <a:rPr lang="nl-NL" sz="1600" dirty="0" smtClean="0"/>
              <a:t>file</a:t>
            </a:r>
            <a:endParaRPr lang="nl-NL" sz="1600" dirty="0"/>
          </a:p>
          <a:p>
            <a:pPr marL="565150" lvl="2" indent="0">
              <a:buNone/>
            </a:pPr>
            <a:r>
              <a:rPr lang="nl-NL" sz="1600" dirty="0"/>
              <a:t>       </a:t>
            </a:r>
            <a:r>
              <a:rPr lang="nl-NL" sz="1600" dirty="0" smtClean="0"/>
              <a:t>	{</a:t>
            </a:r>
            <a:r>
              <a:rPr lang="nl-NL" sz="1600" dirty="0" err="1"/>
              <a:t>keyfile</a:t>
            </a:r>
            <a:r>
              <a:rPr lang="nl-NL" sz="1600" dirty="0"/>
              <a:t>,"/</a:t>
            </a:r>
            <a:r>
              <a:rPr lang="nl-NL" sz="1600" dirty="0" err="1"/>
              <a:t>path</a:t>
            </a:r>
            <a:r>
              <a:rPr lang="nl-NL" sz="1600" dirty="0"/>
              <a:t>/</a:t>
            </a:r>
            <a:r>
              <a:rPr lang="nl-NL" sz="1600" dirty="0" err="1"/>
              <a:t>to</a:t>
            </a:r>
            <a:r>
              <a:rPr lang="nl-NL" sz="1600" dirty="0"/>
              <a:t>/server/</a:t>
            </a:r>
            <a:r>
              <a:rPr lang="nl-NL" sz="1600" dirty="0" err="1"/>
              <a:t>key.pem</a:t>
            </a:r>
            <a:r>
              <a:rPr lang="nl-NL" sz="1600" dirty="0"/>
              <a:t>"}</a:t>
            </a:r>
            <a:r>
              <a:rPr lang="nl-NL" sz="1600" dirty="0" smtClean="0"/>
              <a:t>,	# server </a:t>
            </a:r>
            <a:r>
              <a:rPr lang="nl-NL" sz="1600" dirty="0" err="1" smtClean="0"/>
              <a:t>certificate</a:t>
            </a:r>
            <a:r>
              <a:rPr lang="nl-NL" sz="1600" dirty="0" smtClean="0"/>
              <a:t> </a:t>
            </a:r>
            <a:r>
              <a:rPr lang="nl-NL" sz="1600" dirty="0" err="1" smtClean="0"/>
              <a:t>key</a:t>
            </a:r>
            <a:r>
              <a:rPr lang="nl-NL" sz="1600" dirty="0" smtClean="0"/>
              <a:t> file</a:t>
            </a:r>
            <a:endParaRPr lang="nl-NL" sz="1600" dirty="0"/>
          </a:p>
          <a:p>
            <a:pPr marL="565150" lvl="2" indent="0">
              <a:buNone/>
            </a:pPr>
            <a:r>
              <a:rPr lang="nl-NL" sz="1600" dirty="0"/>
              <a:t>       </a:t>
            </a:r>
            <a:r>
              <a:rPr lang="nl-NL" sz="1600" dirty="0" smtClean="0"/>
              <a:t>	{</a:t>
            </a:r>
            <a:r>
              <a:rPr lang="nl-NL" sz="1600" dirty="0" err="1"/>
              <a:t>verify,verify_peer</a:t>
            </a:r>
            <a:r>
              <a:rPr lang="nl-NL" sz="1600" dirty="0"/>
              <a:t>}</a:t>
            </a:r>
            <a:r>
              <a:rPr lang="nl-NL" sz="1600" dirty="0" smtClean="0"/>
              <a:t>,		# </a:t>
            </a:r>
            <a:r>
              <a:rPr lang="nl-NL" sz="1600" dirty="0" err="1" smtClean="0"/>
              <a:t>requires</a:t>
            </a:r>
            <a:r>
              <a:rPr lang="nl-NL" sz="1600" dirty="0" smtClean="0"/>
              <a:t> </a:t>
            </a:r>
            <a:r>
              <a:rPr lang="nl-NL" sz="1600" dirty="0" err="1" smtClean="0"/>
              <a:t>client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present a </a:t>
            </a:r>
            <a:r>
              <a:rPr lang="nl-NL" sz="1600" dirty="0" err="1" smtClean="0"/>
              <a:t>certificate</a:t>
            </a:r>
            <a:endParaRPr lang="nl-NL" sz="1600" dirty="0"/>
          </a:p>
          <a:p>
            <a:pPr marL="565150" lvl="2" indent="0">
              <a:buNone/>
            </a:pPr>
            <a:r>
              <a:rPr lang="nl-NL" sz="1600" dirty="0"/>
              <a:t>       </a:t>
            </a:r>
            <a:r>
              <a:rPr lang="nl-NL" sz="1600" dirty="0" smtClean="0"/>
              <a:t>	{</a:t>
            </a:r>
            <a:r>
              <a:rPr lang="nl-NL" sz="1600" dirty="0" err="1"/>
              <a:t>fail_if_no_peer_cert,false</a:t>
            </a:r>
            <a:r>
              <a:rPr lang="nl-NL" sz="1600" dirty="0" smtClean="0"/>
              <a:t>}		# </a:t>
            </a:r>
            <a:r>
              <a:rPr lang="nl-NL" sz="1600" dirty="0" err="1" smtClean="0"/>
              <a:t>validates</a:t>
            </a:r>
            <a:r>
              <a:rPr lang="nl-NL" sz="1600" dirty="0" smtClean="0"/>
              <a:t> </a:t>
            </a:r>
            <a:r>
              <a:rPr lang="nl-NL" sz="1600" dirty="0" err="1" smtClean="0"/>
              <a:t>presented</a:t>
            </a:r>
            <a:r>
              <a:rPr lang="nl-NL" sz="1600" dirty="0" smtClean="0"/>
              <a:t> </a:t>
            </a:r>
            <a:r>
              <a:rPr lang="nl-NL" sz="1600" dirty="0" err="1" smtClean="0"/>
              <a:t>client</a:t>
            </a:r>
            <a:r>
              <a:rPr lang="nl-NL" sz="1600" dirty="0" smtClean="0"/>
              <a:t> </a:t>
            </a:r>
            <a:r>
              <a:rPr lang="nl-NL" sz="1600" dirty="0" err="1" smtClean="0"/>
              <a:t>certificate</a:t>
            </a:r>
            <a:endParaRPr lang="nl-NL" sz="1600" dirty="0" smtClean="0"/>
          </a:p>
          <a:p>
            <a:pPr marL="565150" lvl="2" indent="0">
              <a:buNone/>
            </a:pPr>
            <a:r>
              <a:rPr lang="nl-NL" sz="1600" dirty="0"/>
              <a:t>	</a:t>
            </a:r>
            <a:r>
              <a:rPr lang="nl-NL" sz="1600" dirty="0" smtClean="0"/>
              <a:t>]</a:t>
            </a:r>
            <a:r>
              <a:rPr lang="nl-NL" sz="1600" dirty="0"/>
              <a:t>}</a:t>
            </a:r>
          </a:p>
          <a:p>
            <a:pPr marL="565150" lvl="2" indent="0">
              <a:buNone/>
            </a:pPr>
            <a:r>
              <a:rPr lang="nl-NL" sz="1600" dirty="0"/>
              <a:t>   ]}</a:t>
            </a:r>
          </a:p>
          <a:p>
            <a:pPr marL="565150" lvl="2" indent="0">
              <a:buNone/>
            </a:pPr>
            <a:r>
              <a:rPr lang="nl-NL" sz="1600" dirty="0" smtClean="0"/>
              <a:t>]</a:t>
            </a:r>
            <a:r>
              <a:rPr lang="nl-NL" sz="1600" dirty="0"/>
              <a:t>.</a:t>
            </a:r>
            <a:endParaRPr lang="en-GB" sz="16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7099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Security </a:t>
            </a:r>
            <a:r>
              <a:rPr lang="en-GB" dirty="0"/>
              <a:t>: Transport Level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733" y="1828800"/>
            <a:ext cx="7899400" cy="4208930"/>
          </a:xfrm>
        </p:spPr>
        <p:txBody>
          <a:bodyPr>
            <a:normAutofit/>
          </a:bodyPr>
          <a:lstStyle/>
          <a:p>
            <a:r>
              <a:rPr lang="en-GB" dirty="0" smtClean="0"/>
              <a:t>Clients pass SSL credentials </a:t>
            </a:r>
            <a:r>
              <a:rPr lang="en-GB" dirty="0" smtClean="0"/>
              <a:t>via connection </a:t>
            </a:r>
            <a:r>
              <a:rPr lang="en-GB" dirty="0" err="1" smtClean="0"/>
              <a:t>params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ssl</a:t>
            </a:r>
            <a:r>
              <a:rPr lang="en-GB" dirty="0" smtClean="0"/>
              <a:t> = flag indicating whether to enable SSL handshake</a:t>
            </a:r>
          </a:p>
          <a:p>
            <a:pPr lvl="1"/>
            <a:r>
              <a:rPr lang="en-GB" dirty="0" err="1" smtClean="0"/>
              <a:t>ssl_options</a:t>
            </a:r>
            <a:r>
              <a:rPr lang="en-GB" dirty="0" smtClean="0"/>
              <a:t> = dictionary of SSL options</a:t>
            </a:r>
          </a:p>
          <a:p>
            <a:pPr lvl="2"/>
            <a:r>
              <a:rPr lang="en-GB" dirty="0" err="1"/>
              <a:t>cacertfile</a:t>
            </a:r>
            <a:r>
              <a:rPr lang="en-GB" dirty="0"/>
              <a:t> : "/path/to</a:t>
            </a:r>
            <a:r>
              <a:rPr lang="en-GB" dirty="0" smtClean="0"/>
              <a:t>/</a:t>
            </a:r>
            <a:r>
              <a:rPr lang="nl-NL" dirty="0" err="1"/>
              <a:t>ca</a:t>
            </a:r>
            <a:r>
              <a:rPr lang="en-GB" dirty="0" smtClean="0"/>
              <a:t>/</a:t>
            </a:r>
            <a:r>
              <a:rPr lang="en-GB" dirty="0" err="1"/>
              <a:t>cacert.pem</a:t>
            </a:r>
            <a:r>
              <a:rPr lang="en-GB" dirty="0"/>
              <a:t>"</a:t>
            </a:r>
          </a:p>
          <a:p>
            <a:pPr lvl="2"/>
            <a:r>
              <a:rPr lang="en-GB" dirty="0" err="1"/>
              <a:t>certfile</a:t>
            </a:r>
            <a:r>
              <a:rPr lang="en-GB" dirty="0"/>
              <a:t> : "/path/to/client/</a:t>
            </a:r>
            <a:r>
              <a:rPr lang="en-GB" dirty="0" err="1"/>
              <a:t>cert.pem</a:t>
            </a:r>
            <a:r>
              <a:rPr lang="en-GB" dirty="0"/>
              <a:t>"</a:t>
            </a:r>
          </a:p>
          <a:p>
            <a:pPr lvl="2"/>
            <a:r>
              <a:rPr lang="en-GB" dirty="0" err="1"/>
              <a:t>keyfile</a:t>
            </a:r>
            <a:r>
              <a:rPr lang="en-GB" dirty="0"/>
              <a:t> : "/path/to/client/</a:t>
            </a:r>
            <a:r>
              <a:rPr lang="en-GB" dirty="0" err="1"/>
              <a:t>key.pem</a:t>
            </a:r>
            <a:r>
              <a:rPr lang="en-GB" dirty="0"/>
              <a:t>"</a:t>
            </a:r>
          </a:p>
          <a:p>
            <a:pPr lvl="2"/>
            <a:r>
              <a:rPr lang="en-GB" dirty="0"/>
              <a:t>verify : </a:t>
            </a:r>
            <a:r>
              <a:rPr lang="en-GB" dirty="0" err="1"/>
              <a:t>verify_peer</a:t>
            </a:r>
            <a:endParaRPr lang="en-GB" dirty="0"/>
          </a:p>
          <a:p>
            <a:pPr lvl="2"/>
            <a:r>
              <a:rPr lang="en-GB" dirty="0" err="1"/>
              <a:t>fail_if_no_peer_cert</a:t>
            </a:r>
            <a:r>
              <a:rPr lang="en-GB" dirty="0"/>
              <a:t> : true</a:t>
            </a:r>
            <a:endParaRPr lang="en-GB" dirty="0" smtClean="0"/>
          </a:p>
          <a:p>
            <a:pPr marL="282575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2931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Security </a:t>
            </a:r>
            <a:r>
              <a:rPr lang="en-GB" dirty="0"/>
              <a:t>: Transport Level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733" y="1828800"/>
            <a:ext cx="7899400" cy="4208930"/>
          </a:xfrm>
        </p:spPr>
        <p:txBody>
          <a:bodyPr>
            <a:normAutofit/>
          </a:bodyPr>
          <a:lstStyle/>
          <a:p>
            <a:r>
              <a:rPr lang="fr-FR" dirty="0" smtClean="0"/>
              <a:t>SSL TODO</a:t>
            </a:r>
          </a:p>
          <a:p>
            <a:pPr lvl="1"/>
            <a:r>
              <a:rPr lang="fr-FR" dirty="0" err="1" smtClean="0"/>
              <a:t>Obtain</a:t>
            </a:r>
            <a:r>
              <a:rPr lang="fr-FR" dirty="0" smtClean="0"/>
              <a:t> CNRS </a:t>
            </a:r>
            <a:r>
              <a:rPr lang="fr-FR" dirty="0" err="1" smtClean="0"/>
              <a:t>root</a:t>
            </a:r>
            <a:r>
              <a:rPr lang="fr-FR" dirty="0" smtClean="0"/>
              <a:t> </a:t>
            </a:r>
            <a:r>
              <a:rPr lang="fr-FR" dirty="0" err="1" smtClean="0"/>
              <a:t>authority</a:t>
            </a:r>
            <a:r>
              <a:rPr lang="fr-FR" dirty="0" smtClean="0"/>
              <a:t> </a:t>
            </a:r>
            <a:r>
              <a:rPr lang="fr-FR" dirty="0" err="1" smtClean="0"/>
              <a:t>certificate</a:t>
            </a:r>
            <a:endParaRPr lang="fr-FR" dirty="0" smtClean="0"/>
          </a:p>
          <a:p>
            <a:pPr lvl="1"/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server </a:t>
            </a:r>
            <a:r>
              <a:rPr lang="fr-FR" dirty="0" err="1" smtClean="0"/>
              <a:t>certificates</a:t>
            </a:r>
            <a:endParaRPr lang="fr-FR" dirty="0" smtClean="0"/>
          </a:p>
          <a:p>
            <a:pPr lvl="1"/>
            <a:r>
              <a:rPr lang="fr-FR" dirty="0" err="1" smtClean="0"/>
              <a:t>Deploy</a:t>
            </a:r>
            <a:r>
              <a:rPr lang="fr-FR" dirty="0" smtClean="0"/>
              <a:t> server </a:t>
            </a:r>
            <a:r>
              <a:rPr lang="fr-FR" dirty="0" err="1" smtClean="0"/>
              <a:t>certificates</a:t>
            </a:r>
            <a:endParaRPr lang="fr-FR" dirty="0" smtClean="0"/>
          </a:p>
          <a:p>
            <a:pPr lvl="1"/>
            <a:r>
              <a:rPr lang="fr-FR" dirty="0" smtClean="0"/>
              <a:t>Update </a:t>
            </a:r>
            <a:r>
              <a:rPr lang="fr-FR" dirty="0" err="1" smtClean="0"/>
              <a:t>Rabbit</a:t>
            </a:r>
            <a:r>
              <a:rPr lang="fr-FR" dirty="0" smtClean="0"/>
              <a:t> MQ server config file &amp; restart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signed</a:t>
            </a:r>
            <a:r>
              <a:rPr lang="fr-FR" dirty="0"/>
              <a:t> client </a:t>
            </a:r>
            <a:r>
              <a:rPr lang="fr-FR" dirty="0" err="1"/>
              <a:t>certificates</a:t>
            </a:r>
            <a:r>
              <a:rPr lang="fr-FR" dirty="0"/>
              <a:t> (one per client ?)</a:t>
            </a:r>
          </a:p>
          <a:p>
            <a:pPr lvl="1"/>
            <a:r>
              <a:rPr lang="fr-FR" dirty="0" err="1" smtClean="0"/>
              <a:t>Deploy</a:t>
            </a:r>
            <a:r>
              <a:rPr lang="fr-FR" dirty="0" smtClean="0"/>
              <a:t> client </a:t>
            </a:r>
            <a:r>
              <a:rPr lang="fr-FR" dirty="0" err="1" smtClean="0"/>
              <a:t>certificates</a:t>
            </a:r>
            <a:r>
              <a:rPr lang="fr-FR" dirty="0" smtClean="0"/>
              <a:t> </a:t>
            </a:r>
            <a:r>
              <a:rPr lang="fr-FR" dirty="0" err="1" smtClean="0"/>
              <a:t>alongside</a:t>
            </a:r>
            <a:r>
              <a:rPr lang="fr-FR" dirty="0" smtClean="0"/>
              <a:t> client </a:t>
            </a:r>
            <a:r>
              <a:rPr lang="fr-FR" dirty="0" err="1" smtClean="0"/>
              <a:t>binaries</a:t>
            </a:r>
            <a:endParaRPr lang="fr-FR" dirty="0" smtClean="0"/>
          </a:p>
          <a:p>
            <a:pPr lvl="1"/>
            <a:r>
              <a:rPr lang="fr-FR" dirty="0" smtClean="0"/>
              <a:t>Update clients to update AMPQ </a:t>
            </a:r>
            <a:r>
              <a:rPr lang="fr-FR" dirty="0" err="1" smtClean="0"/>
              <a:t>connection</a:t>
            </a:r>
            <a:r>
              <a:rPr lang="fr-FR" dirty="0" smtClean="0"/>
              <a:t> strings</a:t>
            </a:r>
          </a:p>
          <a:p>
            <a:r>
              <a:rPr lang="fr-FR" dirty="0" smtClean="0"/>
              <a:t>ISSUE – </a:t>
            </a:r>
            <a:r>
              <a:rPr lang="fr-FR" dirty="0" err="1" smtClean="0"/>
              <a:t>certificate</a:t>
            </a:r>
            <a:r>
              <a:rPr lang="fr-FR" dirty="0" smtClean="0"/>
              <a:t> expiration management ?</a:t>
            </a:r>
          </a:p>
          <a:p>
            <a:pPr lvl="1"/>
            <a:endParaRPr lang="en-GB" dirty="0" smtClean="0"/>
          </a:p>
          <a:p>
            <a:pPr marL="282575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0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err="1" smtClean="0"/>
              <a:t>Authentication</a:t>
            </a:r>
            <a:r>
              <a:rPr lang="fr-FR" sz="2400" dirty="0" smtClean="0"/>
              <a:t> = SASL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7968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Security : Authentication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733" y="1828799"/>
            <a:ext cx="7899400" cy="4241801"/>
          </a:xfrm>
        </p:spPr>
        <p:txBody>
          <a:bodyPr>
            <a:normAutofit lnSpcReduction="10000"/>
          </a:bodyPr>
          <a:lstStyle/>
          <a:p>
            <a:pPr lvl="1"/>
            <a:r>
              <a:rPr lang="en-GB" sz="2200" dirty="0" smtClean="0"/>
              <a:t>Authentication = SASL PLAIN</a:t>
            </a:r>
          </a:p>
          <a:p>
            <a:pPr lvl="1"/>
            <a:r>
              <a:rPr lang="fr-FR" sz="2200" dirty="0" smtClean="0"/>
              <a:t>SASL </a:t>
            </a:r>
            <a:r>
              <a:rPr lang="fr-FR" sz="2200" dirty="0"/>
              <a:t>= Simple </a:t>
            </a:r>
            <a:r>
              <a:rPr lang="fr-FR" sz="2200" dirty="0" err="1"/>
              <a:t>Authentication</a:t>
            </a:r>
            <a:r>
              <a:rPr lang="fr-FR" sz="2200" dirty="0"/>
              <a:t> and Security </a:t>
            </a:r>
            <a:r>
              <a:rPr lang="fr-FR" sz="2200" dirty="0" smtClean="0"/>
              <a:t>Layer</a:t>
            </a:r>
          </a:p>
          <a:p>
            <a:pPr lvl="1"/>
            <a:r>
              <a:rPr lang="fr-FR" sz="2200" dirty="0" smtClean="0"/>
              <a:t>PLAIN = </a:t>
            </a:r>
            <a:r>
              <a:rPr lang="fr-FR" sz="2200" dirty="0" err="1" smtClean="0"/>
              <a:t>clear</a:t>
            </a:r>
            <a:r>
              <a:rPr lang="fr-FR" sz="2200" dirty="0" err="1"/>
              <a:t>-</a:t>
            </a:r>
            <a:r>
              <a:rPr lang="fr-FR" sz="2200" dirty="0" err="1" smtClean="0"/>
              <a:t>text</a:t>
            </a:r>
            <a:r>
              <a:rPr lang="fr-FR" sz="2200" dirty="0" smtClean="0"/>
              <a:t> </a:t>
            </a:r>
            <a:r>
              <a:rPr lang="fr-FR" sz="2200" dirty="0" err="1" smtClean="0"/>
              <a:t>username</a:t>
            </a:r>
            <a:r>
              <a:rPr lang="fr-FR" sz="2200" dirty="0" smtClean="0"/>
              <a:t> &amp; </a:t>
            </a:r>
            <a:r>
              <a:rPr lang="fr-FR" sz="2200" dirty="0" err="1" smtClean="0"/>
              <a:t>password</a:t>
            </a:r>
            <a:endParaRPr lang="fr-FR" sz="2200" dirty="0" smtClean="0"/>
          </a:p>
          <a:p>
            <a:pPr lvl="1"/>
            <a:r>
              <a:rPr lang="en-GB" sz="2200" dirty="0" smtClean="0"/>
              <a:t>SASL PLAIN = default for RabbitMQ servers and clients</a:t>
            </a:r>
          </a:p>
          <a:p>
            <a:pPr lvl="1"/>
            <a:r>
              <a:rPr lang="en-GB" sz="2200" dirty="0" smtClean="0"/>
              <a:t>SASL PLAIN requires SSL to be secure</a:t>
            </a:r>
          </a:p>
          <a:p>
            <a:pPr lvl="1"/>
            <a:r>
              <a:rPr lang="en-GB" sz="2200" dirty="0" smtClean="0"/>
              <a:t>Servers are setup with user accounts</a:t>
            </a:r>
          </a:p>
          <a:p>
            <a:pPr lvl="1"/>
            <a:r>
              <a:rPr lang="en-GB" sz="2200" dirty="0" smtClean="0"/>
              <a:t>Server authentication is at the MQ exchange level</a:t>
            </a:r>
          </a:p>
          <a:p>
            <a:pPr lvl="1"/>
            <a:r>
              <a:rPr lang="en-GB" sz="2200" dirty="0" smtClean="0"/>
              <a:t>Clients pass in credentials via ampqs connection string</a:t>
            </a:r>
          </a:p>
          <a:p>
            <a:pPr lvl="1"/>
            <a:r>
              <a:rPr lang="en-GB" sz="2200" dirty="0" smtClean="0"/>
              <a:t>Clients should pass </a:t>
            </a:r>
            <a:r>
              <a:rPr lang="en-GB" sz="2200" u="sng" dirty="0" smtClean="0"/>
              <a:t>base64 encoded SHA-256 encrypted </a:t>
            </a:r>
            <a:r>
              <a:rPr lang="en-GB" sz="2200" dirty="0" smtClean="0"/>
              <a:t>credentials</a:t>
            </a:r>
          </a:p>
          <a:p>
            <a:pPr lvl="1"/>
            <a:r>
              <a:rPr lang="en-GB" sz="2200" dirty="0" smtClean="0"/>
              <a:t>User must be created in target RabbitMQ server</a:t>
            </a:r>
          </a:p>
        </p:txBody>
      </p:sp>
    </p:spTree>
    <p:extLst>
      <p:ext uri="{BB962C8B-B14F-4D97-AF65-F5344CB8AC3E}">
        <p14:creationId xmlns:p14="http://schemas.microsoft.com/office/powerpoint/2010/main" val="424017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Aujhourd’hui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89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Security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dirty="0" err="1" smtClean="0"/>
              <a:t>Authorization</a:t>
            </a:r>
            <a:r>
              <a:rPr lang="fr-FR" sz="2400" dirty="0" smtClean="0"/>
              <a:t> = Permissions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7921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Security : Authorization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5733" y="1828800"/>
            <a:ext cx="7899400" cy="4208930"/>
          </a:xfrm>
        </p:spPr>
        <p:txBody>
          <a:bodyPr>
            <a:normAutofit lnSpcReduction="10000"/>
          </a:bodyPr>
          <a:lstStyle/>
          <a:p>
            <a:pPr lvl="1"/>
            <a:r>
              <a:rPr lang="en-GB" sz="2200" dirty="0" smtClean="0"/>
              <a:t>User names map to server permissions defined against:</a:t>
            </a:r>
          </a:p>
          <a:p>
            <a:pPr lvl="2"/>
            <a:r>
              <a:rPr lang="en-GB" sz="2200" dirty="0" smtClean="0"/>
              <a:t>MQ Virtual hosts</a:t>
            </a:r>
          </a:p>
          <a:p>
            <a:pPr lvl="2"/>
            <a:r>
              <a:rPr lang="en-GB" sz="2200" dirty="0" smtClean="0"/>
              <a:t>MQ Exchanges</a:t>
            </a:r>
          </a:p>
          <a:p>
            <a:pPr lvl="2"/>
            <a:r>
              <a:rPr lang="en-GB" sz="2200" dirty="0" smtClean="0"/>
              <a:t>MQ Queues</a:t>
            </a:r>
          </a:p>
          <a:p>
            <a:pPr lvl="1"/>
            <a:r>
              <a:rPr lang="en-GB" sz="2200" dirty="0" smtClean="0"/>
              <a:t>Virtual Host = </a:t>
            </a:r>
            <a:r>
              <a:rPr lang="en-GB" sz="2200" dirty="0" err="1" smtClean="0"/>
              <a:t>prodiguer</a:t>
            </a:r>
            <a:endParaRPr lang="en-GB" sz="2200" dirty="0" smtClean="0"/>
          </a:p>
          <a:p>
            <a:pPr lvl="1"/>
            <a:r>
              <a:rPr lang="en-GB" sz="2200" dirty="0" smtClean="0"/>
              <a:t>Exchanges = in, internal, out</a:t>
            </a:r>
          </a:p>
          <a:p>
            <a:pPr lvl="1"/>
            <a:r>
              <a:rPr lang="en-GB" sz="2200" dirty="0" smtClean="0"/>
              <a:t>Queues = logger, main, </a:t>
            </a:r>
            <a:r>
              <a:rPr lang="en-GB" sz="2200" dirty="0" err="1" smtClean="0"/>
              <a:t>smon</a:t>
            </a:r>
            <a:r>
              <a:rPr lang="en-GB" sz="2200" dirty="0" smtClean="0"/>
              <a:t> … </a:t>
            </a:r>
            <a:r>
              <a:rPr lang="en-GB" sz="2200" dirty="0" err="1" smtClean="0"/>
              <a:t>etc</a:t>
            </a:r>
            <a:endParaRPr lang="en-GB" sz="2200" dirty="0" smtClean="0"/>
          </a:p>
          <a:p>
            <a:pPr lvl="1"/>
            <a:r>
              <a:rPr lang="en-GB" sz="2200" dirty="0" smtClean="0"/>
              <a:t>Each user account (publisher / consumer) will have to assigned relevant permissions</a:t>
            </a:r>
          </a:p>
          <a:p>
            <a:pPr lvl="1"/>
            <a:r>
              <a:rPr lang="en-GB" sz="2200" dirty="0" smtClean="0"/>
              <a:t>Permissions assigned using either RabbitMQ management plugin or .json config file</a:t>
            </a:r>
            <a:endParaRPr lang="en-GB" sz="22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04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7333" y="2492375"/>
            <a:ext cx="7685617" cy="1470025"/>
          </a:xfrm>
        </p:spPr>
        <p:txBody>
          <a:bodyPr/>
          <a:lstStyle/>
          <a:p>
            <a:r>
              <a:rPr lang="fr-FR" dirty="0" smtClean="0"/>
              <a:t>V - Message </a:t>
            </a:r>
            <a:r>
              <a:rPr lang="fr-FR" dirty="0" err="1" smtClean="0"/>
              <a:t>Durability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13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Availability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Ensuring servers </a:t>
            </a:r>
            <a:r>
              <a:rPr lang="en-GB" smtClean="0"/>
              <a:t>are always online</a:t>
            </a:r>
            <a:endParaRPr lang="en-GB" dirty="0" smtClean="0"/>
          </a:p>
          <a:p>
            <a:r>
              <a:rPr lang="en-GB" dirty="0" smtClean="0"/>
              <a:t>RabbitMQ persists messages to disk </a:t>
            </a:r>
          </a:p>
          <a:p>
            <a:r>
              <a:rPr lang="en-GB" dirty="0" smtClean="0"/>
              <a:t>RabbitMQ returns a confirmation to client</a:t>
            </a:r>
          </a:p>
          <a:p>
            <a:r>
              <a:rPr lang="en-GB" dirty="0" smtClean="0"/>
              <a:t>If client does not receive confirmation then message must be resent</a:t>
            </a:r>
          </a:p>
          <a:p>
            <a:r>
              <a:rPr lang="en-GB" dirty="0" smtClean="0"/>
              <a:t>Messages must be marked as </a:t>
            </a:r>
            <a:r>
              <a:rPr lang="en-GB" u="sng" dirty="0" smtClean="0"/>
              <a:t>persistent</a:t>
            </a:r>
            <a:r>
              <a:rPr lang="en-GB" dirty="0" smtClean="0"/>
              <a:t> and exchanges as </a:t>
            </a:r>
            <a:r>
              <a:rPr lang="en-GB" u="sng" dirty="0" smtClean="0"/>
              <a:t>durable</a:t>
            </a:r>
          </a:p>
          <a:p>
            <a:r>
              <a:rPr lang="en-GB" dirty="0" smtClean="0"/>
              <a:t>Incurs performance overhead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8999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Durability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Ensuring buffered messages aren’t lost if server crashes</a:t>
            </a:r>
          </a:p>
          <a:p>
            <a:r>
              <a:rPr lang="en-GB" dirty="0" smtClean="0"/>
              <a:t>RabbitMQ persists messages to disk </a:t>
            </a:r>
          </a:p>
          <a:p>
            <a:r>
              <a:rPr lang="en-GB" dirty="0" smtClean="0"/>
              <a:t>RabbitMQ returns a confirmation to client</a:t>
            </a:r>
          </a:p>
          <a:p>
            <a:r>
              <a:rPr lang="en-GB" dirty="0" smtClean="0"/>
              <a:t>If client does not receive confirmation then message must be resent</a:t>
            </a:r>
          </a:p>
          <a:p>
            <a:r>
              <a:rPr lang="en-GB" dirty="0" smtClean="0"/>
              <a:t>Messages must be marked as </a:t>
            </a:r>
            <a:r>
              <a:rPr lang="en-GB" u="sng" dirty="0" smtClean="0"/>
              <a:t>persistent</a:t>
            </a:r>
            <a:r>
              <a:rPr lang="en-GB" dirty="0" smtClean="0"/>
              <a:t> and exchanges as </a:t>
            </a:r>
            <a:r>
              <a:rPr lang="en-GB" u="sng" dirty="0" smtClean="0"/>
              <a:t>durable</a:t>
            </a:r>
          </a:p>
          <a:p>
            <a:r>
              <a:rPr lang="en-GB" dirty="0" smtClean="0"/>
              <a:t>Incurs performance overhead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9451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Reliabilty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Ensuring messages are reliably published / consumed</a:t>
            </a:r>
            <a:endParaRPr lang="en-GB" dirty="0" smtClean="0"/>
          </a:p>
          <a:p>
            <a:r>
              <a:rPr lang="en-GB" dirty="0" smtClean="0"/>
              <a:t>Publishers:</a:t>
            </a:r>
          </a:p>
          <a:p>
            <a:pPr lvl="1"/>
            <a:r>
              <a:rPr lang="en-GB" dirty="0" smtClean="0"/>
              <a:t>Receive confirmation when message reaches exchange</a:t>
            </a:r>
          </a:p>
          <a:p>
            <a:pPr lvl="1"/>
            <a:r>
              <a:rPr lang="en-GB" dirty="0" smtClean="0"/>
              <a:t>“mandatory=true” confirms that message reached &gt;= 1 queues</a:t>
            </a:r>
          </a:p>
          <a:p>
            <a:pPr lvl="1"/>
            <a:r>
              <a:rPr lang="en-GB" dirty="0" smtClean="0"/>
              <a:t>If unconfirmed then need failure strategy such as “retry 3 times and then save to local file system”</a:t>
            </a:r>
          </a:p>
          <a:p>
            <a:r>
              <a:rPr lang="en-GB" dirty="0" smtClean="0"/>
              <a:t> </a:t>
            </a:r>
            <a:r>
              <a:rPr lang="en-GB" dirty="0" smtClean="0"/>
              <a:t>Consumers:</a:t>
            </a:r>
          </a:p>
          <a:p>
            <a:pPr lvl="1"/>
            <a:r>
              <a:rPr lang="en-GB" dirty="0" smtClean="0"/>
              <a:t>Acknowledge only if unit of work </a:t>
            </a:r>
            <a:r>
              <a:rPr lang="en-GB" dirty="0" err="1" smtClean="0"/>
              <a:t>suceeds</a:t>
            </a:r>
            <a:endParaRPr lang="en-GB" dirty="0" smtClean="0"/>
          </a:p>
          <a:p>
            <a:pPr lvl="1"/>
            <a:r>
              <a:rPr lang="en-GB" dirty="0" smtClean="0"/>
              <a:t>When acknowledged MQ removes message from queue</a:t>
            </a:r>
          </a:p>
          <a:p>
            <a:pPr lvl="1"/>
            <a:r>
              <a:rPr lang="en-GB" dirty="0" smtClean="0"/>
              <a:t>If unacknowledged need </a:t>
            </a:r>
            <a:r>
              <a:rPr lang="en-GB" dirty="0"/>
              <a:t>failure </a:t>
            </a:r>
            <a:r>
              <a:rPr lang="en-GB" dirty="0" smtClean="0"/>
              <a:t>strategy, e.g. retry</a:t>
            </a:r>
          </a:p>
          <a:p>
            <a:pPr lvl="1"/>
            <a:r>
              <a:rPr lang="en-GB" dirty="0" smtClean="0"/>
              <a:t>Retry messages have the “redelivered” flag assigned – see idempotent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2495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0534" y="2492375"/>
            <a:ext cx="7482416" cy="1470025"/>
          </a:xfrm>
        </p:spPr>
        <p:txBody>
          <a:bodyPr/>
          <a:lstStyle/>
          <a:p>
            <a:r>
              <a:rPr lang="fr-FR" dirty="0" smtClean="0"/>
              <a:t>VI - Message </a:t>
            </a:r>
            <a:r>
              <a:rPr lang="fr-FR" dirty="0" err="1" smtClean="0"/>
              <a:t>Routing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45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Message Routing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MQ publishers &amp; consumers should bind to </a:t>
            </a:r>
            <a:r>
              <a:rPr lang="en-GB" u="sng" dirty="0" smtClean="0"/>
              <a:t>topic </a:t>
            </a:r>
            <a:r>
              <a:rPr lang="en-GB" u="sng" dirty="0" smtClean="0"/>
              <a:t>exchanges</a:t>
            </a:r>
          </a:p>
          <a:p>
            <a:r>
              <a:rPr lang="en-GB" dirty="0" smtClean="0"/>
              <a:t>Publishers specify a “.” delimited </a:t>
            </a:r>
            <a:r>
              <a:rPr lang="en-GB" u="sng" dirty="0" smtClean="0"/>
              <a:t>routing key</a:t>
            </a:r>
            <a:r>
              <a:rPr lang="en-GB" dirty="0" smtClean="0"/>
              <a:t>:</a:t>
            </a:r>
          </a:p>
          <a:p>
            <a:pPr lvl="1"/>
            <a:r>
              <a:rPr lang="en-GB" sz="1900" dirty="0" smtClean="0"/>
              <a:t>e.g</a:t>
            </a:r>
            <a:r>
              <a:rPr lang="en-GB" sz="1900" dirty="0"/>
              <a:t>. </a:t>
            </a:r>
            <a:r>
              <a:rPr lang="en-GB" sz="1900" dirty="0" smtClean="0"/>
              <a:t>libligcm.s</a:t>
            </a:r>
            <a:r>
              <a:rPr lang="en-GB" sz="1900" dirty="0" smtClean="0"/>
              <a:t>mon.1000</a:t>
            </a:r>
          </a:p>
          <a:p>
            <a:r>
              <a:rPr lang="en-GB" dirty="0" smtClean="0"/>
              <a:t>Consumers specify a </a:t>
            </a:r>
            <a:r>
              <a:rPr lang="en-GB" u="sng" dirty="0" smtClean="0"/>
              <a:t>routing key filter</a:t>
            </a:r>
            <a:r>
              <a:rPr lang="en-GB" dirty="0" smtClean="0"/>
              <a:t>:</a:t>
            </a:r>
          </a:p>
          <a:p>
            <a:pPr lvl="1"/>
            <a:r>
              <a:rPr lang="en-GB" sz="1900" dirty="0"/>
              <a:t>e</a:t>
            </a:r>
            <a:r>
              <a:rPr lang="en-GB" sz="1900" dirty="0"/>
              <a:t>.g. </a:t>
            </a:r>
            <a:r>
              <a:rPr lang="en-GB" sz="1900" dirty="0" err="1"/>
              <a:t>libligcm</a:t>
            </a:r>
            <a:r>
              <a:rPr lang="en-GB" sz="1900" dirty="0"/>
              <a:t>.# = consume messages published from </a:t>
            </a:r>
            <a:r>
              <a:rPr lang="en-GB" sz="1900" dirty="0" err="1"/>
              <a:t>liblIGCM</a:t>
            </a:r>
            <a:endParaRPr lang="en-GB" sz="1900" dirty="0"/>
          </a:p>
          <a:p>
            <a:pPr lvl="1"/>
            <a:r>
              <a:rPr lang="en-GB" sz="1900" dirty="0"/>
              <a:t>e</a:t>
            </a:r>
            <a:r>
              <a:rPr lang="en-GB" sz="1900" dirty="0"/>
              <a:t>.g. </a:t>
            </a:r>
            <a:r>
              <a:rPr lang="en-GB" sz="1900" dirty="0" err="1"/>
              <a:t>libligcm.smon</a:t>
            </a:r>
            <a:r>
              <a:rPr lang="en-GB" sz="1900" dirty="0"/>
              <a:t>.* = consume messages published from </a:t>
            </a:r>
            <a:r>
              <a:rPr lang="en-GB" sz="1900" dirty="0" err="1"/>
              <a:t>libligcm</a:t>
            </a:r>
            <a:r>
              <a:rPr lang="en-GB" sz="1900" dirty="0"/>
              <a:t> for the </a:t>
            </a:r>
            <a:r>
              <a:rPr lang="en-GB" sz="1900" dirty="0" err="1"/>
              <a:t>smon</a:t>
            </a:r>
            <a:r>
              <a:rPr lang="en-GB" sz="1900" dirty="0"/>
              <a:t> application</a:t>
            </a:r>
          </a:p>
          <a:p>
            <a:r>
              <a:rPr lang="en-GB" dirty="0" smtClean="0"/>
              <a:t>Routing objective: optimise ratio of queues to workers so that queues are as empty as possible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9749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9533" y="2492375"/>
            <a:ext cx="8009467" cy="1470025"/>
          </a:xfrm>
        </p:spPr>
        <p:txBody>
          <a:bodyPr/>
          <a:lstStyle/>
          <a:p>
            <a:r>
              <a:rPr lang="fr-FR" dirty="0" smtClean="0"/>
              <a:t>VII – </a:t>
            </a:r>
            <a:r>
              <a:rPr lang="en-GB" dirty="0" smtClean="0"/>
              <a:t>RabbitMQ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54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RabbitMQ - Configuration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617133"/>
            <a:ext cx="7583487" cy="4792134"/>
          </a:xfrm>
        </p:spPr>
        <p:txBody>
          <a:bodyPr>
            <a:normAutofit/>
          </a:bodyPr>
          <a:lstStyle/>
          <a:p>
            <a:r>
              <a:rPr lang="en-GB" dirty="0" smtClean="0"/>
              <a:t>Environment variables</a:t>
            </a:r>
            <a:endParaRPr lang="en-GB" dirty="0" smtClean="0"/>
          </a:p>
          <a:p>
            <a:pPr lvl="1"/>
            <a:r>
              <a:rPr lang="en-GB" dirty="0" err="1" smtClean="0"/>
              <a:t>rabbitmq-env.config</a:t>
            </a:r>
            <a:endParaRPr lang="en-GB" dirty="0" smtClean="0"/>
          </a:p>
          <a:p>
            <a:pPr lvl="1"/>
            <a:r>
              <a:rPr lang="en-GB" dirty="0" smtClean="0"/>
              <a:t>RabbitMQ initialises several environment variables</a:t>
            </a:r>
          </a:p>
          <a:p>
            <a:pPr lvl="1"/>
            <a:r>
              <a:rPr lang="en-GB" dirty="0" smtClean="0"/>
              <a:t>Unlikely they need to be changed</a:t>
            </a:r>
          </a:p>
          <a:p>
            <a:r>
              <a:rPr lang="en-GB" dirty="0" smtClean="0"/>
              <a:t>Server Configuration file</a:t>
            </a:r>
          </a:p>
          <a:p>
            <a:pPr lvl="1"/>
            <a:r>
              <a:rPr lang="en-GB" dirty="0" err="1" smtClean="0"/>
              <a:t>rabbitmq.config</a:t>
            </a:r>
            <a:endParaRPr lang="en-GB" dirty="0" smtClean="0"/>
          </a:p>
          <a:p>
            <a:pPr lvl="1"/>
            <a:r>
              <a:rPr lang="en-GB" dirty="0" smtClean="0"/>
              <a:t>No need to change general options</a:t>
            </a:r>
          </a:p>
          <a:p>
            <a:pPr lvl="1"/>
            <a:r>
              <a:rPr lang="en-GB" dirty="0" smtClean="0"/>
              <a:t>Management options include a json file for initialising exchanges, queues, virtual hosts, users … etc.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3634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484617" y="3471333"/>
            <a:ext cx="8163279" cy="643466"/>
            <a:chOff x="484617" y="3302525"/>
            <a:chExt cx="8163279" cy="407438"/>
          </a:xfrm>
        </p:grpSpPr>
        <p:cxnSp>
          <p:nvCxnSpPr>
            <p:cNvPr id="109" name="Connecteur droit 108"/>
            <p:cNvCxnSpPr/>
            <p:nvPr/>
          </p:nvCxnSpPr>
          <p:spPr>
            <a:xfrm>
              <a:off x="484617" y="3486351"/>
              <a:ext cx="8163279" cy="2506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à coins arrondis 110"/>
            <p:cNvSpPr/>
            <p:nvPr/>
          </p:nvSpPr>
          <p:spPr>
            <a:xfrm>
              <a:off x="677595" y="3302525"/>
              <a:ext cx="7790859" cy="407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Rectangle à coins arrondis 129"/>
          <p:cNvSpPr/>
          <p:nvPr/>
        </p:nvSpPr>
        <p:spPr>
          <a:xfrm>
            <a:off x="694305" y="4783667"/>
            <a:ext cx="7790858" cy="939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IPSL User @ Command </a:t>
            </a:r>
            <a:r>
              <a:rPr lang="fr-FR" sz="2400" b="1" dirty="0"/>
              <a:t>Line</a:t>
            </a:r>
          </a:p>
        </p:txBody>
      </p:sp>
      <p:grpSp>
        <p:nvGrpSpPr>
          <p:cNvPr id="3" name="Grouper 2"/>
          <p:cNvGrpSpPr/>
          <p:nvPr/>
        </p:nvGrpSpPr>
        <p:grpSpPr>
          <a:xfrm>
            <a:off x="669810" y="936499"/>
            <a:ext cx="7798643" cy="1762425"/>
            <a:chOff x="669810" y="593903"/>
            <a:chExt cx="4327115" cy="1495925"/>
          </a:xfrm>
        </p:grpSpPr>
        <p:grpSp>
          <p:nvGrpSpPr>
            <p:cNvPr id="2" name="Grouper 1"/>
            <p:cNvGrpSpPr/>
            <p:nvPr/>
          </p:nvGrpSpPr>
          <p:grpSpPr>
            <a:xfrm>
              <a:off x="669810" y="593903"/>
              <a:ext cx="1176139" cy="1495925"/>
              <a:chOff x="669810" y="203555"/>
              <a:chExt cx="1176139" cy="1495925"/>
            </a:xfrm>
          </p:grpSpPr>
          <p:sp>
            <p:nvSpPr>
              <p:cNvPr id="100" name="ZoneTexte 99"/>
              <p:cNvSpPr txBox="1"/>
              <p:nvPr/>
            </p:nvSpPr>
            <p:spPr>
              <a:xfrm>
                <a:off x="669810" y="203555"/>
                <a:ext cx="1176139" cy="39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TGCC</a:t>
                </a:r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669811" y="668524"/>
                <a:ext cx="1176138" cy="10309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79" name="Grouper 178"/>
              <p:cNvGrpSpPr/>
              <p:nvPr/>
            </p:nvGrpSpPr>
            <p:grpSpPr>
              <a:xfrm>
                <a:off x="782476" y="723437"/>
                <a:ext cx="968534" cy="889955"/>
                <a:chOff x="690764" y="1353523"/>
                <a:chExt cx="1053580" cy="940446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690764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1511000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1093812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690764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1503929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1093812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Ellipse 16"/>
                <p:cNvSpPr/>
                <p:nvPr/>
              </p:nvSpPr>
              <p:spPr>
                <a:xfrm>
                  <a:off x="1503929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1093812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697834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17" name="Grouper 116"/>
            <p:cNvGrpSpPr/>
            <p:nvPr/>
          </p:nvGrpSpPr>
          <p:grpSpPr>
            <a:xfrm>
              <a:off x="2257890" y="593903"/>
              <a:ext cx="1176139" cy="1495925"/>
              <a:chOff x="669810" y="203555"/>
              <a:chExt cx="1176139" cy="1495925"/>
            </a:xfrm>
          </p:grpSpPr>
          <p:sp>
            <p:nvSpPr>
              <p:cNvPr id="118" name="ZoneTexte 117"/>
              <p:cNvSpPr txBox="1"/>
              <p:nvPr/>
            </p:nvSpPr>
            <p:spPr>
              <a:xfrm>
                <a:off x="669810" y="203555"/>
                <a:ext cx="1176139" cy="39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IDRIS</a:t>
                </a:r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à coins arrondis 118"/>
              <p:cNvSpPr/>
              <p:nvPr/>
            </p:nvSpPr>
            <p:spPr>
              <a:xfrm>
                <a:off x="669811" y="668524"/>
                <a:ext cx="1176138" cy="10309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0" name="Grouper 119"/>
              <p:cNvGrpSpPr/>
              <p:nvPr/>
            </p:nvGrpSpPr>
            <p:grpSpPr>
              <a:xfrm>
                <a:off x="782476" y="723437"/>
                <a:ext cx="968534" cy="889955"/>
                <a:chOff x="690764" y="1353523"/>
                <a:chExt cx="1053580" cy="940446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690764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1511000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1093812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4" name="Ellipse 123"/>
                <p:cNvSpPr/>
                <p:nvPr/>
              </p:nvSpPr>
              <p:spPr>
                <a:xfrm>
                  <a:off x="690764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5" name="Ellipse 124"/>
                <p:cNvSpPr/>
                <p:nvPr/>
              </p:nvSpPr>
              <p:spPr>
                <a:xfrm>
                  <a:off x="1503929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Ellipse 125"/>
                <p:cNvSpPr/>
                <p:nvPr/>
              </p:nvSpPr>
              <p:spPr>
                <a:xfrm>
                  <a:off x="1093812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7" name="Ellipse 126"/>
                <p:cNvSpPr/>
                <p:nvPr/>
              </p:nvSpPr>
              <p:spPr>
                <a:xfrm>
                  <a:off x="1503929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8" name="Ellipse 127"/>
                <p:cNvSpPr/>
                <p:nvPr/>
              </p:nvSpPr>
              <p:spPr>
                <a:xfrm>
                  <a:off x="1093812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Ellipse 131"/>
                <p:cNvSpPr/>
                <p:nvPr/>
              </p:nvSpPr>
              <p:spPr>
                <a:xfrm>
                  <a:off x="697834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33" name="Grouper 132"/>
            <p:cNvGrpSpPr/>
            <p:nvPr/>
          </p:nvGrpSpPr>
          <p:grpSpPr>
            <a:xfrm>
              <a:off x="3820786" y="593903"/>
              <a:ext cx="1176139" cy="1495925"/>
              <a:chOff x="669810" y="203555"/>
              <a:chExt cx="1176139" cy="1495925"/>
            </a:xfrm>
          </p:grpSpPr>
          <p:sp>
            <p:nvSpPr>
              <p:cNvPr id="134" name="ZoneTexte 133"/>
              <p:cNvSpPr txBox="1"/>
              <p:nvPr/>
            </p:nvSpPr>
            <p:spPr>
              <a:xfrm>
                <a:off x="669810" y="203555"/>
                <a:ext cx="1176139" cy="39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CINES</a:t>
                </a:r>
                <a:endParaRPr lang="fr-FR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Rectangle à coins arrondis 134"/>
              <p:cNvSpPr/>
              <p:nvPr/>
            </p:nvSpPr>
            <p:spPr>
              <a:xfrm>
                <a:off x="669811" y="668524"/>
                <a:ext cx="1176138" cy="10309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36" name="Grouper 135"/>
              <p:cNvGrpSpPr/>
              <p:nvPr/>
            </p:nvGrpSpPr>
            <p:grpSpPr>
              <a:xfrm>
                <a:off x="782476" y="723437"/>
                <a:ext cx="968534" cy="889955"/>
                <a:chOff x="690764" y="1353523"/>
                <a:chExt cx="1053580" cy="940446"/>
              </a:xfrm>
            </p:grpSpPr>
            <p:sp>
              <p:nvSpPr>
                <p:cNvPr id="137" name="Ellipse 136"/>
                <p:cNvSpPr/>
                <p:nvPr/>
              </p:nvSpPr>
              <p:spPr>
                <a:xfrm>
                  <a:off x="690764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8" name="Ellipse 137"/>
                <p:cNvSpPr/>
                <p:nvPr/>
              </p:nvSpPr>
              <p:spPr>
                <a:xfrm>
                  <a:off x="1511000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9" name="Ellipse 138"/>
                <p:cNvSpPr/>
                <p:nvPr/>
              </p:nvSpPr>
              <p:spPr>
                <a:xfrm>
                  <a:off x="1093812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0" name="Ellipse 139"/>
                <p:cNvSpPr/>
                <p:nvPr/>
              </p:nvSpPr>
              <p:spPr>
                <a:xfrm>
                  <a:off x="690764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1" name="Ellipse 140"/>
                <p:cNvSpPr/>
                <p:nvPr/>
              </p:nvSpPr>
              <p:spPr>
                <a:xfrm>
                  <a:off x="1503929" y="170789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2" name="Ellipse 141"/>
                <p:cNvSpPr/>
                <p:nvPr/>
              </p:nvSpPr>
              <p:spPr>
                <a:xfrm>
                  <a:off x="1093812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3" name="Ellipse 142"/>
                <p:cNvSpPr/>
                <p:nvPr/>
              </p:nvSpPr>
              <p:spPr>
                <a:xfrm>
                  <a:off x="1503929" y="1353523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4" name="Ellipse 143"/>
                <p:cNvSpPr/>
                <p:nvPr/>
              </p:nvSpPr>
              <p:spPr>
                <a:xfrm>
                  <a:off x="1093812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5" name="Ellipse 144"/>
                <p:cNvSpPr/>
                <p:nvPr/>
              </p:nvSpPr>
              <p:spPr>
                <a:xfrm>
                  <a:off x="697834" y="2075895"/>
                  <a:ext cx="233344" cy="21807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cxnSp>
        <p:nvCxnSpPr>
          <p:cNvPr id="19" name="Connecteur en angle 18"/>
          <p:cNvCxnSpPr>
            <a:stCxn id="10" idx="2"/>
            <a:endCxn id="130" idx="0"/>
          </p:cNvCxnSpPr>
          <p:nvPr/>
        </p:nvCxnSpPr>
        <p:spPr>
          <a:xfrm rot="16200000" flipH="1">
            <a:off x="2117332" y="2311264"/>
            <a:ext cx="2084743" cy="286006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19" idx="2"/>
            <a:endCxn id="130" idx="0"/>
          </p:cNvCxnSpPr>
          <p:nvPr/>
        </p:nvCxnSpPr>
        <p:spPr>
          <a:xfrm rot="5400000">
            <a:off x="3548410" y="3740249"/>
            <a:ext cx="2084743" cy="2093"/>
          </a:xfrm>
          <a:prstGeom prst="bentConnector3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35" idx="2"/>
            <a:endCxn id="130" idx="0"/>
          </p:cNvCxnSpPr>
          <p:nvPr/>
        </p:nvCxnSpPr>
        <p:spPr>
          <a:xfrm rot="5400000">
            <a:off x="4956792" y="2331866"/>
            <a:ext cx="2084743" cy="281885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0000"/>
                <a:lumOff val="8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Rectangle à coins arrondis 182"/>
          <p:cNvSpPr/>
          <p:nvPr/>
        </p:nvSpPr>
        <p:spPr>
          <a:xfrm>
            <a:off x="3496734" y="3625014"/>
            <a:ext cx="2188821" cy="33507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0000"/>
                </a:solidFill>
              </a:rPr>
              <a:t>SSH</a:t>
            </a:r>
            <a:endParaRPr lang="en-GB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2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RabbitMQ - Operations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617133"/>
            <a:ext cx="7583487" cy="479213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RabbitMQ management plugin</a:t>
            </a:r>
          </a:p>
          <a:p>
            <a:pPr lvl="1"/>
            <a:r>
              <a:rPr lang="en-GB" dirty="0" err="1" smtClean="0"/>
              <a:t>rabbitmq</a:t>
            </a:r>
            <a:r>
              <a:rPr lang="en-GB" dirty="0"/>
              <a:t>-plugins enable </a:t>
            </a:r>
            <a:r>
              <a:rPr lang="en-GB" dirty="0" err="1" smtClean="0"/>
              <a:t>rabbitmq_management</a:t>
            </a:r>
            <a:endParaRPr lang="en-GB" dirty="0"/>
          </a:p>
          <a:p>
            <a:pPr lvl="1"/>
            <a:r>
              <a:rPr lang="en-GB" dirty="0" smtClean="0"/>
              <a:t>front-end</a:t>
            </a:r>
          </a:p>
          <a:p>
            <a:pPr lvl="2"/>
            <a:r>
              <a:rPr lang="en-GB" dirty="0">
                <a:hlinkClick r:id="rId2"/>
              </a:rPr>
              <a:t>http:/</a:t>
            </a:r>
            <a:r>
              <a:rPr lang="en-GB" dirty="0" smtClean="0">
                <a:hlinkClick r:id="rId2"/>
              </a:rPr>
              <a:t>/SERVER-NAME:</a:t>
            </a:r>
            <a:r>
              <a:rPr lang="en-GB" dirty="0">
                <a:hlinkClick r:id="rId2"/>
              </a:rPr>
              <a:t>15672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2"/>
            <a:r>
              <a:rPr lang="en-GB" dirty="0" smtClean="0"/>
              <a:t>Can view connections, channels, exchanges, queues</a:t>
            </a:r>
          </a:p>
          <a:p>
            <a:pPr lvl="2"/>
            <a:r>
              <a:rPr lang="en-GB" dirty="0" smtClean="0"/>
              <a:t>Can view, create, update, delete virtual hosts</a:t>
            </a:r>
          </a:p>
          <a:p>
            <a:pPr lvl="2"/>
            <a:r>
              <a:rPr lang="en-GB" dirty="0"/>
              <a:t>Can view, create, update, delete </a:t>
            </a:r>
            <a:r>
              <a:rPr lang="en-GB" dirty="0" smtClean="0"/>
              <a:t>users</a:t>
            </a:r>
          </a:p>
          <a:p>
            <a:pPr lvl="2"/>
            <a:r>
              <a:rPr lang="en-GB" dirty="0" smtClean="0"/>
              <a:t>Can enable / disable statistics</a:t>
            </a:r>
          </a:p>
          <a:p>
            <a:pPr lvl="1"/>
            <a:r>
              <a:rPr lang="en-GB" dirty="0" smtClean="0"/>
              <a:t>API</a:t>
            </a:r>
          </a:p>
          <a:p>
            <a:pPr lvl="2"/>
            <a:r>
              <a:rPr lang="en-GB" dirty="0" smtClean="0"/>
              <a:t>HTTP REST service</a:t>
            </a:r>
          </a:p>
          <a:p>
            <a:pPr lvl="2"/>
            <a:r>
              <a:rPr lang="en-GB" dirty="0" smtClean="0"/>
              <a:t>Can perform all tasks supported by front-end</a:t>
            </a:r>
          </a:p>
          <a:p>
            <a:pPr lvl="2"/>
            <a:r>
              <a:rPr lang="en-GB" dirty="0" smtClean="0"/>
              <a:t>e.g. create a virtual host</a:t>
            </a:r>
          </a:p>
          <a:p>
            <a:pPr lvl="3"/>
            <a:r>
              <a:rPr lang="en-GB" dirty="0"/>
              <a:t>curl -</a:t>
            </a:r>
            <a:r>
              <a:rPr lang="en-GB" dirty="0" err="1"/>
              <a:t>i</a:t>
            </a:r>
            <a:r>
              <a:rPr lang="en-GB" dirty="0"/>
              <a:t> -u </a:t>
            </a:r>
            <a:r>
              <a:rPr lang="en-GB" dirty="0" err="1"/>
              <a:t>guest:guest</a:t>
            </a:r>
            <a:r>
              <a:rPr lang="en-GB" dirty="0"/>
              <a:t> -H "</a:t>
            </a:r>
            <a:r>
              <a:rPr lang="en-GB" dirty="0" err="1"/>
              <a:t>content-type:application</a:t>
            </a:r>
            <a:r>
              <a:rPr lang="en-GB" dirty="0"/>
              <a:t>/json" \</a:t>
            </a:r>
          </a:p>
          <a:p>
            <a:pPr lvl="3"/>
            <a:r>
              <a:rPr lang="en-GB" dirty="0"/>
              <a:t>  -XPUT </a:t>
            </a:r>
            <a:r>
              <a:rPr lang="en-GB" dirty="0">
                <a:hlinkClick r:id="rId3"/>
              </a:rPr>
              <a:t>http://localhost:15672/api/vhosts/</a:t>
            </a:r>
            <a:r>
              <a:rPr lang="en-GB" dirty="0" smtClean="0">
                <a:hlinkClick r:id="rId3"/>
              </a:rPr>
              <a:t>foo</a:t>
            </a:r>
            <a:endParaRPr lang="en-GB" dirty="0" smtClean="0"/>
          </a:p>
          <a:p>
            <a:pPr lvl="1"/>
            <a:r>
              <a:rPr lang="en-GB" dirty="0" smtClean="0"/>
              <a:t>Command Line Interface</a:t>
            </a:r>
          </a:p>
          <a:p>
            <a:pPr lvl="2"/>
            <a:r>
              <a:rPr lang="en-GB" dirty="0" smtClean="0"/>
              <a:t>Wraps the API</a:t>
            </a:r>
          </a:p>
          <a:p>
            <a:pPr lvl="2"/>
            <a:r>
              <a:rPr lang="en-GB" dirty="0"/>
              <a:t>e</a:t>
            </a:r>
            <a:r>
              <a:rPr lang="en-GB" dirty="0" smtClean="0"/>
              <a:t>.g. </a:t>
            </a:r>
            <a:r>
              <a:rPr lang="en-GB" dirty="0" err="1" smtClean="0"/>
              <a:t>rabbitmqadmin</a:t>
            </a:r>
            <a:r>
              <a:rPr lang="en-GB" dirty="0" smtClean="0"/>
              <a:t> –V </a:t>
            </a:r>
            <a:r>
              <a:rPr lang="en-GB" dirty="0" err="1" smtClean="0"/>
              <a:t>prodiguer</a:t>
            </a:r>
            <a:r>
              <a:rPr lang="en-GB" dirty="0" smtClean="0"/>
              <a:t> list exchanges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7542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RabbitMQ - Distribution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463" y="1617133"/>
            <a:ext cx="7583487" cy="4792134"/>
          </a:xfrm>
        </p:spPr>
        <p:txBody>
          <a:bodyPr>
            <a:normAutofit/>
          </a:bodyPr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6112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0534" y="2492375"/>
            <a:ext cx="7482416" cy="1470025"/>
          </a:xfrm>
        </p:spPr>
        <p:txBody>
          <a:bodyPr/>
          <a:lstStyle/>
          <a:p>
            <a:r>
              <a:rPr lang="fr-FR" dirty="0" smtClean="0"/>
              <a:t>VIII – </a:t>
            </a:r>
            <a:r>
              <a:rPr lang="fr-FR" dirty="0" err="1" smtClean="0"/>
              <a:t>Further</a:t>
            </a:r>
            <a:r>
              <a:rPr lang="fr-FR" dirty="0" smtClean="0"/>
              <a:t> Info</a:t>
            </a:r>
            <a:r>
              <a:rPr lang="fr-FR" dirty="0" smtClean="0"/>
              <a:t>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93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Further Info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AMPQ</a:t>
            </a:r>
          </a:p>
          <a:p>
            <a:pPr lvl="1"/>
            <a:r>
              <a:rPr lang="en-GB" sz="1400" dirty="0"/>
              <a:t>http://</a:t>
            </a:r>
            <a:r>
              <a:rPr lang="en-GB" sz="1400" dirty="0" err="1"/>
              <a:t>www.amqp.org</a:t>
            </a:r>
            <a:r>
              <a:rPr lang="en-GB" sz="1400" dirty="0"/>
              <a:t>/</a:t>
            </a:r>
          </a:p>
          <a:p>
            <a:pPr lvl="1"/>
            <a:r>
              <a:rPr lang="en-GB" sz="1400" dirty="0" smtClean="0"/>
              <a:t>http</a:t>
            </a:r>
            <a:r>
              <a:rPr lang="en-GB" sz="1400" dirty="0"/>
              <a:t>://</a:t>
            </a:r>
            <a:r>
              <a:rPr lang="en-GB" sz="1400" dirty="0" err="1"/>
              <a:t>en.wikipedia.org</a:t>
            </a:r>
            <a:r>
              <a:rPr lang="en-GB" sz="1400" dirty="0"/>
              <a:t>/wiki</a:t>
            </a:r>
            <a:r>
              <a:rPr lang="en-GB" sz="1400" dirty="0" smtClean="0"/>
              <a:t>/</a:t>
            </a:r>
            <a:r>
              <a:rPr lang="en-GB" sz="1400" dirty="0" err="1" smtClean="0"/>
              <a:t>Advanced_Message_Queuing_Protocol</a:t>
            </a:r>
            <a:r>
              <a:rPr lang="en-GB" sz="1400" dirty="0" smtClean="0"/>
              <a:t> </a:t>
            </a:r>
          </a:p>
          <a:p>
            <a:r>
              <a:rPr lang="en-GB" sz="1800" dirty="0" smtClean="0"/>
              <a:t>RabbitMQ</a:t>
            </a:r>
          </a:p>
          <a:p>
            <a:pPr lvl="1"/>
            <a:r>
              <a:rPr lang="en-GB" sz="1600" dirty="0" smtClean="0"/>
              <a:t>Security - SSL</a:t>
            </a:r>
          </a:p>
          <a:p>
            <a:pPr lvl="2"/>
            <a:r>
              <a:rPr lang="en-GB" sz="1400" dirty="0" smtClean="0">
                <a:hlinkClick r:id="rId2"/>
              </a:rPr>
              <a:t>http</a:t>
            </a:r>
            <a:r>
              <a:rPr lang="en-GB" sz="1400" dirty="0">
                <a:hlinkClick r:id="rId2"/>
              </a:rPr>
              <a:t>://www.rabbitmq.com/</a:t>
            </a:r>
            <a:r>
              <a:rPr lang="en-GB" sz="1400" dirty="0" smtClean="0">
                <a:hlinkClick r:id="rId2"/>
              </a:rPr>
              <a:t>ssl.html</a:t>
            </a:r>
            <a:endParaRPr lang="en-GB" sz="1400" dirty="0" smtClean="0"/>
          </a:p>
          <a:p>
            <a:pPr lvl="2"/>
            <a:r>
              <a:rPr lang="en-GB" sz="1400" dirty="0">
                <a:hlinkClick r:id="rId3"/>
              </a:rPr>
              <a:t>http://www.rabbitmq.com/troubleshooting-</a:t>
            </a:r>
            <a:r>
              <a:rPr lang="en-GB" sz="1400" dirty="0" smtClean="0">
                <a:hlinkClick r:id="rId3"/>
              </a:rPr>
              <a:t>ssl.html</a:t>
            </a:r>
            <a:endParaRPr lang="en-GB" sz="1400" dirty="0" smtClean="0"/>
          </a:p>
          <a:p>
            <a:pPr lvl="1"/>
            <a:r>
              <a:rPr lang="en-GB" sz="1600" dirty="0" smtClean="0"/>
              <a:t>Security – SASL</a:t>
            </a:r>
          </a:p>
          <a:p>
            <a:pPr lvl="2"/>
            <a:r>
              <a:rPr lang="en-GB" sz="1400" dirty="0">
                <a:hlinkClick r:id="rId4"/>
              </a:rPr>
              <a:t>http://en.wikipedia.org/wiki/</a:t>
            </a:r>
            <a:r>
              <a:rPr lang="en-GB" sz="1400" dirty="0" smtClean="0">
                <a:hlinkClick r:id="rId4"/>
              </a:rPr>
              <a:t>Simple_Authentication_and_Security_Layer</a:t>
            </a:r>
            <a:endParaRPr lang="en-GB" sz="1400" dirty="0" smtClean="0"/>
          </a:p>
          <a:p>
            <a:pPr lvl="2"/>
            <a:r>
              <a:rPr lang="en-GB" sz="1400" dirty="0">
                <a:hlinkClick r:id="rId5"/>
              </a:rPr>
              <a:t>http://security.stackexchange.com/questions/15040/standards-for-encrypting-passwords-in-configuration-</a:t>
            </a:r>
            <a:r>
              <a:rPr lang="en-GB" sz="1400" dirty="0" smtClean="0">
                <a:hlinkClick r:id="rId5"/>
              </a:rPr>
              <a:t>files</a:t>
            </a:r>
            <a:endParaRPr lang="en-GB" sz="1400" dirty="0" smtClean="0"/>
          </a:p>
          <a:p>
            <a:pPr lvl="1"/>
            <a:r>
              <a:rPr lang="en-GB" sz="1600" dirty="0" smtClean="0"/>
              <a:t>Security – Access Control</a:t>
            </a:r>
          </a:p>
          <a:p>
            <a:pPr lvl="2"/>
            <a:r>
              <a:rPr lang="en-GB" sz="1400" dirty="0">
                <a:hlinkClick r:id="rId6"/>
              </a:rPr>
              <a:t>http://www.rabbitmq.com/access-</a:t>
            </a:r>
            <a:r>
              <a:rPr lang="en-GB" sz="1400" dirty="0" smtClean="0">
                <a:hlinkClick r:id="rId6"/>
              </a:rPr>
              <a:t>control.html</a:t>
            </a:r>
            <a:endParaRPr lang="en-GB" sz="1400" dirty="0" smtClean="0"/>
          </a:p>
          <a:p>
            <a:pPr lvl="1"/>
            <a:r>
              <a:rPr lang="en-GB" sz="1600" dirty="0" smtClean="0"/>
              <a:t>Configuration</a:t>
            </a:r>
          </a:p>
          <a:p>
            <a:pPr lvl="2"/>
            <a:r>
              <a:rPr lang="en-GB" sz="1400" dirty="0"/>
              <a:t>http://</a:t>
            </a:r>
            <a:r>
              <a:rPr lang="en-GB" sz="1400" dirty="0" err="1"/>
              <a:t>www.rabbitmq.com</a:t>
            </a:r>
            <a:r>
              <a:rPr lang="en-GB" sz="1400" dirty="0"/>
              <a:t>/</a:t>
            </a:r>
            <a:r>
              <a:rPr lang="en-GB" sz="1400" dirty="0" err="1"/>
              <a:t>configure.html</a:t>
            </a:r>
            <a:endParaRPr lang="en-GB" sz="1400" dirty="0" smtClean="0"/>
          </a:p>
          <a:p>
            <a:pPr lvl="2"/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16818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Message Routing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818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Demain </a:t>
            </a:r>
            <a:br>
              <a:rPr lang="fr-FR" dirty="0" smtClean="0"/>
            </a:br>
            <a:r>
              <a:rPr lang="fr-FR" sz="2400" dirty="0" smtClean="0"/>
              <a:t>( = </a:t>
            </a:r>
            <a:r>
              <a:rPr lang="fr-FR" sz="2400" dirty="0" err="1" smtClean="0"/>
              <a:t>Aujhourd’hui</a:t>
            </a:r>
            <a:r>
              <a:rPr lang="fr-FR" sz="2400" dirty="0" smtClean="0"/>
              <a:t> + Messaging Platform)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6977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à coins arrondis 105"/>
          <p:cNvSpPr/>
          <p:nvPr/>
        </p:nvSpPr>
        <p:spPr>
          <a:xfrm>
            <a:off x="262467" y="2619448"/>
            <a:ext cx="8619065" cy="257908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/>
          </a:p>
        </p:txBody>
      </p:sp>
      <p:sp>
        <p:nvSpPr>
          <p:cNvPr id="107" name="Rectangle à coins arrondis 106"/>
          <p:cNvSpPr/>
          <p:nvPr/>
        </p:nvSpPr>
        <p:spPr>
          <a:xfrm>
            <a:off x="706757" y="2763224"/>
            <a:ext cx="7761696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MQ Cluster</a:t>
            </a:r>
            <a:endParaRPr lang="fr-FR" sz="2400" b="1" dirty="0"/>
          </a:p>
        </p:txBody>
      </p:sp>
      <p:sp>
        <p:nvSpPr>
          <p:cNvPr id="108" name="Rectangle à coins arrondis 107"/>
          <p:cNvSpPr/>
          <p:nvPr/>
        </p:nvSpPr>
        <p:spPr>
          <a:xfrm>
            <a:off x="749408" y="3677632"/>
            <a:ext cx="322918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MQ Apps 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706757" y="4573442"/>
            <a:ext cx="7759015" cy="4944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API</a:t>
            </a:r>
            <a:endParaRPr lang="fr-FR" sz="2400" b="1" dirty="0"/>
          </a:p>
        </p:txBody>
      </p:sp>
      <p:sp>
        <p:nvSpPr>
          <p:cNvPr id="278" name="Rectangle à coins arrondis 277"/>
          <p:cNvSpPr/>
          <p:nvPr/>
        </p:nvSpPr>
        <p:spPr>
          <a:xfrm>
            <a:off x="5190063" y="3677632"/>
            <a:ext cx="3229200" cy="4980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 smtClean="0"/>
              <a:t>DB’s</a:t>
            </a:r>
            <a:endParaRPr lang="fr-FR" sz="2400" b="1" dirty="0"/>
          </a:p>
        </p:txBody>
      </p:sp>
      <p:cxnSp>
        <p:nvCxnSpPr>
          <p:cNvPr id="439" name="Connecteur droit avec flèche 438"/>
          <p:cNvCxnSpPr/>
          <p:nvPr/>
        </p:nvCxnSpPr>
        <p:spPr>
          <a:xfrm>
            <a:off x="2372336" y="3257630"/>
            <a:ext cx="0" cy="420002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avec flèche 444"/>
          <p:cNvCxnSpPr/>
          <p:nvPr/>
        </p:nvCxnSpPr>
        <p:spPr>
          <a:xfrm>
            <a:off x="2363869" y="4170375"/>
            <a:ext cx="0" cy="403067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avec flèche 456"/>
          <p:cNvCxnSpPr>
            <a:stCxn id="108" idx="3"/>
            <a:endCxn id="278" idx="1"/>
          </p:cNvCxnSpPr>
          <p:nvPr/>
        </p:nvCxnSpPr>
        <p:spPr>
          <a:xfrm>
            <a:off x="3978588" y="3926659"/>
            <a:ext cx="1211475" cy="0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eur droit avec flèche 457"/>
          <p:cNvCxnSpPr/>
          <p:nvPr/>
        </p:nvCxnSpPr>
        <p:spPr>
          <a:xfrm>
            <a:off x="6803794" y="4201087"/>
            <a:ext cx="0" cy="372355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2" name="ZoneTexte 471"/>
          <p:cNvSpPr txBox="1"/>
          <p:nvPr/>
        </p:nvSpPr>
        <p:spPr>
          <a:xfrm rot="5400000">
            <a:off x="7668467" y="3534550"/>
            <a:ext cx="201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73" name="ZoneTexte 472"/>
          <p:cNvSpPr txBox="1"/>
          <p:nvPr/>
        </p:nvSpPr>
        <p:spPr>
          <a:xfrm rot="5400000">
            <a:off x="-501260" y="3518430"/>
            <a:ext cx="205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IPSL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469" name="Connecteur droit 468"/>
          <p:cNvCxnSpPr/>
          <p:nvPr/>
        </p:nvCxnSpPr>
        <p:spPr>
          <a:xfrm>
            <a:off x="426128" y="5578967"/>
            <a:ext cx="8328405" cy="250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à coins arrondis 128"/>
          <p:cNvSpPr/>
          <p:nvPr/>
        </p:nvSpPr>
        <p:spPr>
          <a:xfrm>
            <a:off x="426128" y="5967538"/>
            <a:ext cx="8221767" cy="56026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IPSL User @ Browser | Command Line | Desktop</a:t>
            </a:r>
            <a:endParaRPr lang="fr-FR" sz="2400" b="1" dirty="0"/>
          </a:p>
        </p:txBody>
      </p:sp>
      <p:sp>
        <p:nvSpPr>
          <p:cNvPr id="455" name="Rectangle à coins arrondis 454"/>
          <p:cNvSpPr/>
          <p:nvPr/>
        </p:nvSpPr>
        <p:spPr>
          <a:xfrm>
            <a:off x="713749" y="5393268"/>
            <a:ext cx="7761696" cy="390075"/>
          </a:xfrm>
          <a:prstGeom prst="round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9" name="Connecteur droit avec flèche 458"/>
          <p:cNvCxnSpPr/>
          <p:nvPr/>
        </p:nvCxnSpPr>
        <p:spPr>
          <a:xfrm>
            <a:off x="4579342" y="5067849"/>
            <a:ext cx="0" cy="899689"/>
          </a:xfrm>
          <a:prstGeom prst="straightConnector1">
            <a:avLst/>
          </a:prstGeom>
          <a:ln>
            <a:solidFill>
              <a:schemeClr val="bg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" name="Rectangle à coins arrondis 460"/>
          <p:cNvSpPr/>
          <p:nvPr/>
        </p:nvSpPr>
        <p:spPr>
          <a:xfrm>
            <a:off x="3890435" y="5447898"/>
            <a:ext cx="1380067" cy="2761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json</a:t>
            </a:r>
            <a:endParaRPr lang="en-GB" sz="1400" b="1" dirty="0">
              <a:solidFill>
                <a:srgbClr val="000000"/>
              </a:solidFill>
            </a:endParaRPr>
          </a:p>
        </p:txBody>
      </p:sp>
      <p:grpSp>
        <p:nvGrpSpPr>
          <p:cNvPr id="474" name="Grouper 473"/>
          <p:cNvGrpSpPr/>
          <p:nvPr/>
        </p:nvGrpSpPr>
        <p:grpSpPr>
          <a:xfrm>
            <a:off x="426128" y="187312"/>
            <a:ext cx="8328405" cy="2572822"/>
            <a:chOff x="426128" y="187311"/>
            <a:chExt cx="8328405" cy="2812989"/>
          </a:xfrm>
        </p:grpSpPr>
        <p:grpSp>
          <p:nvGrpSpPr>
            <p:cNvPr id="9" name="Grouper 8"/>
            <p:cNvGrpSpPr/>
            <p:nvPr/>
          </p:nvGrpSpPr>
          <p:grpSpPr>
            <a:xfrm>
              <a:off x="669810" y="203555"/>
              <a:ext cx="1176139" cy="1835169"/>
              <a:chOff x="669810" y="387387"/>
              <a:chExt cx="1176139" cy="1835169"/>
            </a:xfrm>
          </p:grpSpPr>
          <p:grpSp>
            <p:nvGrpSpPr>
              <p:cNvPr id="181" name="Grouper 180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100" name="ZoneTexte 99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TGCC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80" name="Grouper 179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10" name="Rectangle à coins arrondis 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79" name="Grouper 17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11" name="Ellipse 10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" name="Ellipse 11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" name="Ellipse 12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Ellipse 13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" name="Ellipse 14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" name="Ellipse 15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Ellipse 16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" name="Ellipse 17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" name="Ellipse 19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76" name="Rectangle à coins arrondis 17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Relay</a:t>
                    </a:r>
                    <a:endParaRPr lang="en-GB" sz="1000" b="1" dirty="0"/>
                  </a:p>
                </p:txBody>
              </p:sp>
              <p:cxnSp>
                <p:nvCxnSpPr>
                  <p:cNvPr id="178" name="Connecteur droit 177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 à coins arrondis 7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3" name="Grouper 252"/>
            <p:cNvGrpSpPr/>
            <p:nvPr/>
          </p:nvGrpSpPr>
          <p:grpSpPr>
            <a:xfrm>
              <a:off x="2341506" y="187311"/>
              <a:ext cx="1176139" cy="1835169"/>
              <a:chOff x="669810" y="387387"/>
              <a:chExt cx="1176139" cy="1835169"/>
            </a:xfrm>
          </p:grpSpPr>
          <p:grpSp>
            <p:nvGrpSpPr>
              <p:cNvPr id="254" name="Grouper 253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56" name="ZoneTexte 255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IDRIS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57" name="Grouper 256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58" name="Rectangle à coins arrondis 257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59" name="Grouper 258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62" name="Ellipse 261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3" name="Ellipse 262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4" name="Ellipse 263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6" name="Ellipse 265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68" name="Ellipse 26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0" name="Ellipse 269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1" name="Ellipse 270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2" name="Ellipse 271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74" name="Ellipse 27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60" name="Rectangle à coins arrondis 259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261" name="Connecteur droit 260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5" name="Rectangle à coins arrondis 254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9" name="Grouper 278"/>
            <p:cNvGrpSpPr/>
            <p:nvPr/>
          </p:nvGrpSpPr>
          <p:grpSpPr>
            <a:xfrm>
              <a:off x="3978588" y="207634"/>
              <a:ext cx="1176139" cy="1835169"/>
              <a:chOff x="669810" y="387387"/>
              <a:chExt cx="1176139" cy="1835169"/>
            </a:xfrm>
          </p:grpSpPr>
          <p:grpSp>
            <p:nvGrpSpPr>
              <p:cNvPr id="280" name="Grouper 279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282" name="ZoneTexte 281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CINES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83" name="Grouper 282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284" name="Rectangle à coins arrondis 283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85" name="Grouper 284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288" name="Ellipse 287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89" name="Ellipse 288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0" name="Ellipse 289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1" name="Ellipse 290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2" name="Ellipse 291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3" name="Ellipse 292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4" name="Ellipse 293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5" name="Ellipse 294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96" name="Ellipse 295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286" name="Rectangle à coins arrondis 285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287" name="Connecteur droit 286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1" name="Rectangle à coins arrondis 280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7" name="Grouper 296"/>
            <p:cNvGrpSpPr/>
            <p:nvPr/>
          </p:nvGrpSpPr>
          <p:grpSpPr>
            <a:xfrm>
              <a:off x="5422689" y="210428"/>
              <a:ext cx="1593911" cy="1835169"/>
              <a:chOff x="463042" y="387387"/>
              <a:chExt cx="1593911" cy="1835169"/>
            </a:xfrm>
          </p:grpSpPr>
          <p:grpSp>
            <p:nvGrpSpPr>
              <p:cNvPr id="298" name="Grouper 297"/>
              <p:cNvGrpSpPr/>
              <p:nvPr/>
            </p:nvGrpSpPr>
            <p:grpSpPr>
              <a:xfrm>
                <a:off x="463042" y="387387"/>
                <a:ext cx="1593911" cy="1835169"/>
                <a:chOff x="463042" y="723662"/>
                <a:chExt cx="1593911" cy="1740135"/>
              </a:xfrm>
            </p:grpSpPr>
            <p:sp>
              <p:nvSpPr>
                <p:cNvPr id="300" name="ZoneTexte 299"/>
                <p:cNvSpPr txBox="1"/>
                <p:nvPr/>
              </p:nvSpPr>
              <p:spPr>
                <a:xfrm>
                  <a:off x="463042" y="723662"/>
                  <a:ext cx="1593911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CERFACS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1" name="Grouper 300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02" name="Rectangle à coins arrondis 301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03" name="Grouper 302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06" name="Ellipse 305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7" name="Ellipse 306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8" name="Ellipse 307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09" name="Ellipse 308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0" name="Ellipse 309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1" name="Ellipse 310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2" name="Ellipse 311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3" name="Ellipse 312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14" name="Ellipse 313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04" name="Rectangle à coins arrondis 303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305" name="Connecteur droit 304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9" name="Rectangle à coins arrondis 298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5" name="Grouper 314"/>
            <p:cNvGrpSpPr/>
            <p:nvPr/>
          </p:nvGrpSpPr>
          <p:grpSpPr>
            <a:xfrm>
              <a:off x="7292314" y="203554"/>
              <a:ext cx="1176139" cy="1835169"/>
              <a:chOff x="669810" y="387387"/>
              <a:chExt cx="1176139" cy="1835169"/>
            </a:xfrm>
          </p:grpSpPr>
          <p:grpSp>
            <p:nvGrpSpPr>
              <p:cNvPr id="316" name="Grouper 315"/>
              <p:cNvGrpSpPr/>
              <p:nvPr/>
            </p:nvGrpSpPr>
            <p:grpSpPr>
              <a:xfrm>
                <a:off x="669810" y="387387"/>
                <a:ext cx="1176139" cy="1835169"/>
                <a:chOff x="669810" y="723662"/>
                <a:chExt cx="1176139" cy="1740135"/>
              </a:xfrm>
            </p:grpSpPr>
            <p:sp>
              <p:nvSpPr>
                <p:cNvPr id="318" name="ZoneTexte 317"/>
                <p:cNvSpPr txBox="1"/>
                <p:nvPr/>
              </p:nvSpPr>
              <p:spPr>
                <a:xfrm>
                  <a:off x="669810" y="723662"/>
                  <a:ext cx="1176139" cy="478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b="1" dirty="0" smtClean="0">
                      <a:solidFill>
                        <a:schemeClr val="bg1"/>
                      </a:solidFill>
                    </a:rPr>
                    <a:t>XXX</a:t>
                  </a:r>
                  <a:endParaRPr lang="fr-FR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19" name="Grouper 318"/>
                <p:cNvGrpSpPr/>
                <p:nvPr/>
              </p:nvGrpSpPr>
              <p:grpSpPr>
                <a:xfrm>
                  <a:off x="669811" y="1168489"/>
                  <a:ext cx="1176138" cy="1295308"/>
                  <a:chOff x="576673" y="1278559"/>
                  <a:chExt cx="1279413" cy="1430773"/>
                </a:xfrm>
              </p:grpSpPr>
              <p:sp>
                <p:nvSpPr>
                  <p:cNvPr id="320" name="Rectangle à coins arrondis 319"/>
                  <p:cNvSpPr/>
                  <p:nvPr/>
                </p:nvSpPr>
                <p:spPr>
                  <a:xfrm>
                    <a:off x="576673" y="1278559"/>
                    <a:ext cx="1279413" cy="1430773"/>
                  </a:xfrm>
                  <a:prstGeom prst="round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21" name="Grouper 320"/>
                  <p:cNvGrpSpPr/>
                  <p:nvPr/>
                </p:nvGrpSpPr>
                <p:grpSpPr>
                  <a:xfrm>
                    <a:off x="699231" y="1336589"/>
                    <a:ext cx="1053580" cy="940446"/>
                    <a:chOff x="690764" y="1353523"/>
                    <a:chExt cx="1053580" cy="940446"/>
                  </a:xfrm>
                </p:grpSpPr>
                <p:sp>
                  <p:nvSpPr>
                    <p:cNvPr id="324" name="Ellipse 323"/>
                    <p:cNvSpPr/>
                    <p:nvPr/>
                  </p:nvSpPr>
                  <p:spPr>
                    <a:xfrm>
                      <a:off x="690764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5" name="Ellipse 324"/>
                    <p:cNvSpPr/>
                    <p:nvPr/>
                  </p:nvSpPr>
                  <p:spPr>
                    <a:xfrm>
                      <a:off x="1511000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6" name="Ellipse 325"/>
                    <p:cNvSpPr/>
                    <p:nvPr/>
                  </p:nvSpPr>
                  <p:spPr>
                    <a:xfrm>
                      <a:off x="1093812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7" name="Ellipse 326"/>
                    <p:cNvSpPr/>
                    <p:nvPr/>
                  </p:nvSpPr>
                  <p:spPr>
                    <a:xfrm>
                      <a:off x="690764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8" name="Ellipse 327"/>
                    <p:cNvSpPr/>
                    <p:nvPr/>
                  </p:nvSpPr>
                  <p:spPr>
                    <a:xfrm>
                      <a:off x="1503929" y="170789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9" name="Ellipse 328"/>
                    <p:cNvSpPr/>
                    <p:nvPr/>
                  </p:nvSpPr>
                  <p:spPr>
                    <a:xfrm>
                      <a:off x="1093812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0" name="Ellipse 329"/>
                    <p:cNvSpPr/>
                    <p:nvPr/>
                  </p:nvSpPr>
                  <p:spPr>
                    <a:xfrm>
                      <a:off x="1503929" y="1353523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1" name="Ellipse 330"/>
                    <p:cNvSpPr/>
                    <p:nvPr/>
                  </p:nvSpPr>
                  <p:spPr>
                    <a:xfrm>
                      <a:off x="1093812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32" name="Ellipse 331"/>
                    <p:cNvSpPr/>
                    <p:nvPr/>
                  </p:nvSpPr>
                  <p:spPr>
                    <a:xfrm>
                      <a:off x="697834" y="2075895"/>
                      <a:ext cx="233344" cy="218074"/>
                    </a:xfrm>
                    <a:prstGeom prst="ellips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322" name="Rectangle à coins arrondis 321"/>
                  <p:cNvSpPr/>
                  <p:nvPr/>
                </p:nvSpPr>
                <p:spPr>
                  <a:xfrm>
                    <a:off x="750946" y="2499372"/>
                    <a:ext cx="957811" cy="16304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00" b="1" dirty="0" smtClean="0"/>
                      <a:t>MQ </a:t>
                    </a:r>
                    <a:r>
                      <a:rPr lang="en-GB" sz="1000" b="1" dirty="0"/>
                      <a:t>Relay</a:t>
                    </a:r>
                  </a:p>
                </p:txBody>
              </p:sp>
              <p:cxnSp>
                <p:nvCxnSpPr>
                  <p:cNvPr id="323" name="Connecteur droit 322"/>
                  <p:cNvCxnSpPr/>
                  <p:nvPr/>
                </p:nvCxnSpPr>
                <p:spPr>
                  <a:xfrm>
                    <a:off x="585139" y="2371027"/>
                    <a:ext cx="1270947" cy="0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7" name="Rectangle à coins arrondis 316"/>
              <p:cNvSpPr/>
              <p:nvPr/>
            </p:nvSpPr>
            <p:spPr>
              <a:xfrm>
                <a:off x="782476" y="1857775"/>
                <a:ext cx="962034" cy="108000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426128" y="2457369"/>
              <a:ext cx="8328405" cy="2506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à coins arrondis 6"/>
            <p:cNvSpPr/>
            <p:nvPr/>
          </p:nvSpPr>
          <p:spPr>
            <a:xfrm>
              <a:off x="706757" y="2255721"/>
              <a:ext cx="7761696" cy="3943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3" name="Connecteur droit avec flèche 432"/>
            <p:cNvCxnSpPr/>
            <p:nvPr/>
          </p:nvCxnSpPr>
          <p:spPr>
            <a:xfrm>
              <a:off x="1270246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Rectangle à coins arrondis 334"/>
            <p:cNvSpPr/>
            <p:nvPr/>
          </p:nvSpPr>
          <p:spPr>
            <a:xfrm>
              <a:off x="986051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5" name="Connecteur droit avec flèche 434"/>
            <p:cNvCxnSpPr/>
            <p:nvPr/>
          </p:nvCxnSpPr>
          <p:spPr>
            <a:xfrm>
              <a:off x="7891179" y="1993927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avec flèche 435"/>
            <p:cNvCxnSpPr/>
            <p:nvPr/>
          </p:nvCxnSpPr>
          <p:spPr>
            <a:xfrm>
              <a:off x="6216896" y="1987163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avec flèche 436"/>
            <p:cNvCxnSpPr/>
            <p:nvPr/>
          </p:nvCxnSpPr>
          <p:spPr>
            <a:xfrm>
              <a:off x="4560852" y="1988102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avec flèche 437"/>
            <p:cNvCxnSpPr/>
            <p:nvPr/>
          </p:nvCxnSpPr>
          <p:spPr>
            <a:xfrm>
              <a:off x="2946646" y="1986150"/>
              <a:ext cx="0" cy="1006373"/>
            </a:xfrm>
            <a:prstGeom prst="straightConnector1">
              <a:avLst/>
            </a:prstGeom>
            <a:ln>
              <a:solidFill>
                <a:schemeClr val="bg2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ectangle à coins arrondis 461"/>
            <p:cNvSpPr/>
            <p:nvPr/>
          </p:nvSpPr>
          <p:spPr>
            <a:xfrm>
              <a:off x="7603848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3" name="Rectangle à coins arrondis 462"/>
            <p:cNvSpPr/>
            <p:nvPr/>
          </p:nvSpPr>
          <p:spPr>
            <a:xfrm>
              <a:off x="5941238" y="2321897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4" name="Rectangle à coins arrondis 463"/>
            <p:cNvSpPr/>
            <p:nvPr/>
          </p:nvSpPr>
          <p:spPr>
            <a:xfrm>
              <a:off x="4280579" y="2321896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465" name="Rectangle à coins arrondis 464"/>
            <p:cNvSpPr/>
            <p:nvPr/>
          </p:nvSpPr>
          <p:spPr>
            <a:xfrm>
              <a:off x="2668681" y="2319171"/>
              <a:ext cx="548658" cy="260433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msg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98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 - Message Flow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61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60400" y="931333"/>
            <a:ext cx="7865533" cy="54525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321732"/>
            <a:ext cx="7583487" cy="49954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Message Flow 1: CC.NODE </a:t>
            </a:r>
            <a:r>
              <a:rPr lang="fr-FR" sz="2800" b="1" dirty="0" smtClean="0">
                <a:solidFill>
                  <a:schemeClr val="tx1"/>
                </a:solidFill>
              </a:rPr>
              <a:t>---&gt; </a:t>
            </a:r>
            <a:r>
              <a:rPr lang="fr-FR" sz="2800" b="1" dirty="0">
                <a:solidFill>
                  <a:schemeClr val="tx1"/>
                </a:solidFill>
              </a:rPr>
              <a:t>CC.MQ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1109135" y="4132267"/>
            <a:ext cx="6993466" cy="2042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MQ Relay @ Computing Centre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ampq</a:t>
            </a:r>
            <a:r>
              <a:rPr lang="en-GB" dirty="0" smtClean="0"/>
              <a:t> + rabbit-</a:t>
            </a:r>
            <a:r>
              <a:rPr lang="en-GB" dirty="0" err="1" smtClean="0"/>
              <a:t>mq</a:t>
            </a:r>
            <a:r>
              <a:rPr lang="en-GB" dirty="0" smtClean="0"/>
              <a:t> + shovel)</a:t>
            </a:r>
            <a:endParaRPr lang="en-GB" dirty="0"/>
          </a:p>
        </p:txBody>
      </p:sp>
      <p:sp>
        <p:nvSpPr>
          <p:cNvPr id="124" name="Rectangle à coins arrondis 123"/>
          <p:cNvSpPr/>
          <p:nvPr/>
        </p:nvSpPr>
        <p:spPr>
          <a:xfrm>
            <a:off x="1109134" y="1151467"/>
            <a:ext cx="6993466" cy="2042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7" name="Grouper 56"/>
          <p:cNvGrpSpPr/>
          <p:nvPr/>
        </p:nvGrpSpPr>
        <p:grpSpPr>
          <a:xfrm>
            <a:off x="1253067" y="1718732"/>
            <a:ext cx="6688666" cy="1295401"/>
            <a:chOff x="657433" y="1624003"/>
            <a:chExt cx="7979228" cy="1501930"/>
          </a:xfrm>
        </p:grpSpPr>
        <p:sp>
          <p:nvSpPr>
            <p:cNvPr id="4" name="Ellipse 3"/>
            <p:cNvSpPr/>
            <p:nvPr/>
          </p:nvSpPr>
          <p:spPr>
            <a:xfrm>
              <a:off x="657433" y="1624003"/>
              <a:ext cx="1842488" cy="150193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>
                  <a:solidFill>
                    <a:srgbClr val="000000"/>
                  </a:solidFill>
                </a:rPr>
                <a:t>simul</a:t>
              </a:r>
              <a:endParaRPr lang="en-GB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(</a:t>
              </a:r>
              <a:r>
                <a:rPr lang="en-GB" sz="1200" dirty="0" err="1" smtClean="0">
                  <a:solidFill>
                    <a:srgbClr val="000000"/>
                  </a:solidFill>
                </a:rPr>
                <a:t>fortran</a:t>
              </a:r>
              <a:r>
                <a:rPr lang="en-GB" sz="1200" dirty="0" smtClean="0">
                  <a:solidFill>
                    <a:srgbClr val="000000"/>
                  </a:solidFill>
                </a:rPr>
                <a:t>)</a:t>
              </a:r>
              <a:endParaRPr lang="en-GB" sz="1200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3805771" y="1924566"/>
              <a:ext cx="1684866" cy="939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err="1" smtClean="0"/>
                <a:t>liblIGCM</a:t>
              </a:r>
              <a:endParaRPr lang="en-GB" b="1" dirty="0" smtClean="0"/>
            </a:p>
            <a:p>
              <a:pPr algn="ctr"/>
              <a:r>
                <a:rPr lang="en-GB" sz="1200" dirty="0" smtClean="0"/>
                <a:t>(</a:t>
              </a:r>
              <a:r>
                <a:rPr lang="en-GB" sz="1200" dirty="0" err="1" smtClean="0"/>
                <a:t>ksh</a:t>
              </a:r>
              <a:r>
                <a:rPr lang="en-GB" sz="1200" dirty="0" smtClean="0"/>
                <a:t>)</a:t>
              </a:r>
              <a:endParaRPr lang="en-GB" sz="1200" dirty="0"/>
            </a:p>
          </p:txBody>
        </p:sp>
        <p:sp>
          <p:nvSpPr>
            <p:cNvPr id="99" name="Rectangle à coins arrondis 98"/>
            <p:cNvSpPr/>
            <p:nvPr/>
          </p:nvSpPr>
          <p:spPr>
            <a:xfrm>
              <a:off x="6951794" y="1905068"/>
              <a:ext cx="1684867" cy="939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MQ client</a:t>
              </a:r>
            </a:p>
            <a:p>
              <a:pPr algn="ctr"/>
              <a:r>
                <a:rPr lang="en-GB" sz="1200" dirty="0" smtClean="0"/>
                <a:t>(c)</a:t>
              </a:r>
              <a:endParaRPr lang="en-GB" sz="1200" dirty="0"/>
            </a:p>
          </p:txBody>
        </p:sp>
        <p:cxnSp>
          <p:nvCxnSpPr>
            <p:cNvPr id="9" name="Connecteur en angle 8"/>
            <p:cNvCxnSpPr>
              <a:stCxn id="4" idx="6"/>
              <a:endCxn id="5" idx="1"/>
            </p:cNvCxnSpPr>
            <p:nvPr/>
          </p:nvCxnSpPr>
          <p:spPr>
            <a:xfrm>
              <a:off x="2499921" y="2374969"/>
              <a:ext cx="1305850" cy="19498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en angle 36"/>
            <p:cNvCxnSpPr>
              <a:stCxn id="99" idx="1"/>
              <a:endCxn id="5" idx="3"/>
            </p:cNvCxnSpPr>
            <p:nvPr/>
          </p:nvCxnSpPr>
          <p:spPr>
            <a:xfrm rot="10800000" flipV="1">
              <a:off x="5490638" y="2374968"/>
              <a:ext cx="1461156" cy="19498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à coins arrondis 37"/>
            <p:cNvSpPr/>
            <p:nvPr/>
          </p:nvSpPr>
          <p:spPr>
            <a:xfrm>
              <a:off x="2839827" y="2233599"/>
              <a:ext cx="636127" cy="304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args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à coins arrondis 111"/>
            <p:cNvSpPr/>
            <p:nvPr/>
          </p:nvSpPr>
          <p:spPr>
            <a:xfrm>
              <a:off x="5915190" y="2242066"/>
              <a:ext cx="628278" cy="3048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args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1176855" y="1109002"/>
            <a:ext cx="685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</a:rPr>
              <a:t>Compute Node @ Computing Centre</a:t>
            </a:r>
            <a:endParaRPr lang="en-GB" sz="2800" b="1" dirty="0">
              <a:solidFill>
                <a:schemeClr val="bg1"/>
              </a:solidFill>
            </a:endParaRPr>
          </a:p>
        </p:txBody>
      </p:sp>
      <p:cxnSp>
        <p:nvCxnSpPr>
          <p:cNvPr id="50" name="Connecteur droit 49"/>
          <p:cNvCxnSpPr>
            <a:stCxn id="3" idx="1"/>
            <a:endCxn id="3" idx="3"/>
          </p:cNvCxnSpPr>
          <p:nvPr/>
        </p:nvCxnSpPr>
        <p:spPr>
          <a:xfrm>
            <a:off x="660400" y="3657600"/>
            <a:ext cx="786553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109135" y="3412065"/>
            <a:ext cx="6993466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cxnSp>
        <p:nvCxnSpPr>
          <p:cNvPr id="40" name="Connecteur en angle 39"/>
          <p:cNvCxnSpPr>
            <a:stCxn id="99" idx="2"/>
            <a:endCxn id="114" idx="0"/>
          </p:cNvCxnSpPr>
          <p:nvPr/>
        </p:nvCxnSpPr>
        <p:spPr>
          <a:xfrm rot="5400000">
            <a:off x="5240437" y="2137149"/>
            <a:ext cx="1360550" cy="2629687"/>
          </a:xfrm>
          <a:prstGeom prst="bentConnector3">
            <a:avLst>
              <a:gd name="adj1" fmla="val 64313"/>
            </a:avLst>
          </a:prstGeom>
          <a:ln>
            <a:solidFill>
              <a:schemeClr val="bg2">
                <a:lumMod val="20000"/>
                <a:lumOff val="8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à coins arrondis 135"/>
          <p:cNvSpPr/>
          <p:nvPr/>
        </p:nvSpPr>
        <p:spPr>
          <a:xfrm>
            <a:off x="5722758" y="3507712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1380068" y="3456910"/>
            <a:ext cx="307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FFFF"/>
                </a:solidFill>
              </a:rPr>
              <a:t>tcp/ip</a:t>
            </a:r>
            <a:r>
              <a:rPr lang="en-GB" sz="1600" b="1" dirty="0" smtClean="0">
                <a:solidFill>
                  <a:srgbClr val="FFFFFF"/>
                </a:solidFill>
              </a:rPr>
              <a:t>  </a:t>
            </a:r>
            <a:r>
              <a:rPr lang="en-GB" sz="1400" dirty="0" smtClean="0">
                <a:solidFill>
                  <a:srgbClr val="FFFFFF"/>
                </a:solidFill>
              </a:rPr>
              <a:t>(port = 5762)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3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/>
          <p:cNvCxnSpPr/>
          <p:nvPr/>
        </p:nvCxnSpPr>
        <p:spPr>
          <a:xfrm flipV="1">
            <a:off x="702734" y="3708401"/>
            <a:ext cx="7823199" cy="84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1109135" y="3445933"/>
            <a:ext cx="6993466" cy="49953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https ???</a:t>
            </a:r>
            <a:endParaRPr lang="en-GB" sz="20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9463" y="304798"/>
            <a:ext cx="7583487" cy="499540"/>
          </a:xfrm>
        </p:spPr>
        <p:txBody>
          <a:bodyPr/>
          <a:lstStyle/>
          <a:p>
            <a:pPr algn="ctr"/>
            <a:r>
              <a:rPr lang="fr-FR" sz="2800" b="1" dirty="0">
                <a:solidFill>
                  <a:srgbClr val="000000"/>
                </a:solidFill>
              </a:rPr>
              <a:t>Message Flow </a:t>
            </a:r>
            <a:r>
              <a:rPr lang="fr-FR" sz="2800" b="1" dirty="0" smtClean="0">
                <a:solidFill>
                  <a:srgbClr val="000000"/>
                </a:solidFill>
              </a:rPr>
              <a:t>2: CC.MQ ---&gt; IPSL.MQ</a:t>
            </a:r>
            <a:endParaRPr lang="fr-FR" sz="2800" b="1" dirty="0">
              <a:solidFill>
                <a:srgbClr val="000000"/>
              </a:solidFill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60400" y="888995"/>
            <a:ext cx="7865533" cy="2387600"/>
            <a:chOff x="660400" y="1041401"/>
            <a:chExt cx="7865533" cy="2387600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660400" y="1041401"/>
              <a:ext cx="7865533" cy="23876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09134" y="1217382"/>
              <a:ext cx="6993466" cy="1771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/>
                <a:t>MQ Relay @ Computing Centre</a:t>
              </a:r>
            </a:p>
            <a:p>
              <a:pPr algn="ctr"/>
              <a:r>
                <a:rPr lang="en-GB" dirty="0" smtClean="0"/>
                <a:t>(</a:t>
              </a:r>
              <a:r>
                <a:rPr lang="en-GB" dirty="0" err="1" smtClean="0"/>
                <a:t>ampq</a:t>
              </a:r>
              <a:r>
                <a:rPr lang="en-GB" dirty="0" smtClean="0"/>
                <a:t> + rabbit-</a:t>
              </a:r>
              <a:r>
                <a:rPr lang="en-GB" dirty="0" err="1" smtClean="0"/>
                <a:t>mq</a:t>
              </a:r>
              <a:r>
                <a:rPr lang="en-GB" dirty="0" smtClean="0"/>
                <a:t> + shovel)</a:t>
              </a:r>
              <a:endParaRPr lang="en-GB" dirty="0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1838247" y="2739872"/>
              <a:ext cx="1362154" cy="49741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shovel</a:t>
              </a:r>
            </a:p>
            <a:p>
              <a:pPr algn="ctr"/>
              <a:r>
                <a:rPr lang="en-GB" sz="1200" dirty="0" smtClean="0"/>
                <a:t>(</a:t>
              </a:r>
              <a:r>
                <a:rPr lang="en-GB" sz="1200" dirty="0" err="1" smtClean="0"/>
                <a:t>ini</a:t>
              </a:r>
              <a:r>
                <a:rPr lang="en-GB" sz="1200" dirty="0" smtClean="0"/>
                <a:t>)</a:t>
              </a:r>
              <a:endParaRPr lang="en-GB" sz="1200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5799666" y="2669114"/>
              <a:ext cx="1413933" cy="48895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</a:t>
              </a:r>
              <a:r>
                <a:rPr lang="en-GB" sz="1600" dirty="0" smtClean="0"/>
                <a:t>ailover ???</a:t>
              </a:r>
            </a:p>
            <a:p>
              <a:pPr algn="ctr"/>
              <a:r>
                <a:rPr lang="en-GB" sz="1200" dirty="0" smtClean="0"/>
                <a:t>(python)</a:t>
              </a:r>
              <a:endParaRPr lang="en-GB" sz="1200" dirty="0"/>
            </a:p>
          </p:txBody>
        </p:sp>
      </p:grpSp>
      <p:grpSp>
        <p:nvGrpSpPr>
          <p:cNvPr id="31" name="Grouper 30"/>
          <p:cNvGrpSpPr/>
          <p:nvPr/>
        </p:nvGrpSpPr>
        <p:grpSpPr>
          <a:xfrm>
            <a:off x="702734" y="4157145"/>
            <a:ext cx="7865533" cy="2412988"/>
            <a:chOff x="702734" y="4148678"/>
            <a:chExt cx="7865533" cy="2412988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02734" y="4148678"/>
              <a:ext cx="7865533" cy="241298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1109134" y="4528011"/>
              <a:ext cx="6993466" cy="1771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/>
                <a:t>MQ Cluster @ IPSL</a:t>
              </a:r>
            </a:p>
            <a:p>
              <a:pPr algn="ctr"/>
              <a:r>
                <a:rPr lang="en-GB" dirty="0" smtClean="0"/>
                <a:t>(ampqs + rabbit-</a:t>
              </a:r>
              <a:r>
                <a:rPr lang="en-GB" dirty="0" err="1" smtClean="0"/>
                <a:t>mq</a:t>
              </a:r>
              <a:r>
                <a:rPr lang="en-GB" dirty="0" smtClean="0"/>
                <a:t> + shovel)</a:t>
              </a:r>
              <a:endParaRPr lang="en-GB" dirty="0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4763968" y="4270684"/>
              <a:ext cx="1362154" cy="49741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shovel</a:t>
              </a:r>
            </a:p>
            <a:p>
              <a:pPr algn="ctr"/>
              <a:r>
                <a:rPr lang="en-GB" sz="1200" dirty="0" smtClean="0"/>
                <a:t>(</a:t>
              </a:r>
              <a:r>
                <a:rPr lang="en-GB" sz="1200" dirty="0" err="1" smtClean="0"/>
                <a:t>ini</a:t>
              </a:r>
              <a:r>
                <a:rPr lang="en-GB" sz="1200" dirty="0" smtClean="0"/>
                <a:t>)</a:t>
              </a:r>
              <a:endParaRPr lang="en-GB" sz="1200" dirty="0"/>
            </a:p>
          </p:txBody>
        </p:sp>
      </p:grpSp>
      <p:cxnSp>
        <p:nvCxnSpPr>
          <p:cNvPr id="12" name="Connecteur en angle 11"/>
          <p:cNvCxnSpPr>
            <a:stCxn id="17" idx="2"/>
          </p:cNvCxnSpPr>
          <p:nvPr/>
        </p:nvCxnSpPr>
        <p:spPr>
          <a:xfrm rot="16200000" flipH="1">
            <a:off x="2337269" y="3266939"/>
            <a:ext cx="1451595" cy="1087485"/>
          </a:xfrm>
          <a:prstGeom prst="bentConnector3">
            <a:avLst>
              <a:gd name="adj1" fmla="val 42418"/>
            </a:avLst>
          </a:prstGeom>
          <a:ln>
            <a:solidFill>
              <a:schemeClr val="bg1">
                <a:lumMod val="75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39" idx="0"/>
            <a:endCxn id="18" idx="2"/>
          </p:cNvCxnSpPr>
          <p:nvPr/>
        </p:nvCxnSpPr>
        <p:spPr>
          <a:xfrm rot="5400000" flipH="1" flipV="1">
            <a:off x="5339094" y="3111612"/>
            <a:ext cx="1273490" cy="1061588"/>
          </a:xfrm>
          <a:prstGeom prst="bentConnector3">
            <a:avLst>
              <a:gd name="adj1" fmla="val 45346"/>
            </a:avLst>
          </a:prstGeom>
          <a:ln>
            <a:solidFill>
              <a:schemeClr val="bg1">
                <a:lumMod val="75000"/>
              </a:schemeClr>
            </a:solidFill>
            <a:headEnd type="oval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2725558" y="3537578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671958" y="3541580"/>
            <a:ext cx="643466" cy="30777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</a:rPr>
              <a:t>msg</a:t>
            </a:r>
            <a:endParaRPr lang="en-GB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1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é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3950</TotalTime>
  <Words>1684</Words>
  <Application>Microsoft Macintosh PowerPoint</Application>
  <PresentationFormat>Présentation à l'écran (4:3)</PresentationFormat>
  <Paragraphs>380</Paragraphs>
  <Slides>44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Révolution</vt:lpstr>
      <vt:lpstr>IPSL - PRODIGUER  </vt:lpstr>
      <vt:lpstr>I - Platform Overview  </vt:lpstr>
      <vt:lpstr>Aujhourd’hui  </vt:lpstr>
      <vt:lpstr>Présentation PowerPoint</vt:lpstr>
      <vt:lpstr>Demain  ( = Aujhourd’hui + Messaging Platform)</vt:lpstr>
      <vt:lpstr>Présentation PowerPoint</vt:lpstr>
      <vt:lpstr>II - Message Flow  </vt:lpstr>
      <vt:lpstr>Message Flow 1: CC.NODE ---&gt; CC.MQ</vt:lpstr>
      <vt:lpstr>Message Flow 2: CC.MQ ---&gt; IPSL.MQ</vt:lpstr>
      <vt:lpstr>Message Flow 3: IPSL.MQ &lt;---&gt; IPSL.MQ-APP</vt:lpstr>
      <vt:lpstr>Message Flow 4: IPSL.MQ-APP ---&gt; Other</vt:lpstr>
      <vt:lpstr>Message Flow 4: IPSL.API ---&gt; IPSL.FE</vt:lpstr>
      <vt:lpstr>III - Message Content  </vt:lpstr>
      <vt:lpstr>Message Content Header = AMPQ Basic Properties</vt:lpstr>
      <vt:lpstr>AMPQ Basic Properties</vt:lpstr>
      <vt:lpstr>AMPQ Basic Properties</vt:lpstr>
      <vt:lpstr>AMPQ Basic Properties</vt:lpstr>
      <vt:lpstr>AMPQ Basic Properties</vt:lpstr>
      <vt:lpstr>AMPQ Basic Properties</vt:lpstr>
      <vt:lpstr>AMPQ Basic Properties</vt:lpstr>
      <vt:lpstr>Message Content Body = text blob</vt:lpstr>
      <vt:lpstr>Message Content</vt:lpstr>
      <vt:lpstr>IV - Security  </vt:lpstr>
      <vt:lpstr>Security Transport Level = SSL</vt:lpstr>
      <vt:lpstr>Security : Transport Level</vt:lpstr>
      <vt:lpstr>Security : Transport Level</vt:lpstr>
      <vt:lpstr>Security : Transport Level</vt:lpstr>
      <vt:lpstr>Security Authentication = SASL</vt:lpstr>
      <vt:lpstr>Security : Authentication</vt:lpstr>
      <vt:lpstr>Security Authorization = Permissions</vt:lpstr>
      <vt:lpstr>Security : Authorization</vt:lpstr>
      <vt:lpstr>V - Message Durability  </vt:lpstr>
      <vt:lpstr>Availability</vt:lpstr>
      <vt:lpstr>Durability</vt:lpstr>
      <vt:lpstr>Reliabilty</vt:lpstr>
      <vt:lpstr>VI - Message Routing  </vt:lpstr>
      <vt:lpstr>Message Routing</vt:lpstr>
      <vt:lpstr>VII – RabbitMQ  </vt:lpstr>
      <vt:lpstr>RabbitMQ - Configuration</vt:lpstr>
      <vt:lpstr>RabbitMQ - Operations</vt:lpstr>
      <vt:lpstr>RabbitMQ - Distribution</vt:lpstr>
      <vt:lpstr>VIII – Further Info  </vt:lpstr>
      <vt:lpstr>Further Info</vt:lpstr>
      <vt:lpstr>Message Routing</vt:lpstr>
    </vt:vector>
  </TitlesOfParts>
  <Company>IPSL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IPSL - CONVERGENCE  </dc:title>
  <dc:creator>Mark Morgan</dc:creator>
  <cp:lastModifiedBy>Mark Morgan</cp:lastModifiedBy>
  <cp:revision>486</cp:revision>
  <dcterms:created xsi:type="dcterms:W3CDTF">2013-10-28T10:12:34Z</dcterms:created>
  <dcterms:modified xsi:type="dcterms:W3CDTF">2013-11-12T14:28:46Z</dcterms:modified>
</cp:coreProperties>
</file>