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14" r:id="rId2"/>
    <p:sldId id="317" r:id="rId3"/>
    <p:sldId id="331" r:id="rId4"/>
    <p:sldId id="332" r:id="rId5"/>
    <p:sldId id="330" r:id="rId6"/>
    <p:sldId id="262" r:id="rId7"/>
    <p:sldId id="257" r:id="rId8"/>
    <p:sldId id="320" r:id="rId9"/>
    <p:sldId id="321" r:id="rId10"/>
    <p:sldId id="260" r:id="rId11"/>
    <p:sldId id="271" r:id="rId12"/>
    <p:sldId id="261" r:id="rId13"/>
    <p:sldId id="327" r:id="rId14"/>
    <p:sldId id="328" r:id="rId15"/>
    <p:sldId id="32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6" autoAdjust="0"/>
    <p:restoredTop sz="99774" autoAdjust="0"/>
  </p:normalViewPr>
  <p:slideViewPr>
    <p:cSldViewPr snapToGrid="0" snapToObjects="1">
      <p:cViewPr>
        <p:scale>
          <a:sx n="139" d="100"/>
          <a:sy n="139" d="100"/>
        </p:scale>
        <p:origin x="-87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84A35-C50D-6C41-99A6-4DBFD334B8D6}" type="datetimeFigureOut">
              <a:rPr lang="fr-FR" smtClean="0"/>
              <a:t>15/04/15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472BD-63D3-634D-A838-C38D6CF2C3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86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dsdqsdsdsqdsqdsqdsq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01180" y="817558"/>
            <a:ext cx="7931151" cy="1470025"/>
          </a:xfrm>
        </p:spPr>
        <p:txBody>
          <a:bodyPr/>
          <a:lstStyle/>
          <a:p>
            <a:r>
              <a:rPr lang="fr-FR" sz="4800" dirty="0" smtClean="0"/>
              <a:t>EGU Vienna 2015		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6264" y="2667000"/>
            <a:ext cx="8746067" cy="1752600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Supervising simulations with the Prodiguer Messaging Platform </a:t>
            </a:r>
          </a:p>
          <a:p>
            <a:endParaRPr lang="en-US" sz="2400" b="1" dirty="0" smtClean="0">
              <a:effectLst/>
            </a:endParaRPr>
          </a:p>
          <a:p>
            <a:r>
              <a:rPr lang="en-US" sz="2400" dirty="0"/>
              <a:t>Mark A. Greenslade, Nicolas </a:t>
            </a:r>
            <a:r>
              <a:rPr lang="en-US" sz="2400" dirty="0" err="1"/>
              <a:t>Carenton</a:t>
            </a:r>
            <a:r>
              <a:rPr lang="en-US" sz="2400" dirty="0"/>
              <a:t>, </a:t>
            </a:r>
            <a:r>
              <a:rPr lang="en-US" sz="2400" dirty="0" err="1"/>
              <a:t>Sebastien</a:t>
            </a:r>
            <a:r>
              <a:rPr lang="en-US" sz="2400" dirty="0"/>
              <a:t> </a:t>
            </a:r>
            <a:r>
              <a:rPr lang="en-US" sz="2400" dirty="0" err="1"/>
              <a:t>Denvil</a:t>
            </a:r>
            <a:r>
              <a:rPr lang="en-US" sz="2400" dirty="0"/>
              <a:t> </a:t>
            </a:r>
          </a:p>
          <a:p>
            <a:r>
              <a:rPr lang="en-US" sz="2400" b="1" dirty="0" smtClean="0"/>
              <a:t>Institut Pierre Simon Laplace, Paris, France</a:t>
            </a:r>
            <a:endParaRPr lang="en-US" sz="2400" dirty="0">
              <a:effectLst/>
            </a:endParaRPr>
          </a:p>
        </p:txBody>
      </p:sp>
      <p:pic>
        <p:nvPicPr>
          <p:cNvPr id="5" name="Picture 4" descr="site-logo-ipsl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5" y="5480283"/>
            <a:ext cx="1905000" cy="1028700"/>
          </a:xfrm>
          <a:prstGeom prst="rect">
            <a:avLst/>
          </a:prstGeom>
          <a:solidFill>
            <a:schemeClr val="bg1"/>
          </a:solidFill>
          <a:effectLst/>
        </p:spPr>
      </p:pic>
    </p:spTree>
    <p:extLst>
      <p:ext uri="{BB962C8B-B14F-4D97-AF65-F5344CB8AC3E}">
        <p14:creationId xmlns:p14="http://schemas.microsoft.com/office/powerpoint/2010/main" val="398377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137" y="279397"/>
            <a:ext cx="8726939" cy="499540"/>
          </a:xfrm>
        </p:spPr>
        <p:txBody>
          <a:bodyPr/>
          <a:lstStyle/>
          <a:p>
            <a:pPr algn="ctr"/>
            <a:r>
              <a:rPr lang="fr-FR" sz="3600" u="sng" dirty="0" smtClean="0"/>
              <a:t>Flow </a:t>
            </a:r>
            <a:r>
              <a:rPr lang="fr-FR" sz="3600" u="sng" dirty="0"/>
              <a:t>3</a:t>
            </a:r>
            <a:r>
              <a:rPr lang="fr-FR" sz="3600" u="sng" dirty="0" smtClean="0"/>
              <a:t>: IPSL.MQ &lt;---&gt; IPSL.MQ-APP</a:t>
            </a:r>
            <a:endParaRPr lang="fr-FR" sz="3600" u="sng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21733" y="931336"/>
            <a:ext cx="8534399" cy="219286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à coins arrondis 21"/>
          <p:cNvSpPr/>
          <p:nvPr/>
        </p:nvSpPr>
        <p:spPr>
          <a:xfrm>
            <a:off x="484490" y="1132875"/>
            <a:ext cx="8202310" cy="1771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MQ Cluster @ IPSL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ampqs</a:t>
            </a:r>
            <a:r>
              <a:rPr lang="en-GB" dirty="0" smtClean="0"/>
              <a:t> + rabbit-</a:t>
            </a:r>
            <a:r>
              <a:rPr lang="en-GB" dirty="0" err="1" smtClean="0"/>
              <a:t>mq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60" name="Connecteur droit 59"/>
          <p:cNvCxnSpPr/>
          <p:nvPr/>
        </p:nvCxnSpPr>
        <p:spPr>
          <a:xfrm>
            <a:off x="321733" y="3657600"/>
            <a:ext cx="84280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18066" y="3412065"/>
            <a:ext cx="7874001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287869" y="4129606"/>
            <a:ext cx="8599938" cy="24129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20948" y="5918201"/>
            <a:ext cx="815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MQ APPS @ IPSL</a:t>
            </a:r>
            <a:endParaRPr lang="en-GB" sz="2800" b="1" dirty="0">
              <a:solidFill>
                <a:srgbClr val="FFFFFF"/>
              </a:solidFill>
            </a:endParaRPr>
          </a:p>
        </p:txBody>
      </p:sp>
      <p:grpSp>
        <p:nvGrpSpPr>
          <p:cNvPr id="39" name="Grouper 38"/>
          <p:cNvGrpSpPr/>
          <p:nvPr/>
        </p:nvGrpSpPr>
        <p:grpSpPr>
          <a:xfrm>
            <a:off x="372535" y="4377268"/>
            <a:ext cx="4749796" cy="1447800"/>
            <a:chOff x="431804" y="4377268"/>
            <a:chExt cx="4644470" cy="1447800"/>
          </a:xfrm>
        </p:grpSpPr>
        <p:sp>
          <p:nvSpPr>
            <p:cNvPr id="71" name="Rectangle à coins arrondis 70"/>
            <p:cNvSpPr/>
            <p:nvPr/>
          </p:nvSpPr>
          <p:spPr>
            <a:xfrm>
              <a:off x="431805" y="4377268"/>
              <a:ext cx="4644469" cy="1447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526834" y="4555066"/>
              <a:ext cx="1056457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sim-mon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655248" y="4555066"/>
              <a:ext cx="1056457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metrics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785307" y="4555066"/>
              <a:ext cx="1056457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esg</a:t>
              </a:r>
              <a:r>
                <a:rPr lang="en-GB" sz="1600" b="1" dirty="0" smtClean="0"/>
                <a:t>-f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3918745" y="4555066"/>
              <a:ext cx="1056457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/>
                <a:t>e</a:t>
              </a:r>
              <a:r>
                <a:rPr lang="en-GB" sz="1600" b="1" dirty="0" err="1" smtClean="0"/>
                <a:t>s</a:t>
              </a:r>
              <a:r>
                <a:rPr lang="en-GB" sz="1600" b="1" dirty="0" smtClean="0"/>
                <a:t>-doc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1804" y="5379534"/>
              <a:ext cx="464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FFFFFF"/>
                  </a:solidFill>
                </a:rPr>
                <a:t>primary </a:t>
              </a:r>
              <a:endParaRPr lang="en-GB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5203022" y="4394196"/>
            <a:ext cx="3606794" cy="1447800"/>
            <a:chOff x="2904074" y="4377268"/>
            <a:chExt cx="3606794" cy="1447800"/>
          </a:xfrm>
        </p:grpSpPr>
        <p:sp>
          <p:nvSpPr>
            <p:cNvPr id="73" name="Rectangle à coins arrondis 72"/>
            <p:cNvSpPr/>
            <p:nvPr/>
          </p:nvSpPr>
          <p:spPr>
            <a:xfrm>
              <a:off x="2904074" y="4377268"/>
              <a:ext cx="3606793" cy="1447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3012269" y="4555066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api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4161418" y="4555066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smtp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5333770" y="4555066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img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2929474" y="5379534"/>
              <a:ext cx="3581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FFFFFF"/>
                  </a:solidFill>
                </a:rPr>
                <a:t>secondary</a:t>
              </a:r>
              <a:endParaRPr lang="en-GB" b="1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7" name="Connecteur droit avec flèche 16"/>
          <p:cNvCxnSpPr>
            <a:stCxn id="71" idx="0"/>
          </p:cNvCxnSpPr>
          <p:nvPr/>
        </p:nvCxnSpPr>
        <p:spPr>
          <a:xfrm flipV="1">
            <a:off x="2747434" y="2921003"/>
            <a:ext cx="0" cy="1456265"/>
          </a:xfrm>
          <a:prstGeom prst="straightConnector1">
            <a:avLst/>
          </a:prstGeom>
          <a:ln w="50800">
            <a:solidFill>
              <a:schemeClr val="bg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à coins arrondis 73"/>
          <p:cNvSpPr/>
          <p:nvPr/>
        </p:nvSpPr>
        <p:spPr>
          <a:xfrm>
            <a:off x="2425701" y="3499246"/>
            <a:ext cx="643466" cy="30777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msg</a:t>
            </a:r>
            <a:endParaRPr lang="en-GB" sz="1400" b="1" dirty="0">
              <a:solidFill>
                <a:srgbClr val="000000"/>
              </a:solidFill>
            </a:endParaRPr>
          </a:p>
        </p:txBody>
      </p:sp>
      <p:cxnSp>
        <p:nvCxnSpPr>
          <p:cNvPr id="79" name="Connecteur droit avec flèche 78"/>
          <p:cNvCxnSpPr/>
          <p:nvPr/>
        </p:nvCxnSpPr>
        <p:spPr>
          <a:xfrm flipV="1">
            <a:off x="6921506" y="2904075"/>
            <a:ext cx="0" cy="1473193"/>
          </a:xfrm>
          <a:prstGeom prst="straightConnector1">
            <a:avLst/>
          </a:prstGeom>
          <a:ln w="50800">
            <a:solidFill>
              <a:schemeClr val="bg2">
                <a:lumMod val="20000"/>
                <a:lumOff val="8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à coins arrondis 79"/>
          <p:cNvSpPr/>
          <p:nvPr/>
        </p:nvSpPr>
        <p:spPr>
          <a:xfrm>
            <a:off x="6591309" y="3499246"/>
            <a:ext cx="643466" cy="30777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msg</a:t>
            </a:r>
            <a:endParaRPr lang="en-GB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9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9463" y="279397"/>
            <a:ext cx="7583487" cy="499540"/>
          </a:xfrm>
        </p:spPr>
        <p:txBody>
          <a:bodyPr/>
          <a:lstStyle/>
          <a:p>
            <a:pPr algn="ctr"/>
            <a:r>
              <a:rPr lang="fr-FR" sz="3600" b="1" u="sng" dirty="0" smtClean="0"/>
              <a:t>Flow 4: IPSL.MQ-APP ---&gt; </a:t>
            </a:r>
            <a:r>
              <a:rPr lang="fr-FR" sz="3600" b="1" u="sng" dirty="0" err="1" smtClean="0"/>
              <a:t>Other</a:t>
            </a:r>
            <a:endParaRPr lang="fr-FR" sz="3600" b="1" u="sng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270935" y="869939"/>
            <a:ext cx="8599938" cy="23473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270935" y="948264"/>
            <a:ext cx="8599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MQ APPS @ IPSL</a:t>
            </a:r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338669" y="1595959"/>
            <a:ext cx="4749795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er 3"/>
          <p:cNvGrpSpPr/>
          <p:nvPr/>
        </p:nvGrpSpPr>
        <p:grpSpPr>
          <a:xfrm>
            <a:off x="435853" y="2120904"/>
            <a:ext cx="4549247" cy="781034"/>
            <a:chOff x="435853" y="2154772"/>
            <a:chExt cx="4549247" cy="781034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435853" y="2154772"/>
              <a:ext cx="1080415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sim-mon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589857" y="2154772"/>
              <a:ext cx="1080415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metrics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745543" y="2154772"/>
              <a:ext cx="1080415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esg</a:t>
              </a:r>
              <a:r>
                <a:rPr lang="en-GB" sz="1600" b="1" dirty="0" smtClean="0"/>
                <a:t>-f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3904685" y="2154772"/>
              <a:ext cx="1080415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/>
                <a:t>e</a:t>
              </a:r>
              <a:r>
                <a:rPr lang="en-GB" sz="1600" b="1" dirty="0" err="1" smtClean="0"/>
                <a:t>s</a:t>
              </a:r>
              <a:r>
                <a:rPr lang="en-GB" sz="1600" b="1" dirty="0" smtClean="0"/>
                <a:t>-doc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338668" y="1641454"/>
            <a:ext cx="474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FFFF"/>
                </a:solidFill>
              </a:rPr>
              <a:t>primary 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5169155" y="1612887"/>
            <a:ext cx="3606793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er 6"/>
          <p:cNvGrpSpPr/>
          <p:nvPr/>
        </p:nvGrpSpPr>
        <p:grpSpPr>
          <a:xfrm>
            <a:off x="5262291" y="2120904"/>
            <a:ext cx="3401501" cy="781034"/>
            <a:chOff x="5194555" y="3543285"/>
            <a:chExt cx="3401501" cy="781034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5194555" y="3543285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api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6343704" y="3543285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smtp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7516056" y="3543285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cv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</p:grpSp>
      <p:sp>
        <p:nvSpPr>
          <p:cNvPr id="72" name="ZoneTexte 71"/>
          <p:cNvSpPr txBox="1"/>
          <p:nvPr/>
        </p:nvSpPr>
        <p:spPr>
          <a:xfrm>
            <a:off x="5194555" y="1666855"/>
            <a:ext cx="358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FFFF"/>
                </a:solidFill>
              </a:rPr>
              <a:t>secondary</a:t>
            </a:r>
            <a:endParaRPr lang="en-GB" b="1" dirty="0">
              <a:solidFill>
                <a:srgbClr val="FFFFFF"/>
              </a:solidFill>
            </a:endParaRPr>
          </a:p>
        </p:txBody>
      </p:sp>
      <p:grpSp>
        <p:nvGrpSpPr>
          <p:cNvPr id="13" name="Grouper 12"/>
          <p:cNvGrpSpPr/>
          <p:nvPr/>
        </p:nvGrpSpPr>
        <p:grpSpPr>
          <a:xfrm>
            <a:off x="270935" y="4167706"/>
            <a:ext cx="8599938" cy="1928294"/>
            <a:chOff x="270935" y="3549639"/>
            <a:chExt cx="8599938" cy="1200161"/>
          </a:xfrm>
        </p:grpSpPr>
        <p:sp>
          <p:nvSpPr>
            <p:cNvPr id="89" name="Rectangle à coins arrondis 88"/>
            <p:cNvSpPr/>
            <p:nvPr/>
          </p:nvSpPr>
          <p:spPr>
            <a:xfrm>
              <a:off x="270935" y="3549639"/>
              <a:ext cx="8599938" cy="12001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473006" y="3778330"/>
              <a:ext cx="2197266" cy="75138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DB’s </a:t>
              </a:r>
              <a:r>
                <a:rPr lang="en-GB" sz="1600" b="1" dirty="0" smtClean="0"/>
                <a:t>@ </a:t>
              </a:r>
              <a:r>
                <a:rPr lang="en-GB" sz="1600" b="1" dirty="0" smtClean="0"/>
                <a:t>IPSL</a:t>
              </a:r>
            </a:p>
            <a:p>
              <a:pPr algn="ctr"/>
              <a:r>
                <a:rPr lang="en-GB" sz="1100" dirty="0" smtClean="0"/>
                <a:t>(Relational, NO-SQL, Graph)</a:t>
              </a:r>
              <a:endParaRPr lang="en-GB" sz="1100" dirty="0"/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2735823" y="3778330"/>
              <a:ext cx="1090135" cy="7513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API</a:t>
              </a:r>
            </a:p>
            <a:p>
              <a:pPr algn="ctr"/>
              <a:r>
                <a:rPr lang="en-GB" sz="1400" dirty="0" smtClean="0"/>
                <a:t>@ ESG-F</a:t>
              </a:r>
              <a:endParaRPr lang="en-GB" sz="1400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411441" y="3778330"/>
              <a:ext cx="1080000" cy="7513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SMTP </a:t>
              </a:r>
            </a:p>
            <a:p>
              <a:pPr algn="ctr"/>
              <a:r>
                <a:rPr lang="en-GB" sz="1400" dirty="0" smtClean="0"/>
                <a:t>@ IPSL</a:t>
              </a:r>
              <a:endParaRPr lang="en-GB" sz="1400" dirty="0"/>
            </a:p>
          </p:txBody>
        </p:sp>
        <p:sp>
          <p:nvSpPr>
            <p:cNvPr id="40" name="Rectangle à coins arrondis 39"/>
            <p:cNvSpPr/>
            <p:nvPr/>
          </p:nvSpPr>
          <p:spPr>
            <a:xfrm>
              <a:off x="3904685" y="3778330"/>
              <a:ext cx="1097131" cy="7513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API</a:t>
              </a:r>
            </a:p>
            <a:p>
              <a:pPr algn="ctr"/>
              <a:r>
                <a:rPr lang="en-GB" sz="1400" dirty="0"/>
                <a:t>@ ES-DOC</a:t>
              </a:r>
            </a:p>
          </p:txBody>
        </p:sp>
        <p:sp>
          <p:nvSpPr>
            <p:cNvPr id="78" name="Rectangle à coins arrondis 77"/>
            <p:cNvSpPr/>
            <p:nvPr/>
          </p:nvSpPr>
          <p:spPr>
            <a:xfrm>
              <a:off x="7583792" y="3778330"/>
              <a:ext cx="1080000" cy="7513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GitHub</a:t>
              </a:r>
              <a:endParaRPr lang="en-GB" sz="1400" dirty="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5262291" y="3778330"/>
              <a:ext cx="1080000" cy="75138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FE @ browser</a:t>
              </a:r>
              <a:endParaRPr lang="en-GB" sz="1200" b="1" dirty="0"/>
            </a:p>
          </p:txBody>
        </p:sp>
      </p:grpSp>
      <p:cxnSp>
        <p:nvCxnSpPr>
          <p:cNvPr id="9" name="Connecteur droit avec flèche 8"/>
          <p:cNvCxnSpPr>
            <a:stCxn id="15" idx="2"/>
          </p:cNvCxnSpPr>
          <p:nvPr/>
        </p:nvCxnSpPr>
        <p:spPr>
          <a:xfrm>
            <a:off x="976061" y="2901938"/>
            <a:ext cx="0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flipH="1">
            <a:off x="2120900" y="2901938"/>
            <a:ext cx="10862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6953250" y="2901938"/>
            <a:ext cx="10862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endCxn id="81" idx="0"/>
          </p:cNvCxnSpPr>
          <p:nvPr/>
        </p:nvCxnSpPr>
        <p:spPr>
          <a:xfrm>
            <a:off x="5802062" y="2901938"/>
            <a:ext cx="229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endCxn id="40" idx="0"/>
          </p:cNvCxnSpPr>
          <p:nvPr/>
        </p:nvCxnSpPr>
        <p:spPr>
          <a:xfrm flipH="1">
            <a:off x="4453251" y="2901938"/>
            <a:ext cx="11078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endCxn id="37" idx="0"/>
          </p:cNvCxnSpPr>
          <p:nvPr/>
        </p:nvCxnSpPr>
        <p:spPr>
          <a:xfrm>
            <a:off x="3257829" y="2901938"/>
            <a:ext cx="23062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H="1">
            <a:off x="8115300" y="2901938"/>
            <a:ext cx="10862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321733" y="3683001"/>
            <a:ext cx="84280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à coins arrondis 102"/>
          <p:cNvSpPr/>
          <p:nvPr/>
        </p:nvSpPr>
        <p:spPr>
          <a:xfrm>
            <a:off x="533400" y="3412065"/>
            <a:ext cx="2048933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tcp/ip</a:t>
            </a:r>
            <a:endParaRPr lang="en-GB" sz="1600" b="1" dirty="0"/>
          </a:p>
        </p:txBody>
      </p:sp>
      <p:sp>
        <p:nvSpPr>
          <p:cNvPr id="104" name="Rectangle à coins arrondis 103"/>
          <p:cNvSpPr/>
          <p:nvPr/>
        </p:nvSpPr>
        <p:spPr>
          <a:xfrm>
            <a:off x="2895600" y="3412065"/>
            <a:ext cx="1921933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https</a:t>
            </a:r>
            <a:endParaRPr lang="en-GB" sz="1600" b="1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6535236" y="3412065"/>
            <a:ext cx="836027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smtp</a:t>
            </a:r>
            <a:endParaRPr lang="en-GB" sz="1600" b="1" dirty="0"/>
          </a:p>
        </p:txBody>
      </p:sp>
      <p:sp>
        <p:nvSpPr>
          <p:cNvPr id="106" name="Rectangle à coins arrondis 105"/>
          <p:cNvSpPr/>
          <p:nvPr/>
        </p:nvSpPr>
        <p:spPr>
          <a:xfrm>
            <a:off x="7708148" y="3412065"/>
            <a:ext cx="836027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https</a:t>
            </a:r>
            <a:endParaRPr lang="en-GB" sz="1600" b="1" dirty="0"/>
          </a:p>
        </p:txBody>
      </p:sp>
      <p:sp>
        <p:nvSpPr>
          <p:cNvPr id="108" name="Rectangle à coins arrondis 107"/>
          <p:cNvSpPr/>
          <p:nvPr/>
        </p:nvSpPr>
        <p:spPr>
          <a:xfrm>
            <a:off x="5384277" y="3412065"/>
            <a:ext cx="836027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wss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48153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/>
          <p:cNvCxnSpPr/>
          <p:nvPr/>
        </p:nvCxnSpPr>
        <p:spPr>
          <a:xfrm>
            <a:off x="304800" y="3666066"/>
            <a:ext cx="85788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9463" y="304798"/>
            <a:ext cx="7583487" cy="499540"/>
          </a:xfrm>
        </p:spPr>
        <p:txBody>
          <a:bodyPr/>
          <a:lstStyle/>
          <a:p>
            <a:pPr algn="ctr"/>
            <a:r>
              <a:rPr lang="fr-FR" sz="3600" u="sng" dirty="0" smtClean="0"/>
              <a:t>Flow 5: IPSL.API ---&gt; IPSL.FE</a:t>
            </a:r>
            <a:endParaRPr lang="fr-FR" sz="3600" u="sng" dirty="0"/>
          </a:p>
        </p:txBody>
      </p:sp>
      <p:sp>
        <p:nvSpPr>
          <p:cNvPr id="54" name="Rectangle à coins arrondis 53"/>
          <p:cNvSpPr/>
          <p:nvPr/>
        </p:nvSpPr>
        <p:spPr>
          <a:xfrm>
            <a:off x="444500" y="3454534"/>
            <a:ext cx="8312149" cy="38933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grpSp>
        <p:nvGrpSpPr>
          <p:cNvPr id="11" name="Grouper 10"/>
          <p:cNvGrpSpPr/>
          <p:nvPr/>
        </p:nvGrpSpPr>
        <p:grpSpPr>
          <a:xfrm>
            <a:off x="444500" y="999066"/>
            <a:ext cx="8312149" cy="2091266"/>
            <a:chOff x="660400" y="1041401"/>
            <a:chExt cx="7865533" cy="2091266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660400" y="1041401"/>
              <a:ext cx="7865533" cy="20912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122125" y="1211400"/>
              <a:ext cx="327986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FFFFFF"/>
                  </a:solidFill>
                </a:rPr>
                <a:t>API @ IPSL</a:t>
              </a:r>
            </a:p>
            <a:p>
              <a:pPr algn="ctr"/>
              <a:r>
                <a:rPr lang="en-GB" dirty="0" smtClean="0">
                  <a:solidFill>
                    <a:srgbClr val="FFFFFF"/>
                  </a:solidFill>
                </a:rPr>
                <a:t>(tornado http &amp; </a:t>
              </a:r>
              <a:r>
                <a:rPr lang="en-GB" dirty="0" err="1" smtClean="0">
                  <a:solidFill>
                    <a:srgbClr val="FFFFFF"/>
                  </a:solidFill>
                </a:rPr>
                <a:t>ws</a:t>
              </a:r>
              <a:r>
                <a:rPr lang="en-GB" dirty="0" smtClean="0">
                  <a:solidFill>
                    <a:srgbClr val="FFFFFF"/>
                  </a:solidFill>
                </a:rPr>
                <a:t> server)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1156683" y="2127251"/>
              <a:ext cx="6747673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sim-mon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444500" y="4137028"/>
            <a:ext cx="8312149" cy="20933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/>
          <p:cNvSpPr txBox="1"/>
          <p:nvPr/>
        </p:nvSpPr>
        <p:spPr>
          <a:xfrm>
            <a:off x="702734" y="5331824"/>
            <a:ext cx="782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FFFF"/>
                </a:solidFill>
              </a:rPr>
              <a:t>FE @ browser</a:t>
            </a:r>
          </a:p>
          <a:p>
            <a:pPr algn="ctr"/>
            <a:r>
              <a:rPr lang="en-GB" dirty="0" smtClean="0">
                <a:solidFill>
                  <a:srgbClr val="FFFFFF"/>
                </a:solidFill>
              </a:rPr>
              <a:t>(</a:t>
            </a:r>
            <a:r>
              <a:rPr lang="en-GB" dirty="0" err="1" smtClean="0">
                <a:solidFill>
                  <a:srgbClr val="FFFFFF"/>
                </a:solidFill>
              </a:rPr>
              <a:t>jquery</a:t>
            </a:r>
            <a:r>
              <a:rPr lang="en-GB" dirty="0" smtClean="0">
                <a:solidFill>
                  <a:srgbClr val="FFFFFF"/>
                </a:solidFill>
              </a:rPr>
              <a:t>, backbone, </a:t>
            </a:r>
            <a:r>
              <a:rPr lang="en-GB" dirty="0" smtClean="0">
                <a:solidFill>
                  <a:srgbClr val="FFFFFF"/>
                </a:solidFill>
              </a:rPr>
              <a:t>lo-dash, </a:t>
            </a:r>
            <a:r>
              <a:rPr lang="en-GB" dirty="0" smtClean="0">
                <a:solidFill>
                  <a:srgbClr val="FFFFFF"/>
                </a:solidFill>
              </a:rPr>
              <a:t>bootstrap)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68963" y="4413221"/>
            <a:ext cx="7046147" cy="78103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/>
              <a:t>sim-mon</a:t>
            </a:r>
            <a:endParaRPr lang="en-GB" sz="1600" b="1" dirty="0" smtClean="0"/>
          </a:p>
          <a:p>
            <a:pPr algn="ctr"/>
            <a:r>
              <a:rPr lang="en-GB" sz="1200" dirty="0" smtClean="0"/>
              <a:t>(javascript)</a:t>
            </a:r>
            <a:endParaRPr lang="en-GB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968963" y="3460750"/>
            <a:ext cx="124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https / </a:t>
            </a:r>
            <a:r>
              <a:rPr lang="en-GB" sz="1600" b="1" dirty="0" smtClean="0">
                <a:solidFill>
                  <a:srgbClr val="FFFFFF"/>
                </a:solidFill>
              </a:rPr>
              <a:t>wss</a:t>
            </a:r>
            <a:endParaRPr lang="en-GB" sz="1600" b="1" dirty="0">
              <a:solidFill>
                <a:srgbClr val="FFFFFF"/>
              </a:solidFill>
            </a:endParaRPr>
          </a:p>
        </p:txBody>
      </p:sp>
      <p:cxnSp>
        <p:nvCxnSpPr>
          <p:cNvPr id="27" name="Connecteur en angle 26"/>
          <p:cNvCxnSpPr/>
          <p:nvPr/>
        </p:nvCxnSpPr>
        <p:spPr>
          <a:xfrm rot="16200000" flipH="1">
            <a:off x="3825882" y="3658635"/>
            <a:ext cx="1504936" cy="4233"/>
          </a:xfrm>
          <a:prstGeom prst="bentConnector3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204229" y="3490796"/>
            <a:ext cx="752476" cy="2935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json</a:t>
            </a:r>
            <a:endParaRPr lang="en-GB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0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r>
              <a:rPr lang="fr-FR" dirty="0" smtClean="0"/>
              <a:t>		</a:t>
            </a:r>
            <a:endParaRPr lang="fr-FR" dirty="0"/>
          </a:p>
        </p:txBody>
      </p:sp>
      <p:pic>
        <p:nvPicPr>
          <p:cNvPr id="3" name="Picture 2" descr="site-logo-ipsl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6" y="5517911"/>
            <a:ext cx="1905000" cy="1028700"/>
          </a:xfrm>
          <a:prstGeom prst="rect">
            <a:avLst/>
          </a:prstGeom>
          <a:solidFill>
            <a:schemeClr val="bg1"/>
          </a:solidFill>
          <a:effectLst/>
        </p:spPr>
      </p:pic>
      <p:pic>
        <p:nvPicPr>
          <p:cNvPr id="4" name="Picture 3" descr="anr-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81" y="5499097"/>
            <a:ext cx="1905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8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3" y="1007669"/>
            <a:ext cx="7583487" cy="48429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b="1" dirty="0" smtClean="0"/>
              <a:t>Secure</a:t>
            </a:r>
          </a:p>
          <a:p>
            <a:pPr marL="0" indent="0" algn="ctr">
              <a:buNone/>
            </a:pPr>
            <a:r>
              <a:rPr lang="en-GB" sz="2800" b="1" dirty="0" smtClean="0"/>
              <a:t>Lossless</a:t>
            </a:r>
          </a:p>
          <a:p>
            <a:pPr marL="0" indent="0" algn="ctr">
              <a:buNone/>
            </a:pPr>
            <a:r>
              <a:rPr lang="en-GB" sz="2800" b="1" dirty="0" smtClean="0"/>
              <a:t>Scalable</a:t>
            </a:r>
          </a:p>
          <a:p>
            <a:pPr marL="0" indent="0" algn="ctr">
              <a:buNone/>
            </a:pPr>
            <a:r>
              <a:rPr lang="en-GB" sz="2800" b="1" dirty="0" smtClean="0"/>
              <a:t>Extensible</a:t>
            </a:r>
          </a:p>
          <a:p>
            <a:pPr marL="0" indent="0" algn="ctr">
              <a:buNone/>
            </a:pPr>
            <a:r>
              <a:rPr lang="en-GB" sz="2800" b="1" dirty="0" smtClean="0"/>
              <a:t>Open Source</a:t>
            </a:r>
          </a:p>
          <a:p>
            <a:pPr marL="0" indent="0" algn="ctr">
              <a:buNone/>
            </a:pPr>
            <a:r>
              <a:rPr lang="en-GB" sz="2800" b="1" dirty="0" smtClean="0"/>
              <a:t>Real time</a:t>
            </a:r>
          </a:p>
          <a:p>
            <a:pPr marL="0" indent="0" algn="ctr">
              <a:buNone/>
            </a:pPr>
            <a:r>
              <a:rPr lang="en-GB" sz="2800" b="1" dirty="0" smtClean="0"/>
              <a:t>Non-intrusive</a:t>
            </a:r>
          </a:p>
        </p:txBody>
      </p:sp>
    </p:spTree>
    <p:extLst>
      <p:ext uri="{BB962C8B-B14F-4D97-AF65-F5344CB8AC3E}">
        <p14:creationId xmlns:p14="http://schemas.microsoft.com/office/powerpoint/2010/main" val="106015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3" y="1152710"/>
            <a:ext cx="7583487" cy="42089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b="1" dirty="0" smtClean="0"/>
              <a:t>Simulation monitoring &amp; control</a:t>
            </a:r>
            <a:endParaRPr lang="en-GB" sz="2800" b="1" u="sng" dirty="0" smtClean="0"/>
          </a:p>
          <a:p>
            <a:pPr marL="0" indent="0" algn="ctr">
              <a:buNone/>
            </a:pPr>
            <a:r>
              <a:rPr lang="en-GB" sz="2800" b="1" dirty="0" smtClean="0"/>
              <a:t>Data publishing</a:t>
            </a:r>
          </a:p>
          <a:p>
            <a:pPr marL="0" indent="0" algn="ctr">
              <a:buNone/>
            </a:pPr>
            <a:r>
              <a:rPr lang="en-GB" sz="2800" b="1" dirty="0" smtClean="0"/>
              <a:t>Documentation </a:t>
            </a:r>
            <a:r>
              <a:rPr lang="en-GB" sz="2800" b="1" dirty="0"/>
              <a:t>publishing</a:t>
            </a:r>
            <a:endParaRPr lang="en-GB" sz="2800" b="1" dirty="0" smtClean="0"/>
          </a:p>
          <a:p>
            <a:pPr marL="0" indent="0" algn="ctr">
              <a:buNone/>
            </a:pPr>
            <a:r>
              <a:rPr lang="en-GB" sz="2800" b="1" dirty="0" smtClean="0"/>
              <a:t>Simulation metrics publishing</a:t>
            </a:r>
          </a:p>
          <a:p>
            <a:pPr marL="0" indent="0" algn="ctr">
              <a:buNone/>
            </a:pPr>
            <a:r>
              <a:rPr lang="en-GB" sz="2800" b="1" dirty="0" smtClean="0"/>
              <a:t>HPC diagnostics aggregation</a:t>
            </a:r>
            <a:endParaRPr lang="en-GB" sz="2800" b="1" dirty="0"/>
          </a:p>
          <a:p>
            <a:pPr marL="0" indent="0" algn="ctr">
              <a:buNone/>
            </a:pPr>
            <a:r>
              <a:rPr lang="en-GB" sz="2800" b="1" dirty="0" smtClean="0"/>
              <a:t>Controlled vocabulary management</a:t>
            </a:r>
          </a:p>
          <a:p>
            <a:pPr marL="0" indent="0" algn="ctr">
              <a:buNone/>
            </a:pPr>
            <a:r>
              <a:rPr lang="en-GB" sz="2800" b="1" dirty="0" smtClean="0"/>
              <a:t>Web Socket / SMS / SMTP push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9216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5778" y="3235560"/>
            <a:ext cx="8720666" cy="1470025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b="1" dirty="0" smtClean="0"/>
              <a:t>CONVERGENCE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4000" dirty="0" smtClean="0"/>
              <a:t>	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en-US" sz="3200" dirty="0" smtClean="0"/>
              <a:t>Big </a:t>
            </a:r>
            <a:r>
              <a:rPr lang="en-US" sz="3200" dirty="0"/>
              <a:t>Data </a:t>
            </a:r>
            <a:r>
              <a:rPr lang="en-US" sz="3200" dirty="0" smtClean="0"/>
              <a:t>and </a:t>
            </a:r>
            <a:r>
              <a:rPr lang="en-US" sz="3200" dirty="0" err="1"/>
              <a:t>Exascale</a:t>
            </a:r>
            <a:r>
              <a:rPr lang="en-US" sz="3200" dirty="0"/>
              <a:t> challenges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for </a:t>
            </a:r>
            <a:r>
              <a:rPr lang="en-US" sz="3200" dirty="0"/>
              <a:t>Climate </a:t>
            </a:r>
            <a:r>
              <a:rPr lang="en-US" sz="3200" dirty="0" smtClean="0"/>
              <a:t>Sciences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fr-FR" sz="3200" dirty="0"/>
              <a:t>http://</a:t>
            </a:r>
            <a:r>
              <a:rPr lang="fr-FR" sz="3200" dirty="0" err="1"/>
              <a:t>convergence.ipsl.fr</a:t>
            </a:r>
            <a:r>
              <a:rPr lang="fr-FR" dirty="0" smtClean="0"/>
              <a:t>	</a:t>
            </a:r>
            <a:endParaRPr lang="fr-FR" dirty="0"/>
          </a:p>
        </p:txBody>
      </p:sp>
      <p:pic>
        <p:nvPicPr>
          <p:cNvPr id="3" name="Picture 2" descr="site-logo-ipsl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6" y="5517911"/>
            <a:ext cx="1905000" cy="1028700"/>
          </a:xfrm>
          <a:prstGeom prst="rect">
            <a:avLst/>
          </a:prstGeom>
          <a:solidFill>
            <a:schemeClr val="bg1"/>
          </a:solidFill>
          <a:effectLst/>
        </p:spPr>
      </p:pic>
      <p:pic>
        <p:nvPicPr>
          <p:cNvPr id="4" name="Picture 3" descr="anr-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81" y="5499097"/>
            <a:ext cx="1905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6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2236567"/>
            <a:ext cx="6762749" cy="1470025"/>
          </a:xfrm>
        </p:spPr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		</a:t>
            </a:r>
            <a:endParaRPr lang="fr-FR" dirty="0"/>
          </a:p>
        </p:txBody>
      </p:sp>
      <p:pic>
        <p:nvPicPr>
          <p:cNvPr id="6" name="Picture 5" descr="site-logo-ipsl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6" y="5517911"/>
            <a:ext cx="1905000" cy="1028700"/>
          </a:xfrm>
          <a:prstGeom prst="rect">
            <a:avLst/>
          </a:prstGeom>
          <a:solidFill>
            <a:schemeClr val="bg1"/>
          </a:solidFill>
          <a:effectLst/>
        </p:spPr>
      </p:pic>
      <p:pic>
        <p:nvPicPr>
          <p:cNvPr id="7" name="Picture 6" descr="anr-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81" y="5499097"/>
            <a:ext cx="1905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8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3" y="1930444"/>
            <a:ext cx="7583487" cy="35879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b="1" dirty="0" err="1" smtClean="0"/>
              <a:t>Hetereogenous</a:t>
            </a:r>
            <a:r>
              <a:rPr lang="en-GB" sz="2800" b="1" dirty="0" smtClean="0"/>
              <a:t> HPC environments</a:t>
            </a:r>
          </a:p>
          <a:p>
            <a:pPr marL="0" indent="0" algn="ctr">
              <a:buNone/>
            </a:pPr>
            <a:r>
              <a:rPr lang="en-GB" sz="2800" b="1" dirty="0" smtClean="0"/>
              <a:t>Large community (not always disciplined)</a:t>
            </a:r>
          </a:p>
          <a:p>
            <a:pPr marL="0" indent="0" algn="ctr">
              <a:buNone/>
            </a:pPr>
            <a:r>
              <a:rPr lang="en-GB" sz="2800" b="1" dirty="0" smtClean="0"/>
              <a:t>SSH is king</a:t>
            </a:r>
          </a:p>
          <a:p>
            <a:pPr marL="0" indent="0" algn="ctr">
              <a:buNone/>
            </a:pPr>
            <a:r>
              <a:rPr lang="en-GB" sz="2800" b="1" dirty="0" smtClean="0"/>
              <a:t>No global view</a:t>
            </a:r>
          </a:p>
          <a:p>
            <a:pPr marL="0" indent="0" algn="ctr">
              <a:buNone/>
            </a:pPr>
            <a:r>
              <a:rPr lang="en-GB" sz="2800" b="1" dirty="0" smtClean="0"/>
              <a:t>Real-time </a:t>
            </a:r>
            <a:r>
              <a:rPr lang="en-GB" sz="2800" b="1" dirty="0" err="1" smtClean="0"/>
              <a:t>adaptiveness</a:t>
            </a:r>
            <a:r>
              <a:rPr lang="en-GB" sz="2800" b="1" dirty="0" smtClean="0"/>
              <a:t> impossible</a:t>
            </a:r>
            <a:endParaRPr lang="en-GB" sz="2800" b="1" dirty="0"/>
          </a:p>
          <a:p>
            <a:pPr marL="0" indent="0" algn="ctr">
              <a:buNone/>
            </a:pPr>
            <a:r>
              <a:rPr lang="en-GB" sz="2800" b="1" dirty="0" err="1" smtClean="0"/>
              <a:t>etc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etc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etc</a:t>
            </a:r>
            <a:endParaRPr lang="en-GB" sz="2800" b="1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pPr algn="ctr"/>
            <a:r>
              <a:rPr lang="en-GB" sz="3600" u="sng" dirty="0" smtClean="0"/>
              <a:t>Problem Space</a:t>
            </a:r>
            <a:endParaRPr lang="en-GB" sz="3600" u="sng" dirty="0"/>
          </a:p>
        </p:txBody>
      </p:sp>
    </p:spTree>
    <p:extLst>
      <p:ext uri="{BB962C8B-B14F-4D97-AF65-F5344CB8AC3E}">
        <p14:creationId xmlns:p14="http://schemas.microsoft.com/office/powerpoint/2010/main" val="223261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2236567"/>
            <a:ext cx="6762749" cy="1470025"/>
          </a:xfrm>
        </p:spPr>
        <p:txBody>
          <a:bodyPr/>
          <a:lstStyle/>
          <a:p>
            <a:r>
              <a:rPr lang="fr-FR" dirty="0" err="1" smtClean="0"/>
              <a:t>Demo</a:t>
            </a:r>
            <a:r>
              <a:rPr lang="fr-FR" dirty="0" smtClean="0"/>
              <a:t>		</a:t>
            </a:r>
            <a:endParaRPr lang="fr-FR" dirty="0"/>
          </a:p>
        </p:txBody>
      </p:sp>
      <p:pic>
        <p:nvPicPr>
          <p:cNvPr id="6" name="Picture 5" descr="site-logo-ipsl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6" y="5517911"/>
            <a:ext cx="1905000" cy="1028700"/>
          </a:xfrm>
          <a:prstGeom prst="rect">
            <a:avLst/>
          </a:prstGeom>
          <a:solidFill>
            <a:schemeClr val="bg1"/>
          </a:solidFill>
          <a:effectLst/>
        </p:spPr>
      </p:pic>
      <p:pic>
        <p:nvPicPr>
          <p:cNvPr id="7" name="Picture 6" descr="anr-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81" y="5499097"/>
            <a:ext cx="1905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7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2346199"/>
            <a:ext cx="6762749" cy="1470025"/>
          </a:xfrm>
        </p:spPr>
        <p:txBody>
          <a:bodyPr/>
          <a:lstStyle/>
          <a:p>
            <a:r>
              <a:rPr lang="fr-FR" dirty="0" smtClean="0"/>
              <a:t>Message Flow		</a:t>
            </a:r>
            <a:endParaRPr lang="fr-FR" dirty="0"/>
          </a:p>
        </p:txBody>
      </p:sp>
      <p:pic>
        <p:nvPicPr>
          <p:cNvPr id="6" name="Picture 5" descr="site-logo-ipsl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6" y="5517911"/>
            <a:ext cx="1905000" cy="1028700"/>
          </a:xfrm>
          <a:prstGeom prst="rect">
            <a:avLst/>
          </a:prstGeom>
          <a:solidFill>
            <a:schemeClr val="bg1"/>
          </a:solidFill>
          <a:effectLst/>
        </p:spPr>
      </p:pic>
      <p:pic>
        <p:nvPicPr>
          <p:cNvPr id="7" name="Picture 6" descr="anr-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81" y="5499097"/>
            <a:ext cx="1905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à coins arrondis 105"/>
          <p:cNvSpPr/>
          <p:nvPr/>
        </p:nvSpPr>
        <p:spPr>
          <a:xfrm>
            <a:off x="262467" y="2619448"/>
            <a:ext cx="8619065" cy="25790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/>
          </a:p>
        </p:txBody>
      </p:sp>
      <p:sp>
        <p:nvSpPr>
          <p:cNvPr id="107" name="Rectangle à coins arrondis 106"/>
          <p:cNvSpPr/>
          <p:nvPr/>
        </p:nvSpPr>
        <p:spPr>
          <a:xfrm>
            <a:off x="706757" y="2763224"/>
            <a:ext cx="7761696" cy="494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MQ Cluster</a:t>
            </a:r>
            <a:endParaRPr lang="fr-FR" sz="2400" b="1" dirty="0"/>
          </a:p>
        </p:txBody>
      </p:sp>
      <p:sp>
        <p:nvSpPr>
          <p:cNvPr id="108" name="Rectangle à coins arrondis 107"/>
          <p:cNvSpPr/>
          <p:nvPr/>
        </p:nvSpPr>
        <p:spPr>
          <a:xfrm>
            <a:off x="749408" y="3677632"/>
            <a:ext cx="3229180" cy="498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MQ Apps </a:t>
            </a:r>
          </a:p>
        </p:txBody>
      </p:sp>
      <p:sp>
        <p:nvSpPr>
          <p:cNvPr id="110" name="Rectangle à coins arrondis 109"/>
          <p:cNvSpPr/>
          <p:nvPr/>
        </p:nvSpPr>
        <p:spPr>
          <a:xfrm>
            <a:off x="706757" y="4573442"/>
            <a:ext cx="7759015" cy="494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API</a:t>
            </a:r>
            <a:endParaRPr lang="fr-FR" sz="2400" b="1" dirty="0"/>
          </a:p>
        </p:txBody>
      </p:sp>
      <p:sp>
        <p:nvSpPr>
          <p:cNvPr id="278" name="Rectangle à coins arrondis 277"/>
          <p:cNvSpPr/>
          <p:nvPr/>
        </p:nvSpPr>
        <p:spPr>
          <a:xfrm>
            <a:off x="5190063" y="3677632"/>
            <a:ext cx="3229200" cy="498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/>
              <a:t>DB’s</a:t>
            </a:r>
            <a:endParaRPr lang="fr-FR" sz="2400" b="1" dirty="0"/>
          </a:p>
        </p:txBody>
      </p:sp>
      <p:cxnSp>
        <p:nvCxnSpPr>
          <p:cNvPr id="439" name="Connecteur droit avec flèche 438"/>
          <p:cNvCxnSpPr/>
          <p:nvPr/>
        </p:nvCxnSpPr>
        <p:spPr>
          <a:xfrm>
            <a:off x="2372336" y="3257630"/>
            <a:ext cx="0" cy="420002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/>
          <p:cNvCxnSpPr/>
          <p:nvPr/>
        </p:nvCxnSpPr>
        <p:spPr>
          <a:xfrm>
            <a:off x="2363869" y="4170375"/>
            <a:ext cx="0" cy="403067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avec flèche 456"/>
          <p:cNvCxnSpPr>
            <a:stCxn id="108" idx="3"/>
            <a:endCxn id="278" idx="1"/>
          </p:cNvCxnSpPr>
          <p:nvPr/>
        </p:nvCxnSpPr>
        <p:spPr>
          <a:xfrm>
            <a:off x="3978588" y="3926659"/>
            <a:ext cx="1211475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avec flèche 457"/>
          <p:cNvCxnSpPr/>
          <p:nvPr/>
        </p:nvCxnSpPr>
        <p:spPr>
          <a:xfrm>
            <a:off x="6803794" y="4201087"/>
            <a:ext cx="0" cy="37235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2" name="ZoneTexte 471"/>
          <p:cNvSpPr txBox="1"/>
          <p:nvPr/>
        </p:nvSpPr>
        <p:spPr>
          <a:xfrm rot="5400000">
            <a:off x="7668467" y="3534550"/>
            <a:ext cx="201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IPSL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73" name="ZoneTexte 472"/>
          <p:cNvSpPr txBox="1"/>
          <p:nvPr/>
        </p:nvSpPr>
        <p:spPr>
          <a:xfrm rot="5400000">
            <a:off x="-501260" y="3518430"/>
            <a:ext cx="205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IPSL</a:t>
            </a:r>
            <a:endParaRPr lang="en-GB" sz="2800" b="1" dirty="0">
              <a:solidFill>
                <a:schemeClr val="bg1"/>
              </a:solidFill>
            </a:endParaRPr>
          </a:p>
        </p:txBody>
      </p:sp>
      <p:cxnSp>
        <p:nvCxnSpPr>
          <p:cNvPr id="469" name="Connecteur droit 468"/>
          <p:cNvCxnSpPr/>
          <p:nvPr/>
        </p:nvCxnSpPr>
        <p:spPr>
          <a:xfrm>
            <a:off x="426128" y="5578967"/>
            <a:ext cx="8328405" cy="250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à coins arrondis 128"/>
          <p:cNvSpPr/>
          <p:nvPr/>
        </p:nvSpPr>
        <p:spPr>
          <a:xfrm>
            <a:off x="426128" y="5967538"/>
            <a:ext cx="8221767" cy="5602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IPSL User @ Browser | Command Line | Desktop</a:t>
            </a:r>
            <a:endParaRPr lang="fr-FR" sz="2400" b="1" dirty="0"/>
          </a:p>
        </p:txBody>
      </p:sp>
      <p:sp>
        <p:nvSpPr>
          <p:cNvPr id="455" name="Rectangle à coins arrondis 454"/>
          <p:cNvSpPr/>
          <p:nvPr/>
        </p:nvSpPr>
        <p:spPr>
          <a:xfrm>
            <a:off x="713749" y="5393268"/>
            <a:ext cx="7761696" cy="390075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9" name="Connecteur droit avec flèche 458"/>
          <p:cNvCxnSpPr/>
          <p:nvPr/>
        </p:nvCxnSpPr>
        <p:spPr>
          <a:xfrm>
            <a:off x="4579342" y="5067849"/>
            <a:ext cx="0" cy="899689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1" name="Rectangle à coins arrondis 460"/>
          <p:cNvSpPr/>
          <p:nvPr/>
        </p:nvSpPr>
        <p:spPr>
          <a:xfrm>
            <a:off x="3890435" y="5447898"/>
            <a:ext cx="1380067" cy="2761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json</a:t>
            </a:r>
            <a:endParaRPr lang="en-GB" sz="1400" b="1" dirty="0">
              <a:solidFill>
                <a:srgbClr val="000000"/>
              </a:solidFill>
            </a:endParaRPr>
          </a:p>
        </p:txBody>
      </p:sp>
      <p:grpSp>
        <p:nvGrpSpPr>
          <p:cNvPr id="474" name="Grouper 473"/>
          <p:cNvGrpSpPr/>
          <p:nvPr/>
        </p:nvGrpSpPr>
        <p:grpSpPr>
          <a:xfrm>
            <a:off x="426128" y="187312"/>
            <a:ext cx="8328405" cy="2572822"/>
            <a:chOff x="426128" y="187311"/>
            <a:chExt cx="8328405" cy="2812989"/>
          </a:xfrm>
        </p:grpSpPr>
        <p:grpSp>
          <p:nvGrpSpPr>
            <p:cNvPr id="9" name="Grouper 8"/>
            <p:cNvGrpSpPr/>
            <p:nvPr/>
          </p:nvGrpSpPr>
          <p:grpSpPr>
            <a:xfrm>
              <a:off x="669810" y="203555"/>
              <a:ext cx="1176139" cy="1835169"/>
              <a:chOff x="669810" y="387387"/>
              <a:chExt cx="1176139" cy="1835169"/>
            </a:xfrm>
          </p:grpSpPr>
          <p:grpSp>
            <p:nvGrpSpPr>
              <p:cNvPr id="181" name="Grouper 180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100" name="ZoneTexte 99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TGCC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80" name="Grouper 179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10" name="Rectangle à coins arrondis 9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179" name="Grouper 178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11" name="Ellipse 10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" name="Ellipse 11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" name="Ellipse 12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" name="Ellipse 13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" name="Ellipse 14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" name="Ellipse 15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" name="Ellipse 16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" name="Ellipse 17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" name="Ellipse 19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76" name="Rectangle à coins arrondis 175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SMTP Relay</a:t>
                    </a:r>
                    <a:endParaRPr lang="en-GB" sz="1000" b="1" dirty="0"/>
                  </a:p>
                </p:txBody>
              </p:sp>
              <p:cxnSp>
                <p:nvCxnSpPr>
                  <p:cNvPr id="178" name="Connecteur droit 177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Rectangle à coins arrondis 7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er 252"/>
            <p:cNvGrpSpPr/>
            <p:nvPr/>
          </p:nvGrpSpPr>
          <p:grpSpPr>
            <a:xfrm>
              <a:off x="2341506" y="187311"/>
              <a:ext cx="1176139" cy="1835169"/>
              <a:chOff x="669810" y="387387"/>
              <a:chExt cx="1176139" cy="1835169"/>
            </a:xfrm>
          </p:grpSpPr>
          <p:grpSp>
            <p:nvGrpSpPr>
              <p:cNvPr id="254" name="Grouper 253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256" name="ZoneTexte 255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IDRIS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57" name="Grouper 256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258" name="Rectangle à coins arrondis 257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59" name="Grouper 258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262" name="Ellipse 261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3" name="Ellipse 262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4" name="Ellipse 263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6" name="Ellipse 265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8" name="Ellipse 267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0" name="Ellipse 269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1" name="Ellipse 270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2" name="Ellipse 271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4" name="Ellipse 273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260" name="Rectangle à coins arrondis 259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SMTP Relay</a:t>
                    </a:r>
                    <a:endParaRPr lang="en-GB" sz="1000" b="1" dirty="0"/>
                  </a:p>
                </p:txBody>
              </p:sp>
              <p:cxnSp>
                <p:nvCxnSpPr>
                  <p:cNvPr id="261" name="Connecteur droit 260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5" name="Rectangle à coins arrondis 254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9" name="Grouper 278"/>
            <p:cNvGrpSpPr/>
            <p:nvPr/>
          </p:nvGrpSpPr>
          <p:grpSpPr>
            <a:xfrm>
              <a:off x="3978588" y="207634"/>
              <a:ext cx="1176139" cy="1835169"/>
              <a:chOff x="669810" y="387387"/>
              <a:chExt cx="1176139" cy="1835169"/>
            </a:xfrm>
          </p:grpSpPr>
          <p:grpSp>
            <p:nvGrpSpPr>
              <p:cNvPr id="280" name="Grouper 279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282" name="ZoneTexte 281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CINES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83" name="Grouper 282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284" name="Rectangle à coins arrondis 283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85" name="Grouper 284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288" name="Ellipse 287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89" name="Ellipse 288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0" name="Ellipse 289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1" name="Ellipse 290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2" name="Ellipse 291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3" name="Ellipse 292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4" name="Ellipse 293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5" name="Ellipse 294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6" name="Ellipse 295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286" name="Rectangle à coins arrondis 285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SMTP Relay</a:t>
                    </a:r>
                    <a:endParaRPr lang="en-GB" sz="1000" b="1" dirty="0"/>
                  </a:p>
                </p:txBody>
              </p:sp>
              <p:cxnSp>
                <p:nvCxnSpPr>
                  <p:cNvPr id="287" name="Connecteur droit 286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81" name="Rectangle à coins arrondis 280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7" name="Grouper 296"/>
            <p:cNvGrpSpPr/>
            <p:nvPr/>
          </p:nvGrpSpPr>
          <p:grpSpPr>
            <a:xfrm>
              <a:off x="5422689" y="210428"/>
              <a:ext cx="1593911" cy="1835169"/>
              <a:chOff x="463042" y="387387"/>
              <a:chExt cx="1593911" cy="1835169"/>
            </a:xfrm>
          </p:grpSpPr>
          <p:grpSp>
            <p:nvGrpSpPr>
              <p:cNvPr id="298" name="Grouper 297"/>
              <p:cNvGrpSpPr/>
              <p:nvPr/>
            </p:nvGrpSpPr>
            <p:grpSpPr>
              <a:xfrm>
                <a:off x="463042" y="387387"/>
                <a:ext cx="1593911" cy="1835169"/>
                <a:chOff x="463042" y="723662"/>
                <a:chExt cx="1593911" cy="1740135"/>
              </a:xfrm>
            </p:grpSpPr>
            <p:sp>
              <p:nvSpPr>
                <p:cNvPr id="300" name="ZoneTexte 299"/>
                <p:cNvSpPr txBox="1"/>
                <p:nvPr/>
              </p:nvSpPr>
              <p:spPr>
                <a:xfrm>
                  <a:off x="463042" y="723662"/>
                  <a:ext cx="1593911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IPSL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01" name="Grouper 300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302" name="Rectangle à coins arrondis 301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3" name="Grouper 302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306" name="Ellipse 305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7" name="Ellipse 306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8" name="Ellipse 307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9" name="Ellipse 308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0" name="Ellipse 309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1" name="Ellipse 310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2" name="Ellipse 311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3" name="Ellipse 312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4" name="Ellipse 313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304" name="Rectangle à coins arrondis 303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SMTP Relay</a:t>
                    </a:r>
                    <a:endParaRPr lang="en-GB" sz="1000" b="1" dirty="0"/>
                  </a:p>
                </p:txBody>
              </p:sp>
              <p:cxnSp>
                <p:nvCxnSpPr>
                  <p:cNvPr id="305" name="Connecteur droit 304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9" name="Rectangle à coins arrondis 298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5" name="Grouper 314"/>
            <p:cNvGrpSpPr/>
            <p:nvPr/>
          </p:nvGrpSpPr>
          <p:grpSpPr>
            <a:xfrm>
              <a:off x="7292314" y="203554"/>
              <a:ext cx="1176139" cy="1835169"/>
              <a:chOff x="669810" y="387387"/>
              <a:chExt cx="1176139" cy="1835169"/>
            </a:xfrm>
          </p:grpSpPr>
          <p:grpSp>
            <p:nvGrpSpPr>
              <p:cNvPr id="316" name="Grouper 315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318" name="ZoneTexte 317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XXX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19" name="Grouper 318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320" name="Rectangle à coins arrondis 319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21" name="Grouper 320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324" name="Ellipse 323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5" name="Ellipse 324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6" name="Ellipse 325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7" name="Ellipse 326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8" name="Ellipse 327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9" name="Ellipse 328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0" name="Ellipse 329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1" name="Ellipse 330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2" name="Ellipse 331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322" name="Rectangle à coins arrondis 321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SMTP Relay</a:t>
                    </a:r>
                    <a:endParaRPr lang="en-GB" sz="1000" b="1" dirty="0"/>
                  </a:p>
                </p:txBody>
              </p:sp>
              <p:cxnSp>
                <p:nvCxnSpPr>
                  <p:cNvPr id="323" name="Connecteur droit 322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7" name="Rectangle à coins arrondis 316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" name="Connecteur droit 5"/>
            <p:cNvCxnSpPr/>
            <p:nvPr/>
          </p:nvCxnSpPr>
          <p:spPr>
            <a:xfrm>
              <a:off x="426128" y="2457369"/>
              <a:ext cx="8328405" cy="2506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à coins arrondis 6"/>
            <p:cNvSpPr/>
            <p:nvPr/>
          </p:nvSpPr>
          <p:spPr>
            <a:xfrm>
              <a:off x="706757" y="2255721"/>
              <a:ext cx="7761696" cy="39434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3" name="Connecteur droit avec flèche 432"/>
            <p:cNvCxnSpPr/>
            <p:nvPr/>
          </p:nvCxnSpPr>
          <p:spPr>
            <a:xfrm>
              <a:off x="1270246" y="1993927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à coins arrondis 334"/>
            <p:cNvSpPr/>
            <p:nvPr/>
          </p:nvSpPr>
          <p:spPr>
            <a:xfrm>
              <a:off x="986051" y="2321896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35" name="Connecteur droit avec flèche 434"/>
            <p:cNvCxnSpPr/>
            <p:nvPr/>
          </p:nvCxnSpPr>
          <p:spPr>
            <a:xfrm>
              <a:off x="7891179" y="1993927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cteur droit avec flèche 435"/>
            <p:cNvCxnSpPr/>
            <p:nvPr/>
          </p:nvCxnSpPr>
          <p:spPr>
            <a:xfrm>
              <a:off x="6216896" y="1987163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necteur droit avec flèche 436"/>
            <p:cNvCxnSpPr/>
            <p:nvPr/>
          </p:nvCxnSpPr>
          <p:spPr>
            <a:xfrm>
              <a:off x="4560852" y="1988102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necteur droit avec flèche 437"/>
            <p:cNvCxnSpPr/>
            <p:nvPr/>
          </p:nvCxnSpPr>
          <p:spPr>
            <a:xfrm>
              <a:off x="2946646" y="1986150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ectangle à coins arrondis 461"/>
            <p:cNvSpPr/>
            <p:nvPr/>
          </p:nvSpPr>
          <p:spPr>
            <a:xfrm>
              <a:off x="7603848" y="2319171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463" name="Rectangle à coins arrondis 462"/>
            <p:cNvSpPr/>
            <p:nvPr/>
          </p:nvSpPr>
          <p:spPr>
            <a:xfrm>
              <a:off x="5941238" y="2321897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464" name="Rectangle à coins arrondis 463"/>
            <p:cNvSpPr/>
            <p:nvPr/>
          </p:nvSpPr>
          <p:spPr>
            <a:xfrm>
              <a:off x="4280579" y="2321896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465" name="Rectangle à coins arrondis 464"/>
            <p:cNvSpPr/>
            <p:nvPr/>
          </p:nvSpPr>
          <p:spPr>
            <a:xfrm>
              <a:off x="2668681" y="2319171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1" name="Rectangle à coins arrondis 6"/>
          <p:cNvSpPr/>
          <p:nvPr/>
        </p:nvSpPr>
        <p:spPr>
          <a:xfrm>
            <a:off x="1685588" y="3443110"/>
            <a:ext cx="1368853" cy="73037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à coins arrondis 6"/>
          <p:cNvSpPr/>
          <p:nvPr/>
        </p:nvSpPr>
        <p:spPr>
          <a:xfrm>
            <a:off x="1678069" y="4310442"/>
            <a:ext cx="1368853" cy="73037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à coins arrondis 6"/>
          <p:cNvSpPr/>
          <p:nvPr/>
        </p:nvSpPr>
        <p:spPr>
          <a:xfrm rot="5400000">
            <a:off x="4166692" y="3896294"/>
            <a:ext cx="727271" cy="61048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à coins arrondis 6"/>
          <p:cNvSpPr/>
          <p:nvPr/>
        </p:nvSpPr>
        <p:spPr>
          <a:xfrm>
            <a:off x="6123426" y="4346960"/>
            <a:ext cx="1368853" cy="73037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8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660400" y="931333"/>
            <a:ext cx="7865533" cy="54525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600" y="321732"/>
            <a:ext cx="8610599" cy="499540"/>
          </a:xfrm>
        </p:spPr>
        <p:txBody>
          <a:bodyPr/>
          <a:lstStyle/>
          <a:p>
            <a:pPr algn="ctr"/>
            <a:r>
              <a:rPr lang="fr-FR" sz="3600" u="sng" dirty="0" smtClean="0"/>
              <a:t>Flow </a:t>
            </a:r>
            <a:r>
              <a:rPr lang="fr-FR" sz="3600" u="sng" dirty="0"/>
              <a:t>1: CC.NODE </a:t>
            </a:r>
            <a:r>
              <a:rPr lang="fr-FR" sz="3600" u="sng" dirty="0" smtClean="0"/>
              <a:t>---&gt; </a:t>
            </a:r>
            <a:r>
              <a:rPr lang="fr-FR" sz="3600" u="sng" dirty="0" smtClean="0"/>
              <a:t>IPSL.SMTP</a:t>
            </a:r>
            <a:endParaRPr lang="fr-FR" sz="3600" u="sng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1109135" y="4132267"/>
            <a:ext cx="6993466" cy="2042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SMTP </a:t>
            </a:r>
            <a:r>
              <a:rPr lang="en-GB" sz="2800" b="1" dirty="0" smtClean="0"/>
              <a:t>@ </a:t>
            </a:r>
            <a:r>
              <a:rPr lang="en-GB" sz="2800" b="1" dirty="0" smtClean="0"/>
              <a:t>IPSL</a:t>
            </a:r>
            <a:endParaRPr lang="en-GB" sz="2800" b="1" dirty="0" smtClean="0"/>
          </a:p>
        </p:txBody>
      </p:sp>
      <p:sp>
        <p:nvSpPr>
          <p:cNvPr id="124" name="Rectangle à coins arrondis 123"/>
          <p:cNvSpPr/>
          <p:nvPr/>
        </p:nvSpPr>
        <p:spPr>
          <a:xfrm>
            <a:off x="1109134" y="1151467"/>
            <a:ext cx="6993466" cy="2042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7" name="Grouper 56"/>
          <p:cNvGrpSpPr/>
          <p:nvPr/>
        </p:nvGrpSpPr>
        <p:grpSpPr>
          <a:xfrm>
            <a:off x="1253067" y="1718732"/>
            <a:ext cx="6688666" cy="1295401"/>
            <a:chOff x="657433" y="1624003"/>
            <a:chExt cx="7979228" cy="1501930"/>
          </a:xfrm>
        </p:grpSpPr>
        <p:sp>
          <p:nvSpPr>
            <p:cNvPr id="4" name="Ellipse 3"/>
            <p:cNvSpPr/>
            <p:nvPr/>
          </p:nvSpPr>
          <p:spPr>
            <a:xfrm>
              <a:off x="657433" y="1624003"/>
              <a:ext cx="1842488" cy="150193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 smtClean="0">
                  <a:solidFill>
                    <a:srgbClr val="000000"/>
                  </a:solidFill>
                </a:rPr>
                <a:t>simul</a:t>
              </a:r>
              <a:endParaRPr lang="en-GB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(</a:t>
              </a:r>
              <a:r>
                <a:rPr lang="en-GB" sz="1200" dirty="0" err="1" smtClean="0">
                  <a:solidFill>
                    <a:srgbClr val="000000"/>
                  </a:solidFill>
                </a:rPr>
                <a:t>fortran</a:t>
              </a:r>
              <a:r>
                <a:rPr lang="en-GB" sz="1200" dirty="0" smtClean="0">
                  <a:solidFill>
                    <a:srgbClr val="000000"/>
                  </a:solidFill>
                </a:rPr>
                <a:t>)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3805771" y="1924566"/>
              <a:ext cx="1684866" cy="939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 smtClean="0"/>
                <a:t>liblIGCM</a:t>
              </a:r>
              <a:endParaRPr lang="en-GB" b="1" dirty="0" smtClean="0"/>
            </a:p>
            <a:p>
              <a:pPr algn="ctr"/>
              <a:r>
                <a:rPr lang="en-GB" sz="1200" dirty="0" smtClean="0"/>
                <a:t>(</a:t>
              </a:r>
              <a:r>
                <a:rPr lang="en-GB" sz="1200" dirty="0" err="1" smtClean="0"/>
                <a:t>ksh</a:t>
              </a:r>
              <a:r>
                <a:rPr lang="en-GB" sz="1200" dirty="0" smtClean="0"/>
                <a:t>)</a:t>
              </a:r>
              <a:endParaRPr lang="en-GB" sz="1200" dirty="0"/>
            </a:p>
          </p:txBody>
        </p:sp>
        <p:sp>
          <p:nvSpPr>
            <p:cNvPr id="99" name="Rectangle à coins arrondis 98"/>
            <p:cNvSpPr/>
            <p:nvPr/>
          </p:nvSpPr>
          <p:spPr>
            <a:xfrm>
              <a:off x="6951794" y="1905068"/>
              <a:ext cx="1684867" cy="939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SMTP client</a:t>
              </a:r>
              <a:endParaRPr lang="en-GB" b="1" dirty="0" smtClean="0"/>
            </a:p>
          </p:txBody>
        </p:sp>
        <p:cxnSp>
          <p:nvCxnSpPr>
            <p:cNvPr id="9" name="Connecteur en angle 8"/>
            <p:cNvCxnSpPr>
              <a:stCxn id="4" idx="6"/>
              <a:endCxn id="5" idx="1"/>
            </p:cNvCxnSpPr>
            <p:nvPr/>
          </p:nvCxnSpPr>
          <p:spPr>
            <a:xfrm>
              <a:off x="2499921" y="2374969"/>
              <a:ext cx="1305850" cy="19498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en angle 36"/>
            <p:cNvCxnSpPr>
              <a:stCxn id="99" idx="1"/>
              <a:endCxn id="5" idx="3"/>
            </p:cNvCxnSpPr>
            <p:nvPr/>
          </p:nvCxnSpPr>
          <p:spPr>
            <a:xfrm rot="10800000" flipV="1">
              <a:off x="5490638" y="2374968"/>
              <a:ext cx="1461156" cy="19498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à coins arrondis 37"/>
            <p:cNvSpPr/>
            <p:nvPr/>
          </p:nvSpPr>
          <p:spPr>
            <a:xfrm>
              <a:off x="2839827" y="2233599"/>
              <a:ext cx="636127" cy="304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args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5915190" y="2242066"/>
              <a:ext cx="628278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args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1176855" y="1109002"/>
            <a:ext cx="6859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Compute Node @ Computing Centre</a:t>
            </a:r>
            <a:endParaRPr lang="en-GB" sz="2800" b="1" dirty="0">
              <a:solidFill>
                <a:schemeClr val="bg1"/>
              </a:solidFill>
            </a:endParaRPr>
          </a:p>
        </p:txBody>
      </p:sp>
      <p:cxnSp>
        <p:nvCxnSpPr>
          <p:cNvPr id="50" name="Connecteur droit 49"/>
          <p:cNvCxnSpPr>
            <a:stCxn id="3" idx="1"/>
            <a:endCxn id="3" idx="3"/>
          </p:cNvCxnSpPr>
          <p:nvPr/>
        </p:nvCxnSpPr>
        <p:spPr>
          <a:xfrm>
            <a:off x="660400" y="3657600"/>
            <a:ext cx="786553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109135" y="3412065"/>
            <a:ext cx="6993466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cxnSp>
        <p:nvCxnSpPr>
          <p:cNvPr id="40" name="Connecteur en angle 39"/>
          <p:cNvCxnSpPr>
            <a:stCxn id="99" idx="2"/>
            <a:endCxn id="114" idx="0"/>
          </p:cNvCxnSpPr>
          <p:nvPr/>
        </p:nvCxnSpPr>
        <p:spPr>
          <a:xfrm rot="5400000">
            <a:off x="5240437" y="2137149"/>
            <a:ext cx="1360550" cy="2629687"/>
          </a:xfrm>
          <a:prstGeom prst="bentConnector3">
            <a:avLst>
              <a:gd name="adj1" fmla="val 64313"/>
            </a:avLst>
          </a:prstGeom>
          <a:ln>
            <a:solidFill>
              <a:schemeClr val="bg2">
                <a:lumMod val="20000"/>
                <a:lumOff val="8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à coins arrondis 135"/>
          <p:cNvSpPr/>
          <p:nvPr/>
        </p:nvSpPr>
        <p:spPr>
          <a:xfrm>
            <a:off x="5722757" y="3507712"/>
            <a:ext cx="1059043" cy="30777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rgbClr val="000000"/>
                </a:solidFill>
              </a:rPr>
              <a:t>msg</a:t>
            </a:r>
            <a:r>
              <a:rPr lang="en-GB" sz="1400" b="1" dirty="0" smtClean="0">
                <a:solidFill>
                  <a:srgbClr val="000000"/>
                </a:solidFill>
              </a:rPr>
              <a:t>-batch</a:t>
            </a:r>
            <a:endParaRPr lang="en-GB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6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/>
          <p:cNvCxnSpPr/>
          <p:nvPr/>
        </p:nvCxnSpPr>
        <p:spPr>
          <a:xfrm flipV="1">
            <a:off x="702734" y="3708401"/>
            <a:ext cx="7823199" cy="84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1109135" y="3445933"/>
            <a:ext cx="6993466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1" y="304798"/>
            <a:ext cx="8695266" cy="499540"/>
          </a:xfrm>
        </p:spPr>
        <p:txBody>
          <a:bodyPr/>
          <a:lstStyle/>
          <a:p>
            <a:pPr algn="ctr"/>
            <a:r>
              <a:rPr lang="fr-FR" sz="3600" u="sng" dirty="0" smtClean="0"/>
              <a:t>Flow 2: </a:t>
            </a:r>
            <a:r>
              <a:rPr lang="fr-FR" sz="3600" u="sng" dirty="0" smtClean="0"/>
              <a:t>IPSL.SMTP </a:t>
            </a:r>
            <a:r>
              <a:rPr lang="fr-FR" sz="3600" u="sng" dirty="0" smtClean="0"/>
              <a:t>---&gt; IPSL.MQ</a:t>
            </a:r>
            <a:endParaRPr lang="fr-FR" sz="3600" u="sng" dirty="0"/>
          </a:p>
        </p:txBody>
      </p:sp>
      <p:grpSp>
        <p:nvGrpSpPr>
          <p:cNvPr id="6" name="Grouper 5"/>
          <p:cNvGrpSpPr/>
          <p:nvPr/>
        </p:nvGrpSpPr>
        <p:grpSpPr>
          <a:xfrm>
            <a:off x="660400" y="888995"/>
            <a:ext cx="7865533" cy="2387600"/>
            <a:chOff x="660400" y="1041401"/>
            <a:chExt cx="7865533" cy="2387600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660400" y="1041401"/>
              <a:ext cx="7865533" cy="23876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09134" y="1217382"/>
              <a:ext cx="6993466" cy="1771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/>
                <a:t>SMTP @ IPSL</a:t>
              </a:r>
              <a:endParaRPr lang="en-GB" sz="2800" b="1" dirty="0" smtClean="0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702734" y="4157145"/>
            <a:ext cx="7865533" cy="2412988"/>
            <a:chOff x="702734" y="4148678"/>
            <a:chExt cx="7865533" cy="2412988"/>
          </a:xfrm>
        </p:grpSpPr>
        <p:sp>
          <p:nvSpPr>
            <p:cNvPr id="21" name="Rectangle à coins arrondis 20"/>
            <p:cNvSpPr/>
            <p:nvPr/>
          </p:nvSpPr>
          <p:spPr>
            <a:xfrm>
              <a:off x="702734" y="4148678"/>
              <a:ext cx="7865533" cy="241298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1109134" y="4528011"/>
              <a:ext cx="6993466" cy="1771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/>
                <a:t>MQ Cluster @ IPSL</a:t>
              </a:r>
            </a:p>
            <a:p>
              <a:pPr algn="ctr"/>
              <a:r>
                <a:rPr lang="en-GB" dirty="0" smtClean="0"/>
                <a:t>(ampqs + rabbit-</a:t>
              </a:r>
              <a:r>
                <a:rPr lang="en-GB" dirty="0" err="1" smtClean="0"/>
                <a:t>mq</a:t>
              </a:r>
              <a:r>
                <a:rPr lang="en-GB" dirty="0" smtClean="0"/>
                <a:t>)</a:t>
              </a:r>
              <a:endParaRPr lang="en-GB" dirty="0"/>
            </a:p>
          </p:txBody>
        </p:sp>
      </p:grpSp>
      <p:cxnSp>
        <p:nvCxnSpPr>
          <p:cNvPr id="12" name="Connecteur en angle 11"/>
          <p:cNvCxnSpPr/>
          <p:nvPr/>
        </p:nvCxnSpPr>
        <p:spPr>
          <a:xfrm rot="5400000">
            <a:off x="3776542" y="3698901"/>
            <a:ext cx="1662454" cy="127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3831379" y="3523721"/>
            <a:ext cx="1565479" cy="30777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rgbClr val="000000"/>
                </a:solidFill>
              </a:rPr>
              <a:t>msg</a:t>
            </a:r>
            <a:r>
              <a:rPr lang="en-GB" sz="1400" b="1" dirty="0" smtClean="0">
                <a:solidFill>
                  <a:srgbClr val="000000"/>
                </a:solidFill>
              </a:rPr>
              <a:t>-batch</a:t>
            </a:r>
            <a:endParaRPr lang="en-GB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3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é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4441</TotalTime>
  <Words>402</Words>
  <Application>Microsoft Macintosh PowerPoint</Application>
  <PresentationFormat>On-screen Show (4:3)</PresentationFormat>
  <Paragraphs>143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Révolution</vt:lpstr>
      <vt:lpstr>EGU Vienna 2015  </vt:lpstr>
      <vt:lpstr>  CONVERGENCE   Big Data and Exascale challenges  for Climate Sciences  http://convergence.ipsl.fr </vt:lpstr>
      <vt:lpstr>Problem Space  </vt:lpstr>
      <vt:lpstr>Problem Space</vt:lpstr>
      <vt:lpstr>Demo  </vt:lpstr>
      <vt:lpstr>Message Flow  </vt:lpstr>
      <vt:lpstr>PowerPoint Presentation</vt:lpstr>
      <vt:lpstr>Flow 1: CC.NODE ---&gt; IPSL.SMTP</vt:lpstr>
      <vt:lpstr>Flow 2: IPSL.SMTP ---&gt; IPSL.MQ</vt:lpstr>
      <vt:lpstr>Flow 3: IPSL.MQ &lt;---&gt; IPSL.MQ-APP</vt:lpstr>
      <vt:lpstr>Flow 4: IPSL.MQ-APP ---&gt; Other</vt:lpstr>
      <vt:lpstr>Flow 5: IPSL.API ---&gt; IPSL.FE</vt:lpstr>
      <vt:lpstr>Summary  </vt:lpstr>
      <vt:lpstr>PowerPoint Presentation</vt:lpstr>
      <vt:lpstr>PowerPoint Presentation</vt:lpstr>
    </vt:vector>
  </TitlesOfParts>
  <Company>IPSL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IPSL - CONVERGENCE  </dc:title>
  <dc:creator>Mark Morgan</dc:creator>
  <cp:lastModifiedBy>Mark Greenslade</cp:lastModifiedBy>
  <cp:revision>666</cp:revision>
  <dcterms:created xsi:type="dcterms:W3CDTF">2013-10-28T10:12:34Z</dcterms:created>
  <dcterms:modified xsi:type="dcterms:W3CDTF">2015-04-15T12:11:19Z</dcterms:modified>
</cp:coreProperties>
</file>