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42808525" cy="30279975"/>
  <p:notesSz cx="6858000" cy="9144000"/>
  <p:defaultTextStyle>
    <a:defPPr>
      <a:defRPr lang="fr-FR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0C4"/>
    <a:srgbClr val="FFFF5B"/>
    <a:srgbClr val="FFFF85"/>
    <a:srgbClr val="99B3CC"/>
    <a:srgbClr val="006C31"/>
    <a:srgbClr val="2DDA04"/>
    <a:srgbClr val="33F505"/>
    <a:srgbClr val="4BD0FF"/>
    <a:srgbClr val="FF8B8E"/>
    <a:srgbClr val="B4DE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7997" autoAdjust="0"/>
  </p:normalViewPr>
  <p:slideViewPr>
    <p:cSldViewPr snapToGrid="0" snapToObjects="1" showGuides="1">
      <p:cViewPr varScale="1">
        <p:scale>
          <a:sx n="19" d="100"/>
          <a:sy n="19" d="100"/>
        </p:scale>
        <p:origin x="-1284" y="-120"/>
      </p:cViewPr>
      <p:guideLst>
        <p:guide orient="horz" pos="9636"/>
        <p:guide pos="123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7555644" y="3087374"/>
            <a:ext cx="27697238" cy="16944485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3514" y="5046665"/>
            <a:ext cx="26801498" cy="8154845"/>
          </a:xfrm>
        </p:spPr>
        <p:txBody>
          <a:bodyPr vert="horz" lIns="417634" tIns="208817" rIns="417634" bIns="208817" rtlCol="0" anchor="b" anchorCtr="0">
            <a:noAutofit/>
          </a:bodyPr>
          <a:lstStyle>
            <a:lvl1pPr algn="ctr" defTabSz="4176339" rtl="0" eaLnBrk="1" latinLnBrk="0" hangingPunct="1">
              <a:spcBef>
                <a:spcPct val="0"/>
              </a:spcBef>
              <a:buNone/>
              <a:defRPr sz="274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3514" y="13220278"/>
            <a:ext cx="26801498" cy="4447067"/>
          </a:xfrm>
        </p:spPr>
        <p:txBody>
          <a:bodyPr vert="horz" lIns="417634" tIns="208817" rIns="417634" bIns="208817" rtlCol="0">
            <a:normAutofit/>
          </a:bodyPr>
          <a:lstStyle>
            <a:lvl1pPr marL="0" indent="0" algn="ctr" defTabSz="4176339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91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633" y="5046663"/>
            <a:ext cx="17825940" cy="5922406"/>
          </a:xfrm>
        </p:spPr>
        <p:txBody>
          <a:bodyPr anchor="b"/>
          <a:lstStyle>
            <a:lvl1pPr algn="ctr">
              <a:defRPr sz="201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0996" y="2671766"/>
            <a:ext cx="17679921" cy="24573207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9100"/>
            </a:lvl6pPr>
            <a:lvl7pPr marL="10462602" indent="-1573380">
              <a:defRPr sz="9100"/>
            </a:lvl7pPr>
            <a:lvl8pPr marL="10462602" indent="-1573380">
              <a:defRPr sz="9100"/>
            </a:lvl8pPr>
            <a:lvl9pPr marL="10462602" indent="-1573380">
              <a:defRPr sz="9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25633" y="11562795"/>
            <a:ext cx="17825940" cy="13833790"/>
          </a:xfrm>
        </p:spPr>
        <p:txBody>
          <a:bodyPr>
            <a:normAutofit/>
          </a:bodyPr>
          <a:lstStyle>
            <a:lvl1pPr marL="0" indent="0" algn="ctr">
              <a:spcBef>
                <a:spcPts val="2740"/>
              </a:spcBef>
              <a:buNone/>
              <a:defRPr sz="82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21509189" y="2929045"/>
            <a:ext cx="18226052" cy="2257234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96440" y="5046663"/>
            <a:ext cx="17755131" cy="5922406"/>
          </a:xfrm>
        </p:spPr>
        <p:txBody>
          <a:bodyPr anchor="b"/>
          <a:lstStyle>
            <a:lvl1pPr algn="ctr">
              <a:defRPr sz="201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6440" y="11562795"/>
            <a:ext cx="17755131" cy="13833790"/>
          </a:xfrm>
        </p:spPr>
        <p:txBody>
          <a:bodyPr>
            <a:normAutofit/>
          </a:bodyPr>
          <a:lstStyle>
            <a:lvl1pPr marL="0" indent="0" algn="ctr">
              <a:spcBef>
                <a:spcPts val="2740"/>
              </a:spcBef>
              <a:buNone/>
              <a:defRPr sz="82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11827" y="3819087"/>
            <a:ext cx="16020777" cy="2079225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441" y="2043816"/>
            <a:ext cx="36134557" cy="365594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6447" y="7058321"/>
            <a:ext cx="36134552" cy="201866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673771" y="3028002"/>
            <a:ext cx="4994328" cy="2421696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6444" y="3027810"/>
            <a:ext cx="30136902" cy="2420552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7428541" y="2849882"/>
            <a:ext cx="27888495" cy="176336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40427" y="27924865"/>
            <a:ext cx="9988656" cy="1205592"/>
          </a:xfrm>
        </p:spPr>
        <p:txBody>
          <a:bodyPr/>
          <a:lstStyle>
            <a:lvl1pPr>
              <a:defRPr sz="6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26246" y="27924865"/>
            <a:ext cx="13556033" cy="1205592"/>
          </a:xfrm>
        </p:spPr>
        <p:txBody>
          <a:bodyPr/>
          <a:lstStyle>
            <a:lvl1pPr>
              <a:defRPr sz="6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679443" y="27924865"/>
            <a:ext cx="9988656" cy="1205592"/>
          </a:xfrm>
        </p:spPr>
        <p:txBody>
          <a:bodyPr/>
          <a:lstStyle>
            <a:lvl1pPr>
              <a:defRPr sz="6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194" y="21868870"/>
            <a:ext cx="37898138" cy="3784997"/>
          </a:xfrm>
        </p:spPr>
        <p:txBody>
          <a:bodyPr anchor="b" anchorCtr="0">
            <a:noAutofit/>
          </a:bodyPr>
          <a:lstStyle>
            <a:lvl1pPr>
              <a:defRPr sz="247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5194" y="25569757"/>
            <a:ext cx="37898138" cy="223942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82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262045" y="3552851"/>
            <a:ext cx="26398590" cy="1614932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815" y="11102658"/>
            <a:ext cx="38212905" cy="4037330"/>
          </a:xfrm>
        </p:spPr>
        <p:txBody>
          <a:bodyPr anchor="b" anchorCtr="0"/>
          <a:lstStyle>
            <a:lvl1pPr algn="ctr">
              <a:defRPr sz="247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815" y="15139987"/>
            <a:ext cx="38212905" cy="309511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82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417634" tIns="208817" rIns="417634" bIns="208817" rtlCol="0" anchor="ctr"/>
          <a:lstStyle>
            <a:lvl1pPr marL="0" algn="l" defTabSz="4176339" rtl="0" eaLnBrk="1" latinLnBrk="0" hangingPunct="1">
              <a:defRPr sz="6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417634" tIns="208817" rIns="417634" bIns="208817" rtlCol="0" anchor="ctr"/>
          <a:lstStyle>
            <a:lvl1pPr marL="0" algn="ctr" defTabSz="4176339" rtl="0" eaLnBrk="1" latinLnBrk="0" hangingPunct="1">
              <a:defRPr sz="6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17634" tIns="208817" rIns="417634" bIns="208817" rtlCol="0" anchor="ctr"/>
          <a:lstStyle>
            <a:lvl1pPr marL="0" algn="r" defTabSz="4176339" rtl="0" eaLnBrk="1" latinLnBrk="0" hangingPunct="1">
              <a:defRPr sz="6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9009" y="7005956"/>
            <a:ext cx="17679921" cy="20239015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05956"/>
            <a:ext cx="17679921" cy="20239015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9009" y="7058323"/>
            <a:ext cx="17665951" cy="188919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128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9009" y="9602679"/>
            <a:ext cx="17665951" cy="17649301"/>
          </a:xfrm>
        </p:spPr>
        <p:txBody>
          <a:bodyPr/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7300"/>
            </a:lvl6pPr>
            <a:lvl7pPr marL="10462602" indent="-1573380">
              <a:defRPr sz="7300"/>
            </a:lvl7pPr>
            <a:lvl8pPr marL="10462602" indent="-1573380">
              <a:defRPr sz="7300"/>
            </a:lvl8pPr>
            <a:lvl9pPr marL="10462602" indent="-1573380"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141" y="7058323"/>
            <a:ext cx="17679921" cy="188919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128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141" y="9602679"/>
            <a:ext cx="17679921" cy="17649301"/>
          </a:xfrm>
        </p:spPr>
        <p:txBody>
          <a:bodyPr/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7300"/>
            </a:lvl6pPr>
            <a:lvl7pPr marL="10462602" indent="-1573380">
              <a:defRPr sz="7300"/>
            </a:lvl7pPr>
            <a:lvl8pPr marL="10462602" indent="-1573380">
              <a:defRPr sz="7300"/>
            </a:lvl8pPr>
            <a:lvl9pPr marL="10462602" indent="-1573380">
              <a:defRPr sz="7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9008" y="7005955"/>
            <a:ext cx="36082971" cy="9851085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389008" y="17282148"/>
            <a:ext cx="36082971" cy="9851085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9009" y="7005956"/>
            <a:ext cx="17679921" cy="20239015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05955"/>
            <a:ext cx="17679921" cy="9855836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21761000" y="17277397"/>
            <a:ext cx="17679921" cy="9855836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389009" y="7005955"/>
            <a:ext cx="17679921" cy="9855836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21761000" y="7005955"/>
            <a:ext cx="17679921" cy="9855836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389009" y="17277397"/>
            <a:ext cx="17679921" cy="9855836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21761000" y="17277397"/>
            <a:ext cx="17679921" cy="9855836"/>
          </a:xfrm>
        </p:spPr>
        <p:txBody>
          <a:bodyPr>
            <a:normAutofit/>
          </a:bodyPr>
          <a:lstStyle>
            <a:lvl1pPr>
              <a:defRPr sz="11000"/>
            </a:lvl1pPr>
            <a:lvl2pPr>
              <a:defRPr sz="10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 marL="10462602" indent="-1573380">
              <a:defRPr sz="8200"/>
            </a:lvl7pPr>
            <a:lvl8pPr marL="10462602" indent="-1573380">
              <a:defRPr sz="8200"/>
            </a:lvl8pPr>
            <a:lvl9pPr marL="10462602" indent="-1573380">
              <a:defRPr sz="8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9502" y="1390720"/>
            <a:ext cx="36009530" cy="5046663"/>
          </a:xfrm>
          <a:prstGeom prst="rect">
            <a:avLst/>
          </a:prstGeom>
        </p:spPr>
        <p:txBody>
          <a:bodyPr vert="horz" lIns="417634" tIns="208817" rIns="417634" bIns="208817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9502" y="7005958"/>
            <a:ext cx="36009530" cy="20186646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427" y="28065053"/>
            <a:ext cx="9988656" cy="1612129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6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ED28C4-BF2A-1246-9F0D-9AF485C5B479}" type="datetimeFigureOut">
              <a:rPr lang="fr-FR" smtClean="0"/>
              <a:pPr/>
              <a:t>28/04/2014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6246" y="28065053"/>
            <a:ext cx="13556033" cy="1612129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6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9443" y="28065053"/>
            <a:ext cx="9988656" cy="1612129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6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537498-4F35-2F44-A750-D1985B0BD5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ctr" defTabSz="4176339" rtl="0" eaLnBrk="1" latinLnBrk="0" hangingPunct="1">
        <a:spcBef>
          <a:spcPct val="0"/>
        </a:spcBef>
        <a:buNone/>
        <a:defRPr sz="24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088170" indent="-2088170" algn="l" defTabSz="4176339" rtl="0" eaLnBrk="1" latinLnBrk="0" hangingPunct="1">
        <a:spcBef>
          <a:spcPts val="10962"/>
        </a:spcBef>
        <a:buSzPct val="90000"/>
        <a:buFont typeface="Wingdings" pitchFamily="2" charset="2"/>
        <a:buChar char="v"/>
        <a:defRPr sz="1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76339" indent="-2088170" algn="l" defTabSz="4176339" rtl="0" eaLnBrk="1" latinLnBrk="0" hangingPunct="1">
        <a:spcBef>
          <a:spcPts val="5481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0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71469" indent="-1595130" algn="l" defTabSz="4176339" rtl="0" eaLnBrk="1" latinLnBrk="0" hangingPunct="1">
        <a:spcBef>
          <a:spcPts val="5481"/>
        </a:spcBef>
        <a:buSzPct val="90000"/>
        <a:buFont typeface="Wingdings" pitchFamily="2" charset="2"/>
        <a:buChar char="v"/>
        <a:defRPr sz="9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308593" indent="-1537125" algn="l" defTabSz="4176339" rtl="0" eaLnBrk="1" latinLnBrk="0" hangingPunct="1">
        <a:spcBef>
          <a:spcPts val="5481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8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89222" indent="-1580628" algn="l" defTabSz="4176339" rtl="0" eaLnBrk="1" latinLnBrk="0" hangingPunct="1">
        <a:spcBef>
          <a:spcPts val="5481"/>
        </a:spcBef>
        <a:buSzPct val="90000"/>
        <a:buFont typeface="Wingdings" pitchFamily="2" charset="2"/>
        <a:buChar char="v"/>
        <a:defRPr sz="8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462602" indent="-1573380" algn="l" defTabSz="4176339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82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1992474" indent="-1573380" algn="l" defTabSz="4176339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82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3565854" indent="-1573380" algn="l" defTabSz="4176339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82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5131981" indent="-1573380" algn="l" defTabSz="4176339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82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417633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rgbClr val="0075CC"/>
            </a:gs>
            <a:gs pos="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à coins arrondis 25"/>
          <p:cNvSpPr/>
          <p:nvPr/>
        </p:nvSpPr>
        <p:spPr>
          <a:xfrm>
            <a:off x="407670" y="5242560"/>
            <a:ext cx="42020290" cy="24300000"/>
          </a:xfrm>
          <a:prstGeom prst="roundRect">
            <a:avLst>
              <a:gd name="adj" fmla="val 3964"/>
            </a:avLst>
          </a:prstGeom>
          <a:solidFill>
            <a:schemeClr val="bg1"/>
          </a:solidFill>
          <a:ln w="952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33791" y="1"/>
            <a:ext cx="42863055" cy="4099224"/>
          </a:xfrm>
          <a:prstGeom prst="rect">
            <a:avLst/>
          </a:prstGeom>
          <a:gradFill>
            <a:gsLst>
              <a:gs pos="43000">
                <a:srgbClr val="0075CC"/>
              </a:gs>
              <a:gs pos="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</a:gradFill>
          <a:effectLst>
            <a:innerShdw blurRad="342900" dist="215900" dir="54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780" y="323001"/>
            <a:ext cx="2551537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b="1" dirty="0" smtClean="0">
                <a:solidFill>
                  <a:schemeClr val="bg1"/>
                </a:solidFill>
                <a:latin typeface="Calibri"/>
                <a:cs typeface="Calibri"/>
              </a:rPr>
              <a:t>Integration and validation of a data grid software </a:t>
            </a:r>
          </a:p>
          <a:p>
            <a:endParaRPr lang="en-GB" sz="7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GB" sz="4800" dirty="0" smtClean="0">
                <a:solidFill>
                  <a:schemeClr val="bg1"/>
                </a:solidFill>
                <a:latin typeface="Calibri"/>
                <a:cs typeface="Calibri"/>
              </a:rPr>
              <a:t>N. </a:t>
            </a:r>
            <a:r>
              <a:rPr lang="en-GB" sz="4800" dirty="0" err="1" smtClean="0">
                <a:solidFill>
                  <a:schemeClr val="bg1"/>
                </a:solidFill>
                <a:latin typeface="Calibri"/>
                <a:cs typeface="Calibri"/>
              </a:rPr>
              <a:t>Carenton</a:t>
            </a:r>
            <a:r>
              <a:rPr lang="en-GB" sz="4800" dirty="0" smtClean="0">
                <a:solidFill>
                  <a:schemeClr val="bg1"/>
                </a:solidFill>
                <a:latin typeface="Calibri"/>
                <a:cs typeface="Calibri"/>
              </a:rPr>
              <a:t>-</a:t>
            </a:r>
            <a:r>
              <a:rPr lang="en-GB" sz="4800" dirty="0" err="1" smtClean="0">
                <a:solidFill>
                  <a:schemeClr val="bg1"/>
                </a:solidFill>
                <a:latin typeface="Calibri"/>
                <a:cs typeface="Calibri"/>
              </a:rPr>
              <a:t>Madiec</a:t>
            </a:r>
            <a:r>
              <a:rPr lang="en-GB" sz="4800" baseline="30000" dirty="0" smtClean="0">
                <a:solidFill>
                  <a:schemeClr val="bg1"/>
                </a:solidFill>
                <a:latin typeface="Calibri"/>
                <a:cs typeface="Calibri"/>
              </a:rPr>
              <a:t> 1</a:t>
            </a:r>
            <a:r>
              <a:rPr lang="en-GB" sz="4800" dirty="0" smtClean="0">
                <a:solidFill>
                  <a:schemeClr val="bg1"/>
                </a:solidFill>
                <a:latin typeface="Calibri"/>
                <a:cs typeface="Calibri"/>
              </a:rPr>
              <a:t>, S. </a:t>
            </a:r>
            <a:r>
              <a:rPr lang="en-GB" sz="4800" dirty="0" err="1" smtClean="0">
                <a:solidFill>
                  <a:schemeClr val="bg1"/>
                </a:solidFill>
                <a:latin typeface="Calibri"/>
                <a:cs typeface="Calibri"/>
              </a:rPr>
              <a:t>Denvil</a:t>
            </a:r>
            <a:r>
              <a:rPr lang="en-GB" sz="48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GB" sz="4800" baseline="30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lang="en-GB" sz="4800" dirty="0" smtClean="0">
                <a:solidFill>
                  <a:schemeClr val="bg1"/>
                </a:solidFill>
                <a:latin typeface="Calibri"/>
                <a:cs typeface="Calibri"/>
              </a:rPr>
              <a:t>, K. Berger </a:t>
            </a:r>
            <a:r>
              <a:rPr lang="en-GB" sz="4800" baseline="30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lang="en-GB" sz="4800" dirty="0" smtClean="0">
                <a:solidFill>
                  <a:schemeClr val="bg1"/>
                </a:solidFill>
                <a:latin typeface="Calibri"/>
                <a:cs typeface="Calibri"/>
              </a:rPr>
              <a:t>, A. </a:t>
            </a:r>
            <a:r>
              <a:rPr lang="en-GB" sz="4800" dirty="0" err="1" smtClean="0">
                <a:solidFill>
                  <a:schemeClr val="bg1"/>
                </a:solidFill>
                <a:latin typeface="Calibri"/>
                <a:cs typeface="Calibri"/>
              </a:rPr>
              <a:t>Cofino</a:t>
            </a:r>
            <a:r>
              <a:rPr lang="en-GB" sz="4800" baseline="30000" dirty="0" smtClean="0">
                <a:solidFill>
                  <a:schemeClr val="bg1"/>
                </a:solidFill>
                <a:latin typeface="Calibri"/>
                <a:cs typeface="Calibri"/>
              </a:rPr>
              <a:t> 3</a:t>
            </a:r>
            <a:endParaRPr lang="en-GB" sz="4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740" y="2449830"/>
            <a:ext cx="5029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aseline="30000" dirty="0" smtClean="0">
                <a:solidFill>
                  <a:schemeClr val="bg1"/>
                </a:solidFill>
                <a:latin typeface="Calibri"/>
                <a:cs typeface="Calibri"/>
              </a:rPr>
              <a:t>1</a:t>
            </a:r>
            <a:r>
              <a:rPr lang="en-GB" sz="3200" dirty="0" smtClean="0">
                <a:solidFill>
                  <a:schemeClr val="bg1"/>
                </a:solidFill>
                <a:latin typeface="Calibri"/>
                <a:cs typeface="Calibri"/>
              </a:rPr>
              <a:t>CNRS/IPSL   </a:t>
            </a:r>
            <a:r>
              <a:rPr lang="en-GB" sz="3200" baseline="30000" dirty="0" smtClean="0">
                <a:solidFill>
                  <a:schemeClr val="bg1"/>
                </a:solidFill>
                <a:latin typeface="Calibri"/>
                <a:cs typeface="Calibri"/>
              </a:rPr>
              <a:t>2</a:t>
            </a:r>
            <a:r>
              <a:rPr lang="en-GB" sz="3200" dirty="0" smtClean="0">
                <a:solidFill>
                  <a:schemeClr val="bg1"/>
                </a:solidFill>
                <a:latin typeface="Calibri"/>
                <a:cs typeface="Calibri"/>
              </a:rPr>
              <a:t>DKRZ  </a:t>
            </a:r>
            <a:r>
              <a:rPr lang="en-GB" sz="3200" baseline="30000" dirty="0" smtClean="0">
                <a:solidFill>
                  <a:schemeClr val="bg1"/>
                </a:solidFill>
                <a:latin typeface="Calibri"/>
                <a:cs typeface="Calibri"/>
              </a:rPr>
              <a:t>3</a:t>
            </a:r>
            <a:r>
              <a:rPr lang="en-GB" sz="3200" dirty="0" smtClean="0">
                <a:solidFill>
                  <a:schemeClr val="bg1"/>
                </a:solidFill>
                <a:latin typeface="Calibri"/>
                <a:cs typeface="Calibri"/>
              </a:rPr>
              <a:t>UNICAN</a:t>
            </a:r>
            <a:endParaRPr lang="en-GB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1115000" y="795440"/>
            <a:ext cx="11179610" cy="1963852"/>
          </a:xfrm>
          <a:prstGeom prst="roundRect">
            <a:avLst>
              <a:gd name="adj" fmla="val 3872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titut Pierre Simon Lapla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53784" y="1168541"/>
            <a:ext cx="5348867" cy="1319389"/>
          </a:xfrm>
          <a:prstGeom prst="rect">
            <a:avLst/>
          </a:prstGeom>
          <a:noFill/>
        </p:spPr>
      </p:pic>
      <p:pic>
        <p:nvPicPr>
          <p:cNvPr id="1028" name="Picture 4" descr="https://encrypted-tbn0.gstatic.com/images?q=tbn:ANd9GcSNlMexWgB7pOS9Hxt0TgPckI-xkXa1k_r5b-hfTZAiWP6vzdO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13797" y="1242060"/>
            <a:ext cx="4076700" cy="1123950"/>
          </a:xfrm>
          <a:prstGeom prst="rect">
            <a:avLst/>
          </a:prstGeom>
          <a:noFill/>
        </p:spPr>
      </p:pic>
      <p:pic>
        <p:nvPicPr>
          <p:cNvPr id="1030" name="Picture 6" descr="http://www.gaedpyme.upct.es/logouniversidades/Universidad-de-Cantabri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14500" y="1087426"/>
            <a:ext cx="1412873" cy="1416922"/>
          </a:xfrm>
          <a:prstGeom prst="rect">
            <a:avLst/>
          </a:prstGeom>
          <a:noFill/>
        </p:spPr>
      </p:pic>
      <p:sp>
        <p:nvSpPr>
          <p:cNvPr id="14" name="Rectangle à coins arrondis 13"/>
          <p:cNvSpPr/>
          <p:nvPr/>
        </p:nvSpPr>
        <p:spPr>
          <a:xfrm>
            <a:off x="20076764" y="795600"/>
            <a:ext cx="10537494" cy="1965600"/>
          </a:xfrm>
          <a:prstGeom prst="roundRect">
            <a:avLst>
              <a:gd name="adj" fmla="val 3872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s://encrypted-tbn0.gstatic.com/images?q=tbn:ANd9GcScPpELZLXf-mijP4WOSK4iqZRsWMbPTgBXGr5fQZY-KB94uAk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011043" y="1101940"/>
            <a:ext cx="3467100" cy="1314451"/>
          </a:xfrm>
          <a:prstGeom prst="rect">
            <a:avLst/>
          </a:prstGeom>
          <a:noFill/>
        </p:spPr>
      </p:pic>
      <p:sp>
        <p:nvSpPr>
          <p:cNvPr id="25" name="Rectangle à coins arrondis 24"/>
          <p:cNvSpPr/>
          <p:nvPr/>
        </p:nvSpPr>
        <p:spPr>
          <a:xfrm>
            <a:off x="-33791" y="3718225"/>
            <a:ext cx="42863055" cy="1182410"/>
          </a:xfrm>
          <a:prstGeom prst="roundRect">
            <a:avLst>
              <a:gd name="adj" fmla="val 0"/>
            </a:avLst>
          </a:prstGeom>
          <a:solidFill>
            <a:srgbClr val="FCF731"/>
          </a:solidFill>
          <a:effectLst>
            <a:innerShdw blurRad="342900" dist="215900" dir="5400000">
              <a:prstClr val="black">
                <a:alpha val="18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4532" y="3824905"/>
            <a:ext cx="39961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i="1" dirty="0" smtClean="0">
                <a:solidFill>
                  <a:srgbClr val="005392"/>
                </a:solidFill>
                <a:latin typeface="Calibri"/>
                <a:cs typeface="Calibri"/>
              </a:rPr>
              <a:t>How to improve quality of deliverables in a collaborative effort context?</a:t>
            </a:r>
            <a:endParaRPr lang="en-GB" sz="5400" b="1" i="1" dirty="0">
              <a:solidFill>
                <a:srgbClr val="005392"/>
              </a:solidFill>
              <a:latin typeface="Calibri"/>
              <a:cs typeface="Calibri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22019" y="5717679"/>
            <a:ext cx="13965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The Earth System Grid Federation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150619" y="6586776"/>
            <a:ext cx="139655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Calibri" pitchFamily="34" charset="0"/>
              </a:rPr>
              <a:t>The Earth System Grid Federation (ESGF) is a collaboration of groups, agencies and institutions around the world, that are dedicated to the development and operation of a long-term system for the management, access and analysis of climate data produced</a:t>
            </a:r>
            <a:r>
              <a:rPr lang="en-US" sz="4000" b="1" dirty="0" smtClean="0">
                <a:latin typeface="Calibri" pitchFamily="34" charset="0"/>
              </a:rPr>
              <a:t> </a:t>
            </a:r>
            <a:r>
              <a:rPr lang="en-US" sz="4000" dirty="0" smtClean="0">
                <a:latin typeface="Calibri" pitchFamily="34" charset="0"/>
              </a:rPr>
              <a:t>by</a:t>
            </a:r>
            <a:r>
              <a:rPr lang="en-US" sz="4000" b="1" dirty="0" smtClean="0">
                <a:latin typeface="Calibri" pitchFamily="34" charset="0"/>
              </a:rPr>
              <a:t> </a:t>
            </a:r>
            <a:r>
              <a:rPr lang="en-US" sz="4000" b="1" dirty="0" smtClean="0">
                <a:latin typeface="Calibri" pitchFamily="34" charset="0"/>
              </a:rPr>
              <a:t>CMIP, </a:t>
            </a:r>
            <a:r>
              <a:rPr lang="en-US" sz="4000" b="1" dirty="0" smtClean="0">
                <a:latin typeface="Calibri" pitchFamily="34" charset="0"/>
              </a:rPr>
              <a:t>CORDEX or PMIP </a:t>
            </a:r>
            <a:r>
              <a:rPr lang="en-US" sz="4000" dirty="0" smtClean="0">
                <a:latin typeface="Calibri" pitchFamily="34" charset="0"/>
              </a:rPr>
              <a:t>in</a:t>
            </a:r>
            <a:r>
              <a:rPr lang="en-US" sz="4000" b="1" dirty="0" smtClean="0">
                <a:latin typeface="Calibri" pitchFamily="34" charset="0"/>
              </a:rPr>
              <a:t> HPC centers</a:t>
            </a:r>
            <a:r>
              <a:rPr lang="en-US" sz="4000" dirty="0" smtClean="0">
                <a:latin typeface="Calibri" pitchFamily="34" charset="0"/>
              </a:rPr>
              <a:t>.</a:t>
            </a:r>
            <a:r>
              <a:rPr lang="en-US" sz="4000" b="1" dirty="0" smtClean="0">
                <a:latin typeface="Calibri" pitchFamily="34" charset="0"/>
              </a:rPr>
              <a:t> </a:t>
            </a:r>
            <a:r>
              <a:rPr lang="en-US" sz="4000" dirty="0" smtClean="0">
                <a:latin typeface="Calibri" pitchFamily="34" charset="0"/>
              </a:rPr>
              <a:t>Some of the challenges that ESGF is committed to address include: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5864294" y="5716800"/>
            <a:ext cx="1407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A System of Distributed Nodes 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077600" y="6681600"/>
            <a:ext cx="4267199" cy="5715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</a:rPr>
              <a:t>Data Node</a:t>
            </a:r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077600" y="7524750"/>
            <a:ext cx="4267199" cy="571500"/>
          </a:xfrm>
          <a:prstGeom prst="rect">
            <a:avLst/>
          </a:prstGeom>
          <a:solidFill>
            <a:srgbClr val="FFFF85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</a:rPr>
              <a:t>Index Node</a:t>
            </a:r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077600" y="8343900"/>
            <a:ext cx="4267199" cy="571500"/>
          </a:xfrm>
          <a:prstGeom prst="rect">
            <a:avLst/>
          </a:prstGeom>
          <a:solidFill>
            <a:srgbClr val="B4DE86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</a:rPr>
              <a:t>Identity Provider</a:t>
            </a:r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077600" y="9182100"/>
            <a:ext cx="4267199" cy="571500"/>
          </a:xfrm>
          <a:prstGeom prst="rect">
            <a:avLst/>
          </a:prstGeom>
          <a:solidFill>
            <a:srgbClr val="FF8B8E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alibri" pitchFamily="34" charset="0"/>
              </a:rPr>
              <a:t>Compute Node</a:t>
            </a:r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20884443" y="7258050"/>
            <a:ext cx="2590800" cy="2476500"/>
          </a:xfrm>
          <a:prstGeom prst="ellipse">
            <a:avLst/>
          </a:prstGeom>
          <a:gradFill flip="none" rotWithShape="1">
            <a:gsLst>
              <a:gs pos="34000">
                <a:schemeClr val="bg1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/>
          <p:cNvSpPr txBox="1"/>
          <p:nvPr/>
        </p:nvSpPr>
        <p:spPr>
          <a:xfrm>
            <a:off x="21498764" y="7388761"/>
            <a:ext cx="18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</a:rPr>
              <a:t>Node</a:t>
            </a:r>
            <a:endParaRPr lang="en-US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23780043" y="7258050"/>
            <a:ext cx="2590800" cy="2476500"/>
          </a:xfrm>
          <a:prstGeom prst="ellipse">
            <a:avLst/>
          </a:prstGeom>
          <a:gradFill flip="none" rotWithShape="1">
            <a:gsLst>
              <a:gs pos="34000">
                <a:schemeClr val="bg1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/>
          <p:cNvSpPr txBox="1"/>
          <p:nvPr/>
        </p:nvSpPr>
        <p:spPr>
          <a:xfrm>
            <a:off x="24413414" y="7389000"/>
            <a:ext cx="18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</a:rPr>
              <a:t>Node</a:t>
            </a:r>
            <a:endParaRPr lang="en-US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26637543" y="7258050"/>
            <a:ext cx="2590800" cy="2476500"/>
          </a:xfrm>
          <a:prstGeom prst="ellipse">
            <a:avLst/>
          </a:prstGeom>
          <a:gradFill flip="none" rotWithShape="1">
            <a:gsLst>
              <a:gs pos="34000">
                <a:schemeClr val="bg1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/>
          <p:cNvSpPr txBox="1"/>
          <p:nvPr/>
        </p:nvSpPr>
        <p:spPr>
          <a:xfrm>
            <a:off x="27251864" y="7389000"/>
            <a:ext cx="18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</a:rPr>
              <a:t>Node</a:t>
            </a:r>
            <a:endParaRPr lang="en-US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20879001" y="10892064"/>
            <a:ext cx="2590800" cy="2476500"/>
          </a:xfrm>
          <a:prstGeom prst="ellipse">
            <a:avLst/>
          </a:prstGeom>
          <a:gradFill flip="none" rotWithShape="1">
            <a:gsLst>
              <a:gs pos="34000">
                <a:schemeClr val="bg1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ZoneTexte 49"/>
          <p:cNvSpPr txBox="1"/>
          <p:nvPr/>
        </p:nvSpPr>
        <p:spPr>
          <a:xfrm>
            <a:off x="21499200" y="10995561"/>
            <a:ext cx="18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</a:rPr>
              <a:t>Node</a:t>
            </a:r>
            <a:endParaRPr lang="en-US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Ellipse 50"/>
          <p:cNvSpPr/>
          <p:nvPr/>
        </p:nvSpPr>
        <p:spPr>
          <a:xfrm>
            <a:off x="23818143" y="10891800"/>
            <a:ext cx="2590800" cy="2476500"/>
          </a:xfrm>
          <a:prstGeom prst="ellipse">
            <a:avLst/>
          </a:prstGeom>
          <a:gradFill flip="none" rotWithShape="1">
            <a:gsLst>
              <a:gs pos="34000">
                <a:schemeClr val="bg1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/>
          <p:cNvSpPr txBox="1"/>
          <p:nvPr/>
        </p:nvSpPr>
        <p:spPr>
          <a:xfrm>
            <a:off x="24415200" y="10996200"/>
            <a:ext cx="18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</a:rPr>
              <a:t>Node</a:t>
            </a:r>
            <a:endParaRPr lang="en-US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Ellipse 52"/>
          <p:cNvSpPr/>
          <p:nvPr/>
        </p:nvSpPr>
        <p:spPr>
          <a:xfrm>
            <a:off x="26675643" y="10891800"/>
            <a:ext cx="2590800" cy="2476500"/>
          </a:xfrm>
          <a:prstGeom prst="ellipse">
            <a:avLst/>
          </a:prstGeom>
          <a:gradFill flip="none" rotWithShape="1">
            <a:gsLst>
              <a:gs pos="34000">
                <a:schemeClr val="bg1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ZoneTexte 53"/>
          <p:cNvSpPr txBox="1"/>
          <p:nvPr/>
        </p:nvSpPr>
        <p:spPr>
          <a:xfrm>
            <a:off x="27252000" y="10996200"/>
            <a:ext cx="18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</a:rPr>
              <a:t>Node</a:t>
            </a:r>
            <a:endParaRPr lang="en-US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16558982" y="10282877"/>
            <a:ext cx="3058364" cy="1257300"/>
          </a:xfrm>
          <a:prstGeom prst="ellipse">
            <a:avLst/>
          </a:prstGeom>
          <a:gradFill flip="none" rotWithShape="1">
            <a:gsLst>
              <a:gs pos="34000">
                <a:srgbClr val="0070C0"/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alibri" pitchFamily="34" charset="0"/>
              </a:rPr>
              <a:t>Client</a:t>
            </a:r>
            <a:endParaRPr lang="en-US" sz="4000" b="1" dirty="0">
              <a:latin typeface="Calibri" pitchFamily="34" charset="0"/>
            </a:endParaRPr>
          </a:p>
        </p:txBody>
      </p:sp>
      <p:cxnSp>
        <p:nvCxnSpPr>
          <p:cNvPr id="57" name="Connecteur droit avec flèche 56"/>
          <p:cNvCxnSpPr>
            <a:stCxn id="55" idx="7"/>
            <a:endCxn id="37" idx="3"/>
          </p:cNvCxnSpPr>
          <p:nvPr/>
        </p:nvCxnSpPr>
        <p:spPr>
          <a:xfrm flipV="1">
            <a:off x="19169459" y="9371875"/>
            <a:ext cx="2094398" cy="10951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55" idx="6"/>
            <a:endCxn id="45" idx="3"/>
          </p:cNvCxnSpPr>
          <p:nvPr/>
        </p:nvCxnSpPr>
        <p:spPr>
          <a:xfrm flipV="1">
            <a:off x="19617346" y="9371875"/>
            <a:ext cx="4542111" cy="15396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>
            <a:stCxn id="55" idx="5"/>
            <a:endCxn id="49" idx="2"/>
          </p:cNvCxnSpPr>
          <p:nvPr/>
        </p:nvCxnSpPr>
        <p:spPr>
          <a:xfrm>
            <a:off x="19169459" y="11356050"/>
            <a:ext cx="1709542" cy="7742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21520800" y="8098200"/>
            <a:ext cx="5760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2251600" y="8098200"/>
            <a:ext cx="576000" cy="576000"/>
          </a:xfrm>
          <a:prstGeom prst="rect">
            <a:avLst/>
          </a:prstGeom>
          <a:solidFill>
            <a:srgbClr val="FFFF85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520800" y="8818200"/>
            <a:ext cx="576000" cy="576000"/>
          </a:xfrm>
          <a:prstGeom prst="rect">
            <a:avLst/>
          </a:prstGeom>
          <a:solidFill>
            <a:srgbClr val="B4DE86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251600" y="8818200"/>
            <a:ext cx="576000" cy="576000"/>
          </a:xfrm>
          <a:prstGeom prst="rect">
            <a:avLst/>
          </a:prstGeom>
          <a:solidFill>
            <a:srgbClr val="FF8B8E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>
          <a:xfrm>
            <a:off x="23360943" y="85344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>
            <a:off x="23418093" y="1219242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1520800" y="11694600"/>
            <a:ext cx="5760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2251600" y="11694600"/>
            <a:ext cx="576000" cy="576000"/>
          </a:xfrm>
          <a:prstGeom prst="rect">
            <a:avLst/>
          </a:prstGeom>
          <a:solidFill>
            <a:srgbClr val="FFFF85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1520800" y="12414600"/>
            <a:ext cx="576000" cy="576000"/>
          </a:xfrm>
          <a:prstGeom prst="rect">
            <a:avLst/>
          </a:prstGeom>
          <a:solidFill>
            <a:srgbClr val="B4DE86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2251600" y="12414600"/>
            <a:ext cx="576000" cy="576000"/>
          </a:xfrm>
          <a:prstGeom prst="rect">
            <a:avLst/>
          </a:prstGeom>
          <a:solidFill>
            <a:srgbClr val="FF8B8E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4432464" y="8098200"/>
            <a:ext cx="13068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4432464" y="8818200"/>
            <a:ext cx="13068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4441989" y="11694600"/>
            <a:ext cx="13068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4441989" y="12414600"/>
            <a:ext cx="13068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266514" y="8098200"/>
            <a:ext cx="5760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000914" y="8098200"/>
            <a:ext cx="576000" cy="576000"/>
          </a:xfrm>
          <a:prstGeom prst="rect">
            <a:avLst/>
          </a:prstGeom>
          <a:solidFill>
            <a:srgbClr val="FFFF85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266514" y="8818200"/>
            <a:ext cx="576000" cy="576000"/>
          </a:xfrm>
          <a:prstGeom prst="rect">
            <a:avLst/>
          </a:prstGeom>
          <a:solidFill>
            <a:srgbClr val="B4DE86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8000914" y="8818200"/>
            <a:ext cx="576000" cy="576000"/>
          </a:xfrm>
          <a:prstGeom prst="rect">
            <a:avLst/>
          </a:prstGeom>
          <a:solidFill>
            <a:srgbClr val="FF8B8E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27309150" y="11694600"/>
            <a:ext cx="13068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7309150" y="12414600"/>
            <a:ext cx="576000" cy="576000"/>
          </a:xfrm>
          <a:prstGeom prst="rect">
            <a:avLst/>
          </a:prstGeom>
          <a:solidFill>
            <a:srgbClr val="B4DE86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8043550" y="12414600"/>
            <a:ext cx="576000" cy="576000"/>
          </a:xfrm>
          <a:prstGeom prst="rect">
            <a:avLst/>
          </a:prstGeom>
          <a:solidFill>
            <a:srgbClr val="FFFF85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036" name="Picture 12" descr="https://encrypted-tbn2.gstatic.com/images?q=tbn:ANd9GcQANwNCq4Hzm9oBW0jGqcBtet-xKQCqIZ6wiePkYVCdrlqHAr8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028831" y="10149554"/>
            <a:ext cx="2078036" cy="328728"/>
          </a:xfrm>
          <a:prstGeom prst="rect">
            <a:avLst/>
          </a:prstGeom>
          <a:noFill/>
        </p:spPr>
      </p:pic>
      <p:cxnSp>
        <p:nvCxnSpPr>
          <p:cNvPr id="114" name="Connecteur droit avec flèche 113"/>
          <p:cNvCxnSpPr>
            <a:stCxn id="37" idx="5"/>
          </p:cNvCxnSpPr>
          <p:nvPr/>
        </p:nvCxnSpPr>
        <p:spPr>
          <a:xfrm>
            <a:off x="23095829" y="9371875"/>
            <a:ext cx="947516" cy="7921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H="1">
            <a:off x="26084692" y="9325049"/>
            <a:ext cx="925341" cy="819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>
            <a:off x="26084692" y="10487595"/>
            <a:ext cx="947516" cy="79219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/>
          <p:cNvCxnSpPr/>
          <p:nvPr/>
        </p:nvCxnSpPr>
        <p:spPr>
          <a:xfrm flipH="1">
            <a:off x="23118004" y="10468049"/>
            <a:ext cx="925341" cy="819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AutoShape 16" descr="ESGF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ESGF archite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ZoneTexte 141"/>
          <p:cNvSpPr txBox="1"/>
          <p:nvPr/>
        </p:nvSpPr>
        <p:spPr>
          <a:xfrm>
            <a:off x="29852256" y="5716800"/>
            <a:ext cx="117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A Graduated Set of Services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3" name="Ellipse 142"/>
          <p:cNvSpPr/>
          <p:nvPr/>
        </p:nvSpPr>
        <p:spPr>
          <a:xfrm>
            <a:off x="29947506" y="6643927"/>
            <a:ext cx="11638643" cy="7277088"/>
          </a:xfrm>
          <a:prstGeom prst="ellipse">
            <a:avLst/>
          </a:prstGeom>
          <a:gradFill flip="none" rotWithShape="1">
            <a:gsLst>
              <a:gs pos="34000">
                <a:schemeClr val="bg1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3689822" y="7503061"/>
            <a:ext cx="4219200" cy="1008000"/>
          </a:xfrm>
          <a:prstGeom prst="rect">
            <a:avLst/>
          </a:prstGeom>
          <a:solidFill>
            <a:srgbClr val="FFFF85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WEB PORTAL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0849850" y="8653775"/>
            <a:ext cx="4219200" cy="1008000"/>
          </a:xfrm>
          <a:prstGeom prst="rect">
            <a:avLst/>
          </a:prstGeom>
          <a:solidFill>
            <a:srgbClr val="FFFF85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DATA INDEXING &amp;SEARCH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6452750" y="8655575"/>
            <a:ext cx="4219200" cy="1008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DATA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PUBLISHING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3689822" y="12226231"/>
            <a:ext cx="4219200" cy="1008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DATA ACCESS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0849850" y="11033795"/>
            <a:ext cx="4219200" cy="1008000"/>
          </a:xfrm>
          <a:prstGeom prst="rect">
            <a:avLst/>
          </a:prstGeom>
          <a:solidFill>
            <a:srgbClr val="B4DE86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ACCESS CONTROL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6452750" y="11035595"/>
            <a:ext cx="4219200" cy="1008000"/>
          </a:xfrm>
          <a:prstGeom prst="rect">
            <a:avLst/>
          </a:prstGeom>
          <a:solidFill>
            <a:srgbClr val="FF8B8E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ANALYSIS &amp; VISUALIZATION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0430750" y="9828525"/>
            <a:ext cx="4219200" cy="1008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NODE REGISTRY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36871849" y="9830325"/>
            <a:ext cx="4218897" cy="1008000"/>
          </a:xfrm>
          <a:prstGeom prst="rect">
            <a:avLst/>
          </a:prstGeom>
          <a:solidFill>
            <a:srgbClr val="B4DE86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USER REGISTRATION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2" name="Ellipse 151"/>
          <p:cNvSpPr/>
          <p:nvPr/>
        </p:nvSpPr>
        <p:spPr>
          <a:xfrm>
            <a:off x="34846709" y="9413250"/>
            <a:ext cx="1848292" cy="1871074"/>
          </a:xfrm>
          <a:prstGeom prst="ellipse">
            <a:avLst/>
          </a:prstGeom>
          <a:gradFill flip="none" rotWithShape="1">
            <a:gsLst>
              <a:gs pos="34000">
                <a:schemeClr val="bg1">
                  <a:lumMod val="50000"/>
                </a:schemeClr>
              </a:gs>
              <a:gs pos="100000">
                <a:schemeClr val="accent1">
                  <a:tint val="44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NODE MGR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35118572" y="6796257"/>
            <a:ext cx="1824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libri" pitchFamily="34" charset="0"/>
              </a:rPr>
              <a:t>Node</a:t>
            </a:r>
            <a:endParaRPr lang="en-US" sz="40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43" name="Picture 19" descr="C:\Users\Nico\Downloads\IS-ENES2 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351268" y="1108710"/>
            <a:ext cx="4575175" cy="1352550"/>
          </a:xfrm>
          <a:prstGeom prst="rect">
            <a:avLst/>
          </a:prstGeom>
          <a:noFill/>
        </p:spPr>
      </p:pic>
      <p:sp>
        <p:nvSpPr>
          <p:cNvPr id="157" name="ZoneTexte 156"/>
          <p:cNvSpPr txBox="1"/>
          <p:nvPr/>
        </p:nvSpPr>
        <p:spPr>
          <a:xfrm>
            <a:off x="3208019" y="14655391"/>
            <a:ext cx="13965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16370300" y="14655391"/>
            <a:ext cx="25634950" cy="7079753"/>
          </a:xfrm>
          <a:prstGeom prst="roundRect">
            <a:avLst/>
          </a:prstGeom>
          <a:solidFill>
            <a:srgbClr val="99B3CC"/>
          </a:solidFill>
          <a:ln w="889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ZoneTexte 86"/>
          <p:cNvSpPr txBox="1"/>
          <p:nvPr/>
        </p:nvSpPr>
        <p:spPr>
          <a:xfrm>
            <a:off x="1940010" y="14922782"/>
            <a:ext cx="1392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An Integrated Software Stack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2318400" y="20213137"/>
            <a:ext cx="8456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libri" pitchFamily="34" charset="0"/>
              </a:rPr>
              <a:t>Compute Node: </a:t>
            </a:r>
            <a:r>
              <a:rPr lang="en-US" sz="4000" dirty="0" smtClean="0">
                <a:latin typeface="Calibri" pitchFamily="34" charset="0"/>
              </a:rPr>
              <a:t>Live Access Server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2318400" y="18645450"/>
            <a:ext cx="13199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latin typeface="Calibri" pitchFamily="34" charset="0"/>
              </a:rPr>
              <a:t>Identity Provider</a:t>
            </a:r>
            <a:r>
              <a:rPr lang="en-US" sz="4000" dirty="0" smtClean="0">
                <a:latin typeface="Calibri" pitchFamily="34" charset="0"/>
              </a:rPr>
              <a:t>: </a:t>
            </a:r>
            <a:r>
              <a:rPr lang="en-US" sz="4000" dirty="0" err="1" smtClean="0">
                <a:latin typeface="Calibri" pitchFamily="34" charset="0"/>
              </a:rPr>
              <a:t>OpenID</a:t>
            </a:r>
            <a:r>
              <a:rPr lang="en-US" sz="4000" dirty="0" smtClean="0">
                <a:latin typeface="Calibri" pitchFamily="34" charset="0"/>
              </a:rPr>
              <a:t> Identity Provider, </a:t>
            </a:r>
            <a:r>
              <a:rPr lang="en-US" sz="4000" dirty="0" err="1" smtClean="0">
                <a:latin typeface="Calibri" pitchFamily="34" charset="0"/>
              </a:rPr>
              <a:t>Globus</a:t>
            </a:r>
            <a:r>
              <a:rPr lang="en-US" sz="4000" dirty="0" smtClean="0">
                <a:latin typeface="Calibri" pitchFamily="34" charset="0"/>
              </a:rPr>
              <a:t> Simple CA, </a:t>
            </a:r>
            <a:r>
              <a:rPr lang="en-US" sz="4000" dirty="0" err="1" smtClean="0">
                <a:latin typeface="Calibri" pitchFamily="34" charset="0"/>
              </a:rPr>
              <a:t>Globus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 err="1" smtClean="0">
                <a:latin typeface="Calibri" pitchFamily="34" charset="0"/>
              </a:rPr>
              <a:t>MyProxy</a:t>
            </a:r>
            <a:r>
              <a:rPr lang="en-US" sz="4000" dirty="0" smtClean="0">
                <a:latin typeface="Calibri" pitchFamily="34" charset="0"/>
              </a:rPr>
              <a:t> Server</a:t>
            </a:r>
          </a:p>
        </p:txBody>
      </p:sp>
      <p:sp>
        <p:nvSpPr>
          <p:cNvPr id="122" name="ZoneTexte 121"/>
          <p:cNvSpPr txBox="1"/>
          <p:nvPr/>
        </p:nvSpPr>
        <p:spPr>
          <a:xfrm>
            <a:off x="2318400" y="17379161"/>
            <a:ext cx="12570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latin typeface="Calibri" pitchFamily="34" charset="0"/>
              </a:rPr>
              <a:t>Index Node</a:t>
            </a:r>
            <a:r>
              <a:rPr lang="en-US" sz="4000" dirty="0" smtClean="0">
                <a:latin typeface="Calibri" pitchFamily="34" charset="0"/>
              </a:rPr>
              <a:t>: Apache </a:t>
            </a:r>
            <a:r>
              <a:rPr lang="en-US" sz="4000" dirty="0" err="1" smtClean="0">
                <a:latin typeface="Calibri" pitchFamily="34" charset="0"/>
              </a:rPr>
              <a:t>Solr</a:t>
            </a:r>
            <a:r>
              <a:rPr lang="en-US" sz="4000" dirty="0" smtClean="0">
                <a:latin typeface="Calibri" pitchFamily="34" charset="0"/>
              </a:rPr>
              <a:t>, ESGF Search, ESGF Web Portal</a:t>
            </a:r>
          </a:p>
        </p:txBody>
      </p:sp>
      <p:sp>
        <p:nvSpPr>
          <p:cNvPr id="123" name="ZoneTexte 122"/>
          <p:cNvSpPr txBox="1"/>
          <p:nvPr/>
        </p:nvSpPr>
        <p:spPr>
          <a:xfrm>
            <a:off x="2316956" y="15801975"/>
            <a:ext cx="13199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latin typeface="Calibri" pitchFamily="34" charset="0"/>
              </a:rPr>
              <a:t>Data Node</a:t>
            </a:r>
            <a:r>
              <a:rPr lang="en-US" sz="4000" dirty="0" smtClean="0">
                <a:latin typeface="Calibri" pitchFamily="34" charset="0"/>
              </a:rPr>
              <a:t>: Node Manager, Publisher, </a:t>
            </a:r>
            <a:r>
              <a:rPr lang="en-US" sz="4000" dirty="0" err="1" smtClean="0">
                <a:latin typeface="Calibri" pitchFamily="34" charset="0"/>
              </a:rPr>
              <a:t>Postgres</a:t>
            </a:r>
            <a:r>
              <a:rPr lang="en-US" sz="4000" dirty="0" smtClean="0">
                <a:latin typeface="Calibri" pitchFamily="34" charset="0"/>
              </a:rPr>
              <a:t>, </a:t>
            </a:r>
            <a:r>
              <a:rPr lang="en-US" sz="4000" dirty="0" err="1" smtClean="0">
                <a:latin typeface="Calibri" pitchFamily="34" charset="0"/>
              </a:rPr>
              <a:t>Thredds</a:t>
            </a:r>
            <a:r>
              <a:rPr lang="en-US" sz="4000" dirty="0" smtClean="0">
                <a:latin typeface="Calibri" pitchFamily="34" charset="0"/>
              </a:rPr>
              <a:t> Data Server, Security Filters, Security Services, </a:t>
            </a:r>
            <a:r>
              <a:rPr lang="en-US" sz="4000" dirty="0" err="1" smtClean="0">
                <a:latin typeface="Calibri" pitchFamily="34" charset="0"/>
              </a:rPr>
              <a:t>GridFTP</a:t>
            </a:r>
            <a:endParaRPr lang="en-US" sz="4000" dirty="0" smtClean="0">
              <a:latin typeface="Calibri" pitchFamily="34" charset="0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1414532" y="22482601"/>
            <a:ext cx="16867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ESGF Test Suite – A single tool for multiple purposes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29211000" y="15611474"/>
            <a:ext cx="11994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Developers community is spread around the world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Administrators community is spread around the world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29210100" y="14808482"/>
            <a:ext cx="1252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A Worldwide Infrastructure &amp; Team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29211000" y="17793230"/>
            <a:ext cx="12790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Developers are specialized in one module of the stack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Changes are made independently from each other</a:t>
            </a:r>
            <a:endParaRPr lang="en-US" sz="40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29211000" y="20108362"/>
            <a:ext cx="6983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bg1"/>
                </a:solidFill>
                <a:latin typeface="Calibri" pitchFamily="34" charset="0"/>
              </a:rPr>
              <a:t>  ESGF TEST FEDERATION</a:t>
            </a:r>
          </a:p>
          <a:p>
            <a:pPr>
              <a:buFont typeface="Wingdings" pitchFamily="2" charset="2"/>
              <a:buChar char="Ø"/>
            </a:pPr>
            <a:r>
              <a:rPr lang="en-US" sz="4400" b="1" dirty="0" smtClean="0">
                <a:solidFill>
                  <a:schemeClr val="bg1"/>
                </a:solidFill>
                <a:latin typeface="Calibri" pitchFamily="34" charset="0"/>
              </a:rPr>
              <a:t>  ESGF TEST SUITE</a:t>
            </a:r>
            <a:endParaRPr lang="en-US" sz="4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29211000" y="19286890"/>
            <a:ext cx="125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Need for Integration &amp; Validation Tools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16662403" y="15264664"/>
            <a:ext cx="11845857" cy="5810079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59" name="ZoneTexte 158"/>
          <p:cNvSpPr txBox="1"/>
          <p:nvPr/>
        </p:nvSpPr>
        <p:spPr>
          <a:xfrm>
            <a:off x="29211000" y="17042175"/>
            <a:ext cx="125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A Collaborative Project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27828000" y="17125414"/>
            <a:ext cx="766186" cy="1336757"/>
          </a:xfrm>
          <a:prstGeom prst="roundRect">
            <a:avLst/>
          </a:prstGeom>
          <a:solidFill>
            <a:srgbClr val="99B3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à coins arrondis 131"/>
          <p:cNvSpPr/>
          <p:nvPr/>
        </p:nvSpPr>
        <p:spPr>
          <a:xfrm>
            <a:off x="16633375" y="19544758"/>
            <a:ext cx="766186" cy="1336757"/>
          </a:xfrm>
          <a:prstGeom prst="roundRect">
            <a:avLst/>
          </a:prstGeom>
          <a:solidFill>
            <a:srgbClr val="99B3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422975" y="15916275"/>
            <a:ext cx="576000" cy="576000"/>
          </a:xfrm>
          <a:prstGeom prst="rect">
            <a:avLst/>
          </a:prstGeom>
          <a:solidFill>
            <a:srgbClr val="4BD0FF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22975" y="17432700"/>
            <a:ext cx="576000" cy="576000"/>
          </a:xfrm>
          <a:prstGeom prst="rect">
            <a:avLst/>
          </a:prstGeom>
          <a:solidFill>
            <a:srgbClr val="FFFF85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422975" y="18702600"/>
            <a:ext cx="576000" cy="576000"/>
          </a:xfrm>
          <a:prstGeom prst="rect">
            <a:avLst/>
          </a:prstGeom>
          <a:solidFill>
            <a:srgbClr val="B4DE86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421807" y="20270287"/>
            <a:ext cx="576000" cy="576000"/>
          </a:xfrm>
          <a:prstGeom prst="rect">
            <a:avLst/>
          </a:prstGeom>
          <a:solidFill>
            <a:srgbClr val="FF8B8E"/>
          </a:solidFill>
          <a:ln>
            <a:solidFill>
              <a:schemeClr val="tx1"/>
            </a:solidFill>
          </a:ln>
          <a:effectLst>
            <a:outerShdw sx="1000" sy="1000" algn="ctr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1494000" y="23389799"/>
            <a:ext cx="169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Calibri" pitchFamily="34" charset="0"/>
              </a:rPr>
              <a:t>Designed to perform high level tests on ESGF nodes from the user’s perspective. The scope is to test a single data node and its three peer services (Identity Provider, index and compute services) Parallelized runs of the test suite on each node gives a status of the whole federation.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920692" y="14655600"/>
            <a:ext cx="14943600" cy="70812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à coins arrondis 136"/>
          <p:cNvSpPr/>
          <p:nvPr/>
        </p:nvSpPr>
        <p:spPr>
          <a:xfrm>
            <a:off x="15519600" y="5716800"/>
            <a:ext cx="26488800" cy="8532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à coins arrondis 139"/>
          <p:cNvSpPr/>
          <p:nvPr/>
        </p:nvSpPr>
        <p:spPr>
          <a:xfrm>
            <a:off x="922020" y="22215901"/>
            <a:ext cx="30631764" cy="70812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ZoneTexte 153"/>
          <p:cNvSpPr txBox="1"/>
          <p:nvPr/>
        </p:nvSpPr>
        <p:spPr>
          <a:xfrm>
            <a:off x="396240" y="29504460"/>
            <a:ext cx="2029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" pitchFamily="34" charset="0"/>
              </a:rPr>
              <a:t>EGU 2014 – ESSI2.8 – Earth Science on Cloud, HPC and Grid</a:t>
            </a:r>
            <a:endParaRPr lang="en-US" sz="4000" dirty="0"/>
          </a:p>
        </p:txBody>
      </p:sp>
      <p:sp>
        <p:nvSpPr>
          <p:cNvPr id="155" name="ZoneTexte 154"/>
          <p:cNvSpPr txBox="1"/>
          <p:nvPr/>
        </p:nvSpPr>
        <p:spPr>
          <a:xfrm>
            <a:off x="20261729" y="22482000"/>
            <a:ext cx="1085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Technologies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20172014" y="23275498"/>
            <a:ext cx="107660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Python Nose: A testing framework where every test is written as an independent function, class or module</a:t>
            </a:r>
          </a:p>
          <a:p>
            <a:pPr algn="just"/>
            <a:endParaRPr lang="en-US" sz="40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Python Requests: HTTP for humans</a:t>
            </a: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Python </a:t>
            </a:r>
            <a:r>
              <a:rPr lang="en-US" sz="4000" dirty="0" err="1" smtClean="0">
                <a:latin typeface="Calibri" pitchFamily="34" charset="0"/>
              </a:rPr>
              <a:t>MyProxyClient</a:t>
            </a:r>
            <a:r>
              <a:rPr lang="en-US" sz="4000" dirty="0" smtClean="0">
                <a:latin typeface="Calibri" pitchFamily="34" charset="0"/>
              </a:rPr>
              <a:t>: </a:t>
            </a:r>
            <a:r>
              <a:rPr lang="en-US" sz="4000" dirty="0" err="1" smtClean="0">
                <a:latin typeface="Calibri" pitchFamily="34" charset="0"/>
              </a:rPr>
              <a:t>Globus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 err="1" smtClean="0">
                <a:latin typeface="Calibri" pitchFamily="34" charset="0"/>
              </a:rPr>
              <a:t>MyProxy</a:t>
            </a:r>
            <a:r>
              <a:rPr lang="en-US" sz="4000" dirty="0" smtClean="0">
                <a:latin typeface="Calibri" pitchFamily="34" charset="0"/>
              </a:rPr>
              <a:t> Support</a:t>
            </a: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Python </a:t>
            </a:r>
            <a:r>
              <a:rPr lang="en-US" sz="4000" dirty="0" err="1" smtClean="0">
                <a:latin typeface="Calibri" pitchFamily="34" charset="0"/>
              </a:rPr>
              <a:t>Subprocess</a:t>
            </a:r>
            <a:r>
              <a:rPr lang="en-US" sz="4000" dirty="0" smtClean="0">
                <a:latin typeface="Calibri" pitchFamily="34" charset="0"/>
              </a:rPr>
              <a:t>: Spawns system processes</a:t>
            </a: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Python Selenium: Automates browser actions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Python </a:t>
            </a:r>
            <a:r>
              <a:rPr lang="en-US" sz="4000" dirty="0" err="1" smtClean="0">
                <a:latin typeface="Calibri" pitchFamily="34" charset="0"/>
              </a:rPr>
              <a:t>MultiProcessing</a:t>
            </a:r>
            <a:r>
              <a:rPr lang="en-US" sz="4000" dirty="0" smtClean="0">
                <a:latin typeface="Calibri" pitchFamily="34" charset="0"/>
              </a:rPr>
              <a:t>: Parallelizes tasks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162" name="ZoneTexte 161"/>
          <p:cNvSpPr txBox="1"/>
          <p:nvPr/>
        </p:nvSpPr>
        <p:spPr>
          <a:xfrm>
            <a:off x="2896868" y="27154800"/>
            <a:ext cx="5332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rgbClr val="0070C4"/>
                </a:solidFill>
                <a:latin typeface="Calibri" pitchFamily="34" charset="0"/>
              </a:rPr>
              <a:t>  Integration Tests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rgbClr val="0070C4"/>
                </a:solidFill>
                <a:latin typeface="Calibri" pitchFamily="34" charset="0"/>
              </a:rPr>
              <a:t>  Non regression Tests</a:t>
            </a:r>
            <a:endParaRPr lang="en-US" sz="4000" b="1" dirty="0">
              <a:solidFill>
                <a:srgbClr val="0070C4"/>
              </a:solidFill>
              <a:latin typeface="Calibri" pitchFamily="34" charset="0"/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11488420" y="27156003"/>
            <a:ext cx="5657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rgbClr val="0070C4"/>
                </a:solidFill>
                <a:latin typeface="Calibri" pitchFamily="34" charset="0"/>
              </a:rPr>
              <a:t>  Post Deployment Tests</a:t>
            </a:r>
          </a:p>
          <a:p>
            <a:pPr>
              <a:buFont typeface="Wingdings" pitchFamily="2" charset="2"/>
              <a:buChar char="Ø"/>
            </a:pPr>
            <a:r>
              <a:rPr lang="en-US" sz="4000" b="1" dirty="0" smtClean="0">
                <a:solidFill>
                  <a:srgbClr val="0070C4"/>
                </a:solidFill>
                <a:latin typeface="Calibri" pitchFamily="34" charset="0"/>
              </a:rPr>
              <a:t>  Monitoring</a:t>
            </a:r>
            <a:endParaRPr lang="en-US" sz="4000" b="1" dirty="0">
              <a:solidFill>
                <a:srgbClr val="0070C4"/>
              </a:solidFill>
              <a:latin typeface="Calibri" pitchFamily="34" charset="0"/>
            </a:endParaRPr>
          </a:p>
        </p:txBody>
      </p:sp>
      <p:sp>
        <p:nvSpPr>
          <p:cNvPr id="166" name="Arrondir un rectangle avec un coin du même côté 165"/>
          <p:cNvSpPr/>
          <p:nvPr/>
        </p:nvSpPr>
        <p:spPr>
          <a:xfrm>
            <a:off x="1626868" y="26250901"/>
            <a:ext cx="8100000" cy="611356"/>
          </a:xfrm>
          <a:prstGeom prst="round2SameRect">
            <a:avLst/>
          </a:prstGeom>
          <a:solidFill>
            <a:srgbClr val="0070C4"/>
          </a:solidFill>
          <a:ln>
            <a:solidFill>
              <a:srgbClr val="0070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alibri" pitchFamily="34" charset="0"/>
              </a:rPr>
              <a:t>For Developers</a:t>
            </a:r>
            <a:endParaRPr lang="en-US" sz="4000" b="1" dirty="0">
              <a:latin typeface="Calibri" pitchFamily="34" charset="0"/>
            </a:endParaRPr>
          </a:p>
        </p:txBody>
      </p:sp>
      <p:sp>
        <p:nvSpPr>
          <p:cNvPr id="169" name="Rectangle à coins arrondis 168"/>
          <p:cNvSpPr/>
          <p:nvPr/>
        </p:nvSpPr>
        <p:spPr>
          <a:xfrm>
            <a:off x="1641382" y="26343203"/>
            <a:ext cx="8078400" cy="2346097"/>
          </a:xfrm>
          <a:prstGeom prst="roundRect">
            <a:avLst>
              <a:gd name="adj" fmla="val 9243"/>
            </a:avLst>
          </a:prstGeom>
          <a:noFill/>
          <a:ln w="38100">
            <a:solidFill>
              <a:srgbClr val="0070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à coins arrondis 185"/>
          <p:cNvSpPr/>
          <p:nvPr/>
        </p:nvSpPr>
        <p:spPr>
          <a:xfrm>
            <a:off x="10191749" y="26250901"/>
            <a:ext cx="8089200" cy="2438399"/>
          </a:xfrm>
          <a:prstGeom prst="roundRect">
            <a:avLst>
              <a:gd name="adj" fmla="val 10285"/>
            </a:avLst>
          </a:prstGeom>
          <a:noFill/>
          <a:ln w="38100">
            <a:solidFill>
              <a:srgbClr val="0070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Arrondir un rectangle avec un coin du même côté 186"/>
          <p:cNvSpPr/>
          <p:nvPr/>
        </p:nvSpPr>
        <p:spPr>
          <a:xfrm>
            <a:off x="10199999" y="26250901"/>
            <a:ext cx="8082000" cy="611356"/>
          </a:xfrm>
          <a:prstGeom prst="round2SameRect">
            <a:avLst>
              <a:gd name="adj1" fmla="val 42729"/>
              <a:gd name="adj2" fmla="val 0"/>
            </a:avLst>
          </a:prstGeom>
          <a:solidFill>
            <a:srgbClr val="FFFF5B"/>
          </a:solidFill>
          <a:ln>
            <a:solidFill>
              <a:srgbClr val="0070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70C4"/>
                </a:solidFill>
                <a:latin typeface="Calibri" pitchFamily="34" charset="0"/>
              </a:rPr>
              <a:t>For </a:t>
            </a:r>
            <a:r>
              <a:rPr lang="en-US" sz="4000" b="1" dirty="0" err="1" smtClean="0">
                <a:solidFill>
                  <a:srgbClr val="0070C4"/>
                </a:solidFill>
                <a:latin typeface="Calibri" pitchFamily="34" charset="0"/>
              </a:rPr>
              <a:t>Admins</a:t>
            </a:r>
            <a:endParaRPr lang="en-US" sz="4000" b="1" dirty="0">
              <a:solidFill>
                <a:srgbClr val="0070C4"/>
              </a:solidFill>
              <a:latin typeface="Calibri" pitchFamily="34" charset="0"/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31441339" y="22120050"/>
            <a:ext cx="1085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Calibri" pitchFamily="34" charset="0"/>
                <a:ea typeface="Verdana" pitchFamily="34" charset="0"/>
                <a:cs typeface="Verdana" pitchFamily="34" charset="0"/>
              </a:rPr>
              <a:t>Outlook</a:t>
            </a:r>
            <a:endParaRPr lang="en-US" sz="4800" b="1" dirty="0">
              <a:latin typeface="Calibri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9" name="ZoneTexte 188"/>
          <p:cNvSpPr txBox="1"/>
          <p:nvPr/>
        </p:nvSpPr>
        <p:spPr>
          <a:xfrm>
            <a:off x="32243188" y="22951649"/>
            <a:ext cx="94001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Additional tests ran from the server side would bring lower level sanity checks</a:t>
            </a:r>
          </a:p>
          <a:p>
            <a:pPr algn="just"/>
            <a:endParaRPr lang="en-US" sz="40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A test suite is a requirement to set up a continuous integration system that facilitates deployment and improves stability </a:t>
            </a:r>
          </a:p>
          <a:p>
            <a:pPr algn="just"/>
            <a:r>
              <a:rPr lang="en-US" sz="4000" dirty="0" smtClean="0">
                <a:latin typeface="Calibri" pitchFamily="34" charset="0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A continuous integration system is a requirement to set up a continuous deployment system that improves reactivity 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1152000" y="10443210"/>
            <a:ext cx="13964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   The enormous scale of the data holdings, moving from </a:t>
            </a:r>
            <a:r>
              <a:rPr lang="en-US" sz="4000" dirty="0" err="1" smtClean="0">
                <a:latin typeface="Calibri" pitchFamily="34" charset="0"/>
              </a:rPr>
              <a:t>Peta</a:t>
            </a:r>
            <a:r>
              <a:rPr lang="en-US" sz="4000" dirty="0" smtClean="0">
                <a:latin typeface="Calibri" pitchFamily="34" charset="0"/>
              </a:rPr>
              <a:t>-bytes to </a:t>
            </a:r>
            <a:r>
              <a:rPr lang="en-US" sz="4000" dirty="0" err="1" smtClean="0">
                <a:latin typeface="Calibri" pitchFamily="34" charset="0"/>
              </a:rPr>
              <a:t>Exa</a:t>
            </a:r>
            <a:r>
              <a:rPr lang="en-US" sz="4000" dirty="0" smtClean="0">
                <a:latin typeface="Calibri" pitchFamily="34" charset="0"/>
              </a:rPr>
              <a:t>-bytes</a:t>
            </a: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   Support for both model output and a wide variety of observational data</a:t>
            </a:r>
          </a:p>
          <a:p>
            <a:pPr algn="just">
              <a:buFont typeface="Arial" pitchFamily="34" charset="0"/>
              <a:buChar char="•"/>
            </a:pPr>
            <a:r>
              <a:rPr lang="en-US" sz="4000" dirty="0" smtClean="0">
                <a:latin typeface="Calibri" pitchFamily="34" charset="0"/>
              </a:rPr>
              <a:t>     The distributed nature of the data archives, which are geographically distributed and autonomously operated</a:t>
            </a:r>
            <a:endParaRPr lang="en-US" sz="4000" dirty="0"/>
          </a:p>
        </p:txBody>
      </p:sp>
      <p:sp>
        <p:nvSpPr>
          <p:cNvPr id="118" name="ZoneTexte 117"/>
          <p:cNvSpPr txBox="1"/>
          <p:nvPr/>
        </p:nvSpPr>
        <p:spPr>
          <a:xfrm>
            <a:off x="22324365" y="6701076"/>
            <a:ext cx="373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HPC Center #1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20926136" y="13336240"/>
            <a:ext cx="373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HPC Center #3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6763015" y="6701076"/>
            <a:ext cx="373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HPC Center #2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0743215" y="6682026"/>
            <a:ext cx="5722878" cy="3129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26539360" y="6682026"/>
            <a:ext cx="2988140" cy="3129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743200" y="10748010"/>
            <a:ext cx="2880000" cy="3129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23700392" y="10748010"/>
            <a:ext cx="2765701" cy="3129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26539360" y="10748010"/>
            <a:ext cx="2988140" cy="3129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ZoneTexte 166"/>
          <p:cNvSpPr txBox="1"/>
          <p:nvPr/>
        </p:nvSpPr>
        <p:spPr>
          <a:xfrm>
            <a:off x="23776592" y="13338000"/>
            <a:ext cx="373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HPC Center #4</a:t>
            </a:r>
            <a:endParaRPr lang="en-US" sz="3200" b="1" dirty="0">
              <a:latin typeface="Calibri" pitchFamily="34" charset="0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26728500" y="13338000"/>
            <a:ext cx="373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</a:rPr>
              <a:t>HPC Center #5</a:t>
            </a:r>
            <a:endParaRPr lang="en-US" sz="3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Entreprise">
  <a:themeElements>
    <a:clrScheme name="Entrepris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Entrepris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Entrepris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Entreprise.thmx</Template>
  <TotalTime>1703</TotalTime>
  <Words>540</Words>
  <Application>Microsoft Office PowerPoint</Application>
  <PresentationFormat>Personnalisé</PresentationFormat>
  <Paragraphs>77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Entreprise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LEVAVASSEUR</dc:creator>
  <cp:lastModifiedBy>Nico</cp:lastModifiedBy>
  <cp:revision>143</cp:revision>
  <dcterms:created xsi:type="dcterms:W3CDTF">2014-04-16T07:22:49Z</dcterms:created>
  <dcterms:modified xsi:type="dcterms:W3CDTF">2014-04-28T14:29:48Z</dcterms:modified>
</cp:coreProperties>
</file>