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5" r:id="rId3"/>
    <p:sldId id="257" r:id="rId4"/>
    <p:sldId id="315" r:id="rId5"/>
    <p:sldId id="313" r:id="rId6"/>
    <p:sldId id="314" r:id="rId7"/>
    <p:sldId id="312" r:id="rId8"/>
    <p:sldId id="288" r:id="rId9"/>
    <p:sldId id="308" r:id="rId10"/>
    <p:sldId id="309" r:id="rId11"/>
    <p:sldId id="307" r:id="rId12"/>
    <p:sldId id="310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9774" autoAdjust="0"/>
  </p:normalViewPr>
  <p:slideViewPr>
    <p:cSldViewPr snapToGrid="0" snapToObjects="1">
      <p:cViewPr>
        <p:scale>
          <a:sx n="150" d="100"/>
          <a:sy n="150" d="100"/>
        </p:scale>
        <p:origin x="-464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84A35-C50D-6C41-99A6-4DBFD334B8D6}" type="datetimeFigureOut">
              <a:rPr lang="fr-FR" smtClean="0"/>
              <a:t>25/02/15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472BD-63D3-634D-A838-C38D6CF2C3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1800" y="936096"/>
            <a:ext cx="7931151" cy="1470025"/>
          </a:xfrm>
        </p:spPr>
        <p:txBody>
          <a:bodyPr/>
          <a:lstStyle/>
          <a:p>
            <a:r>
              <a:rPr lang="fr-FR" dirty="0" smtClean="0"/>
              <a:t>GO-ESSP </a:t>
            </a:r>
            <a:r>
              <a:rPr lang="fr-FR" dirty="0" err="1" smtClean="0"/>
              <a:t>Abingdon</a:t>
            </a:r>
            <a:r>
              <a:rPr lang="fr-FR" dirty="0" smtClean="0"/>
              <a:t> 2015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8667" y="2667000"/>
            <a:ext cx="8024284" cy="17526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Towards a really simple controlled vocabulary </a:t>
            </a:r>
            <a:r>
              <a:rPr lang="en-US" sz="2400" b="1" dirty="0" smtClean="0"/>
              <a:t>service</a:t>
            </a:r>
          </a:p>
          <a:p>
            <a:endParaRPr lang="en-US" sz="2400" b="1" dirty="0" smtClean="0">
              <a:effectLst/>
            </a:endParaRPr>
          </a:p>
          <a:p>
            <a:r>
              <a:rPr lang="en-US" sz="2400" b="1" dirty="0" smtClean="0">
                <a:effectLst/>
              </a:rPr>
              <a:t>Mark A. Greenslade</a:t>
            </a:r>
          </a:p>
          <a:p>
            <a:r>
              <a:rPr lang="en-US" sz="2400" b="1" dirty="0" err="1" smtClean="0"/>
              <a:t>Institut</a:t>
            </a:r>
            <a:r>
              <a:rPr lang="en-US" sz="2400" b="1" dirty="0" smtClean="0"/>
              <a:t> Pierre Simon Laplace, Paris, France</a:t>
            </a:r>
            <a:endParaRPr lang="en-US" sz="2400" dirty="0">
              <a:effectLst/>
            </a:endParaRPr>
          </a:p>
        </p:txBody>
      </p:sp>
      <p:pic>
        <p:nvPicPr>
          <p:cNvPr id="4" name="Picture 3" descr="site-logo-ip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5420783"/>
            <a:ext cx="1803400" cy="927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enes-logo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66" y="5420783"/>
            <a:ext cx="2992163" cy="9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733" y="2492375"/>
            <a:ext cx="8551334" cy="1470025"/>
          </a:xfrm>
        </p:spPr>
        <p:txBody>
          <a:bodyPr/>
          <a:lstStyle/>
          <a:p>
            <a:r>
              <a:rPr lang="fr-FR" dirty="0" smtClean="0"/>
              <a:t>III - </a:t>
            </a:r>
            <a:r>
              <a:rPr lang="fr-FR" dirty="0" err="1" smtClean="0"/>
              <a:t>Towards</a:t>
            </a:r>
            <a:r>
              <a:rPr lang="fr-FR" dirty="0" smtClean="0"/>
              <a:t> A Standard Library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25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 smtClean="0"/>
              <a:t>pyescv</a:t>
            </a:r>
            <a:endParaRPr lang="en-GB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 err="1" smtClean="0"/>
              <a:t>PY</a:t>
            </a:r>
            <a:r>
              <a:rPr lang="en-GB" dirty="0" err="1" smtClean="0"/>
              <a:t>thon</a:t>
            </a:r>
            <a:r>
              <a:rPr lang="en-GB" dirty="0" smtClean="0"/>
              <a:t> </a:t>
            </a:r>
            <a:r>
              <a:rPr lang="en-GB" b="1" u="sng" dirty="0"/>
              <a:t>E</a:t>
            </a:r>
            <a:r>
              <a:rPr lang="en-GB" dirty="0" smtClean="0"/>
              <a:t>arth </a:t>
            </a:r>
            <a:r>
              <a:rPr lang="en-GB" b="1" u="sng" dirty="0" smtClean="0"/>
              <a:t>S</a:t>
            </a:r>
            <a:r>
              <a:rPr lang="en-GB" dirty="0" smtClean="0"/>
              <a:t>cience </a:t>
            </a:r>
            <a:r>
              <a:rPr lang="en-GB" b="1" u="sng" dirty="0" smtClean="0"/>
              <a:t>C</a:t>
            </a:r>
            <a:r>
              <a:rPr lang="en-GB" dirty="0" smtClean="0"/>
              <a:t>ontrolled </a:t>
            </a:r>
            <a:r>
              <a:rPr lang="en-GB" b="1" u="sng" dirty="0" smtClean="0"/>
              <a:t>V</a:t>
            </a:r>
            <a:r>
              <a:rPr lang="en-GB" dirty="0" smtClean="0"/>
              <a:t>ocabularies ???</a:t>
            </a:r>
          </a:p>
          <a:p>
            <a:r>
              <a:rPr lang="en-GB" dirty="0" smtClean="0"/>
              <a:t>Forked from </a:t>
            </a:r>
            <a:r>
              <a:rPr lang="en-GB" dirty="0" err="1" smtClean="0"/>
              <a:t>prodiguer</a:t>
            </a:r>
            <a:r>
              <a:rPr lang="en-GB" dirty="0" smtClean="0"/>
              <a:t> library 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IPython</a:t>
            </a:r>
            <a:r>
              <a:rPr lang="en-GB" dirty="0" smtClean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8852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0534" y="2492375"/>
            <a:ext cx="7482416" cy="1470025"/>
          </a:xfrm>
        </p:spPr>
        <p:txBody>
          <a:bodyPr/>
          <a:lstStyle/>
          <a:p>
            <a:r>
              <a:rPr lang="fr-FR" dirty="0" smtClean="0"/>
              <a:t>IV – Conclusion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70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905933"/>
            <a:ext cx="7583487" cy="4140200"/>
          </a:xfrm>
        </p:spPr>
        <p:txBody>
          <a:bodyPr/>
          <a:lstStyle/>
          <a:p>
            <a:pPr algn="ctr"/>
            <a:r>
              <a:rPr lang="en-GB" dirty="0" smtClean="0"/>
              <a:t>SIMPLICITY</a:t>
            </a:r>
            <a:br>
              <a:rPr lang="en-GB" dirty="0" smtClean="0"/>
            </a:br>
            <a:r>
              <a:rPr lang="en-GB" dirty="0" smtClean="0"/>
              <a:t>SIMPLICITY</a:t>
            </a:r>
            <a:br>
              <a:rPr lang="en-GB" dirty="0" smtClean="0"/>
            </a:br>
            <a:r>
              <a:rPr lang="en-GB" dirty="0" smtClean="0"/>
              <a:t>SIMPLICITY</a:t>
            </a:r>
            <a:br>
              <a:rPr lang="en-GB" dirty="0" smtClean="0"/>
            </a:br>
            <a:r>
              <a:rPr lang="en-GB" dirty="0" smtClean="0"/>
              <a:t>SIMPLICITY</a:t>
            </a:r>
            <a:br>
              <a:rPr lang="en-GB" dirty="0" smtClean="0"/>
            </a:br>
            <a:r>
              <a:rPr lang="en-GB" dirty="0" smtClean="0"/>
              <a:t>SIMPLICITY</a:t>
            </a:r>
            <a:br>
              <a:rPr lang="en-GB" dirty="0" smtClean="0"/>
            </a:br>
            <a:r>
              <a:rPr lang="en-GB" dirty="0" smtClean="0"/>
              <a:t>SIMPLICITY</a:t>
            </a:r>
            <a:br>
              <a:rPr lang="en-GB" dirty="0" smtClean="0"/>
            </a:br>
            <a:r>
              <a:rPr lang="en-GB" dirty="0" smtClean="0"/>
              <a:t>SIMPLICITY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72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0534" y="2492375"/>
            <a:ext cx="7482416" cy="1470025"/>
          </a:xfrm>
        </p:spPr>
        <p:txBody>
          <a:bodyPr/>
          <a:lstStyle/>
          <a:p>
            <a:r>
              <a:rPr lang="fr-FR" dirty="0" smtClean="0"/>
              <a:t>I – Real World @ </a:t>
            </a:r>
            <a:r>
              <a:rPr lang="fr-FR" dirty="0" smtClean="0"/>
              <a:t>IPSL</a:t>
            </a:r>
            <a:br>
              <a:rPr lang="fr-FR" dirty="0" smtClean="0"/>
            </a:br>
            <a:r>
              <a:rPr lang="fr-FR" sz="2400" dirty="0" err="1" smtClean="0"/>
              <a:t>Low</a:t>
            </a:r>
            <a:r>
              <a:rPr lang="fr-FR" sz="2400" dirty="0" smtClean="0"/>
              <a:t> </a:t>
            </a:r>
            <a:r>
              <a:rPr lang="fr-FR" sz="2400" dirty="0" err="1" smtClean="0"/>
              <a:t>latency</a:t>
            </a:r>
            <a:r>
              <a:rPr lang="fr-FR" sz="2400" dirty="0" smtClean="0"/>
              <a:t> adaptive system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07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à coins arrondis 105"/>
          <p:cNvSpPr/>
          <p:nvPr/>
        </p:nvSpPr>
        <p:spPr>
          <a:xfrm>
            <a:off x="262467" y="2619448"/>
            <a:ext cx="8619065" cy="25790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/>
          </a:p>
        </p:txBody>
      </p:sp>
      <p:sp>
        <p:nvSpPr>
          <p:cNvPr id="107" name="Rectangle à coins arrondis 106"/>
          <p:cNvSpPr/>
          <p:nvPr/>
        </p:nvSpPr>
        <p:spPr>
          <a:xfrm>
            <a:off x="706757" y="2763224"/>
            <a:ext cx="7761696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MQ Cluster</a:t>
            </a:r>
            <a:endParaRPr lang="fr-FR" sz="24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749408" y="3677632"/>
            <a:ext cx="322918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MQ Apps 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706757" y="4573442"/>
            <a:ext cx="7759015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API (web-service)</a:t>
            </a:r>
            <a:endParaRPr lang="fr-FR" sz="2400" b="1" dirty="0"/>
          </a:p>
        </p:txBody>
      </p:sp>
      <p:sp>
        <p:nvSpPr>
          <p:cNvPr id="278" name="Rectangle à coins arrondis 277"/>
          <p:cNvSpPr/>
          <p:nvPr/>
        </p:nvSpPr>
        <p:spPr>
          <a:xfrm>
            <a:off x="5190063" y="3677632"/>
            <a:ext cx="322920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DB’s</a:t>
            </a:r>
            <a:endParaRPr lang="fr-FR" sz="2400" b="1" dirty="0"/>
          </a:p>
        </p:txBody>
      </p:sp>
      <p:cxnSp>
        <p:nvCxnSpPr>
          <p:cNvPr id="439" name="Connecteur droit avec flèche 438"/>
          <p:cNvCxnSpPr/>
          <p:nvPr/>
        </p:nvCxnSpPr>
        <p:spPr>
          <a:xfrm>
            <a:off x="2372336" y="3257630"/>
            <a:ext cx="0" cy="42000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/>
          <p:cNvCxnSpPr/>
          <p:nvPr/>
        </p:nvCxnSpPr>
        <p:spPr>
          <a:xfrm>
            <a:off x="2363869" y="4170375"/>
            <a:ext cx="0" cy="40306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avec flèche 456"/>
          <p:cNvCxnSpPr>
            <a:stCxn id="108" idx="3"/>
            <a:endCxn id="278" idx="1"/>
          </p:cNvCxnSpPr>
          <p:nvPr/>
        </p:nvCxnSpPr>
        <p:spPr>
          <a:xfrm>
            <a:off x="3978588" y="3926659"/>
            <a:ext cx="1211475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avec flèche 457"/>
          <p:cNvCxnSpPr/>
          <p:nvPr/>
        </p:nvCxnSpPr>
        <p:spPr>
          <a:xfrm>
            <a:off x="6803794" y="4201087"/>
            <a:ext cx="0" cy="37235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2" name="ZoneTexte 471"/>
          <p:cNvSpPr txBox="1"/>
          <p:nvPr/>
        </p:nvSpPr>
        <p:spPr>
          <a:xfrm rot="5400000">
            <a:off x="7668467" y="3534550"/>
            <a:ext cx="201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73" name="ZoneTexte 472"/>
          <p:cNvSpPr txBox="1"/>
          <p:nvPr/>
        </p:nvSpPr>
        <p:spPr>
          <a:xfrm rot="5400000">
            <a:off x="-501260" y="3518430"/>
            <a:ext cx="205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469" name="Connecteur droit 468"/>
          <p:cNvCxnSpPr/>
          <p:nvPr/>
        </p:nvCxnSpPr>
        <p:spPr>
          <a:xfrm>
            <a:off x="426128" y="5578967"/>
            <a:ext cx="8328405" cy="250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à coins arrondis 128"/>
          <p:cNvSpPr/>
          <p:nvPr/>
        </p:nvSpPr>
        <p:spPr>
          <a:xfrm>
            <a:off x="426128" y="5967538"/>
            <a:ext cx="8221767" cy="5602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IPSL User @ Browser | Command Line | Desktop</a:t>
            </a:r>
            <a:endParaRPr lang="fr-FR" sz="2400" b="1" dirty="0"/>
          </a:p>
        </p:txBody>
      </p:sp>
      <p:sp>
        <p:nvSpPr>
          <p:cNvPr id="455" name="Rectangle à coins arrondis 454"/>
          <p:cNvSpPr/>
          <p:nvPr/>
        </p:nvSpPr>
        <p:spPr>
          <a:xfrm>
            <a:off x="713749" y="5393268"/>
            <a:ext cx="7761696" cy="390075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9" name="Connecteur droit avec flèche 458"/>
          <p:cNvCxnSpPr/>
          <p:nvPr/>
        </p:nvCxnSpPr>
        <p:spPr>
          <a:xfrm>
            <a:off x="4579342" y="5067849"/>
            <a:ext cx="0" cy="89968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" name="Rectangle à coins arrondis 460"/>
          <p:cNvSpPr/>
          <p:nvPr/>
        </p:nvSpPr>
        <p:spPr>
          <a:xfrm>
            <a:off x="3890435" y="5447898"/>
            <a:ext cx="1380067" cy="2761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  <p:grpSp>
        <p:nvGrpSpPr>
          <p:cNvPr id="474" name="Grouper 473"/>
          <p:cNvGrpSpPr/>
          <p:nvPr/>
        </p:nvGrpSpPr>
        <p:grpSpPr>
          <a:xfrm>
            <a:off x="426128" y="187312"/>
            <a:ext cx="8328405" cy="2572822"/>
            <a:chOff x="426128" y="187311"/>
            <a:chExt cx="8328405" cy="2812989"/>
          </a:xfrm>
        </p:grpSpPr>
        <p:grpSp>
          <p:nvGrpSpPr>
            <p:cNvPr id="9" name="Grouper 8"/>
            <p:cNvGrpSpPr/>
            <p:nvPr/>
          </p:nvGrpSpPr>
          <p:grpSpPr>
            <a:xfrm>
              <a:off x="669810" y="203555"/>
              <a:ext cx="1176139" cy="1835169"/>
              <a:chOff x="669810" y="387387"/>
              <a:chExt cx="1176139" cy="1835169"/>
            </a:xfrm>
          </p:grpSpPr>
          <p:grpSp>
            <p:nvGrpSpPr>
              <p:cNvPr id="181" name="Grouper 180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100" name="ZoneTexte 99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TGCC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80" name="Grouper 179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79" name="Grouper 17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11" name="Ellipse 10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" name="Ellipse 11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" name="Ellipse 12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Ellipse 13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" name="Ellipse 14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" name="Ellipse 15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Ellipse 16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76" name="Rectangle à coins arrondis 17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Relay</a:t>
                    </a:r>
                    <a:endParaRPr lang="en-GB" sz="1000" b="1" dirty="0"/>
                  </a:p>
                </p:txBody>
              </p:sp>
              <p:cxnSp>
                <p:nvCxnSpPr>
                  <p:cNvPr id="178" name="Connecteur droit 177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 à coins arrondis 7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er 252"/>
            <p:cNvGrpSpPr/>
            <p:nvPr/>
          </p:nvGrpSpPr>
          <p:grpSpPr>
            <a:xfrm>
              <a:off x="2341506" y="187311"/>
              <a:ext cx="1176139" cy="1835169"/>
              <a:chOff x="669810" y="387387"/>
              <a:chExt cx="1176139" cy="1835169"/>
            </a:xfrm>
          </p:grpSpPr>
          <p:grpSp>
            <p:nvGrpSpPr>
              <p:cNvPr id="254" name="Grouper 253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56" name="ZoneTexte 255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IDRIS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57" name="Grouper 256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58" name="Rectangle à coins arrondis 257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59" name="Grouper 25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3" name="Ellipse 262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4" name="Ellipse 263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6" name="Ellipse 265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8" name="Ellipse 26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2" name="Ellipse 271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4" name="Ellipse 27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60" name="Rectangle à coins arrondis 259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261" name="Connecteur droit 260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5" name="Rectangle à coins arrondis 254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9" name="Grouper 278"/>
            <p:cNvGrpSpPr/>
            <p:nvPr/>
          </p:nvGrpSpPr>
          <p:grpSpPr>
            <a:xfrm>
              <a:off x="3978588" y="207634"/>
              <a:ext cx="1176139" cy="1835169"/>
              <a:chOff x="669810" y="387387"/>
              <a:chExt cx="1176139" cy="1835169"/>
            </a:xfrm>
          </p:grpSpPr>
          <p:grpSp>
            <p:nvGrpSpPr>
              <p:cNvPr id="280" name="Grouper 279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82" name="ZoneTexte 281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CINES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83" name="Grouper 282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84" name="Rectangle à coins arrondis 283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85" name="Grouper 284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88" name="Ellipse 287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89" name="Ellipse 288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0" name="Ellipse 289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1" name="Ellipse 290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2" name="Ellipse 291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3" name="Ellipse 292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4" name="Ellipse 293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5" name="Ellipse 294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6" name="Ellipse 295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86" name="Rectangle à coins arrondis 28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287" name="Connecteur droit 286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1" name="Rectangle à coins arrondis 280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7" name="Grouper 296"/>
            <p:cNvGrpSpPr/>
            <p:nvPr/>
          </p:nvGrpSpPr>
          <p:grpSpPr>
            <a:xfrm>
              <a:off x="5422689" y="210428"/>
              <a:ext cx="1593911" cy="1835169"/>
              <a:chOff x="463042" y="387387"/>
              <a:chExt cx="1593911" cy="1835169"/>
            </a:xfrm>
          </p:grpSpPr>
          <p:grpSp>
            <p:nvGrpSpPr>
              <p:cNvPr id="298" name="Grouper 297"/>
              <p:cNvGrpSpPr/>
              <p:nvPr/>
            </p:nvGrpSpPr>
            <p:grpSpPr>
              <a:xfrm>
                <a:off x="463042" y="387387"/>
                <a:ext cx="1593911" cy="1835169"/>
                <a:chOff x="463042" y="723662"/>
                <a:chExt cx="1593911" cy="1740135"/>
              </a:xfrm>
            </p:grpSpPr>
            <p:sp>
              <p:nvSpPr>
                <p:cNvPr id="300" name="ZoneTexte 299"/>
                <p:cNvSpPr txBox="1"/>
                <p:nvPr/>
              </p:nvSpPr>
              <p:spPr>
                <a:xfrm>
                  <a:off x="463042" y="723662"/>
                  <a:ext cx="1593911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CERFACS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1" name="Grouper 300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02" name="Rectangle à coins arrondis 301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3" name="Grouper 302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06" name="Ellipse 305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7" name="Ellipse 306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8" name="Ellipse 307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9" name="Ellipse 308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0" name="Ellipse 309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1" name="Ellipse 310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2" name="Ellipse 311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3" name="Ellipse 312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4" name="Ellipse 31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04" name="Rectangle à coins arrondis 303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305" name="Connecteur droit 304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9" name="Rectangle à coins arrondis 298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5" name="Grouper 314"/>
            <p:cNvGrpSpPr/>
            <p:nvPr/>
          </p:nvGrpSpPr>
          <p:grpSpPr>
            <a:xfrm>
              <a:off x="7292314" y="203554"/>
              <a:ext cx="1176139" cy="1835169"/>
              <a:chOff x="669810" y="387387"/>
              <a:chExt cx="1176139" cy="1835169"/>
            </a:xfrm>
          </p:grpSpPr>
          <p:grpSp>
            <p:nvGrpSpPr>
              <p:cNvPr id="316" name="Grouper 315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318" name="ZoneTexte 317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XXX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19" name="Grouper 318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20" name="Rectangle à coins arrondis 31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21" name="Grouper 320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24" name="Ellipse 323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5" name="Ellipse 324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6" name="Ellipse 325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7" name="Ellipse 326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8" name="Ellipse 32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9" name="Ellipse 328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0" name="Ellipse 329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1" name="Ellipse 330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2" name="Ellipse 331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22" name="Rectangle à coins arrondis 321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323" name="Connecteur droit 322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7" name="Rectangle à coins arrondis 316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426128" y="2457369"/>
              <a:ext cx="8328405" cy="2506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à coins arrondis 6"/>
            <p:cNvSpPr/>
            <p:nvPr/>
          </p:nvSpPr>
          <p:spPr>
            <a:xfrm>
              <a:off x="706757" y="2255721"/>
              <a:ext cx="7761696" cy="3943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3" name="Connecteur droit avec flèche 432"/>
            <p:cNvCxnSpPr/>
            <p:nvPr/>
          </p:nvCxnSpPr>
          <p:spPr>
            <a:xfrm>
              <a:off x="1270246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à coins arrondis 334"/>
            <p:cNvSpPr/>
            <p:nvPr/>
          </p:nvSpPr>
          <p:spPr>
            <a:xfrm>
              <a:off x="986051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5" name="Connecteur droit avec flèche 434"/>
            <p:cNvCxnSpPr/>
            <p:nvPr/>
          </p:nvCxnSpPr>
          <p:spPr>
            <a:xfrm>
              <a:off x="7891179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avec flèche 435"/>
            <p:cNvCxnSpPr/>
            <p:nvPr/>
          </p:nvCxnSpPr>
          <p:spPr>
            <a:xfrm>
              <a:off x="6216896" y="1987163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avec flèche 436"/>
            <p:cNvCxnSpPr/>
            <p:nvPr/>
          </p:nvCxnSpPr>
          <p:spPr>
            <a:xfrm>
              <a:off x="4560852" y="1988102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avec flèche 437"/>
            <p:cNvCxnSpPr/>
            <p:nvPr/>
          </p:nvCxnSpPr>
          <p:spPr>
            <a:xfrm>
              <a:off x="2946646" y="1986150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ectangle à coins arrondis 461"/>
            <p:cNvSpPr/>
            <p:nvPr/>
          </p:nvSpPr>
          <p:spPr>
            <a:xfrm>
              <a:off x="7603848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3" name="Rectangle à coins arrondis 462"/>
            <p:cNvSpPr/>
            <p:nvPr/>
          </p:nvSpPr>
          <p:spPr>
            <a:xfrm>
              <a:off x="5941238" y="2321897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4" name="Rectangle à coins arrondis 463"/>
            <p:cNvSpPr/>
            <p:nvPr/>
          </p:nvSpPr>
          <p:spPr>
            <a:xfrm>
              <a:off x="4280579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5" name="Rectangle à coins arrondis 464"/>
            <p:cNvSpPr/>
            <p:nvPr/>
          </p:nvSpPr>
          <p:spPr>
            <a:xfrm>
              <a:off x="2668681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98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279397"/>
            <a:ext cx="7583487" cy="499540"/>
          </a:xfrm>
        </p:spPr>
        <p:txBody>
          <a:bodyPr/>
          <a:lstStyle/>
          <a:p>
            <a:r>
              <a:rPr lang="fr-FR" sz="2800" b="1" dirty="0">
                <a:solidFill>
                  <a:srgbClr val="000000"/>
                </a:solidFill>
              </a:rPr>
              <a:t>Message </a:t>
            </a:r>
            <a:r>
              <a:rPr lang="fr-FR" sz="2800" b="1" dirty="0" smtClean="0">
                <a:solidFill>
                  <a:srgbClr val="000000"/>
                </a:solidFill>
              </a:rPr>
              <a:t>Flow: </a:t>
            </a:r>
            <a:r>
              <a:rPr lang="fr-FR" sz="2800" b="1" dirty="0" smtClean="0">
                <a:solidFill>
                  <a:srgbClr val="000000"/>
                </a:solidFill>
              </a:rPr>
              <a:t>IPSL.MQ-APP ---&gt; </a:t>
            </a:r>
            <a:r>
              <a:rPr lang="fr-FR" sz="2800" b="1" dirty="0" err="1" smtClean="0">
                <a:solidFill>
                  <a:srgbClr val="000000"/>
                </a:solidFill>
              </a:rPr>
              <a:t>Other</a:t>
            </a:r>
            <a:endParaRPr lang="fr-FR" sz="2800" b="1" dirty="0">
              <a:solidFill>
                <a:srgbClr val="00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270935" y="869939"/>
            <a:ext cx="8599938" cy="23473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70935" y="948264"/>
            <a:ext cx="859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MQ APPS @ IPSL</a:t>
            </a:r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338669" y="1595959"/>
            <a:ext cx="4749795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er 3"/>
          <p:cNvGrpSpPr/>
          <p:nvPr/>
        </p:nvGrpSpPr>
        <p:grpSpPr>
          <a:xfrm>
            <a:off x="435853" y="2120904"/>
            <a:ext cx="4549247" cy="781034"/>
            <a:chOff x="435853" y="2154772"/>
            <a:chExt cx="4549247" cy="781034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435853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589857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metrics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745543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esg</a:t>
              </a:r>
              <a:r>
                <a:rPr lang="en-GB" sz="1600" b="1" dirty="0" smtClean="0"/>
                <a:t>-f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904685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/>
                <a:t>e</a:t>
              </a:r>
              <a:r>
                <a:rPr lang="en-GB" sz="1600" b="1" dirty="0" err="1" smtClean="0"/>
                <a:t>s</a:t>
              </a:r>
              <a:r>
                <a:rPr lang="en-GB" sz="1600" b="1" dirty="0" smtClean="0"/>
                <a:t>-doc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38668" y="1641454"/>
            <a:ext cx="47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FF"/>
                </a:solidFill>
              </a:rPr>
              <a:t>primary 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169155" y="1612887"/>
            <a:ext cx="3606793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er 6"/>
          <p:cNvGrpSpPr/>
          <p:nvPr/>
        </p:nvGrpSpPr>
        <p:grpSpPr>
          <a:xfrm>
            <a:off x="5262291" y="2120904"/>
            <a:ext cx="3401501" cy="781034"/>
            <a:chOff x="5194555" y="3543285"/>
            <a:chExt cx="3401501" cy="781034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5194555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api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343704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7516056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img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194555" y="1666855"/>
            <a:ext cx="35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FF"/>
                </a:solidFill>
              </a:rPr>
              <a:t>secondary</a:t>
            </a:r>
            <a:endParaRPr lang="en-GB" b="1" dirty="0">
              <a:solidFill>
                <a:srgbClr val="FFFFFF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270935" y="4167706"/>
            <a:ext cx="8599938" cy="1928294"/>
            <a:chOff x="270935" y="3549639"/>
            <a:chExt cx="8599938" cy="1200161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270935" y="3549639"/>
              <a:ext cx="8599938" cy="12001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473006" y="3778330"/>
              <a:ext cx="2197266" cy="7513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DB @ IPSL</a:t>
              </a:r>
              <a:endParaRPr lang="en-GB" sz="1200" b="1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2735823" y="3778330"/>
              <a:ext cx="1090135" cy="7513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API</a:t>
              </a:r>
            </a:p>
            <a:p>
              <a:pPr algn="ctr"/>
              <a:r>
                <a:rPr lang="en-GB" sz="1400" dirty="0" smtClean="0"/>
                <a:t>@ ESG-F</a:t>
              </a:r>
              <a:endParaRPr lang="en-GB" sz="1400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411441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 </a:t>
              </a:r>
            </a:p>
            <a:p>
              <a:pPr algn="ctr"/>
              <a:r>
                <a:rPr lang="en-GB" sz="1400" dirty="0" smtClean="0"/>
                <a:t>@ IPSL</a:t>
              </a:r>
              <a:endParaRPr lang="en-GB" sz="1400" dirty="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3904685" y="3778330"/>
              <a:ext cx="1097131" cy="7513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API</a:t>
              </a:r>
            </a:p>
            <a:p>
              <a:pPr algn="ctr"/>
              <a:r>
                <a:rPr lang="en-GB" sz="1400" dirty="0"/>
                <a:t>@ ES-DOC</a:t>
              </a:r>
            </a:p>
          </p:txBody>
        </p:sp>
        <p:sp>
          <p:nvSpPr>
            <p:cNvPr id="78" name="Rectangle à coins arrondis 77"/>
            <p:cNvSpPr/>
            <p:nvPr/>
          </p:nvSpPr>
          <p:spPr>
            <a:xfrm>
              <a:off x="7583792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File Server</a:t>
              </a:r>
            </a:p>
            <a:p>
              <a:pPr algn="ctr"/>
              <a:r>
                <a:rPr lang="en-GB" sz="1400" dirty="0" smtClean="0"/>
                <a:t>@ IPSL</a:t>
              </a:r>
              <a:endParaRPr lang="en-GB" sz="1400" dirty="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5262291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FE @ browser</a:t>
              </a:r>
              <a:endParaRPr lang="en-GB" sz="1200" b="1" dirty="0"/>
            </a:p>
          </p:txBody>
        </p:sp>
      </p:grpSp>
      <p:cxnSp>
        <p:nvCxnSpPr>
          <p:cNvPr id="9" name="Connecteur droit avec flèche 8"/>
          <p:cNvCxnSpPr>
            <a:stCxn id="15" idx="2"/>
          </p:cNvCxnSpPr>
          <p:nvPr/>
        </p:nvCxnSpPr>
        <p:spPr>
          <a:xfrm>
            <a:off x="976061" y="2901938"/>
            <a:ext cx="0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H="1">
            <a:off x="212090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695325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endCxn id="81" idx="0"/>
          </p:cNvCxnSpPr>
          <p:nvPr/>
        </p:nvCxnSpPr>
        <p:spPr>
          <a:xfrm>
            <a:off x="5802062" y="2901938"/>
            <a:ext cx="229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40" idx="0"/>
          </p:cNvCxnSpPr>
          <p:nvPr/>
        </p:nvCxnSpPr>
        <p:spPr>
          <a:xfrm flipH="1">
            <a:off x="4453251" y="2901938"/>
            <a:ext cx="11078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37" idx="0"/>
          </p:cNvCxnSpPr>
          <p:nvPr/>
        </p:nvCxnSpPr>
        <p:spPr>
          <a:xfrm>
            <a:off x="3257829" y="2901938"/>
            <a:ext cx="230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>
            <a:off x="811530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21733" y="3683001"/>
            <a:ext cx="84280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à coins arrondis 102"/>
          <p:cNvSpPr/>
          <p:nvPr/>
        </p:nvSpPr>
        <p:spPr>
          <a:xfrm>
            <a:off x="533400" y="3412065"/>
            <a:ext cx="2048933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tcp/ip</a:t>
            </a:r>
            <a:endParaRPr lang="en-GB" sz="1600" b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2895600" y="3412065"/>
            <a:ext cx="1921933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https</a:t>
            </a:r>
            <a:endParaRPr lang="en-GB" sz="1600" b="1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6535236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smtp</a:t>
            </a:r>
            <a:endParaRPr lang="en-GB" sz="1600" b="1" dirty="0"/>
          </a:p>
        </p:txBody>
      </p:sp>
      <p:sp>
        <p:nvSpPr>
          <p:cNvPr id="106" name="Rectangle à coins arrondis 105"/>
          <p:cNvSpPr/>
          <p:nvPr/>
        </p:nvSpPr>
        <p:spPr>
          <a:xfrm>
            <a:off x="7708148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???</a:t>
            </a:r>
            <a:endParaRPr lang="en-GB" sz="16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5384277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wss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98507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312334"/>
            <a:ext cx="7678737" cy="4030134"/>
          </a:xfrm>
        </p:spPr>
        <p:txBody>
          <a:bodyPr>
            <a:normAutofit/>
          </a:bodyPr>
          <a:lstStyle/>
          <a:p>
            <a:pPr marL="282575" lvl="1" indent="0" algn="ctr">
              <a:buNone/>
            </a:pPr>
            <a:r>
              <a:rPr lang="en-GB" sz="3200" dirty="0" err="1" smtClean="0"/>
              <a:t>Config</a:t>
            </a:r>
            <a:r>
              <a:rPr lang="en-GB" sz="3200" dirty="0" smtClean="0"/>
              <a:t> </a:t>
            </a:r>
            <a:r>
              <a:rPr lang="en-GB" sz="3200" dirty="0" smtClean="0"/>
              <a:t>file validation</a:t>
            </a:r>
          </a:p>
          <a:p>
            <a:pPr marL="282575" lvl="1" indent="0" algn="ctr">
              <a:buNone/>
            </a:pPr>
            <a:r>
              <a:rPr lang="en-GB" sz="3200" dirty="0" smtClean="0"/>
              <a:t>Ingestion </a:t>
            </a:r>
            <a:r>
              <a:rPr lang="en-GB" sz="3200" dirty="0" smtClean="0"/>
              <a:t>points</a:t>
            </a:r>
            <a:endParaRPr lang="en-GB" sz="3200" b="1" u="sng" dirty="0" smtClean="0"/>
          </a:p>
          <a:p>
            <a:pPr marL="282575" lvl="1" indent="0" algn="ctr">
              <a:buNone/>
            </a:pPr>
            <a:r>
              <a:rPr lang="en-GB" sz="3200" dirty="0" smtClean="0"/>
              <a:t>Message </a:t>
            </a:r>
            <a:r>
              <a:rPr lang="en-GB" sz="3200" dirty="0" smtClean="0"/>
              <a:t>headers</a:t>
            </a:r>
          </a:p>
          <a:p>
            <a:pPr marL="282575" lvl="1" indent="0" algn="ctr">
              <a:buNone/>
            </a:pPr>
            <a:r>
              <a:rPr lang="en-GB" sz="3200" dirty="0" smtClean="0"/>
              <a:t>Message </a:t>
            </a:r>
            <a:r>
              <a:rPr lang="en-GB" sz="3200" dirty="0" smtClean="0"/>
              <a:t>content</a:t>
            </a:r>
          </a:p>
          <a:p>
            <a:pPr marL="282575" lvl="1" indent="0" algn="ctr">
              <a:buNone/>
            </a:pPr>
            <a:r>
              <a:rPr lang="en-GB" sz="3200" dirty="0" smtClean="0"/>
              <a:t>Browser </a:t>
            </a:r>
            <a:r>
              <a:rPr lang="en-GB" sz="3200" dirty="0" smtClean="0"/>
              <a:t>Apps</a:t>
            </a:r>
            <a:endParaRPr lang="en-GB" sz="3200" b="1" u="sng" dirty="0"/>
          </a:p>
          <a:p>
            <a:pPr marL="282575" lvl="1" indent="0" algn="ctr">
              <a:buNone/>
            </a:pPr>
            <a:r>
              <a:rPr lang="en-GB" sz="3200" dirty="0" smtClean="0"/>
              <a:t>ES</a:t>
            </a:r>
            <a:r>
              <a:rPr lang="en-GB" sz="3200" dirty="0" smtClean="0"/>
              <a:t>-DOC </a:t>
            </a:r>
            <a:r>
              <a:rPr lang="en-GB" sz="3200" dirty="0"/>
              <a:t>publishing</a:t>
            </a:r>
            <a:endParaRPr lang="en-GB" sz="3200" dirty="0" smtClean="0"/>
          </a:p>
          <a:p>
            <a:pPr marL="282575" lvl="1" indent="0" algn="ctr">
              <a:buNone/>
            </a:pPr>
            <a:r>
              <a:rPr lang="en-GB" sz="3200" dirty="0" smtClean="0"/>
              <a:t>ESG</a:t>
            </a:r>
            <a:r>
              <a:rPr lang="en-GB" sz="3200" dirty="0" smtClean="0"/>
              <a:t>-F </a:t>
            </a:r>
            <a:r>
              <a:rPr lang="en-GB" sz="3200" dirty="0" smtClean="0"/>
              <a:t>publishing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21851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2023534"/>
            <a:ext cx="7583487" cy="3014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/>
              <a:t>IPSL</a:t>
            </a:r>
          </a:p>
          <a:p>
            <a:pPr marL="0" indent="0" algn="ctr">
              <a:buNone/>
            </a:pPr>
            <a:r>
              <a:rPr lang="en-GB" sz="3200" b="1" dirty="0" smtClean="0"/>
              <a:t>ES-DOC</a:t>
            </a:r>
            <a:endParaRPr lang="en-GB" sz="3500" b="1" dirty="0" smtClean="0"/>
          </a:p>
          <a:p>
            <a:pPr marL="0" indent="0" algn="ctr">
              <a:buNone/>
            </a:pPr>
            <a:r>
              <a:rPr lang="en-GB" sz="3500" b="1" dirty="0" smtClean="0"/>
              <a:t>ESG-F</a:t>
            </a:r>
          </a:p>
          <a:p>
            <a:pPr marL="0" indent="0" algn="ctr">
              <a:buNone/>
            </a:pPr>
            <a:r>
              <a:rPr lang="en-GB" sz="3500" b="1" dirty="0" smtClean="0"/>
              <a:t>CF-NAMES</a:t>
            </a:r>
            <a:endParaRPr lang="en-GB" sz="35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pPr algn="ctr"/>
            <a:r>
              <a:rPr lang="en-GB" dirty="0" smtClean="0"/>
              <a:t>Universes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3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0534" y="2492375"/>
            <a:ext cx="7482416" cy="1470025"/>
          </a:xfrm>
        </p:spPr>
        <p:txBody>
          <a:bodyPr/>
          <a:lstStyle/>
          <a:p>
            <a:r>
              <a:rPr lang="fr-FR" dirty="0" smtClean="0"/>
              <a:t>II –</a:t>
            </a:r>
            <a:r>
              <a:rPr lang="fr-FR" dirty="0" err="1" smtClean="0"/>
              <a:t>Requirements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91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Requirements- I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Seeding</a:t>
            </a:r>
          </a:p>
          <a:p>
            <a:r>
              <a:rPr lang="en-GB" dirty="0" smtClean="0"/>
              <a:t>Simple type system</a:t>
            </a:r>
          </a:p>
          <a:p>
            <a:r>
              <a:rPr lang="en-GB" dirty="0" smtClean="0"/>
              <a:t>Name spacing</a:t>
            </a:r>
          </a:p>
          <a:p>
            <a:r>
              <a:rPr lang="en-GB" dirty="0" smtClean="0"/>
              <a:t>Associations</a:t>
            </a:r>
            <a:endParaRPr lang="en-GB" dirty="0"/>
          </a:p>
          <a:p>
            <a:r>
              <a:rPr lang="en-GB" dirty="0" smtClean="0"/>
              <a:t>Hierarchies</a:t>
            </a:r>
          </a:p>
          <a:p>
            <a:r>
              <a:rPr lang="en-GB" dirty="0" smtClean="0"/>
              <a:t>Aliases / Synonyms</a:t>
            </a:r>
          </a:p>
          <a:p>
            <a:r>
              <a:rPr lang="en-GB" dirty="0" smtClean="0"/>
              <a:t>Versioning</a:t>
            </a:r>
          </a:p>
          <a:p>
            <a:r>
              <a:rPr lang="en-GB" dirty="0" smtClean="0"/>
              <a:t>I/O (with </a:t>
            </a:r>
            <a:r>
              <a:rPr lang="en-GB" dirty="0" err="1" smtClean="0"/>
              <a:t>GitHub</a:t>
            </a:r>
            <a:r>
              <a:rPr lang="en-GB" dirty="0" smtClean="0"/>
              <a:t> integration)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495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Requirements- </a:t>
            </a:r>
            <a:r>
              <a:rPr lang="en-GB" dirty="0" smtClean="0"/>
              <a:t>II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Interoperability (encode / decode)</a:t>
            </a:r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Caching</a:t>
            </a:r>
          </a:p>
          <a:p>
            <a:r>
              <a:rPr lang="en-GB" dirty="0" smtClean="0"/>
              <a:t>Parsing (substitutions)</a:t>
            </a:r>
            <a:endParaRPr lang="en-GB" dirty="0"/>
          </a:p>
          <a:p>
            <a:r>
              <a:rPr lang="en-GB" dirty="0" smtClean="0"/>
              <a:t>Governance (accept, reject, deprecate, reset …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Adaptive (new terms)</a:t>
            </a:r>
          </a:p>
          <a:p>
            <a:r>
              <a:rPr lang="en-GB" dirty="0" smtClean="0"/>
              <a:t>Language bindings: Python, </a:t>
            </a:r>
            <a:r>
              <a:rPr lang="en-GB" dirty="0" err="1" smtClean="0"/>
              <a:t>Javascript</a:t>
            </a:r>
            <a:r>
              <a:rPr lang="en-GB" dirty="0" smtClean="0"/>
              <a:t>  …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Custom term data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912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4004</TotalTime>
  <Words>283</Words>
  <Application>Microsoft Macintosh PowerPoint</Application>
  <PresentationFormat>On-screen Show (4:3)</PresentationFormat>
  <Paragraphs>102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Révolution</vt:lpstr>
      <vt:lpstr>GO-ESSP Abingdon 2015  </vt:lpstr>
      <vt:lpstr>I – Real World @ IPSL Low latency adaptive system  </vt:lpstr>
      <vt:lpstr>PowerPoint Presentation</vt:lpstr>
      <vt:lpstr>Message Flow: IPSL.MQ-APP ---&gt; Other</vt:lpstr>
      <vt:lpstr>PowerPoint Presentation</vt:lpstr>
      <vt:lpstr>Universes</vt:lpstr>
      <vt:lpstr>II –Requirements  </vt:lpstr>
      <vt:lpstr>Requirements- I</vt:lpstr>
      <vt:lpstr>Requirements- II</vt:lpstr>
      <vt:lpstr>III - Towards A Standard Library  </vt:lpstr>
      <vt:lpstr>pyescv</vt:lpstr>
      <vt:lpstr>IV – Conclusion  </vt:lpstr>
      <vt:lpstr>SIMPLICITY SIMPLICITY SIMPLICITY SIMPLICITY SIMPLICITY SIMPLICITY SIMPLICITY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IPSL - CONVERGENCE  </dc:title>
  <dc:creator>Mark Morgan</dc:creator>
  <cp:lastModifiedBy>Mark Greenslade</cp:lastModifiedBy>
  <cp:revision>519</cp:revision>
  <dcterms:created xsi:type="dcterms:W3CDTF">2013-10-28T10:12:34Z</dcterms:created>
  <dcterms:modified xsi:type="dcterms:W3CDTF">2015-02-25T10:27:42Z</dcterms:modified>
</cp:coreProperties>
</file>