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</p:spPr>
        <p:txBody>
          <a:bodyPr lIns="65023" tIns="65023" rIns="65023" bIns="65023"/>
          <a:lstStyle>
            <a:lvl1pPr defTabSz="45720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4572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2159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b="1"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6719"/>
              <a:t>pyesdoc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268982" y="1638300"/>
            <a:ext cx="12466836" cy="6614815"/>
          </a:xfrm>
          <a:prstGeom prst="rect">
            <a:avLst/>
          </a:prstGeom>
        </p:spPr>
        <p:txBody>
          <a:bodyPr/>
          <a:lstStyle/>
          <a:p>
            <a:pPr lvl="0" defTabSz="461518">
              <a:defRPr sz="1800"/>
            </a:pPr>
            <a:r>
              <a:rPr sz="2528"/>
              <a:t>Low level extensible API for managing </a:t>
            </a:r>
            <a:r>
              <a:rPr sz="2528" u="sng"/>
              <a:t>ES-Doc</a:t>
            </a:r>
            <a:r>
              <a:rPr sz="2528"/>
              <a:t>umentation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Groups can adopt a scripting approach to documentation creation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MOHC, IPSL will use to streamline simulation documentation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ES-DOC stack (online tools) are built onto of pyesdoc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Supports CIM v1 (with a simplified pathway to CIM v2)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Extensive unit tests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 u="sng"/>
              <a:t>Supports</a:t>
            </a:r>
            <a:r>
              <a:rPr sz="2528"/>
              <a:t>: archival, extensions, i/o, ontologies, </a:t>
            </a:r>
            <a:endParaRPr sz="2528"/>
          </a:p>
          <a:p>
            <a:pPr lvl="0" defTabSz="461518">
              <a:defRPr sz="1800"/>
            </a:pPr>
            <a:r>
              <a:rPr sz="2528"/>
              <a:t>publishing, serialization, validation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 u="sng"/>
              <a:t>Requires</a:t>
            </a:r>
            <a:r>
              <a:rPr sz="2528"/>
              <a:t>: sv validation, offline document viewing, simulation comparator, </a:t>
            </a:r>
            <a:endParaRPr sz="2528"/>
          </a:p>
          <a:p>
            <a:pPr lvl="0" defTabSz="461518">
              <a:defRPr sz="1800"/>
            </a:pPr>
            <a:r>
              <a:rPr sz="2528"/>
              <a:t>pdf document encoder, CIM v2 support. publishing security</a:t>
            </a:r>
          </a:p>
        </p:txBody>
      </p:sp>
      <p:pic>
        <p:nvPicPr>
          <p:cNvPr id="37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8500" y="8763000"/>
            <a:ext cx="2819400" cy="71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2159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b="1"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6719"/>
              <a:t>online tools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268982" y="1638300"/>
            <a:ext cx="12466836" cy="6614815"/>
          </a:xfrm>
          <a:prstGeom prst="rect">
            <a:avLst/>
          </a:prstGeom>
        </p:spPr>
        <p:txBody>
          <a:bodyPr/>
          <a:lstStyle/>
          <a:p>
            <a:pPr lvl="0" defTabSz="514095">
              <a:defRPr sz="1800"/>
            </a:pPr>
            <a:r>
              <a:rPr b="1" sz="2816">
                <a:latin typeface="Helvetica"/>
                <a:ea typeface="Helvetica"/>
                <a:cs typeface="Helvetica"/>
                <a:sym typeface="Helvetica"/>
              </a:rPr>
              <a:t>Splash Page</a:t>
            </a:r>
            <a:endParaRPr b="1" sz="2816">
              <a:latin typeface="Helvetica"/>
              <a:ea typeface="Helvetica"/>
              <a:cs typeface="Helvetica"/>
              <a:sym typeface="Helvetica"/>
            </a:endParaRPr>
          </a:p>
          <a:p>
            <a:pPr lvl="0" defTabSz="514095">
              <a:defRPr sz="1800"/>
            </a:pPr>
            <a:r>
              <a:rPr sz="2816"/>
              <a:t>Simple HTML page acting as main entry point to ES-DOC</a:t>
            </a:r>
            <a:endParaRPr sz="2816"/>
          </a:p>
          <a:p>
            <a:pPr lvl="0" defTabSz="514095">
              <a:defRPr sz="1800"/>
            </a:pPr>
            <a:endParaRPr sz="2816"/>
          </a:p>
          <a:p>
            <a:pPr lvl="0" defTabSz="514095">
              <a:defRPr sz="1800"/>
            </a:pPr>
            <a:r>
              <a:rPr b="1" sz="2816">
                <a:latin typeface="Helvetica"/>
                <a:ea typeface="Helvetica"/>
                <a:cs typeface="Helvetica"/>
                <a:sym typeface="Helvetica"/>
              </a:rPr>
              <a:t>Questionnaire</a:t>
            </a:r>
            <a:endParaRPr b="1" sz="2816">
              <a:latin typeface="Helvetica"/>
              <a:ea typeface="Helvetica"/>
              <a:cs typeface="Helvetica"/>
              <a:sym typeface="Helvetica"/>
            </a:endParaRPr>
          </a:p>
          <a:p>
            <a:pPr lvl="0" defTabSz="514095">
              <a:defRPr sz="1800"/>
            </a:pPr>
            <a:r>
              <a:rPr sz="2816"/>
              <a:t>Documentation creation application (Django) that supports CIM v1</a:t>
            </a:r>
            <a:endParaRPr sz="2816"/>
          </a:p>
          <a:p>
            <a:pPr lvl="0" defTabSz="514095">
              <a:defRPr sz="1800"/>
            </a:pPr>
            <a:endParaRPr sz="2816"/>
          </a:p>
          <a:p>
            <a:pPr lvl="0" defTabSz="514095">
              <a:defRPr sz="1800"/>
            </a:pPr>
            <a:r>
              <a:rPr b="1" sz="2816">
                <a:latin typeface="Helvetica"/>
                <a:ea typeface="Helvetica"/>
                <a:cs typeface="Helvetica"/>
                <a:sym typeface="Helvetica"/>
              </a:rPr>
              <a:t>Viewer</a:t>
            </a:r>
            <a:endParaRPr b="1" sz="2816">
              <a:latin typeface="Helvetica"/>
              <a:ea typeface="Helvetica"/>
              <a:cs typeface="Helvetica"/>
              <a:sym typeface="Helvetica"/>
            </a:endParaRPr>
          </a:p>
          <a:p>
            <a:pPr lvl="0" defTabSz="514095">
              <a:defRPr sz="1800"/>
            </a:pPr>
            <a:r>
              <a:rPr sz="2816"/>
              <a:t>javascript app that pulls documents from ES-DOC web API</a:t>
            </a:r>
            <a:endParaRPr sz="2816"/>
          </a:p>
          <a:p>
            <a:pPr lvl="0" defTabSz="514095">
              <a:defRPr sz="1800"/>
            </a:pPr>
            <a:endParaRPr sz="2816"/>
          </a:p>
          <a:p>
            <a:pPr lvl="0" defTabSz="514095">
              <a:defRPr sz="1800"/>
            </a:pPr>
            <a:r>
              <a:rPr b="1" sz="2816">
                <a:latin typeface="Helvetica"/>
                <a:ea typeface="Helvetica"/>
                <a:cs typeface="Helvetica"/>
                <a:sym typeface="Helvetica"/>
              </a:rPr>
              <a:t>Search</a:t>
            </a:r>
            <a:endParaRPr b="1" sz="2816">
              <a:latin typeface="Helvetica"/>
              <a:ea typeface="Helvetica"/>
              <a:cs typeface="Helvetica"/>
              <a:sym typeface="Helvetica"/>
            </a:endParaRPr>
          </a:p>
          <a:p>
            <a:pPr lvl="0" defTabSz="514095">
              <a:defRPr sz="1800"/>
            </a:pPr>
            <a:r>
              <a:rPr sz="2816"/>
              <a:t>javascript app that pulls results from ES-DOC web API</a:t>
            </a:r>
            <a:endParaRPr sz="2816"/>
          </a:p>
          <a:p>
            <a:pPr lvl="0" defTabSz="514095">
              <a:defRPr sz="1800"/>
            </a:pPr>
            <a:endParaRPr sz="2816"/>
          </a:p>
          <a:p>
            <a:pPr lvl="0" defTabSz="514095">
              <a:defRPr sz="1800"/>
            </a:pPr>
            <a:r>
              <a:rPr b="1" sz="2816">
                <a:latin typeface="Helvetica"/>
                <a:ea typeface="Helvetica"/>
                <a:cs typeface="Helvetica"/>
                <a:sym typeface="Helvetica"/>
              </a:rPr>
              <a:t>Comparator</a:t>
            </a:r>
            <a:endParaRPr b="1" sz="2816">
              <a:latin typeface="Helvetica"/>
              <a:ea typeface="Helvetica"/>
              <a:cs typeface="Helvetica"/>
              <a:sym typeface="Helvetica"/>
            </a:endParaRPr>
          </a:p>
          <a:p>
            <a:pPr lvl="0" defTabSz="514095">
              <a:defRPr sz="1800"/>
            </a:pPr>
            <a:r>
              <a:rPr sz="2816"/>
              <a:t>javascript app that pulls setup file from ES-DOC static file server</a:t>
            </a:r>
            <a:endParaRPr sz="2816"/>
          </a:p>
        </p:txBody>
      </p:sp>
      <p:pic>
        <p:nvPicPr>
          <p:cNvPr id="41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8500" y="8763000"/>
            <a:ext cx="2819400" cy="71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270000" y="2159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b="1"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6719"/>
              <a:t>CIM v1 / v2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268981" y="1511300"/>
            <a:ext cx="12466837" cy="7770615"/>
          </a:xfrm>
          <a:prstGeom prst="rect">
            <a:avLst/>
          </a:prstGeom>
        </p:spPr>
        <p:txBody>
          <a:bodyPr/>
          <a:lstStyle/>
          <a:p>
            <a:pPr lvl="0" defTabSz="461518">
              <a:defRPr sz="1800"/>
            </a:pPr>
            <a:r>
              <a:rPr b="1" sz="2528">
                <a:latin typeface="Helvetica"/>
                <a:ea typeface="Helvetica"/>
                <a:cs typeface="Helvetica"/>
                <a:sym typeface="Helvetica"/>
              </a:rPr>
              <a:t>v1</a:t>
            </a:r>
            <a:endParaRPr b="1" sz="2528">
              <a:latin typeface="Helvetica"/>
              <a:ea typeface="Helvetica"/>
              <a:cs typeface="Helvetica"/>
              <a:sym typeface="Helvetica"/>
            </a:endParaRPr>
          </a:p>
          <a:p>
            <a:pPr lvl="0" defTabSz="461518">
              <a:defRPr sz="1800"/>
            </a:pPr>
            <a:r>
              <a:rPr sz="2528"/>
              <a:t>Current version = 1.10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Fully supported ES-DOC stack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Requires streamlining &amp; in some parts re-engineering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b="1" sz="2528">
                <a:latin typeface="Helvetica"/>
                <a:ea typeface="Helvetica"/>
                <a:cs typeface="Helvetica"/>
                <a:sym typeface="Helvetica"/>
              </a:rPr>
              <a:t>v2</a:t>
            </a:r>
            <a:endParaRPr b="1" sz="2528">
              <a:latin typeface="Helvetica"/>
              <a:ea typeface="Helvetica"/>
              <a:cs typeface="Helvetica"/>
              <a:sym typeface="Helvetica"/>
            </a:endParaRPr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See Bryan Lawrence’s Notebook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Feature set pretty well defined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ES-DOC stack designed to be extensible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sz="2528"/>
              <a:t>esdoc-mp to be extended accordingly</a:t>
            </a:r>
            <a:endParaRPr sz="2528"/>
          </a:p>
          <a:p>
            <a:pPr lvl="0" defTabSz="461518">
              <a:defRPr sz="1800"/>
            </a:pPr>
            <a:endParaRPr sz="2528"/>
          </a:p>
          <a:p>
            <a:pPr lvl="0" defTabSz="461518">
              <a:defRPr sz="1800"/>
            </a:pPr>
            <a:r>
              <a:rPr b="1" sz="2528">
                <a:latin typeface="Helvetica"/>
                <a:ea typeface="Helvetica"/>
                <a:cs typeface="Helvetica"/>
                <a:sym typeface="Helvetica"/>
              </a:rPr>
              <a:t>Elephant in the room</a:t>
            </a:r>
            <a:endParaRPr b="1" sz="2528">
              <a:latin typeface="Helvetica"/>
              <a:ea typeface="Helvetica"/>
              <a:cs typeface="Helvetica"/>
              <a:sym typeface="Helvetica"/>
            </a:endParaRPr>
          </a:p>
          <a:p>
            <a:pPr lvl="0" defTabSz="461518">
              <a:defRPr sz="1800"/>
            </a:pPr>
            <a:endParaRPr b="1" sz="2528">
              <a:latin typeface="Helvetica"/>
              <a:ea typeface="Helvetica"/>
              <a:cs typeface="Helvetica"/>
              <a:sym typeface="Helvetica"/>
            </a:endParaRPr>
          </a:p>
          <a:p>
            <a:pPr lvl="0" defTabSz="461518">
              <a:defRPr sz="1800"/>
            </a:pPr>
            <a:r>
              <a:rPr sz="2528"/>
              <a:t>Standard Vocabularies !</a:t>
            </a:r>
          </a:p>
        </p:txBody>
      </p:sp>
      <p:pic>
        <p:nvPicPr>
          <p:cNvPr id="45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8500" y="8763000"/>
            <a:ext cx="2819400" cy="71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1270000" y="2159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b="1"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6719"/>
              <a:t>CMIP6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268982" y="1638300"/>
            <a:ext cx="12466836" cy="6989267"/>
          </a:xfrm>
          <a:prstGeom prst="rect">
            <a:avLst/>
          </a:prstGeom>
        </p:spPr>
        <p:txBody>
          <a:bodyPr/>
          <a:lstStyle/>
          <a:p>
            <a:pPr lvl="0" defTabSz="414781">
              <a:defRPr sz="1800"/>
            </a:pPr>
            <a:r>
              <a:rPr b="1" sz="2272">
                <a:latin typeface="Helvetica"/>
                <a:ea typeface="Helvetica"/>
                <a:cs typeface="Helvetica"/>
                <a:sym typeface="Helvetica"/>
              </a:rPr>
              <a:t>Simulations</a:t>
            </a:r>
            <a:endParaRPr b="1" sz="2272">
              <a:latin typeface="Helvetica"/>
              <a:ea typeface="Helvetica"/>
              <a:cs typeface="Helvetica"/>
              <a:sym typeface="Helvetica"/>
            </a:endParaRPr>
          </a:p>
          <a:p>
            <a:pPr lvl="0" defTabSz="414781">
              <a:defRPr sz="1800"/>
            </a:pPr>
            <a:r>
              <a:rPr sz="2272"/>
              <a:t>pyesdoc + questionnaire</a:t>
            </a:r>
            <a:endParaRPr sz="2272"/>
          </a:p>
          <a:p>
            <a:pPr lvl="0" defTabSz="414781">
              <a:defRPr sz="1800"/>
            </a:pPr>
            <a:endParaRPr b="1" sz="2272">
              <a:latin typeface="Helvetica"/>
              <a:ea typeface="Helvetica"/>
              <a:cs typeface="Helvetica"/>
              <a:sym typeface="Helvetica"/>
            </a:endParaRPr>
          </a:p>
          <a:p>
            <a:pPr lvl="0" defTabSz="414781">
              <a:defRPr sz="1800"/>
            </a:pPr>
            <a:r>
              <a:rPr b="1" sz="2272">
                <a:latin typeface="Helvetica"/>
                <a:ea typeface="Helvetica"/>
                <a:cs typeface="Helvetica"/>
                <a:sym typeface="Helvetica"/>
              </a:rPr>
              <a:t>Experiments</a:t>
            </a:r>
            <a:endParaRPr b="1" sz="2272">
              <a:latin typeface="Helvetica"/>
              <a:ea typeface="Helvetica"/>
              <a:cs typeface="Helvetica"/>
              <a:sym typeface="Helvetica"/>
            </a:endParaRPr>
          </a:p>
          <a:p>
            <a:pPr lvl="0" defTabSz="414781">
              <a:defRPr sz="1800"/>
            </a:pPr>
            <a:r>
              <a:rPr sz="2272"/>
              <a:t>BL Notebook</a:t>
            </a:r>
            <a:endParaRPr sz="2272"/>
          </a:p>
          <a:p>
            <a:pPr lvl="0" defTabSz="414781">
              <a:defRPr sz="1800"/>
            </a:pPr>
            <a:endParaRPr b="1" sz="2272">
              <a:latin typeface="Helvetica"/>
              <a:ea typeface="Helvetica"/>
              <a:cs typeface="Helvetica"/>
              <a:sym typeface="Helvetica"/>
            </a:endParaRPr>
          </a:p>
          <a:p>
            <a:pPr lvl="0" defTabSz="414781">
              <a:defRPr sz="1800"/>
            </a:pPr>
            <a:r>
              <a:rPr b="1" sz="2272">
                <a:latin typeface="Helvetica"/>
                <a:ea typeface="Helvetica"/>
                <a:cs typeface="Helvetica"/>
                <a:sym typeface="Helvetica"/>
              </a:rPr>
              <a:t>Models</a:t>
            </a:r>
            <a:endParaRPr b="1" sz="2272">
              <a:latin typeface="Helvetica"/>
              <a:ea typeface="Helvetica"/>
              <a:cs typeface="Helvetica"/>
              <a:sym typeface="Helvetica"/>
            </a:endParaRPr>
          </a:p>
          <a:p>
            <a:pPr lvl="0" defTabSz="414781">
              <a:defRPr sz="1800"/>
            </a:pPr>
            <a:r>
              <a:rPr sz="2272"/>
              <a:t>pyesdoc + questionnaire</a:t>
            </a:r>
            <a:endParaRPr sz="2272"/>
          </a:p>
          <a:p>
            <a:pPr lvl="0" defTabSz="414781">
              <a:defRPr sz="1800"/>
            </a:pPr>
            <a:endParaRPr sz="2272"/>
          </a:p>
          <a:p>
            <a:pPr lvl="0" defTabSz="414781">
              <a:defRPr sz="1800"/>
            </a:pPr>
            <a:r>
              <a:rPr b="1" sz="2272">
                <a:latin typeface="Helvetica"/>
                <a:ea typeface="Helvetica"/>
                <a:cs typeface="Helvetica"/>
                <a:sym typeface="Helvetica"/>
              </a:rPr>
              <a:t>Data</a:t>
            </a:r>
            <a:endParaRPr b="1" sz="2272">
              <a:latin typeface="Helvetica"/>
              <a:ea typeface="Helvetica"/>
              <a:cs typeface="Helvetica"/>
              <a:sym typeface="Helvetica"/>
            </a:endParaRPr>
          </a:p>
          <a:p>
            <a:pPr lvl="0" defTabSz="414781">
              <a:defRPr sz="1800"/>
            </a:pPr>
            <a:r>
              <a:rPr sz="2272"/>
              <a:t>pyesdoc</a:t>
            </a:r>
            <a:endParaRPr sz="2272"/>
          </a:p>
          <a:p>
            <a:pPr lvl="0" defTabSz="414781">
              <a:defRPr sz="1800"/>
            </a:pPr>
            <a:endParaRPr sz="2272"/>
          </a:p>
          <a:p>
            <a:pPr lvl="0" defTabSz="414781">
              <a:defRPr sz="1800"/>
            </a:pPr>
            <a:r>
              <a:rPr b="1" sz="2272">
                <a:latin typeface="Helvetica"/>
                <a:ea typeface="Helvetica"/>
                <a:cs typeface="Helvetica"/>
                <a:sym typeface="Helvetica"/>
              </a:rPr>
              <a:t>Quailty Control</a:t>
            </a:r>
            <a:endParaRPr b="1" sz="2272">
              <a:latin typeface="Helvetica"/>
              <a:ea typeface="Helvetica"/>
              <a:cs typeface="Helvetica"/>
              <a:sym typeface="Helvetica"/>
            </a:endParaRPr>
          </a:p>
          <a:p>
            <a:pPr lvl="0" defTabSz="414781">
              <a:defRPr sz="1800"/>
            </a:pPr>
            <a:r>
              <a:rPr sz="2272"/>
              <a:t>???</a:t>
            </a:r>
            <a:endParaRPr sz="2272"/>
          </a:p>
          <a:p>
            <a:pPr lvl="0" defTabSz="414781">
              <a:defRPr sz="1800"/>
            </a:pPr>
            <a:endParaRPr sz="2272"/>
          </a:p>
          <a:p>
            <a:pPr lvl="0" defTabSz="414781">
              <a:defRPr sz="1800"/>
            </a:pPr>
            <a:r>
              <a:rPr b="1" sz="2272">
                <a:latin typeface="Helvetica"/>
                <a:ea typeface="Helvetica"/>
                <a:cs typeface="Helvetica"/>
                <a:sym typeface="Helvetica"/>
              </a:rPr>
              <a:t>Grid Specs</a:t>
            </a:r>
            <a:endParaRPr b="1" sz="2272">
              <a:latin typeface="Helvetica"/>
              <a:ea typeface="Helvetica"/>
              <a:cs typeface="Helvetica"/>
              <a:sym typeface="Helvetica"/>
            </a:endParaRPr>
          </a:p>
          <a:p>
            <a:pPr lvl="0" defTabSz="414781">
              <a:defRPr sz="1800"/>
            </a:pPr>
            <a:r>
              <a:rPr sz="2272"/>
              <a:t>???</a:t>
            </a:r>
            <a:endParaRPr sz="2272"/>
          </a:p>
          <a:p>
            <a:pPr lvl="0" defTabSz="414781">
              <a:defRPr sz="1800"/>
            </a:pPr>
            <a:endParaRPr sz="2272"/>
          </a:p>
          <a:p>
            <a:pPr lvl="0" defTabSz="414781">
              <a:defRPr sz="1800"/>
            </a:pPr>
            <a:r>
              <a:rPr b="1" sz="2272">
                <a:latin typeface="Helvetica"/>
                <a:ea typeface="Helvetica"/>
                <a:cs typeface="Helvetica"/>
                <a:sym typeface="Helvetica"/>
              </a:rPr>
              <a:t>Standard Vocabularies</a:t>
            </a:r>
            <a:endParaRPr b="1" sz="2272">
              <a:latin typeface="Helvetica"/>
              <a:ea typeface="Helvetica"/>
              <a:cs typeface="Helvetica"/>
              <a:sym typeface="Helvetica"/>
            </a:endParaRPr>
          </a:p>
          <a:p>
            <a:pPr lvl="0" defTabSz="414781">
              <a:defRPr sz="1800"/>
            </a:pPr>
            <a:r>
              <a:rPr sz="2272"/>
              <a:t>???</a:t>
            </a:r>
          </a:p>
        </p:txBody>
      </p:sp>
      <p:pic>
        <p:nvPicPr>
          <p:cNvPr id="4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8500" y="8763000"/>
            <a:ext cx="2819400" cy="71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