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07C2E-4712-4320-B885-C7A5B1B0267B}" v="1335" dt="2023-09-15T16:41:47.132"/>
    <p1510:client id="{F8F5B61C-3F03-4EBA-90D3-621AD6EE8D86}" v="34" dt="2023-09-15T18:08:00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2B10-AA97-AA28-AA8C-2AB643FE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F5EDE-A85F-2E50-7B0B-2819F45F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Клиент: компания-ритейлер</a:t>
            </a:r>
          </a:p>
          <a:p>
            <a:r>
              <a:rPr lang="ru-RU" dirty="0">
                <a:cs typeface="Calibri"/>
              </a:rPr>
              <a:t>Бизнес-цель(метрика): повысить продажи в интернете на 20%</a:t>
            </a:r>
          </a:p>
          <a:p>
            <a:r>
              <a:rPr lang="ru-RU" dirty="0">
                <a:cs typeface="Calibri"/>
              </a:rPr>
              <a:t>Средство достижения цели: построение рекомендательной системы (рекомендация трёх товаров на главной странице)</a:t>
            </a:r>
          </a:p>
          <a:p>
            <a:r>
              <a:rPr lang="ru-RU" dirty="0">
                <a:cs typeface="Calibri"/>
              </a:rPr>
              <a:t>Техническая метрика модели: Precision@3 - процент "удачных" рекомендаций из трёх товаров</a:t>
            </a:r>
          </a:p>
          <a:p>
            <a:endParaRPr lang="ru-RU" dirty="0">
              <a:cs typeface="Calibri"/>
            </a:endParaRPr>
          </a:p>
          <a:p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841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7BBEB-1480-C2E7-2CB5-3FDA88CF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5"/>
            <a:ext cx="10515600" cy="63869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Описание данных: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886A0-CF84-9D31-E14B-3DC3328D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920"/>
            <a:ext cx="10515600" cy="5735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работы использовалась только таблица </a:t>
            </a:r>
            <a:r>
              <a:rPr lang="ru-RU" err="1">
                <a:cs typeface="Calibri"/>
              </a:rPr>
              <a:t>events</a:t>
            </a:r>
            <a:r>
              <a:rPr lang="ru-RU" dirty="0">
                <a:cs typeface="Calibri"/>
              </a:rPr>
              <a:t> с описанием событий. В таблице 2756101 записей о действиях пользователей - просмотры, добавление в корзину, покупка. </a:t>
            </a: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ru-RU" dirty="0">
                <a:solidFill>
                  <a:srgbClr val="000000"/>
                </a:solidFill>
                <a:latin typeface="Calibri"/>
                <a:cs typeface="Calibri"/>
              </a:rPr>
              <a:t>Подавляющее большинство 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libri"/>
                <a:cs typeface="Calibri"/>
              </a:rPr>
              <a:t>записей - просмотры. Покупок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libri"/>
                <a:cs typeface="Calibri"/>
              </a:rPr>
              <a:t>всего 0.81% от всех наблюдений.</a:t>
            </a:r>
          </a:p>
          <a:p>
            <a:endParaRPr lang="ru-RU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8D2AEAF-C766-6347-C551-BBE9094C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85" y="1970730"/>
            <a:ext cx="4878946" cy="227259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круг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19B660-49CE-6150-562E-B1D91C5B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71" y="2020661"/>
            <a:ext cx="5104326" cy="35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FF10C-DFEB-FF1F-19E1-F615786E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04"/>
            <a:ext cx="10515600" cy="649423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Выбор модели: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29D44-12E6-3099-1143-5006E481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175"/>
            <a:ext cx="10515600" cy="5295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Для рекомендательной системы был выбран алгоритм матричной факторизации. </a:t>
            </a:r>
          </a:p>
          <a:p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Основная  идея алгоритма заключается в том, чтобы построить такие векторы пользователей и товаров, которые при перемножении давали бы оценку близкую к той, которую поставил бы пользователь заданному товару. В нашем случаем оценка - тип действия (просмотр, добавление в корзину, покупка)</a:t>
            </a:r>
          </a:p>
          <a:p>
            <a:r>
              <a:rPr lang="ru-RU" dirty="0">
                <a:solidFill>
                  <a:srgbClr val="313131"/>
                </a:solidFill>
                <a:cs typeface="Calibri"/>
              </a:rPr>
              <a:t>В нашем случае используется вариация алгоритма ALS(</a:t>
            </a:r>
            <a:r>
              <a:rPr lang="ru-RU" err="1">
                <a:solidFill>
                  <a:srgbClr val="313131"/>
                </a:solidFill>
                <a:cs typeface="Calibri"/>
              </a:rPr>
              <a:t>Alternating</a:t>
            </a:r>
            <a:r>
              <a:rPr lang="ru-RU" dirty="0">
                <a:solidFill>
                  <a:srgbClr val="313131"/>
                </a:solidFill>
                <a:cs typeface="Calibri"/>
              </a:rPr>
              <a:t> </a:t>
            </a:r>
            <a:r>
              <a:rPr lang="ru-RU" err="1">
                <a:solidFill>
                  <a:srgbClr val="313131"/>
                </a:solidFill>
                <a:cs typeface="Calibri"/>
              </a:rPr>
              <a:t>least</a:t>
            </a:r>
            <a:r>
              <a:rPr lang="ru-RU" dirty="0">
                <a:solidFill>
                  <a:srgbClr val="313131"/>
                </a:solidFill>
                <a:cs typeface="Calibri"/>
              </a:rPr>
              <a:t> </a:t>
            </a:r>
            <a:r>
              <a:rPr lang="ru-RU" err="1">
                <a:solidFill>
                  <a:srgbClr val="313131"/>
                </a:solidFill>
                <a:cs typeface="Calibri"/>
              </a:rPr>
              <a:t>squares</a:t>
            </a:r>
            <a:r>
              <a:rPr lang="ru-RU" dirty="0">
                <a:solidFill>
                  <a:srgbClr val="313131"/>
                </a:solidFill>
                <a:cs typeface="Calibri"/>
              </a:rPr>
              <a:t>). Его особенность в том, что он умеет работать с большим объемом данных в распределенном режиме.</a:t>
            </a:r>
          </a:p>
          <a:p>
            <a:r>
              <a:rPr lang="ru-RU" dirty="0">
                <a:solidFill>
                  <a:srgbClr val="313131"/>
                </a:solidFill>
                <a:cs typeface="Calibri"/>
              </a:rPr>
              <a:t>Для реализации модели использована библиотека </a:t>
            </a:r>
            <a:r>
              <a:rPr lang="ru-RU" dirty="0" err="1">
                <a:solidFill>
                  <a:srgbClr val="313131"/>
                </a:solidFill>
                <a:cs typeface="Calibri"/>
              </a:rPr>
              <a:t>implict</a:t>
            </a:r>
            <a:r>
              <a:rPr lang="ru-RU" dirty="0">
                <a:solidFill>
                  <a:srgbClr val="313131"/>
                </a:solidFill>
                <a:cs typeface="Calibri"/>
              </a:rPr>
              <a:t>. Она содержит инструменты для быстрой </a:t>
            </a:r>
            <a:r>
              <a:rPr lang="ru-RU" dirty="0" err="1">
                <a:solidFill>
                  <a:srgbClr val="313131"/>
                </a:solidFill>
                <a:cs typeface="Calibri"/>
              </a:rPr>
              <a:t>коллаборативной</a:t>
            </a:r>
            <a:r>
              <a:rPr lang="ru-RU" dirty="0">
                <a:solidFill>
                  <a:srgbClr val="313131"/>
                </a:solidFill>
                <a:cs typeface="Calibri"/>
              </a:rPr>
              <a:t> фильтрации, в том числе ALS.</a:t>
            </a:r>
          </a:p>
          <a:p>
            <a:endParaRPr lang="ru-RU" dirty="0">
              <a:solidFill>
                <a:srgbClr val="31313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80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9A80E-B041-FC59-5FDF-68EFCF1C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747"/>
          </a:xfrm>
        </p:spPr>
        <p:txBody>
          <a:bodyPr/>
          <a:lstStyle/>
          <a:p>
            <a:r>
              <a:rPr lang="ru-RU" dirty="0">
                <a:cs typeface="Calibri Light"/>
              </a:rPr>
              <a:t>Подготовка данных и обучение модели: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F608D-E294-742E-DB30-D66395AC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20"/>
            <a:ext cx="10515600" cy="5048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начала события из таблицы </a:t>
            </a:r>
            <a:r>
              <a:rPr lang="ru-RU" dirty="0" err="1">
                <a:cs typeface="Calibri"/>
              </a:rPr>
              <a:t>events</a:t>
            </a:r>
            <a:r>
              <a:rPr lang="ru-RU" dirty="0">
                <a:cs typeface="Calibri"/>
              </a:rPr>
              <a:t> были закодированы, чтобы их значения использовать в качестве оценок.</a:t>
            </a:r>
          </a:p>
          <a:p>
            <a:r>
              <a:rPr lang="ru-RU" dirty="0">
                <a:cs typeface="Calibri"/>
              </a:rPr>
              <a:t>Далее была составлена матрица </a:t>
            </a:r>
            <a:r>
              <a:rPr lang="ru-RU" dirty="0" err="1">
                <a:cs typeface="Calibri"/>
              </a:rPr>
              <a:t>item-users</a:t>
            </a:r>
            <a:r>
              <a:rPr lang="ru-RU" dirty="0">
                <a:cs typeface="Calibri"/>
              </a:rPr>
              <a:t>.</a:t>
            </a:r>
          </a:p>
          <a:p>
            <a:r>
              <a:rPr lang="ru-RU" dirty="0">
                <a:cs typeface="Calibri"/>
              </a:rPr>
              <a:t>Матрица была переведена в формат </a:t>
            </a:r>
            <a:r>
              <a:rPr lang="ru-RU" err="1">
                <a:cs typeface="Calibri"/>
              </a:rPr>
              <a:t>sparse</a:t>
            </a:r>
            <a:r>
              <a:rPr lang="ru-RU" dirty="0">
                <a:cs typeface="Calibri"/>
              </a:rPr>
              <a:t>, т.к. она сильно разрежённая. Для этого была использована </a:t>
            </a:r>
            <a:r>
              <a:rPr lang="ru-RU" err="1">
                <a:solidFill>
                  <a:srgbClr val="313131"/>
                </a:solidFill>
                <a:ea typeface="+mn-lt"/>
                <a:cs typeface="+mn-lt"/>
              </a:rPr>
              <a:t>csr_matrix</a:t>
            </a:r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 (</a:t>
            </a:r>
            <a:r>
              <a:rPr lang="ru-RU" i="1" err="1">
                <a:solidFill>
                  <a:srgbClr val="313131"/>
                </a:solidFill>
                <a:ea typeface="+mn-lt"/>
                <a:cs typeface="+mn-lt"/>
              </a:rPr>
              <a:t>сompressed</a:t>
            </a:r>
            <a:r>
              <a:rPr lang="ru-RU" i="1" dirty="0">
                <a:solidFill>
                  <a:srgbClr val="313131"/>
                </a:solidFill>
                <a:ea typeface="+mn-lt"/>
                <a:cs typeface="+mn-lt"/>
              </a:rPr>
              <a:t> </a:t>
            </a:r>
            <a:r>
              <a:rPr lang="ru-RU" i="1" err="1">
                <a:solidFill>
                  <a:srgbClr val="313131"/>
                </a:solidFill>
                <a:ea typeface="+mn-lt"/>
                <a:cs typeface="+mn-lt"/>
              </a:rPr>
              <a:t>sparse</a:t>
            </a:r>
            <a:r>
              <a:rPr lang="ru-RU" i="1" dirty="0">
                <a:solidFill>
                  <a:srgbClr val="313131"/>
                </a:solidFill>
                <a:ea typeface="+mn-lt"/>
                <a:cs typeface="+mn-lt"/>
              </a:rPr>
              <a:t> </a:t>
            </a:r>
            <a:r>
              <a:rPr lang="ru-RU" i="1" err="1">
                <a:solidFill>
                  <a:srgbClr val="313131"/>
                </a:solidFill>
                <a:ea typeface="+mn-lt"/>
                <a:cs typeface="+mn-lt"/>
              </a:rPr>
              <a:t>row</a:t>
            </a:r>
            <a:r>
              <a:rPr lang="ru-RU" i="1" dirty="0">
                <a:solidFill>
                  <a:srgbClr val="313131"/>
                </a:solidFill>
                <a:ea typeface="+mn-lt"/>
                <a:cs typeface="+mn-lt"/>
              </a:rPr>
              <a:t> </a:t>
            </a:r>
            <a:r>
              <a:rPr lang="ru-RU" i="1" err="1">
                <a:solidFill>
                  <a:srgbClr val="313131"/>
                </a:solidFill>
                <a:ea typeface="+mn-lt"/>
                <a:cs typeface="+mn-lt"/>
              </a:rPr>
              <a:t>matrix</a:t>
            </a:r>
            <a:r>
              <a:rPr lang="ru-RU" i="1" dirty="0">
                <a:solidFill>
                  <a:srgbClr val="313131"/>
                </a:solidFill>
                <a:ea typeface="+mn-lt"/>
                <a:cs typeface="+mn-lt"/>
              </a:rPr>
              <a:t>) </a:t>
            </a:r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из библиотеки </a:t>
            </a:r>
            <a:r>
              <a:rPr lang="ru-RU" err="1">
                <a:solidFill>
                  <a:srgbClr val="313131"/>
                </a:solidFill>
                <a:ea typeface="+mn-lt"/>
                <a:cs typeface="+mn-lt"/>
              </a:rPr>
              <a:t>scipy</a:t>
            </a:r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.</a:t>
            </a:r>
          </a:p>
          <a:p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Далее была обучена модель ALS из </a:t>
            </a:r>
            <a:r>
              <a:rPr lang="ru-RU" err="1">
                <a:solidFill>
                  <a:srgbClr val="313131"/>
                </a:solidFill>
                <a:ea typeface="+mn-lt"/>
                <a:cs typeface="+mn-lt"/>
              </a:rPr>
              <a:t>implict</a:t>
            </a:r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 с параметрами по умолчанию. </a:t>
            </a:r>
          </a:p>
          <a:p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Получены метрики обученной модели и реализован алгоритм получений предсказаний на локальном сервере </a:t>
            </a:r>
            <a:r>
              <a:rPr lang="ru-RU" dirty="0" err="1">
                <a:solidFill>
                  <a:srgbClr val="313131"/>
                </a:solidFill>
                <a:ea typeface="+mn-lt"/>
                <a:cs typeface="+mn-lt"/>
              </a:rPr>
              <a:t>flask</a:t>
            </a:r>
            <a:r>
              <a:rPr lang="ru-RU" dirty="0">
                <a:solidFill>
                  <a:srgbClr val="31313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11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002AA-4E8B-2303-D2EC-67AF0C3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282"/>
          </a:xfrm>
        </p:spPr>
        <p:txBody>
          <a:bodyPr/>
          <a:lstStyle/>
          <a:p>
            <a:r>
              <a:rPr lang="ru-RU" dirty="0">
                <a:cs typeface="Calibri Light"/>
              </a:rPr>
              <a:t>Метрики модели и выводы: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DFD70-5F97-DDA3-43D0-37BE634B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485"/>
            <a:ext cx="10515600" cy="5027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Модель ALS показа не лучший </a:t>
            </a:r>
            <a:r>
              <a:rPr lang="ru-RU" dirty="0" err="1">
                <a:cs typeface="Calibri"/>
              </a:rPr>
              <a:t>auc_score</a:t>
            </a:r>
            <a:r>
              <a:rPr lang="ru-RU" dirty="0">
                <a:cs typeface="Calibri"/>
              </a:rPr>
              <a:t> - около 0.5, но зато метрика precision@3 была лучшей среди других моделей, а именно на эту метрику мы и опираемся в нашем проекте.</a:t>
            </a:r>
          </a:p>
          <a:p>
            <a:r>
              <a:rPr lang="ru-RU" dirty="0">
                <a:cs typeface="Calibri"/>
              </a:rPr>
              <a:t>Значение precision@3 = 0.00424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  <a:cs typeface="Calibri"/>
              </a:rPr>
              <a:t>Столь низкое значение можно объяснить тем, что у нас не такой большой процент проданных товаров, а матрица </a:t>
            </a:r>
            <a:r>
              <a:rPr lang="ru-RU" dirty="0" err="1">
                <a:solidFill>
                  <a:srgbClr val="000000"/>
                </a:solidFill>
                <a:latin typeface="Calibri"/>
                <a:cs typeface="Calibri"/>
              </a:rPr>
              <a:t>item-users</a:t>
            </a:r>
            <a:r>
              <a:rPr lang="ru-RU" dirty="0">
                <a:solidFill>
                  <a:srgbClr val="000000"/>
                </a:solidFill>
                <a:latin typeface="Calibri"/>
                <a:cs typeface="Calibri"/>
              </a:rPr>
              <a:t> очень большая. Соответственно, процент совпадений по рекомендациям не может быть большим.</a:t>
            </a:r>
          </a:p>
        </p:txBody>
      </p:sp>
    </p:spTree>
    <p:extLst>
      <p:ext uri="{BB962C8B-B14F-4D97-AF65-F5344CB8AC3E}">
        <p14:creationId xmlns:p14="http://schemas.microsoft.com/office/powerpoint/2010/main" val="39007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B16D3-0FF6-D870-BE12-C4DF0178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23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Пример работы сервиса: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CDD16A7-FCD5-994F-22DF-C7489B819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1974"/>
            <a:ext cx="10515600" cy="2353305"/>
          </a:xfr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55B9AC1-ABDE-D26D-DA64-C396DE00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3" y="3572778"/>
            <a:ext cx="5093594" cy="189111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567EB0B-78E9-84E4-7FC0-9D049F363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23" y="3576586"/>
            <a:ext cx="4986270" cy="18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6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Постановка задачи:</vt:lpstr>
      <vt:lpstr>Описание данных:</vt:lpstr>
      <vt:lpstr>Выбор модели:</vt:lpstr>
      <vt:lpstr>Подготовка данных и обучение модели:</vt:lpstr>
      <vt:lpstr>Метрики модели и выводы:</vt:lpstr>
      <vt:lpstr>Пример работы сервиса: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283</cp:revision>
  <dcterms:created xsi:type="dcterms:W3CDTF">2023-09-14T18:59:32Z</dcterms:created>
  <dcterms:modified xsi:type="dcterms:W3CDTF">2023-09-15T18:08:17Z</dcterms:modified>
</cp:coreProperties>
</file>