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0126" autoAdjust="0"/>
  </p:normalViewPr>
  <p:slideViewPr>
    <p:cSldViewPr snapToGrid="0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49630-514E-4632-B8A8-D7723222EAD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7879A-23FE-4313-B876-BFB137C1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Stationary Phase</a:t>
            </a:r>
            <a:r>
              <a:rPr lang="en-US" baseline="0" dirty="0" smtClean="0"/>
              <a:t> are the column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7879A-23FE-4313-B876-BFB137C16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7B12-C4B4-49DE-8B04-6C84FC0B09C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047A-F575-412D-8ED1-42CD81B6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8" y="1505243"/>
            <a:ext cx="10486195" cy="38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Selection/Operating </a:t>
            </a:r>
            <a:r>
              <a:rPr lang="en-US" dirty="0">
                <a:latin typeface="Agency FB" panose="020B0503020202020204" pitchFamily="34" charset="0"/>
              </a:rPr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5317588" cy="5032375"/>
          </a:xfrm>
        </p:spPr>
        <p:txBody>
          <a:bodyPr>
            <a:normAutofit/>
          </a:bodyPr>
          <a:lstStyle/>
          <a:p>
            <a:r>
              <a:rPr lang="en-US" sz="1800" dirty="0"/>
              <a:t>The end of the Tygon tubing is first capped with a small piece of cotton to prevent </a:t>
            </a:r>
            <a:r>
              <a:rPr lang="en-US" sz="1800" dirty="0" smtClean="0"/>
              <a:t>any Stationary Phase </a:t>
            </a:r>
            <a:r>
              <a:rPr lang="en-US" sz="1800" dirty="0"/>
              <a:t>material from falling </a:t>
            </a:r>
            <a:r>
              <a:rPr lang="en-US" sz="1800" dirty="0" smtClean="0"/>
              <a:t>out</a:t>
            </a:r>
          </a:p>
          <a:p>
            <a:r>
              <a:rPr lang="en-US" sz="1800" dirty="0"/>
              <a:t>While silica gel was used as the primary stationary phase material for this </a:t>
            </a:r>
            <a:r>
              <a:rPr lang="en-US" sz="1800" dirty="0" smtClean="0"/>
              <a:t>project</a:t>
            </a:r>
          </a:p>
          <a:p>
            <a:r>
              <a:rPr lang="en-US" sz="1800" dirty="0" smtClean="0"/>
              <a:t>Different stationary phase material is then filled into the tubing with a funnel and shaken to pack the material tight together</a:t>
            </a:r>
          </a:p>
          <a:p>
            <a:r>
              <a:rPr lang="en-US" sz="1800" dirty="0"/>
              <a:t>The other end of the tubing is also capped with a small piece of cotton to close off </a:t>
            </a:r>
            <a:r>
              <a:rPr lang="en-US" sz="1800" dirty="0" smtClean="0"/>
              <a:t>the column</a:t>
            </a:r>
          </a:p>
          <a:p>
            <a:r>
              <a:rPr lang="en-US" sz="1800" dirty="0"/>
              <a:t>The length and diameter of the column can be adjusted to the user’s preference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19311" cy="153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06" y="1235905"/>
            <a:ext cx="3877994" cy="2614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06" y="4149969"/>
            <a:ext cx="3877994" cy="2565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33" y="1323548"/>
            <a:ext cx="302937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8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4" y="365125"/>
            <a:ext cx="9839325" cy="1325563"/>
          </a:xfrm>
        </p:spPr>
        <p:txBody>
          <a:bodyPr/>
          <a:lstStyle/>
          <a:p>
            <a:pPr algn="ctr"/>
            <a:r>
              <a:rPr lang="en-US" dirty="0"/>
              <a:t>Assembly of the GC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3914775" cy="5167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will use Arduino </a:t>
            </a:r>
            <a:r>
              <a:rPr lang="en-US" sz="2400" dirty="0" smtClean="0"/>
              <a:t>Board connected with the Gas Sensor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5V and ground pin are to be connected to the 5V and ground socket on the Arduino board </a:t>
            </a:r>
            <a:endParaRPr lang="en-US" sz="2400" dirty="0" smtClean="0"/>
          </a:p>
          <a:p>
            <a:r>
              <a:rPr lang="en-US" sz="2400" dirty="0" smtClean="0"/>
              <a:t>Both The Analog and Indicator Signal is used in term of Digit Value when the Gas is detected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2" y="221831"/>
            <a:ext cx="1518036" cy="153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1543843"/>
            <a:ext cx="8077200" cy="2629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74" y="4173110"/>
            <a:ext cx="380570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0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2" y="254561"/>
            <a:ext cx="9525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Functional of Gc System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50"/>
            <a:ext cx="3729039" cy="5429250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the column and the sensor are both ready, the GC system can be assembled in a </a:t>
            </a:r>
            <a:r>
              <a:rPr lang="en-US" sz="2000" dirty="0" smtClean="0"/>
              <a:t>series</a:t>
            </a:r>
          </a:p>
          <a:p>
            <a:r>
              <a:rPr lang="en-US" sz="2000" dirty="0" smtClean="0"/>
              <a:t>Arduino Board which enable the communication between python and Ardunio Board </a:t>
            </a:r>
          </a:p>
          <a:p>
            <a:r>
              <a:rPr lang="en-US" sz="2000" dirty="0"/>
              <a:t>Python code that collects and displays data during a GC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2" y="221831"/>
            <a:ext cx="1518036" cy="153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989993"/>
            <a:ext cx="2376671" cy="1797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7" y="1428750"/>
            <a:ext cx="5829298" cy="540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14" y="2754314"/>
            <a:ext cx="3748086" cy="32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6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4" y="154363"/>
            <a:ext cx="9839326" cy="1325563"/>
          </a:xfrm>
        </p:spPr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Functional of Gc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62" y="1758156"/>
            <a:ext cx="5204212" cy="5099844"/>
          </a:xfrm>
        </p:spPr>
        <p:txBody>
          <a:bodyPr>
            <a:normAutofit/>
          </a:bodyPr>
          <a:lstStyle/>
          <a:p>
            <a:r>
              <a:rPr lang="en-US" sz="1800" dirty="0"/>
              <a:t>V</a:t>
            </a:r>
            <a:r>
              <a:rPr lang="en-US" sz="1800" dirty="0" smtClean="0"/>
              <a:t>oltage </a:t>
            </a:r>
            <a:r>
              <a:rPr lang="en-US" sz="1800" dirty="0"/>
              <a:t>signals generated by the gas sensor are recorded by an Arduino board and can be displayed in real-time from a connected </a:t>
            </a:r>
            <a:r>
              <a:rPr lang="en-US" sz="1800" dirty="0" smtClean="0"/>
              <a:t>computer</a:t>
            </a:r>
          </a:p>
          <a:p>
            <a:r>
              <a:rPr lang="en-US" sz="1800" dirty="0"/>
              <a:t>While there are several software languages that are capable of communicating with an Arduino circuit board, we chose Python as the programming language well-integrated into many branches of chemical science 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would get different peak which will represent different components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2" y="221831"/>
            <a:ext cx="1518036" cy="153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64" y="1479926"/>
            <a:ext cx="4457874" cy="36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7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1" y="365125"/>
            <a:ext cx="851535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gency FB" panose="020B0503020202020204" pitchFamily="34" charset="0"/>
              </a:rPr>
              <a:t>Thank You For Your Time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490"/>
            <a:ext cx="6121593" cy="337622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2" y="289300"/>
            <a:ext cx="1518036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9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62516"/>
            <a:ext cx="10172113" cy="129679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Presented By: Shahzada Muhammad Ghayur Ul Mulk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15951" y="126609"/>
            <a:ext cx="7076049" cy="28386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latin typeface="Agency FB" panose="020B0503020202020204" pitchFamily="34" charset="0"/>
              </a:rPr>
              <a:t>                  </a:t>
            </a:r>
            <a:r>
              <a:rPr lang="en-US" sz="4800" dirty="0" smtClean="0">
                <a:latin typeface="Agency FB" panose="020B0503020202020204" pitchFamily="34" charset="0"/>
              </a:rPr>
              <a:t>Gas </a:t>
            </a:r>
            <a:r>
              <a:rPr lang="en-US" sz="4800" dirty="0">
                <a:latin typeface="Agency FB" panose="020B0503020202020204" pitchFamily="34" charset="0"/>
              </a:rPr>
              <a:t>chromatography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46584" cy="2714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31" y="931127"/>
            <a:ext cx="352866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497" y="289046"/>
            <a:ext cx="9510933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ahnschrift Condensed" panose="020B0502040204020203" pitchFamily="34" charset="0"/>
              </a:rPr>
              <a:t>What is Gas Chromatography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7" y="2317994"/>
            <a:ext cx="7194453" cy="4351338"/>
          </a:xfrm>
        </p:spPr>
        <p:txBody>
          <a:bodyPr/>
          <a:lstStyle/>
          <a:p>
            <a:r>
              <a:rPr lang="en-US" sz="2000" dirty="0"/>
              <a:t>Gas chromatography (GC) is an analytical technique used to separate the chemical </a:t>
            </a:r>
            <a:r>
              <a:rPr lang="en-US" sz="2000" dirty="0" smtClean="0"/>
              <a:t>components from the Sample of mixture then used to Examine the separate Chemical Compound</a:t>
            </a:r>
          </a:p>
          <a:p>
            <a:r>
              <a:rPr lang="en-US" sz="2000" dirty="0" smtClean="0"/>
              <a:t>Gas Chromatography allow us to separate the mixture which are very volatile which consist of low boiling point </a:t>
            </a:r>
          </a:p>
          <a:p>
            <a:r>
              <a:rPr lang="en-US" sz="2000" dirty="0" smtClean="0"/>
              <a:t>They are thermally stable they do not degrade in the Gas Chromatography system their molecular weight is below 1250 Da (Dalton)</a:t>
            </a:r>
          </a:p>
          <a:p>
            <a:r>
              <a:rPr lang="en-US" sz="2000" dirty="0" smtClean="0"/>
              <a:t>Gas Chromatography is </a:t>
            </a:r>
            <a:r>
              <a:rPr lang="en-US" sz="2000" dirty="0"/>
              <a:t>a widely used technique across most industries: for quality control in the manufacture of many products from cars to chemicals to pharmaceuticals; for research purposes from the analysis of meteorites </a:t>
            </a:r>
            <a:r>
              <a:rPr lang="en-US" sz="2000" dirty="0" smtClean="0"/>
              <a:t>and </a:t>
            </a:r>
            <a:r>
              <a:rPr lang="en-US" sz="2000" dirty="0"/>
              <a:t>for safety from environmental to food to forensics.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59"/>
            <a:ext cx="2868428" cy="221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38" y="28475"/>
            <a:ext cx="277216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971" y="1"/>
            <a:ext cx="6597749" cy="14093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Procedure  of Gas Chromatography 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09822"/>
            <a:ext cx="6037384" cy="5648177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The first we will inject the liquid the mixture of a compound in </a:t>
            </a:r>
            <a:r>
              <a:rPr lang="en-US" sz="1800" dirty="0"/>
              <a:t>C</a:t>
            </a:r>
            <a:r>
              <a:rPr lang="en-US" sz="1800" dirty="0" smtClean="0"/>
              <a:t>arrier Gas Tank  </a:t>
            </a:r>
          </a:p>
          <a:p>
            <a:r>
              <a:rPr lang="en-US" sz="1800" dirty="0" smtClean="0"/>
              <a:t>The Carrier Gas tank will move the volatile liquid forward will move toward the oven(the entire region ) which consist of High Temperature </a:t>
            </a:r>
          </a:p>
          <a:p>
            <a:r>
              <a:rPr lang="en-US" sz="1800" dirty="0" smtClean="0"/>
              <a:t>The liquid will be Evaporate into Gaseous Phase Now we have the mixture of Gaseous Compound </a:t>
            </a:r>
          </a:p>
          <a:p>
            <a:r>
              <a:rPr lang="en-US" sz="1800" dirty="0" smtClean="0"/>
              <a:t>The liquid will be mixed with the Helium (Inner gas ) will combine with the mixture and carry the mixture toward the column </a:t>
            </a:r>
          </a:p>
          <a:p>
            <a:r>
              <a:rPr lang="en-US" sz="1800" dirty="0" smtClean="0"/>
              <a:t>The lining of the column is coated with high Boiling liquid material it will act as a stationary phase </a:t>
            </a:r>
          </a:p>
          <a:p>
            <a:r>
              <a:rPr lang="en-US" sz="1800" dirty="0" smtClean="0"/>
              <a:t>As Gaseous will move toward the stationary phase those molecules are attracted strongly at the liquid stationary phase will spend much time at the column </a:t>
            </a:r>
          </a:p>
          <a:p>
            <a:r>
              <a:rPr lang="en-US" sz="1800" dirty="0" smtClean="0"/>
              <a:t>The speed of the gas particle will decrease and will move slowly as compare to those gas particle which does not form bond with the column will move much quicker </a:t>
            </a:r>
          </a:p>
          <a:p>
            <a:r>
              <a:rPr lang="en-US" sz="1800" dirty="0" smtClean="0"/>
              <a:t>In this way we can collect and separate our individual gaseous at the detector Region 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83771"/>
            <a:ext cx="4145280" cy="340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84" y="3487846"/>
            <a:ext cx="6142893" cy="337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58" y="240614"/>
            <a:ext cx="1254113" cy="9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7607" y="101202"/>
            <a:ext cx="762469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Agency FB" panose="020B0503020202020204" pitchFamily="34" charset="0"/>
              </a:rPr>
              <a:t>Types Of Column 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1259"/>
            <a:ext cx="5078437" cy="5666741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Packed Column </a:t>
            </a:r>
          </a:p>
          <a:p>
            <a:r>
              <a:rPr lang="en-US" sz="1800" dirty="0" smtClean="0"/>
              <a:t>Most Widely used column in Gas Chromatography </a:t>
            </a:r>
          </a:p>
          <a:p>
            <a:r>
              <a:rPr lang="en-US" sz="1800" dirty="0" smtClean="0"/>
              <a:t>Length is equal to 2-6 m</a:t>
            </a:r>
          </a:p>
          <a:p>
            <a:r>
              <a:rPr lang="en-US" sz="1800" dirty="0" smtClean="0"/>
              <a:t>The internal dia is 2-4 mm</a:t>
            </a:r>
          </a:p>
          <a:p>
            <a:r>
              <a:rPr lang="en-US" sz="1800" dirty="0" smtClean="0"/>
              <a:t>Made up of Glass, Aluminum, stainless steel, fluorocarbon Polymer </a:t>
            </a:r>
          </a:p>
          <a:p>
            <a:r>
              <a:rPr lang="en-US" sz="1800" dirty="0" smtClean="0"/>
              <a:t>Used to handle Larger Samples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02"/>
            <a:ext cx="1254113" cy="969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88" y="1191259"/>
            <a:ext cx="6405644" cy="34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Types Of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" y="1853760"/>
            <a:ext cx="4423117" cy="5004239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Capillary Column</a:t>
            </a:r>
          </a:p>
          <a:p>
            <a:r>
              <a:rPr lang="en-US" sz="2000" dirty="0" smtClean="0"/>
              <a:t>The Column is coated with Fused slica coated with protective polymer</a:t>
            </a:r>
          </a:p>
          <a:p>
            <a:r>
              <a:rPr lang="en-US" sz="2000" dirty="0" smtClean="0"/>
              <a:t>The length of the column is 100 mm</a:t>
            </a:r>
          </a:p>
          <a:p>
            <a:r>
              <a:rPr lang="en-US" sz="2000" dirty="0" smtClean="0"/>
              <a:t>We can increase the resolution by increasing the length of the column </a:t>
            </a:r>
          </a:p>
          <a:p>
            <a:r>
              <a:rPr lang="en-US" sz="2000" dirty="0" smtClean="0"/>
              <a:t>The internal dia is 150-300 micro meter</a:t>
            </a:r>
          </a:p>
          <a:p>
            <a:r>
              <a:rPr lang="en-US" sz="2000" dirty="0" smtClean="0"/>
              <a:t>Used to handle small samples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" y="58558"/>
            <a:ext cx="1255885" cy="96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2" y="1464930"/>
            <a:ext cx="4882662" cy="2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History of Gas Chromatography </a:t>
            </a:r>
            <a:r>
              <a:rPr lang="en-US" sz="3200" dirty="0">
                <a:latin typeface="Arial Black" panose="020B0A04020102020204" pitchFamily="34" charset="0"/>
              </a:rPr>
              <a:t/>
            </a:r>
            <a:br>
              <a:rPr lang="en-US" sz="3200" dirty="0">
                <a:latin typeface="Arial Black" panose="020B0A04020102020204" pitchFamily="34" charset="0"/>
              </a:rPr>
            </a:b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5219113" cy="5032375"/>
          </a:xfrm>
        </p:spPr>
        <p:txBody>
          <a:bodyPr>
            <a:normAutofit/>
          </a:bodyPr>
          <a:lstStyle/>
          <a:p>
            <a:r>
              <a:rPr lang="en-US" sz="1800" dirty="0"/>
              <a:t> </a:t>
            </a:r>
            <a:r>
              <a:rPr lang="en-US" sz="2000" dirty="0"/>
              <a:t>1903 in the work of the Russian scientist, Mikhail Semenovich Tswett</a:t>
            </a:r>
            <a:r>
              <a:rPr lang="en-US" sz="2000" dirty="0" smtClean="0"/>
              <a:t>,</a:t>
            </a:r>
            <a:r>
              <a:rPr lang="en-US" sz="2000" dirty="0"/>
              <a:t> who separated plant </a:t>
            </a:r>
            <a:r>
              <a:rPr lang="en-US" sz="2000" dirty="0" smtClean="0"/>
              <a:t>pigments by liquid </a:t>
            </a:r>
            <a:r>
              <a:rPr lang="en-US" sz="2000" dirty="0"/>
              <a:t>column </a:t>
            </a:r>
            <a:r>
              <a:rPr lang="en-US" sz="2000" dirty="0" smtClean="0"/>
              <a:t>chromatography</a:t>
            </a:r>
          </a:p>
          <a:p>
            <a:r>
              <a:rPr lang="en-US" sz="2000" dirty="0"/>
              <a:t>Pigments are defined as the set of compounds that have an intense </a:t>
            </a:r>
            <a:r>
              <a:rPr lang="en-US" sz="2000" dirty="0" smtClean="0"/>
              <a:t>color </a:t>
            </a:r>
            <a:r>
              <a:rPr lang="en-US" sz="2000" dirty="0"/>
              <a:t>and are used in the </a:t>
            </a:r>
            <a:r>
              <a:rPr lang="en-US" sz="2000" dirty="0" smtClean="0"/>
              <a:t>coloring </a:t>
            </a:r>
            <a:r>
              <a:rPr lang="en-US" sz="2000" dirty="0"/>
              <a:t>of other materials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9" y="230188"/>
            <a:ext cx="1722270" cy="1356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13" y="1365531"/>
            <a:ext cx="6972887" cy="2626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13" y="3991957"/>
            <a:ext cx="210531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Development of a Low-Cost and Versatile Gas Chromatography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6197991" cy="50323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the column selection and operating parameters are critically important for a clean and well-resolved </a:t>
            </a:r>
            <a:r>
              <a:rPr lang="en-US" sz="2400" dirty="0" smtClean="0">
                <a:latin typeface="Agency FB" panose="020B0503020202020204" pitchFamily="34" charset="0"/>
              </a:rPr>
              <a:t>chromatogram</a:t>
            </a:r>
          </a:p>
          <a:p>
            <a:endParaRPr lang="en-US" sz="24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1722270" cy="1356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91" y="1586665"/>
            <a:ext cx="5994010" cy="52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018" y="90587"/>
            <a:ext cx="8285872" cy="1202299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Selection/Operating  parameters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02300"/>
            <a:ext cx="7539141" cy="5655700"/>
          </a:xfrm>
        </p:spPr>
        <p:txBody>
          <a:bodyPr>
            <a:normAutofit/>
          </a:bodyPr>
          <a:lstStyle/>
          <a:p>
            <a:r>
              <a:rPr lang="en-US" sz="2000" dirty="0"/>
              <a:t>Tygon tubing </a:t>
            </a:r>
            <a:r>
              <a:rPr lang="en-US" sz="2000" dirty="0" smtClean="0"/>
              <a:t>Aluminum </a:t>
            </a:r>
            <a:r>
              <a:rPr lang="en-US" sz="2000" dirty="0"/>
              <a:t>or stainless-steel tubing can also be used instead of Tygon, which would allow the column to be heated to a high temperature for better gas </a:t>
            </a:r>
            <a:r>
              <a:rPr lang="en-US" sz="2000" dirty="0" smtClean="0"/>
              <a:t>separation we will prefer Tygon Tubing for </a:t>
            </a:r>
            <a:r>
              <a:rPr lang="en-US" sz="2000" dirty="0"/>
              <a:t>Better We elected </a:t>
            </a:r>
            <a:r>
              <a:rPr lang="en-US" sz="2000" dirty="0" smtClean="0"/>
              <a:t>the </a:t>
            </a:r>
            <a:r>
              <a:rPr lang="en-US" sz="2000" dirty="0"/>
              <a:t>soft and low-cost Tygon </a:t>
            </a:r>
            <a:r>
              <a:rPr lang="en-US" sz="2000" dirty="0" smtClean="0"/>
              <a:t>tubing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Then Tygon tubing will cut off to create a Cone Shape that exist at the end of the column  to fit comfortably with Flammable Gas Sensor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87"/>
            <a:ext cx="1417184" cy="1111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1418887"/>
            <a:ext cx="3413760" cy="202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73" y="3663166"/>
            <a:ext cx="3367427" cy="29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765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Arial Black</vt:lpstr>
      <vt:lpstr>Bahnschrift Condensed</vt:lpstr>
      <vt:lpstr>Calibri</vt:lpstr>
      <vt:lpstr>Calibri Light</vt:lpstr>
      <vt:lpstr>Office Theme</vt:lpstr>
      <vt:lpstr>PowerPoint Presentation</vt:lpstr>
      <vt:lpstr>Presented By: Shahzada Muhammad Ghayur Ul Mulk</vt:lpstr>
      <vt:lpstr>What is Gas Chromatography </vt:lpstr>
      <vt:lpstr>Procedure  of Gas Chromatography </vt:lpstr>
      <vt:lpstr>  Types Of Column </vt:lpstr>
      <vt:lpstr>Types Of Column</vt:lpstr>
      <vt:lpstr>History of Gas Chromatography  </vt:lpstr>
      <vt:lpstr>Development of a Low-Cost and Versatile Gas Chromatography</vt:lpstr>
      <vt:lpstr>Selection/Operating  parameters</vt:lpstr>
      <vt:lpstr>Selection/Operating parameters</vt:lpstr>
      <vt:lpstr>Assembly of the GC System</vt:lpstr>
      <vt:lpstr>Functional of Gc System</vt:lpstr>
      <vt:lpstr>Functional of Gc System</vt:lpstr>
      <vt:lpstr>Thank You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200301069</dc:creator>
  <cp:lastModifiedBy>200301069</cp:lastModifiedBy>
  <cp:revision>28</cp:revision>
  <dcterms:created xsi:type="dcterms:W3CDTF">2021-12-06T11:49:37Z</dcterms:created>
  <dcterms:modified xsi:type="dcterms:W3CDTF">2021-12-07T12:26:38Z</dcterms:modified>
</cp:coreProperties>
</file>