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17"/>
  </p:notesMasterIdLst>
  <p:sldIdLst>
    <p:sldId id="256" r:id="rId2"/>
    <p:sldId id="258" r:id="rId3"/>
    <p:sldId id="271" r:id="rId4"/>
    <p:sldId id="278" r:id="rId5"/>
    <p:sldId id="279" r:id="rId6"/>
    <p:sldId id="280" r:id="rId7"/>
    <p:sldId id="281" r:id="rId8"/>
    <p:sldId id="277" r:id="rId9"/>
    <p:sldId id="272" r:id="rId10"/>
    <p:sldId id="273" r:id="rId11"/>
    <p:sldId id="274" r:id="rId12"/>
    <p:sldId id="282" r:id="rId13"/>
    <p:sldId id="275" r:id="rId14"/>
    <p:sldId id="276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6863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321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273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594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830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090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150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5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736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190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280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a46918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g11a46918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4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>
  <p:cSld name="Diapositivo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sz="5400" b="0">
                <a:solidFill>
                  <a:srgbClr val="373E4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">
  <p:cSld name="Título e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Texto">
  <p:cSld name="1_Título e Tex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l="16573" b="80589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5">
            <a:alphaModFix/>
          </a:blip>
          <a:srcRect l="16573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215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–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rbel"/>
              <a:buChar char="»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PT" sz="21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PT" sz="2100" b="1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PT" sz="2100" b="1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 l="3813" r="37959" b="1448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5098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PT" sz="3600" i="1" dirty="0"/>
              <a:t>PIEIC</a:t>
            </a:r>
            <a:endParaRPr sz="3600" i="1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pt-PT" sz="4000" b="1" i="1">
                <a:solidFill>
                  <a:schemeClr val="lt1"/>
                </a:solidFill>
              </a:rPr>
              <a:t>Oscilloscope based in FPGA</a:t>
            </a:r>
            <a:endParaRPr sz="3600" b="1" i="1">
              <a:solidFill>
                <a:schemeClr val="lt1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125601" y="5301207"/>
            <a:ext cx="7577814" cy="865187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pt-PT" sz="1800" b="1">
                <a:solidFill>
                  <a:schemeClr val="dk1"/>
                </a:solidFill>
              </a:rPr>
              <a:t>Diogo Fernandes – PG47150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pt-PT" sz="1800" b="1">
                <a:solidFill>
                  <a:schemeClr val="dk1"/>
                </a:solidFill>
              </a:rPr>
              <a:t>José Tomás Abreu – PG47386 </a:t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1087175" y="2097350"/>
            <a:ext cx="342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Pass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7929E25-95E8-48C4-9289-5930D623B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9" r="8134"/>
          <a:stretch/>
        </p:blipFill>
        <p:spPr>
          <a:xfrm>
            <a:off x="1121664" y="1722831"/>
            <a:ext cx="8022336" cy="48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7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Band</a:t>
            </a:r>
            <a:r>
              <a:rPr lang="pt-PT" dirty="0"/>
              <a:t> </a:t>
            </a:r>
            <a:r>
              <a:rPr lang="pt-PT" dirty="0" err="1"/>
              <a:t>Pass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EB3EE8D8-A605-44B4-9531-53C184F77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7" r="7446"/>
          <a:stretch/>
        </p:blipFill>
        <p:spPr>
          <a:xfrm>
            <a:off x="1156118" y="1743456"/>
            <a:ext cx="7987882" cy="47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51;p7">
            <a:extLst>
              <a:ext uri="{FF2B5EF4-FFF2-40B4-BE49-F238E27FC236}">
                <a16:creationId xmlns:a16="http://schemas.microsoft.com/office/drawing/2014/main" id="{EF619598-5A92-47A8-88EE-CA2883081433}"/>
              </a:ext>
            </a:extLst>
          </p:cNvPr>
          <p:cNvSpPr txBox="1">
            <a:spLocks/>
          </p:cNvSpPr>
          <p:nvPr/>
        </p:nvSpPr>
        <p:spPr>
          <a:xfrm>
            <a:off x="5136680" y="1340768"/>
            <a:ext cx="378893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–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»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93700">
              <a:buSzPts val="2600"/>
              <a:buFont typeface="Arial" panose="020B0604020202020204" pitchFamily="34" charset="0"/>
              <a:buChar char="•"/>
            </a:pPr>
            <a:r>
              <a:rPr lang="pt-PT" sz="2200" dirty="0"/>
              <a:t>M=28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r>
              <a:rPr lang="pt-PT" sz="1800" dirty="0"/>
              <a:t>20 Hz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r>
              <a:rPr lang="pt-PT" sz="1800" dirty="0"/>
              <a:t>50 Hz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r>
              <a:rPr lang="pt-PT" sz="1800" dirty="0"/>
              <a:t>100 Hz</a:t>
            </a:r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  <a:p>
            <a:pPr lvl="1" indent="-393700">
              <a:buSzPts val="2600"/>
              <a:buFont typeface="Arial" panose="020B0604020202020204" pitchFamily="34" charset="0"/>
              <a:buChar char="•"/>
            </a:pPr>
            <a:endParaRPr lang="pt-PT" sz="1800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378893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2200" dirty="0"/>
              <a:t>M=90</a:t>
            </a:r>
          </a:p>
          <a:p>
            <a:pPr lvl="1" indent="-393700">
              <a:buSzPts val="2600"/>
              <a:buChar char="•"/>
            </a:pPr>
            <a:r>
              <a:rPr lang="pt-PT" sz="1800" dirty="0"/>
              <a:t>20 Hz</a:t>
            </a:r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r>
              <a:rPr lang="pt-PT" sz="1800" dirty="0"/>
              <a:t>50 Hz</a:t>
            </a:r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endParaRPr lang="pt-PT" sz="1800" dirty="0"/>
          </a:p>
          <a:p>
            <a:pPr lvl="1" indent="-393700">
              <a:buSzPts val="2600"/>
              <a:buChar char="•"/>
            </a:pPr>
            <a:r>
              <a:rPr lang="pt-PT" sz="1800" dirty="0"/>
              <a:t>100 Hz</a:t>
            </a:r>
            <a:endParaRPr sz="18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/>
              <a:t>LPF response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2D6B23-9F75-4371-8CBC-FE72A27B9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92" b="22830"/>
          <a:stretch/>
        </p:blipFill>
        <p:spPr>
          <a:xfrm>
            <a:off x="5213420" y="2061672"/>
            <a:ext cx="3636583" cy="1231641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0AE2A6C-5362-4B6D-AB46-47466349F9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00" b="23022"/>
          <a:stretch/>
        </p:blipFill>
        <p:spPr>
          <a:xfrm>
            <a:off x="1295128" y="2061672"/>
            <a:ext cx="3679209" cy="12316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D531421-F488-4707-81A8-534ED3D6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23" b="21871"/>
          <a:stretch/>
        </p:blipFill>
        <p:spPr>
          <a:xfrm>
            <a:off x="5213420" y="3658430"/>
            <a:ext cx="3636583" cy="125089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B35D050-5AC7-4827-9AAE-ECA1A8BAD2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912" b="22010"/>
          <a:stretch/>
        </p:blipFill>
        <p:spPr>
          <a:xfrm>
            <a:off x="1295127" y="3677686"/>
            <a:ext cx="3679207" cy="1231642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8388591-B016-4A8C-A766-E10C4FDAD3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644" b="20276"/>
          <a:stretch/>
        </p:blipFill>
        <p:spPr>
          <a:xfrm>
            <a:off x="1242512" y="5325132"/>
            <a:ext cx="3679207" cy="1231642"/>
          </a:xfrm>
          <a:prstGeom prst="rect">
            <a:avLst/>
          </a:prstGeom>
        </p:spPr>
      </p:pic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55CC6C6D-7E4F-433C-9CE0-39C715A16C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196" b="20827"/>
          <a:stretch/>
        </p:blipFill>
        <p:spPr>
          <a:xfrm>
            <a:off x="5213420" y="5325132"/>
            <a:ext cx="3637712" cy="12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C3A1F-2EA2-4F33-9CF1-8C03DC43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301"/>
            <a:ext cx="9144000" cy="42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4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15024" y="1517904"/>
            <a:ext cx="3713008" cy="53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Introdução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Definição do problema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Estudo de mercado</a:t>
            </a:r>
          </a:p>
          <a:p>
            <a:pPr lvl="1" indent="-393700" algn="just">
              <a:buSzPts val="2600"/>
              <a:buChar char="•"/>
            </a:pP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Estado da Arte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Amostragem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Filtros Digitais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Aritmética de </a:t>
            </a:r>
            <a:r>
              <a:rPr lang="pt-PT" sz="1600" dirty="0" err="1">
                <a:latin typeface="Corbel" panose="020B0503020204020204" pitchFamily="34" charset="0"/>
              </a:rPr>
              <a:t>fixed</a:t>
            </a:r>
            <a:r>
              <a:rPr lang="pt-PT" sz="1600" dirty="0">
                <a:latin typeface="Corbel" panose="020B0503020204020204" pitchFamily="34" charset="0"/>
              </a:rPr>
              <a:t> </a:t>
            </a:r>
            <a:r>
              <a:rPr lang="pt-PT" sz="1600" dirty="0" err="1">
                <a:latin typeface="Corbel" panose="020B0503020204020204" pitchFamily="34" charset="0"/>
              </a:rPr>
              <a:t>point</a:t>
            </a: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Análise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Requisitos e restrições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Diagrama de blocos do sistema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Especificação do Sistema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Placa de desenvolvimento</a:t>
            </a:r>
          </a:p>
          <a:p>
            <a:pPr marL="520700" lvl="1" indent="0" algn="just">
              <a:buSzPts val="2600"/>
              <a:buNone/>
            </a:pPr>
            <a:r>
              <a:rPr lang="pt-PT" sz="1600" dirty="0" err="1">
                <a:latin typeface="Corbel" panose="020B0503020204020204" pitchFamily="34" charset="0"/>
              </a:rPr>
              <a:t>Zybo</a:t>
            </a:r>
            <a:r>
              <a:rPr lang="pt-PT" sz="1600" dirty="0">
                <a:latin typeface="Corbel" panose="020B0503020204020204" pitchFamily="34" charset="0"/>
              </a:rPr>
              <a:t> Z7-10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ADC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 ...</a:t>
            </a:r>
          </a:p>
          <a:p>
            <a:pPr lvl="1" indent="-393700" algn="just">
              <a:buSzPts val="2600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Display PMOD MTDS</a:t>
            </a: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1600" dirty="0">
              <a:latin typeface="Corbel" panose="020B0503020204020204" pitchFamily="34" charset="0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16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Report</a:t>
            </a:r>
            <a:r>
              <a:rPr lang="pt-PT" dirty="0"/>
              <a:t> </a:t>
            </a:r>
            <a:r>
              <a:rPr lang="pt-PT" dirty="0" err="1"/>
              <a:t>Outline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  <p:sp>
        <p:nvSpPr>
          <p:cNvPr id="5" name="Google Shape;51;p7">
            <a:extLst>
              <a:ext uri="{FF2B5EF4-FFF2-40B4-BE49-F238E27FC236}">
                <a16:creationId xmlns:a16="http://schemas.microsoft.com/office/drawing/2014/main" id="{84FE6EE6-755C-4075-9A19-375FE8A534D9}"/>
              </a:ext>
            </a:extLst>
          </p:cNvPr>
          <p:cNvSpPr txBox="1">
            <a:spLocks/>
          </p:cNvSpPr>
          <p:nvPr/>
        </p:nvSpPr>
        <p:spPr>
          <a:xfrm>
            <a:off x="5071780" y="1517904"/>
            <a:ext cx="4185176" cy="446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–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»"/>
              <a:defRPr sz="2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93700" algn="just">
              <a:buSzPts val="2600"/>
            </a:pPr>
            <a:r>
              <a:rPr lang="pt-PT" sz="1600" dirty="0">
                <a:latin typeface="Corbel" panose="020B0503020204020204" pitchFamily="34" charset="0"/>
              </a:rPr>
              <a:t>Desenho do Sistema</a:t>
            </a:r>
          </a:p>
          <a:p>
            <a:pPr lvl="1" indent="-393700" algn="just">
              <a:buSzPts val="2600"/>
              <a:buFont typeface="Corbel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Algoritmos de Amostragem</a:t>
            </a:r>
          </a:p>
          <a:p>
            <a:pPr lvl="1" indent="-393700" algn="just">
              <a:buSzPts val="2600"/>
              <a:buFont typeface="Corbel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Algoritmos de Filtragem Digital</a:t>
            </a:r>
          </a:p>
          <a:p>
            <a:pPr lvl="1" indent="-393700" algn="just">
              <a:buSzPts val="2600"/>
              <a:buFont typeface="Corbel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Controlador do Display</a:t>
            </a:r>
          </a:p>
          <a:p>
            <a:pPr lvl="1" indent="-393700" algn="just">
              <a:buSzPts val="2600"/>
              <a:buFont typeface="Corbel"/>
              <a:buChar char="•"/>
            </a:pPr>
            <a:r>
              <a:rPr lang="pt-PT" sz="1600" dirty="0">
                <a:latin typeface="Corbel" panose="020B0503020204020204" pitchFamily="34" charset="0"/>
              </a:rPr>
              <a:t>Definição do plano de testes</a:t>
            </a:r>
          </a:p>
          <a:p>
            <a:pPr indent="-393700" algn="just">
              <a:buSzPts val="2600"/>
            </a:pPr>
            <a:endParaRPr lang="pt-PT" sz="1600" dirty="0">
              <a:latin typeface="Corbel" panose="020B0503020204020204" pitchFamily="34" charset="0"/>
            </a:endParaRPr>
          </a:p>
          <a:p>
            <a:pPr indent="-393700" algn="just">
              <a:buSzPts val="2600"/>
            </a:pPr>
            <a:r>
              <a:rPr lang="pt-PT" sz="1600" dirty="0">
                <a:latin typeface="Corbel" panose="020B0503020204020204" pitchFamily="34" charset="0"/>
              </a:rPr>
              <a:t>Implementação do Sistema</a:t>
            </a:r>
          </a:p>
          <a:p>
            <a:pPr indent="-393700" algn="just">
              <a:buSzPts val="2600"/>
            </a:pPr>
            <a:r>
              <a:rPr lang="pt-PT" sz="1600" dirty="0">
                <a:latin typeface="Corbel" panose="020B0503020204020204" pitchFamily="34" charset="0"/>
              </a:rPr>
              <a:t>Resultados Experimentais</a:t>
            </a:r>
          </a:p>
        </p:txBody>
      </p:sp>
    </p:spTree>
    <p:extLst>
      <p:ext uri="{BB962C8B-B14F-4D97-AF65-F5344CB8AC3E}">
        <p14:creationId xmlns:p14="http://schemas.microsoft.com/office/powerpoint/2010/main" val="295232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2878286" y="3392055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/>
              <a:t>Questions?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00" dirty="0"/>
              <a:t>Computes a length </a:t>
            </a:r>
            <a:r>
              <a:rPr lang="en-US" sz="2200" i="1" dirty="0"/>
              <a:t>n</a:t>
            </a:r>
            <a:r>
              <a:rPr lang="en-US" sz="2200" dirty="0"/>
              <a:t> window with parameter </a:t>
            </a:r>
            <a:r>
              <a:rPr lang="en-US" sz="2200" i="1" dirty="0"/>
              <a:t>beta</a:t>
            </a:r>
          </a:p>
          <a:p>
            <a:pPr indent="-393700">
              <a:buSzPts val="2600"/>
            </a:pPr>
            <a:r>
              <a:rPr lang="en-US" sz="2200" b="1" dirty="0"/>
              <a:t>One-parameter family </a:t>
            </a:r>
            <a:r>
              <a:rPr lang="en-US" sz="2200" dirty="0"/>
              <a:t>of window functions (</a:t>
            </a:r>
            <a:r>
              <a:rPr lang="en-US" sz="2200" i="1" dirty="0"/>
              <a:t>beta</a:t>
            </a:r>
            <a:r>
              <a:rPr lang="en-US" sz="2200" dirty="0"/>
              <a:t>)</a:t>
            </a:r>
            <a:endParaRPr lang="en-US" sz="2200" b="1" dirty="0"/>
          </a:p>
          <a:p>
            <a:pPr lvl="1" indent="-393700">
              <a:buSzPts val="2600"/>
              <a:buChar char="•"/>
            </a:pPr>
            <a:r>
              <a:rPr lang="en-US" sz="1800" dirty="0"/>
              <a:t>As</a:t>
            </a:r>
            <a:r>
              <a:rPr lang="en-US" sz="1800" i="1" dirty="0"/>
              <a:t> </a:t>
            </a:r>
            <a:r>
              <a:rPr lang="en-US" sz="1800" b="1" i="1" dirty="0"/>
              <a:t>beta </a:t>
            </a:r>
            <a:r>
              <a:rPr lang="en-US" sz="1800" b="1" dirty="0"/>
              <a:t>increases</a:t>
            </a:r>
            <a:r>
              <a:rPr lang="en-US" sz="1800" dirty="0"/>
              <a:t>, the relative sidelobe </a:t>
            </a:r>
            <a:r>
              <a:rPr lang="en-US" sz="1800" b="1" dirty="0"/>
              <a:t>attenuation decreases</a:t>
            </a:r>
            <a:r>
              <a:rPr lang="en-US" sz="1800" dirty="0"/>
              <a:t> and the </a:t>
            </a:r>
            <a:r>
              <a:rPr lang="en-US" sz="1800" b="1" dirty="0" err="1"/>
              <a:t>mainlobe</a:t>
            </a:r>
            <a:r>
              <a:rPr lang="en-US" sz="1800" b="1" dirty="0"/>
              <a:t> width increases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Why</a:t>
            </a:r>
            <a:r>
              <a:rPr lang="pt-PT" dirty="0"/>
              <a:t> Kaiser </a:t>
            </a:r>
            <a:r>
              <a:rPr lang="pt-PT" dirty="0" err="1"/>
              <a:t>Window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?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B1F32BC-C2C3-41D7-A8C4-BBA80427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21" y="2683642"/>
            <a:ext cx="4596694" cy="3697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2600" dirty="0" err="1"/>
              <a:t>Rectangular</a:t>
            </a:r>
            <a:endParaRPr lang="pt-PT"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2600" dirty="0" err="1"/>
              <a:t>Hamming</a:t>
            </a:r>
            <a:endParaRPr lang="pt-PT"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PT" sz="2600" dirty="0" err="1"/>
              <a:t>Blackman</a:t>
            </a:r>
            <a:endParaRPr lang="pt-PT"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windows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45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109472" y="3392055"/>
            <a:ext cx="6864096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3200" dirty="0" err="1"/>
              <a:t>Fixed-Point</a:t>
            </a:r>
            <a:r>
              <a:rPr lang="pt-PT" sz="3200" dirty="0"/>
              <a:t> </a:t>
            </a:r>
            <a:r>
              <a:rPr lang="pt-PT" sz="3200" dirty="0" err="1"/>
              <a:t>Arithmetics</a:t>
            </a:r>
            <a:endParaRPr sz="3200"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9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pt-PT" sz="1600" dirty="0">
                <a:solidFill>
                  <a:srgbClr val="D4D4D4"/>
                </a:solidFill>
                <a:effectLst/>
                <a:latin typeface="Menlo, Menlo, "/>
              </a:rPr>
            </a:br>
            <a:endParaRPr lang="pt-PT" sz="1600" dirty="0">
              <a:solidFill>
                <a:srgbClr val="D4D4D4"/>
              </a:solidFill>
              <a:effectLst/>
              <a:latin typeface="Menlo, Menlo, 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Fixed-Point</a:t>
            </a:r>
            <a:r>
              <a:rPr lang="pt-PT" dirty="0"/>
              <a:t> </a:t>
            </a:r>
            <a:r>
              <a:rPr lang="pt-PT" dirty="0" err="1"/>
              <a:t>Arithmetic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E207B-2DFA-46A4-9BC4-7397C6A3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43" y="1955833"/>
            <a:ext cx="3660708" cy="19772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6FE3AF-3343-4F4F-BD5C-DE56D75D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04" y="4364997"/>
            <a:ext cx="5158986" cy="8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pt-PT" sz="1600" dirty="0">
                <a:solidFill>
                  <a:srgbClr val="D4D4D4"/>
                </a:solidFill>
                <a:effectLst/>
                <a:latin typeface="Menlo, Menlo, "/>
              </a:rPr>
            </a:br>
            <a:endParaRPr lang="pt-PT" sz="1600" dirty="0">
              <a:solidFill>
                <a:srgbClr val="D4D4D4"/>
              </a:solidFill>
              <a:effectLst/>
              <a:latin typeface="Menlo, Menlo, 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Fixed-Point</a:t>
            </a:r>
            <a:r>
              <a:rPr lang="pt-PT" dirty="0"/>
              <a:t> </a:t>
            </a:r>
            <a:r>
              <a:rPr lang="pt-PT" dirty="0" err="1"/>
              <a:t>Arithmetic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9E974-2CC6-489C-8ADA-6027A49D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75" y="1170780"/>
            <a:ext cx="5858693" cy="5687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7446E6-4FC2-4954-87D0-70AA87E0E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21" y="3264923"/>
            <a:ext cx="3528094" cy="12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pt-PT" sz="1600" dirty="0">
                <a:solidFill>
                  <a:srgbClr val="D4D4D4"/>
                </a:solidFill>
                <a:effectLst/>
                <a:latin typeface="Menlo, Menlo, "/>
              </a:rPr>
            </a:br>
            <a:endParaRPr lang="pt-PT" sz="1600" dirty="0">
              <a:solidFill>
                <a:srgbClr val="D4D4D4"/>
              </a:solidFill>
              <a:effectLst/>
              <a:latin typeface="Menlo, Menlo, 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pt-PT"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Fixed-Point</a:t>
            </a:r>
            <a:r>
              <a:rPr lang="pt-PT" dirty="0"/>
              <a:t> </a:t>
            </a:r>
            <a:r>
              <a:rPr lang="pt-PT" dirty="0" err="1"/>
              <a:t>Arithmetic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4B6E1-48BF-4918-A2C9-07A1E643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89" y="2245792"/>
            <a:ext cx="3604021" cy="33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4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109472" y="3392055"/>
            <a:ext cx="6864096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3200" dirty="0" err="1"/>
              <a:t>Different</a:t>
            </a:r>
            <a:r>
              <a:rPr lang="pt-PT" sz="3200" dirty="0"/>
              <a:t> </a:t>
            </a:r>
            <a:r>
              <a:rPr lang="pt-PT" sz="3200" dirty="0" err="1"/>
              <a:t>Order</a:t>
            </a:r>
            <a:r>
              <a:rPr lang="pt-PT" sz="3200" dirty="0"/>
              <a:t> </a:t>
            </a:r>
            <a:r>
              <a:rPr lang="pt-PT" sz="3200" dirty="0" err="1"/>
              <a:t>Filters</a:t>
            </a:r>
            <a:r>
              <a:rPr lang="pt-PT" sz="3200" dirty="0"/>
              <a:t> </a:t>
            </a:r>
            <a:r>
              <a:rPr lang="pt-PT" sz="3200" dirty="0" err="1"/>
              <a:t>Comparison</a:t>
            </a:r>
            <a:endParaRPr sz="3200"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55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5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sz="22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</a:pP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Pass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9D5E11A-0BA5-4358-B826-DF050FCAF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43" r="7923"/>
          <a:stretch/>
        </p:blipFill>
        <p:spPr>
          <a:xfrm>
            <a:off x="1127514" y="1711697"/>
            <a:ext cx="8016486" cy="48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774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5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9FCA3B-477A-4435-97F1-3B93F153EDB7}">
  <we:reference id="wa104380862" version="1.5.0.0" store="en-GB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185</Words>
  <Application>Microsoft Office PowerPoint</Application>
  <PresentationFormat>On-screen Show (4:3)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Menlo, Menlo, </vt:lpstr>
      <vt:lpstr>Calibri</vt:lpstr>
      <vt:lpstr>Arial</vt:lpstr>
      <vt:lpstr>Corbel</vt:lpstr>
      <vt:lpstr>DesignTemplate</vt:lpstr>
      <vt:lpstr>Oscilloscope based in FPGA</vt:lpstr>
      <vt:lpstr>Why Kaiser Window is best?</vt:lpstr>
      <vt:lpstr>Types of windows</vt:lpstr>
      <vt:lpstr>Fixed-Point Arithmetics</vt:lpstr>
      <vt:lpstr>Fixed-Point Arithmetic</vt:lpstr>
      <vt:lpstr>Fixed-Point Arithmetic</vt:lpstr>
      <vt:lpstr>Fixed-Point Arithmetic</vt:lpstr>
      <vt:lpstr>Different Order Filters Comparison</vt:lpstr>
      <vt:lpstr>Low Pass Filter</vt:lpstr>
      <vt:lpstr>High Pass Filter</vt:lpstr>
      <vt:lpstr>Band Pass Filter</vt:lpstr>
      <vt:lpstr>LPF response</vt:lpstr>
      <vt:lpstr>Gantt Diagram</vt:lpstr>
      <vt:lpstr>Report Outline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Oscilloscope based in FPGA</dc:title>
  <cp:lastModifiedBy>Tomás Abreu</cp:lastModifiedBy>
  <cp:revision>3</cp:revision>
  <dcterms:modified xsi:type="dcterms:W3CDTF">2022-03-28T11:15:29Z</dcterms:modified>
</cp:coreProperties>
</file>