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orbel-bold.fntdata"/><Relationship Id="rId10" Type="http://schemas.openxmlformats.org/officeDocument/2006/relationships/slide" Target="slides/slide5.xml"/><Relationship Id="rId21" Type="http://schemas.openxmlformats.org/officeDocument/2006/relationships/font" Target="fonts/Corbel-regular.fntdata"/><Relationship Id="rId13" Type="http://schemas.openxmlformats.org/officeDocument/2006/relationships/slide" Target="slides/slide8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7.xml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469186e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1a469186e2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a469186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1a469186e2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469186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1a469186e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469186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1a469186e2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469186e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1a469186e2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11a469186e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a469186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11a469186e2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469186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1a469186e2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469186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1a469186e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469186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1a469186e2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469186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1a469186e2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469186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1a469186e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>
  <p:cSld name="Diapositivo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b="1"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b="0" sz="5400">
                <a:solidFill>
                  <a:srgbClr val="373E4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">
  <p:cSld name="Título e Tex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Texto">
  <p:cSld name="1_Título e Tex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80589" l="16573" r="0" t="0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16573" r="0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b="0" i="0" sz="28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b="0" i="0" sz="24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–"/>
              <a:defRPr b="0" i="0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»"/>
              <a:defRPr b="0" i="0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PT" sz="21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PT" sz="21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PT" sz="21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1448" l="3813" r="37959" t="0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2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09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i="1" lang="pt-PT" sz="3600"/>
              <a:t>PIEIC</a:t>
            </a:r>
            <a:endParaRPr i="1" sz="3600"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i="1" lang="pt-PT" sz="4000">
                <a:solidFill>
                  <a:schemeClr val="lt1"/>
                </a:solidFill>
              </a:rPr>
              <a:t>Oscilloscope based in FPGA</a:t>
            </a:r>
            <a:endParaRPr b="1" i="1" sz="3600">
              <a:solidFill>
                <a:schemeClr val="lt1"/>
              </a:solidFill>
            </a:endParaRPr>
          </a:p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1125601" y="5301207"/>
            <a:ext cx="7577814" cy="865187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Diogo Fernandes – PG47150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José Tomás Abreu – PG47386 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1087175" y="2097350"/>
            <a:ext cx="342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pt-PT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High</a:t>
            </a:r>
            <a:r>
              <a:rPr lang="pt-PT"/>
              <a:t> Pass Filter</a:t>
            </a:r>
            <a:endParaRPr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2556" r="18304" t="3772"/>
          <a:stretch/>
        </p:blipFill>
        <p:spPr>
          <a:xfrm>
            <a:off x="1295125" y="1264575"/>
            <a:ext cx="3157225" cy="28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4">
            <a:alphaModFix/>
          </a:blip>
          <a:srcRect b="0" l="2218" r="18264" t="3716"/>
          <a:stretch/>
        </p:blipFill>
        <p:spPr>
          <a:xfrm>
            <a:off x="5735400" y="1264575"/>
            <a:ext cx="3157225" cy="279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5">
            <a:alphaModFix/>
          </a:blip>
          <a:srcRect b="0" l="2290" r="18720" t="4076"/>
          <a:stretch/>
        </p:blipFill>
        <p:spPr>
          <a:xfrm>
            <a:off x="3661925" y="4139850"/>
            <a:ext cx="2975144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Band</a:t>
            </a:r>
            <a:r>
              <a:rPr lang="pt-PT"/>
              <a:t> Pass Filter</a:t>
            </a:r>
            <a:endParaRPr/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125" y="1408950"/>
            <a:ext cx="50958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Band</a:t>
            </a:r>
            <a:r>
              <a:rPr lang="pt-PT"/>
              <a:t> Pass Filter</a:t>
            </a:r>
            <a:endParaRPr/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7547" r="6297" t="0"/>
          <a:stretch/>
        </p:blipFill>
        <p:spPr>
          <a:xfrm>
            <a:off x="1421950" y="1877538"/>
            <a:ext cx="7343851" cy="411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Band</a:t>
            </a:r>
            <a:r>
              <a:rPr lang="pt-PT"/>
              <a:t> Pass Filter</a:t>
            </a:r>
            <a:endParaRPr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2477" r="18358" t="4168"/>
          <a:stretch/>
        </p:blipFill>
        <p:spPr>
          <a:xfrm>
            <a:off x="1295125" y="1270925"/>
            <a:ext cx="3157225" cy="279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0" l="2363" r="18334" t="3688"/>
          <a:stretch/>
        </p:blipFill>
        <p:spPr>
          <a:xfrm>
            <a:off x="5735400" y="1266275"/>
            <a:ext cx="3157225" cy="280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5">
            <a:alphaModFix/>
          </a:blip>
          <a:srcRect b="0" l="2447" r="18338" t="3735"/>
          <a:stretch/>
        </p:blipFill>
        <p:spPr>
          <a:xfrm>
            <a:off x="3606300" y="4139850"/>
            <a:ext cx="2975150" cy="264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Band Pass Filter</a:t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2911" r="18193" t="3836"/>
          <a:stretch/>
        </p:blipFill>
        <p:spPr>
          <a:xfrm>
            <a:off x="1295125" y="1270925"/>
            <a:ext cx="3135608" cy="27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0" l="2624" r="18573" t="3855"/>
          <a:stretch/>
        </p:blipFill>
        <p:spPr>
          <a:xfrm>
            <a:off x="5735400" y="1259850"/>
            <a:ext cx="3157225" cy="281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5">
            <a:alphaModFix/>
          </a:blip>
          <a:srcRect b="0" l="2551" r="18202" t="3577"/>
          <a:stretch/>
        </p:blipFill>
        <p:spPr>
          <a:xfrm>
            <a:off x="3606300" y="4139825"/>
            <a:ext cx="2975150" cy="264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878286" y="3392055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/>
              <a:t>Questions?</a:t>
            </a:r>
            <a:endParaRPr/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956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orbel"/>
              <a:buChar char="•"/>
            </a:pPr>
            <a:r>
              <a:rPr lang="pt-PT"/>
              <a:t>Digital Filters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FIR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IIR</a:t>
            </a:r>
            <a:endParaRPr/>
          </a:p>
          <a:p>
            <a:pPr indent="-344465" lvl="0" marL="3600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PT"/>
              <a:t>Sampling and Filtering</a:t>
            </a:r>
            <a:endParaRPr/>
          </a:p>
          <a:p>
            <a:pPr indent="-32956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orbel"/>
              <a:buChar char="•"/>
            </a:pPr>
            <a:r>
              <a:rPr lang="pt-PT"/>
              <a:t>Low Pass Filter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Filter Calculation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Frequency Response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Results</a:t>
            </a:r>
            <a:endParaRPr/>
          </a:p>
          <a:p>
            <a:pPr indent="-32956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orbel"/>
              <a:buChar char="•"/>
            </a:pPr>
            <a:r>
              <a:rPr lang="pt-PT"/>
              <a:t>High Pass Filter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Filter Calculation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Frequency Response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Results</a:t>
            </a:r>
            <a:endParaRPr/>
          </a:p>
          <a:p>
            <a:pPr indent="-32956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orbel"/>
              <a:buChar char="•"/>
            </a:pPr>
            <a:r>
              <a:rPr lang="pt-PT"/>
              <a:t>Band Pass Filter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Filter Calculation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Frequency Response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pt-PT"/>
              <a:t>Results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2600"/>
              <a:t>IIR (Infinite Impulse Response)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Char char="–"/>
            </a:pPr>
            <a:r>
              <a:rPr lang="pt-PT" sz="2200"/>
              <a:t>Similar to analog filters</a:t>
            </a:r>
            <a:endParaRPr sz="22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Char char="–"/>
            </a:pPr>
            <a:r>
              <a:rPr lang="pt-PT" sz="2200"/>
              <a:t>More efficient</a:t>
            </a:r>
            <a:endParaRPr sz="22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Char char="–"/>
            </a:pPr>
            <a:r>
              <a:rPr lang="pt-PT" sz="2200"/>
              <a:t>Unstable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Font typeface="Corbel"/>
              <a:buChar char="•"/>
            </a:pPr>
            <a:r>
              <a:rPr lang="pt-PT" sz="2600"/>
              <a:t>FIR (Finite Impulse Response)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Font typeface="Corbel"/>
              <a:buChar char="–"/>
            </a:pPr>
            <a:r>
              <a:rPr lang="pt-PT" sz="2200"/>
              <a:t>Better response</a:t>
            </a:r>
            <a:endParaRPr sz="22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Font typeface="Corbel"/>
              <a:buChar char="–"/>
            </a:pPr>
            <a:r>
              <a:rPr lang="pt-PT" sz="2200"/>
              <a:t>Stable</a:t>
            </a:r>
            <a:endParaRPr sz="22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Char char="–"/>
            </a:pPr>
            <a:r>
              <a:rPr lang="pt-PT" sz="2200"/>
              <a:t>Robust</a:t>
            </a:r>
            <a:endParaRPr sz="22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600"/>
              <a:buFont typeface="Corbel"/>
              <a:buChar char="–"/>
            </a:pPr>
            <a:r>
              <a:rPr lang="pt-PT" sz="2200"/>
              <a:t>Linear phase</a:t>
            </a:r>
            <a:endParaRPr sz="2200"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Digital Filters</a:t>
            </a:r>
            <a:endParaRPr/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14850"/>
            <a:ext cx="4192625" cy="28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341841" y="1340743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Sampling and Filtering</a:t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125" y="6051450"/>
            <a:ext cx="6696075" cy="35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8"/>
          <p:cNvGrpSpPr/>
          <p:nvPr/>
        </p:nvGrpSpPr>
        <p:grpSpPr>
          <a:xfrm>
            <a:off x="1625925" y="5058824"/>
            <a:ext cx="7029344" cy="787800"/>
            <a:chOff x="1678350" y="1513124"/>
            <a:chExt cx="7029344" cy="787800"/>
          </a:xfrm>
        </p:grpSpPr>
        <p:pic>
          <p:nvPicPr>
            <p:cNvPr id="64" name="Google Shape;64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8350" y="1513125"/>
              <a:ext cx="2133600" cy="78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" name="Google Shape;65;p8"/>
            <p:cNvCxnSpPr>
              <a:stCxn id="64" idx="3"/>
              <a:endCxn id="66" idx="1"/>
            </p:cNvCxnSpPr>
            <p:nvPr/>
          </p:nvCxnSpPr>
          <p:spPr>
            <a:xfrm>
              <a:off x="3811950" y="1907022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66" name="Google Shape;66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57199" y="1513124"/>
              <a:ext cx="3950496" cy="78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" name="Google Shape;6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6525" y="1340750"/>
            <a:ext cx="2178968" cy="70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1400" y="1549200"/>
            <a:ext cx="1037041" cy="49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8">
            <a:alphaModFix/>
          </a:blip>
          <a:srcRect b="0" l="2497" r="18457" t="3446"/>
          <a:stretch/>
        </p:blipFill>
        <p:spPr>
          <a:xfrm>
            <a:off x="3697050" y="2095975"/>
            <a:ext cx="2887100" cy="25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/>
        </p:nvSpPr>
        <p:spPr>
          <a:xfrm>
            <a:off x="3709300" y="4670200"/>
            <a:ext cx="28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orbel"/>
                <a:ea typeface="Corbel"/>
                <a:cs typeface="Corbel"/>
                <a:sym typeface="Corbel"/>
              </a:rPr>
              <a:t>Sample Frequency: fs = 1 kHz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3380463" y="6403875"/>
            <a:ext cx="28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orbel"/>
                <a:ea typeface="Corbel"/>
                <a:cs typeface="Corbel"/>
                <a:sym typeface="Corbel"/>
              </a:rPr>
              <a:t>ak = 0 for FIR filter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Low Pass Filter</a:t>
            </a:r>
            <a:endParaRPr/>
          </a:p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463" y="1523250"/>
            <a:ext cx="50768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Low Pass Filter</a:t>
            </a:r>
            <a:endParaRPr/>
          </a:p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7714" r="6851" t="0"/>
          <a:stretch/>
        </p:blipFill>
        <p:spPr>
          <a:xfrm>
            <a:off x="1619038" y="1971450"/>
            <a:ext cx="6949675" cy="39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Low Pass Filter</a:t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3">
            <a:alphaModFix/>
          </a:blip>
          <a:srcRect b="0" l="2794" r="18699" t="4425"/>
          <a:stretch/>
        </p:blipFill>
        <p:spPr>
          <a:xfrm>
            <a:off x="1295125" y="1264575"/>
            <a:ext cx="3157219" cy="281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 rotWithShape="1">
          <a:blip r:embed="rId4">
            <a:alphaModFix/>
          </a:blip>
          <a:srcRect b="0" l="3201" r="18323" t="3984"/>
          <a:stretch/>
        </p:blipFill>
        <p:spPr>
          <a:xfrm>
            <a:off x="5735400" y="1264575"/>
            <a:ext cx="3157225" cy="282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 rotWithShape="1">
          <a:blip r:embed="rId5">
            <a:alphaModFix/>
          </a:blip>
          <a:srcRect b="0" l="2514" r="18151" t="3809"/>
          <a:stretch/>
        </p:blipFill>
        <p:spPr>
          <a:xfrm>
            <a:off x="3690575" y="4122750"/>
            <a:ext cx="2999200" cy="2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High</a:t>
            </a:r>
            <a:r>
              <a:rPr lang="pt-PT"/>
              <a:t> Pass Filter</a:t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225" y="1542300"/>
            <a:ext cx="50673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High</a:t>
            </a:r>
            <a:r>
              <a:rPr lang="pt-PT"/>
              <a:t> Pass Filter</a:t>
            </a:r>
            <a:endParaRPr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7835" r="6811" t="0"/>
          <a:stretch/>
        </p:blipFill>
        <p:spPr>
          <a:xfrm>
            <a:off x="1447687" y="1872750"/>
            <a:ext cx="7292376" cy="41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