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335" r:id="rId5"/>
    <p:sldId id="257" r:id="rId6"/>
    <p:sldId id="343" r:id="rId7"/>
    <p:sldId id="337" r:id="rId8"/>
    <p:sldId id="338" r:id="rId9"/>
    <p:sldId id="341" r:id="rId10"/>
    <p:sldId id="340" r:id="rId11"/>
    <p:sldId id="344" r:id="rId12"/>
    <p:sldId id="342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3" r:id="rId21"/>
    <p:sldId id="354" r:id="rId22"/>
    <p:sldId id="355" r:id="rId23"/>
    <p:sldId id="356" r:id="rId24"/>
    <p:sldId id="357" r:id="rId25"/>
    <p:sldId id="358" r:id="rId26"/>
    <p:sldId id="362" r:id="rId27"/>
    <p:sldId id="359" r:id="rId28"/>
    <p:sldId id="361" r:id="rId29"/>
    <p:sldId id="334" r:id="rId30"/>
    <p:sldId id="363" r:id="rId31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F5D312C-6EB6-4880-8889-FE5723A3BC75}">
          <p14:sldIdLst>
            <p14:sldId id="335"/>
            <p14:sldId id="257"/>
          </p14:sldIdLst>
        </p14:section>
        <p14:section name="Problema e Contexto" id="{5E87E389-90DB-4394-9886-D327F9E77EB2}">
          <p14:sldIdLst>
            <p14:sldId id="343"/>
            <p14:sldId id="337"/>
            <p14:sldId id="338"/>
            <p14:sldId id="341"/>
            <p14:sldId id="340"/>
          </p14:sldIdLst>
        </p14:section>
        <p14:section name="Estado da arte" id="{359688A8-4D8C-4A97-98E4-CC2F9ADD13FD}">
          <p14:sldIdLst>
            <p14:sldId id="344"/>
            <p14:sldId id="342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Proposta de solução" id="{57449F5E-07F7-417B-A9A0-2B60208AEEE5}">
          <p14:sldIdLst>
            <p14:sldId id="353"/>
            <p14:sldId id="354"/>
          </p14:sldIdLst>
        </p14:section>
        <p14:section name="Plano de implementação" id="{77AA5D91-24E1-4C70-9FCA-ED50B5AE437E}">
          <p14:sldIdLst>
            <p14:sldId id="355"/>
          </p14:sldIdLst>
        </p14:section>
        <p14:section name="Plano de testes" id="{FBC999C4-C25D-421D-94C4-B954ABA68C8A}">
          <p14:sldIdLst>
            <p14:sldId id="356"/>
          </p14:sldIdLst>
        </p14:section>
        <p14:section name="Calendário de tarefas" id="{C3A6A23C-6E8A-404F-9497-606BE250A216}">
          <p14:sldIdLst>
            <p14:sldId id="357"/>
          </p14:sldIdLst>
        </p14:section>
        <p14:section name="Tarefas realizadas" id="{1C2862A6-E3D5-4776-B875-65CB9440BEF4}">
          <p14:sldIdLst>
            <p14:sldId id="358"/>
            <p14:sldId id="362"/>
            <p14:sldId id="359"/>
            <p14:sldId id="361"/>
          </p14:sldIdLst>
        </p14:section>
        <p14:section name="Referências" id="{E15F5F5B-F272-480A-B301-2581402E17EF}">
          <p14:sldIdLst>
            <p14:sldId id="33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FEB72-72D2-4A6A-810E-9E397859FAD0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EA15F-59EA-40E8-B865-73FEDC2EED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66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879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949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816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31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448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471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34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8875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55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PS será usada para </a:t>
            </a:r>
            <a:r>
              <a:rPr lang="pt-PT" dirty="0" err="1"/>
              <a:t>debug</a:t>
            </a:r>
            <a:r>
              <a:rPr lang="pt-PT" dirty="0"/>
              <a:t> e interface de configuração para o utilizador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329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56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22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79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801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6918" y="2732913"/>
            <a:ext cx="4598162" cy="133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3350" y="372313"/>
            <a:ext cx="57403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961" y="3252596"/>
            <a:ext cx="11022076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0557" y="6439005"/>
            <a:ext cx="879475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66205" y="6498968"/>
            <a:ext cx="25907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stner.ucsd.edu/wp-content/uploads/2018/03/admin/pp4fpgas.pdf" TargetMode="External"/><Relationship Id="rId5" Type="http://schemas.openxmlformats.org/officeDocument/2006/relationships/hyperlink" Target="https://digilent.com/reference/programmable-logic/zybo-z7/start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5354" y="944702"/>
            <a:ext cx="5475983" cy="14837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" marR="5080" algn="l">
              <a:spcBef>
                <a:spcPts val="100"/>
              </a:spcBef>
            </a:pPr>
            <a:r>
              <a:rPr lang="pt-PT" sz="4800" b="1" spc="-5" dirty="0">
                <a:solidFill>
                  <a:srgbClr val="1693B1"/>
                </a:solidFill>
              </a:rPr>
              <a:t>Osciloscópio baseado em FPGA</a:t>
            </a:r>
            <a:endParaRPr sz="4800" b="1" spc="-5" dirty="0">
              <a:solidFill>
                <a:srgbClr val="1693B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4664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4823" y="6184390"/>
            <a:ext cx="620268" cy="614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44592" y="6100570"/>
            <a:ext cx="3620770" cy="757555"/>
            <a:chOff x="8344592" y="6100570"/>
            <a:chExt cx="3620770" cy="757555"/>
          </a:xfrm>
        </p:grpSpPr>
        <p:sp>
          <p:nvSpPr>
            <p:cNvPr id="6" name="object 6"/>
            <p:cNvSpPr/>
            <p:nvPr/>
          </p:nvSpPr>
          <p:spPr>
            <a:xfrm>
              <a:off x="8344592" y="6248273"/>
              <a:ext cx="1055545" cy="5267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12579" y="6100570"/>
              <a:ext cx="2752344" cy="757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70320" y="6184390"/>
            <a:ext cx="627887" cy="626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5354" y="2425251"/>
            <a:ext cx="5719568" cy="2331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sz="1800" b="1" spc="35" dirty="0">
                <a:solidFill>
                  <a:srgbClr val="2F3A3E"/>
                </a:solidFill>
                <a:latin typeface="Arial"/>
                <a:cs typeface="Arial"/>
              </a:rPr>
              <a:t>Diogo Miguel Cunha Fernandes, PG47150</a:t>
            </a: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b="1" spc="35" dirty="0">
                <a:solidFill>
                  <a:srgbClr val="2F3A3E"/>
                </a:solidFill>
                <a:latin typeface="Arial"/>
                <a:cs typeface="Arial"/>
              </a:rPr>
              <a:t>José Tomás Lima de Abreu, PG47386</a:t>
            </a:r>
          </a:p>
          <a:p>
            <a:pPr marR="941069" algn="just">
              <a:lnSpc>
                <a:spcPct val="100000"/>
              </a:lnSpc>
            </a:pPr>
            <a:endParaRPr lang="pt-PT" sz="2150" dirty="0">
              <a:latin typeface="Arial"/>
              <a:cs typeface="Arial"/>
            </a:endParaRPr>
          </a:p>
          <a:p>
            <a:pPr marR="941069" algn="just">
              <a:lnSpc>
                <a:spcPct val="100000"/>
              </a:lnSpc>
            </a:pPr>
            <a:endParaRPr lang="pt-PT" sz="2150" dirty="0">
              <a:latin typeface="Arial"/>
              <a:cs typeface="Arial"/>
            </a:endParaRPr>
          </a:p>
          <a:p>
            <a:pPr marR="941069" indent="12700">
              <a:spcBef>
                <a:spcPts val="100"/>
              </a:spcBef>
            </a:pPr>
            <a:r>
              <a:rPr lang="pt-PT" sz="1600" b="1" spc="35" dirty="0">
                <a:solidFill>
                  <a:srgbClr val="2F3A3E"/>
                </a:solidFill>
                <a:latin typeface="Arial"/>
                <a:cs typeface="Arial"/>
              </a:rPr>
              <a:t>Orientação: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b="1" spc="-5" dirty="0">
                <a:solidFill>
                  <a:srgbClr val="84979F"/>
                </a:solidFill>
                <a:latin typeface="Carlito"/>
                <a:cs typeface="Carlito"/>
              </a:rPr>
              <a:t>Professor Doutor Jorge Cabral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b="1" spc="-5" dirty="0">
                <a:solidFill>
                  <a:srgbClr val="84979F"/>
                </a:solidFill>
                <a:latin typeface="Carlito"/>
                <a:cs typeface="Carlito"/>
              </a:rPr>
              <a:t>Professor Doutor Rui Machado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b="1" spc="-5" dirty="0">
                <a:solidFill>
                  <a:srgbClr val="84979F"/>
                </a:solidFill>
                <a:latin typeface="Carlito"/>
                <a:cs typeface="Carlito"/>
              </a:rPr>
              <a:t>Professora Sofia Paiva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2F83B42-0007-435B-B2E1-BD67A0683B31}"/>
              </a:ext>
            </a:extLst>
          </p:cNvPr>
          <p:cNvSpPr txBox="1"/>
          <p:nvPr/>
        </p:nvSpPr>
        <p:spPr>
          <a:xfrm>
            <a:off x="6236389" y="5204570"/>
            <a:ext cx="5719568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 algn="r">
              <a:lnSpc>
                <a:spcPct val="100000"/>
              </a:lnSpc>
            </a:pPr>
            <a:endParaRPr lang="pt-PT" dirty="0">
              <a:latin typeface="Carlito"/>
              <a:cs typeface="Carlito"/>
            </a:endParaRPr>
          </a:p>
          <a:p>
            <a:pPr indent="12700" algn="just">
              <a:lnSpc>
                <a:spcPct val="100000"/>
              </a:lnSpc>
            </a:pPr>
            <a:r>
              <a:rPr lang="pt-PT" b="1" spc="-5" dirty="0">
                <a:solidFill>
                  <a:srgbClr val="84979F"/>
                </a:solidFill>
                <a:latin typeface="Carlito"/>
                <a:cs typeface="Carlito"/>
              </a:rPr>
              <a:t>Projeto Integrador em Eletrónica Industrial e Computadores</a:t>
            </a:r>
          </a:p>
          <a:p>
            <a:pPr indent="12700" algn="ctr">
              <a:lnSpc>
                <a:spcPct val="100000"/>
              </a:lnSpc>
            </a:pPr>
            <a:r>
              <a:rPr lang="pt-PT" sz="1600" b="1" spc="-5" dirty="0">
                <a:solidFill>
                  <a:srgbClr val="84979F"/>
                </a:solidFill>
                <a:latin typeface="Carlito"/>
                <a:cs typeface="Carlito"/>
              </a:rPr>
              <a:t>Universidade do Minho 2021/2022</a:t>
            </a:r>
            <a:endParaRPr lang="en-US"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Amostragem - </a:t>
            </a:r>
            <a:r>
              <a:rPr lang="pt-PT" sz="3900" spc="-5" dirty="0" err="1">
                <a:solidFill>
                  <a:srgbClr val="2F3A3E"/>
                </a:solidFill>
              </a:rPr>
              <a:t>Aliasing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8507095" cy="18389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Teorema de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Nyquist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: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Aliasing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: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Resultado do sinal ter sido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sub-amostrado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3888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10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D0F1A-A23F-42EE-A797-11DCED3FE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909" y="1312117"/>
            <a:ext cx="1486034" cy="601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EFB231-2809-4A7C-BDB2-49B42A44A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2743200"/>
            <a:ext cx="5512150" cy="33928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255A51-69FA-471D-B14D-4EF3A74BBB4E}"/>
              </a:ext>
            </a:extLst>
          </p:cNvPr>
          <p:cNvSpPr/>
          <p:nvPr/>
        </p:nvSpPr>
        <p:spPr>
          <a:xfrm>
            <a:off x="5638800" y="4191000"/>
            <a:ext cx="37312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62002-2BBC-4C88-AF64-36E98FB482CD}"/>
              </a:ext>
            </a:extLst>
          </p:cNvPr>
          <p:cNvSpPr/>
          <p:nvPr/>
        </p:nvSpPr>
        <p:spPr>
          <a:xfrm>
            <a:off x="5709426" y="5844742"/>
            <a:ext cx="37312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ED1BD28-E19B-45F0-AD10-AE4574CD21BC}"/>
              </a:ext>
            </a:extLst>
          </p:cNvPr>
          <p:cNvSpPr txBox="1">
            <a:spLocks/>
          </p:cNvSpPr>
          <p:nvPr/>
        </p:nvSpPr>
        <p:spPr>
          <a:xfrm>
            <a:off x="2600174" y="5923811"/>
            <a:ext cx="6964756" cy="441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3</a:t>
            </a:r>
            <a:r>
              <a:rPr lang="pt-PT" sz="1100" spc="-10" dirty="0">
                <a:latin typeface="Carlito"/>
              </a:rPr>
              <a:t> - Efeito do </a:t>
            </a:r>
            <a:r>
              <a:rPr lang="pt-PT" sz="1100" spc="-10" dirty="0" err="1">
                <a:latin typeface="Carlito"/>
              </a:rPr>
              <a:t>aliasing</a:t>
            </a:r>
            <a:r>
              <a:rPr lang="pt-PT" sz="1100" spc="-10" dirty="0">
                <a:latin typeface="Carlito"/>
              </a:rPr>
              <a:t> no domínio das frequências. Em cima: Espetro do sinal amostrado com </a:t>
            </a:r>
            <a:r>
              <a:rPr lang="pt-PT" sz="1100" spc="-10" dirty="0" err="1">
                <a:latin typeface="Carlito"/>
              </a:rPr>
              <a:t>fs</a:t>
            </a:r>
            <a:r>
              <a:rPr lang="pt-PT" sz="1100" spc="-10" dirty="0">
                <a:latin typeface="Carlito"/>
              </a:rPr>
              <a:t> &gt; 2.fM</a:t>
            </a:r>
          </a:p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spc="-10" dirty="0">
                <a:latin typeface="Carlito"/>
              </a:rPr>
              <a:t>Em baixo: espetro do sinal amostrado com </a:t>
            </a:r>
            <a:r>
              <a:rPr lang="pt-PT" sz="1100" spc="-10" dirty="0" err="1">
                <a:latin typeface="Carlito"/>
              </a:rPr>
              <a:t>fs</a:t>
            </a:r>
            <a:r>
              <a:rPr lang="pt-PT" sz="1100" spc="-10" dirty="0">
                <a:latin typeface="Carlito"/>
              </a:rPr>
              <a:t> &lt; 2.fM (adaptado do livro [1] página 144)</a:t>
            </a:r>
          </a:p>
        </p:txBody>
      </p:sp>
    </p:spTree>
    <p:extLst>
      <p:ext uri="{BB962C8B-B14F-4D97-AF65-F5344CB8AC3E}">
        <p14:creationId xmlns:p14="http://schemas.microsoft.com/office/powerpoint/2010/main" val="324079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Filtros digitais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41344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Equação de diferenças de um filtro digital: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Filtros 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Infinite Impulse Response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(IIR):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calculada com base nos 	     e em 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instável;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Desenho a partir de filtros analógicos.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11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18DC72-AA85-4A3B-98B4-3C91FD25C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69" y="1760769"/>
            <a:ext cx="10357860" cy="525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E3D67-9ACA-475D-978B-CBA399CD3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209894"/>
            <a:ext cx="1028844" cy="438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5F1D2D-ED33-4ECB-A1C2-29F08BC17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3209894"/>
            <a:ext cx="95263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Filtros digitais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59708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Equação de diferenças de um filtro digital: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Filtros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  <a:cs typeface="Carlito"/>
              </a:rPr>
              <a:t>Finite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 Impulse Response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(FIR):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Coeficientes 	     são nulos;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calculada com base nos 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estável;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Resposta em frequência com fase linear;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FF0000"/>
                </a:solidFill>
                <a:latin typeface="Carlito"/>
              </a:rPr>
              <a:t>Maior tempo de execução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 [5]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12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18DC72-AA85-4A3B-98B4-3C91FD25C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69" y="1760769"/>
            <a:ext cx="10357860" cy="525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E3D67-9ACA-475D-978B-CBA399CD3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155" y="3657600"/>
            <a:ext cx="1028844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2D899-E224-4D46-8470-3D433D726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3163787"/>
            <a:ext cx="390580" cy="400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6078E6-3E6C-4549-AE9D-C1A40A713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516" y="2393814"/>
            <a:ext cx="4496284" cy="3312767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975D1835-5428-4A80-A9EE-B5CB1A7DD4B6}"/>
              </a:ext>
            </a:extLst>
          </p:cNvPr>
          <p:cNvSpPr txBox="1">
            <a:spLocks/>
          </p:cNvSpPr>
          <p:nvPr/>
        </p:nvSpPr>
        <p:spPr>
          <a:xfrm>
            <a:off x="6865229" y="5706581"/>
            <a:ext cx="51316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4</a:t>
            </a:r>
            <a:r>
              <a:rPr lang="pt-PT" sz="1100" spc="-10" dirty="0">
                <a:latin typeface="Carlito"/>
              </a:rPr>
              <a:t> - Resposta em frequência típica de um filtro passa baixo, em que wc é a frequência de corte do filtro. (adaptado do livro [1] página 473)</a:t>
            </a:r>
          </a:p>
        </p:txBody>
      </p:sp>
    </p:spTree>
    <p:extLst>
      <p:ext uri="{BB962C8B-B14F-4D97-AF65-F5344CB8AC3E}">
        <p14:creationId xmlns:p14="http://schemas.microsoft.com/office/powerpoint/2010/main" val="250057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Filtros digitais – Método das Janelas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58810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Gerar uma janela de comprimento</a:t>
            </a:r>
          </a:p>
          <a:p>
            <a:pPr marL="1041400" lvl="1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Filtro é obtido pela multiplicação da janela pela resposta impulsional de um LPF ideal, limitando o seu comprimento e forma [1] 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flexível e evita procedimentos de tentativa e erro;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13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A1926-7E62-4637-B2C9-00E65FCF8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16" y="1398806"/>
            <a:ext cx="770002" cy="308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ED236-B259-4834-AB8F-3ECE7B4ED9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959" b="60810"/>
          <a:stretch/>
        </p:blipFill>
        <p:spPr>
          <a:xfrm>
            <a:off x="627018" y="2973544"/>
            <a:ext cx="4347281" cy="2038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727450-4E4F-4C13-8607-386DBF88BA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268" r="42199" b="8136"/>
          <a:stretch/>
        </p:blipFill>
        <p:spPr>
          <a:xfrm>
            <a:off x="6795263" y="3076362"/>
            <a:ext cx="4168418" cy="1832664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790FB713-A24E-4D6C-BA80-864F2C871CE7}"/>
              </a:ext>
            </a:extLst>
          </p:cNvPr>
          <p:cNvSpPr txBox="1">
            <a:spLocks/>
          </p:cNvSpPr>
          <p:nvPr/>
        </p:nvSpPr>
        <p:spPr>
          <a:xfrm>
            <a:off x="234853" y="4895579"/>
            <a:ext cx="51316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5 </a:t>
            </a:r>
            <a:r>
              <a:rPr lang="pt-PT" sz="1100" spc="-10" dirty="0">
                <a:latin typeface="Carlito"/>
              </a:rPr>
              <a:t>- Convolução da janela, W, com a resposta impulsional do LPF ideal, </a:t>
            </a:r>
            <a:r>
              <a:rPr lang="pt-PT" sz="1100" spc="-10" dirty="0" err="1">
                <a:latin typeface="Carlito"/>
              </a:rPr>
              <a:t>Hd</a:t>
            </a:r>
            <a:r>
              <a:rPr lang="pt-PT" sz="1100" spc="-10" dirty="0">
                <a:latin typeface="Carlito"/>
              </a:rPr>
              <a:t>. (adaptado do livro [1] página 467)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9EF4B5B-CB88-43EB-99F5-ED819AF79C59}"/>
              </a:ext>
            </a:extLst>
          </p:cNvPr>
          <p:cNvSpPr txBox="1">
            <a:spLocks/>
          </p:cNvSpPr>
          <p:nvPr/>
        </p:nvSpPr>
        <p:spPr>
          <a:xfrm>
            <a:off x="6313667" y="4907940"/>
            <a:ext cx="51316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6</a:t>
            </a:r>
            <a:r>
              <a:rPr lang="pt-PT" sz="1100" spc="-10" dirty="0">
                <a:latin typeface="Carlito"/>
              </a:rPr>
              <a:t> - Aproximação do resultado da aplicação de uma janela a uma resposta impulsional ideal. (adaptado do livro [1] página 467)</a:t>
            </a:r>
          </a:p>
        </p:txBody>
      </p:sp>
    </p:spTree>
    <p:extLst>
      <p:ext uri="{BB962C8B-B14F-4D97-AF65-F5344CB8AC3E}">
        <p14:creationId xmlns:p14="http://schemas.microsoft.com/office/powerpoint/2010/main" val="277702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Aritmética de </a:t>
            </a:r>
            <a:r>
              <a:rPr lang="pt-PT" sz="3900" i="1" spc="-5" dirty="0" err="1">
                <a:solidFill>
                  <a:srgbClr val="2F3A3E"/>
                </a:solidFill>
              </a:rPr>
              <a:t>Fixed</a:t>
            </a:r>
            <a:r>
              <a:rPr lang="pt-PT" sz="3900" i="1" spc="-5" dirty="0">
                <a:solidFill>
                  <a:srgbClr val="2F3A3E"/>
                </a:solidFill>
              </a:rPr>
              <a:t> </a:t>
            </a:r>
            <a:r>
              <a:rPr lang="pt-PT" sz="3900" i="1" spc="-5" dirty="0" err="1">
                <a:solidFill>
                  <a:srgbClr val="2F3A3E"/>
                </a:solidFill>
              </a:rPr>
              <a:t>Point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32162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Forma de representar um número real através de um número inteiro: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Número fixo de dígitos para a parte decimal;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Perda de precisão;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Menos complexa e custosa em termos de desempenho (na ausência de uma FPU);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14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CA1424-18C5-435A-9461-9CDE32A0C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542" y="3429000"/>
            <a:ext cx="6444768" cy="2014824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F26A7326-F18B-4957-9831-25CB7D847A86}"/>
              </a:ext>
            </a:extLst>
          </p:cNvPr>
          <p:cNvSpPr txBox="1">
            <a:spLocks/>
          </p:cNvSpPr>
          <p:nvPr/>
        </p:nvSpPr>
        <p:spPr>
          <a:xfrm>
            <a:off x="2721214" y="5562600"/>
            <a:ext cx="67495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7 </a:t>
            </a:r>
            <a:r>
              <a:rPr lang="pt-PT" sz="1100" spc="-10" dirty="0">
                <a:latin typeface="Carlito"/>
              </a:rPr>
              <a:t>– Aritmética de </a:t>
            </a:r>
            <a:r>
              <a:rPr lang="pt-PT" sz="1100" i="1" spc="-10" dirty="0" err="1">
                <a:latin typeface="Carlito"/>
              </a:rPr>
              <a:t>fixed-point</a:t>
            </a:r>
            <a:r>
              <a:rPr lang="pt-PT" sz="1100" i="1" spc="-10" dirty="0">
                <a:latin typeface="Carlito"/>
              </a:rPr>
              <a:t> </a:t>
            </a:r>
            <a:r>
              <a:rPr lang="pt-PT" sz="1100" spc="-10" dirty="0">
                <a:latin typeface="Carlito"/>
              </a:rPr>
              <a:t>para um número real de 4-bits de parte fixa e 3-bits para parte fracionária [6].</a:t>
            </a:r>
            <a:endParaRPr lang="pt-PT" sz="1100" i="1" spc="-1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7708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Algoritmo de desenho de FPGA 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9348218" cy="54219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Criar os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ficheiros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HDL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Para cada módulo deve ser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verificado o RTL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gerado;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Criação de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ficheiros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</a:rPr>
              <a:t>testbench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para testar e validar as fases do desenho;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Simulação comportamental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do sistema;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Síntese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– mapeamento do RTL para uma tecnologia específica;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Implementação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– definir onde colocar a lógica definida;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Geração do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</a:rPr>
              <a:t>bitstream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– configurar a lógica FPGA;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Verificação das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regras de 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design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Programação da FPGA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15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C9B49-2073-4615-9A5E-9901813D4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423" y="1007270"/>
            <a:ext cx="1832738" cy="4624852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B90BD80-114B-4522-A3E6-D67DE08EC0AB}"/>
              </a:ext>
            </a:extLst>
          </p:cNvPr>
          <p:cNvSpPr txBox="1">
            <a:spLocks/>
          </p:cNvSpPr>
          <p:nvPr/>
        </p:nvSpPr>
        <p:spPr>
          <a:xfrm>
            <a:off x="9093703" y="5668629"/>
            <a:ext cx="338417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8 </a:t>
            </a:r>
            <a:r>
              <a:rPr lang="pt-PT" sz="1100" spc="-10" dirty="0">
                <a:latin typeface="Carlito"/>
              </a:rPr>
              <a:t>–  Algoritmo de desenho de FPGA.</a:t>
            </a:r>
            <a:endParaRPr lang="pt-PT" sz="1100" i="1" spc="-1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6928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HLS – </a:t>
            </a:r>
            <a:r>
              <a:rPr lang="pt-PT" sz="3900" i="1" spc="-5" dirty="0" err="1">
                <a:solidFill>
                  <a:srgbClr val="2F3A3E"/>
                </a:solidFill>
              </a:rPr>
              <a:t>High</a:t>
            </a:r>
            <a:r>
              <a:rPr lang="pt-PT" sz="3900" i="1" spc="-5" dirty="0">
                <a:solidFill>
                  <a:srgbClr val="2F3A3E"/>
                </a:solidFill>
              </a:rPr>
              <a:t> </a:t>
            </a:r>
            <a:r>
              <a:rPr lang="pt-PT" sz="3900" i="1" spc="-5" dirty="0" err="1">
                <a:solidFill>
                  <a:srgbClr val="2F3A3E"/>
                </a:solidFill>
              </a:rPr>
              <a:t>Level</a:t>
            </a:r>
            <a:r>
              <a:rPr lang="pt-PT" sz="3900" i="1" spc="-5" dirty="0">
                <a:solidFill>
                  <a:srgbClr val="2F3A3E"/>
                </a:solidFill>
              </a:rPr>
              <a:t> </a:t>
            </a:r>
            <a:r>
              <a:rPr lang="pt-PT" sz="3900" i="1" spc="-5" dirty="0" err="1">
                <a:solidFill>
                  <a:srgbClr val="2F3A3E"/>
                </a:solidFill>
              </a:rPr>
              <a:t>Synthesis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32162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Processo de desenho em alto nível: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Elevado nível de abstração;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Automatiza processos que seriam realizados manualmente por um designer de RTL;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Utilização de linguagens de especificação de alto nível como C, C++;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16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8A2684-A616-4AA1-90B2-AFDD2A47C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012" y="3828662"/>
            <a:ext cx="7313827" cy="1366006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3EE33A77-45DA-45BE-96B7-DDBB62376726}"/>
              </a:ext>
            </a:extLst>
          </p:cNvPr>
          <p:cNvSpPr txBox="1">
            <a:spLocks/>
          </p:cNvSpPr>
          <p:nvPr/>
        </p:nvSpPr>
        <p:spPr>
          <a:xfrm>
            <a:off x="2637140" y="5212036"/>
            <a:ext cx="67495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9 </a:t>
            </a:r>
            <a:r>
              <a:rPr lang="pt-PT" sz="1100" spc="-10" dirty="0">
                <a:latin typeface="Carlito"/>
              </a:rPr>
              <a:t>– Função do HLS no processo de desenho de </a:t>
            </a:r>
            <a:r>
              <a:rPr lang="pt-PT" sz="1100" i="1" spc="-10" dirty="0">
                <a:latin typeface="Carlito"/>
              </a:rPr>
              <a:t>hardware</a:t>
            </a:r>
            <a:r>
              <a:rPr lang="pt-PT" sz="1100" spc="-10" dirty="0">
                <a:latin typeface="Carlito"/>
              </a:rPr>
              <a:t>.</a:t>
            </a:r>
            <a:endParaRPr lang="pt-PT" sz="1100" i="1" spc="-1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9090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Proposta de solução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17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Diagrama de blocos do sistema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383DD29-7252-41DB-BDF6-84A60C44B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1713543"/>
            <a:ext cx="11850127" cy="4077053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FB4BC17F-82F6-474F-9936-F2DC1C1A65C9}"/>
              </a:ext>
            </a:extLst>
          </p:cNvPr>
          <p:cNvSpPr txBox="1">
            <a:spLocks/>
          </p:cNvSpPr>
          <p:nvPr/>
        </p:nvSpPr>
        <p:spPr>
          <a:xfrm>
            <a:off x="2867341" y="5788181"/>
            <a:ext cx="645731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10 </a:t>
            </a:r>
            <a:r>
              <a:rPr lang="pt-PT" sz="1100" spc="-10" dirty="0">
                <a:latin typeface="Carlito"/>
              </a:rPr>
              <a:t>– Diagrama de blocos geral do sistema.</a:t>
            </a:r>
          </a:p>
        </p:txBody>
      </p:sp>
    </p:spTree>
    <p:extLst>
      <p:ext uri="{BB962C8B-B14F-4D97-AF65-F5344CB8AC3E}">
        <p14:creationId xmlns:p14="http://schemas.microsoft.com/office/powerpoint/2010/main" val="16283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Proposta de solução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18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Diagrama de blocos do </a:t>
            </a:r>
            <a:r>
              <a:rPr lang="pt-PT" sz="2400" i="1" dirty="0" err="1">
                <a:solidFill>
                  <a:srgbClr val="FFFFFF"/>
                </a:solidFill>
                <a:latin typeface="Carlito"/>
                <a:cs typeface="Carlito"/>
              </a:rPr>
              <a:t>Filters</a:t>
            </a: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 IP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2A07FC7-277A-4412-B72B-A5B3FD330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03" y="1828800"/>
            <a:ext cx="7822591" cy="3768316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C4889F1-2ADE-4BE0-8FC6-A32695BCFB00}"/>
              </a:ext>
            </a:extLst>
          </p:cNvPr>
          <p:cNvSpPr txBox="1">
            <a:spLocks/>
          </p:cNvSpPr>
          <p:nvPr/>
        </p:nvSpPr>
        <p:spPr>
          <a:xfrm>
            <a:off x="2013576" y="5597116"/>
            <a:ext cx="816484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358775" algn="l"/>
                <a:tab pos="582613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11 </a:t>
            </a:r>
            <a:r>
              <a:rPr lang="pt-PT" sz="1100" spc="-10" dirty="0">
                <a:latin typeface="Carlito"/>
              </a:rPr>
              <a:t>– Diagrama de blocos do </a:t>
            </a:r>
            <a:r>
              <a:rPr lang="pt-PT" sz="1100" spc="-10" dirty="0" err="1">
                <a:latin typeface="Carlito"/>
              </a:rPr>
              <a:t>Filters</a:t>
            </a:r>
            <a:r>
              <a:rPr lang="pt-PT" sz="1100" spc="-10" dirty="0">
                <a:latin typeface="Carlito"/>
              </a:rPr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133329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Plano de implementação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19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4461D8F-1ED3-4238-9618-00B65C48FE8D}"/>
              </a:ext>
            </a:extLst>
          </p:cNvPr>
          <p:cNvSpPr txBox="1"/>
          <p:nvPr/>
        </p:nvSpPr>
        <p:spPr>
          <a:xfrm>
            <a:off x="347217" y="1617504"/>
            <a:ext cx="11329418" cy="32162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Estudo dos filtros digitais e dos seus coeficientes;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Implementação de filtros digitais na STM32;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Desenvolvimento de aplicação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bare metal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na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para interface com o utilizador;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Estudo e desenvolvimento de uma interface HDMI na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Implementação da amostragem e filtros digitais recorrendo a HLS;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Integração e verificação do sistema;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300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5956300" cy="6870700"/>
            <a:chOff x="-6095" y="0"/>
            <a:chExt cx="59563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5943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43600" y="6858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2F3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0" y="6858000"/>
                  </a:moveTo>
                  <a:lnTo>
                    <a:pt x="5943600" y="68580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3647" y="3053256"/>
            <a:ext cx="29514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Índice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49" y="372313"/>
            <a:ext cx="4209415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Problema e contexto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03952" y="940054"/>
            <a:ext cx="586740" cy="572325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02</a:t>
            </a:r>
            <a:endParaRPr sz="3600" dirty="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100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03</a:t>
            </a:r>
            <a:endParaRPr sz="3600" dirty="0">
              <a:latin typeface="Courier New"/>
              <a:cs typeface="Courier New"/>
            </a:endParaRPr>
          </a:p>
          <a:p>
            <a:pPr marL="19050">
              <a:lnSpc>
                <a:spcPct val="100000"/>
              </a:lnSpc>
              <a:spcBef>
                <a:spcPts val="2170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04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05</a:t>
            </a:r>
            <a:endParaRPr sz="3600" dirty="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850"/>
              </a:spcBef>
            </a:pPr>
            <a:r>
              <a:rPr sz="3600" dirty="0">
                <a:solidFill>
                  <a:srgbClr val="84979F"/>
                </a:solidFill>
                <a:latin typeface="Courier New"/>
                <a:cs typeface="Courier New"/>
              </a:rPr>
              <a:t>06</a:t>
            </a:r>
            <a:endParaRPr lang="pt-PT" sz="3600" dirty="0">
              <a:solidFill>
                <a:srgbClr val="84979F"/>
              </a:solidFill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2245"/>
              </a:spcBef>
            </a:pP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07</a:t>
            </a:r>
          </a:p>
          <a:p>
            <a:pPr marL="15240">
              <a:lnSpc>
                <a:spcPct val="100000"/>
              </a:lnSpc>
              <a:spcBef>
                <a:spcPts val="1914"/>
              </a:spcBef>
            </a:pP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08</a:t>
            </a:r>
            <a:endParaRPr lang="pt-PT" sz="3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7376" y="1252049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Estado da arte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517" y="2062415"/>
            <a:ext cx="46450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Proposta de solução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1517" y="2863732"/>
            <a:ext cx="51784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Plano de implementação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1517" y="3691412"/>
            <a:ext cx="4921250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Plano de testes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1517" y="4539599"/>
            <a:ext cx="5454650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Calendário de tarefas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0724" y="5372409"/>
            <a:ext cx="42364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Tarefas realizadas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0724" y="6105000"/>
            <a:ext cx="6016625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Referências bibliográficas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Plano de testes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20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4461D8F-1ED3-4238-9618-00B65C48FE8D}"/>
              </a:ext>
            </a:extLst>
          </p:cNvPr>
          <p:cNvSpPr txBox="1"/>
          <p:nvPr/>
        </p:nvSpPr>
        <p:spPr>
          <a:xfrm>
            <a:off x="347217" y="1617504"/>
            <a:ext cx="11329418" cy="22980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Testes dos filtros digitais (na STM32);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da interface HDMI;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do ADC;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da amostragem e filtragem digital (na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);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da aplicação de interface com o utilizador;</a:t>
            </a:r>
          </a:p>
        </p:txBody>
      </p:sp>
    </p:spTree>
    <p:extLst>
      <p:ext uri="{BB962C8B-B14F-4D97-AF65-F5344CB8AC3E}">
        <p14:creationId xmlns:p14="http://schemas.microsoft.com/office/powerpoint/2010/main" val="421062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Calendário de tarefas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21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Diagrama de </a:t>
            </a:r>
            <a:r>
              <a:rPr lang="pt-PT" sz="2400" i="1" dirty="0" err="1">
                <a:solidFill>
                  <a:srgbClr val="FFFFFF"/>
                </a:solidFill>
                <a:latin typeface="Carlito"/>
                <a:cs typeface="Carlito"/>
              </a:rPr>
              <a:t>Gantt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EEF83D-5684-4259-9695-0F9635B04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9" y="1567301"/>
            <a:ext cx="11235163" cy="46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Tarefas realizadas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22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Estudo do número de coeficientes de um Filtro FIR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50D6580-5534-420D-AFCF-A469F2AE0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96" y="1513648"/>
            <a:ext cx="8709660" cy="4622134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D932DC52-C3F0-44A2-A2E4-35DFA99F18DF}"/>
              </a:ext>
            </a:extLst>
          </p:cNvPr>
          <p:cNvSpPr txBox="1">
            <a:spLocks/>
          </p:cNvSpPr>
          <p:nvPr/>
        </p:nvSpPr>
        <p:spPr>
          <a:xfrm>
            <a:off x="2324099" y="6177265"/>
            <a:ext cx="7543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12 </a:t>
            </a:r>
            <a:r>
              <a:rPr lang="pt-PT" sz="1100" spc="-10" dirty="0">
                <a:latin typeface="Carlito"/>
              </a:rPr>
              <a:t>- Resposta em frequência de um LPF para diferentes ordens.</a:t>
            </a:r>
          </a:p>
        </p:txBody>
      </p:sp>
    </p:spTree>
    <p:extLst>
      <p:ext uri="{BB962C8B-B14F-4D97-AF65-F5344CB8AC3E}">
        <p14:creationId xmlns:p14="http://schemas.microsoft.com/office/powerpoint/2010/main" val="302243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Tarefas realizadas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 dirty="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23</a:t>
            </a:fld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4" y="914400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 Desenho e cálculo de um filtro FIR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DBE73-757A-45A0-86DF-465CC61DD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1754668"/>
            <a:ext cx="1810332" cy="4400002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1624C85-431F-4E09-AB42-E083ED8B44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01"/>
          <a:stretch/>
        </p:blipFill>
        <p:spPr>
          <a:xfrm>
            <a:off x="1752601" y="2035049"/>
            <a:ext cx="4061812" cy="2787902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A4FDE65E-E6B3-44B4-8FE9-D55B2AF04D32}"/>
              </a:ext>
            </a:extLst>
          </p:cNvPr>
          <p:cNvSpPr txBox="1">
            <a:spLocks/>
          </p:cNvSpPr>
          <p:nvPr/>
        </p:nvSpPr>
        <p:spPr>
          <a:xfrm>
            <a:off x="1219200" y="4876800"/>
            <a:ext cx="4419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13 </a:t>
            </a:r>
            <a:r>
              <a:rPr lang="pt-PT" sz="1100" spc="-10" dirty="0">
                <a:latin typeface="Carlito"/>
              </a:rPr>
              <a:t>- Algoritmo para Desenho de um LPF em </a:t>
            </a:r>
            <a:r>
              <a:rPr lang="pt-PT" sz="1100" spc="-10" dirty="0" err="1">
                <a:latin typeface="Carlito"/>
              </a:rPr>
              <a:t>Matlab</a:t>
            </a:r>
            <a:r>
              <a:rPr lang="pt-PT" sz="1100" spc="-10" dirty="0">
                <a:latin typeface="Carlito"/>
              </a:rPr>
              <a:t>.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0B68429-4F5B-4A95-8364-36B0183DF8E7}"/>
              </a:ext>
            </a:extLst>
          </p:cNvPr>
          <p:cNvSpPr txBox="1">
            <a:spLocks/>
          </p:cNvSpPr>
          <p:nvPr/>
        </p:nvSpPr>
        <p:spPr>
          <a:xfrm>
            <a:off x="5814413" y="6145705"/>
            <a:ext cx="4419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14 </a:t>
            </a:r>
            <a:r>
              <a:rPr lang="pt-PT" sz="1100" spc="-10" dirty="0">
                <a:latin typeface="Carlito"/>
              </a:rPr>
              <a:t>- Algoritmo de um filtro FIR.</a:t>
            </a:r>
          </a:p>
        </p:txBody>
      </p:sp>
    </p:spTree>
    <p:extLst>
      <p:ext uri="{BB962C8B-B14F-4D97-AF65-F5344CB8AC3E}">
        <p14:creationId xmlns:p14="http://schemas.microsoft.com/office/powerpoint/2010/main" val="2298053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Tarefas realizadas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24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4" y="914400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 Resposta em frequência de um filtro FIR passa-baixo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F4652B-65B7-4389-98A6-31A55781110B}"/>
              </a:ext>
            </a:extLst>
          </p:cNvPr>
          <p:cNvGrpSpPr/>
          <p:nvPr/>
        </p:nvGrpSpPr>
        <p:grpSpPr>
          <a:xfrm>
            <a:off x="600557" y="2986081"/>
            <a:ext cx="10999345" cy="3124934"/>
            <a:chOff x="581507" y="2542364"/>
            <a:chExt cx="10999345" cy="3124934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FFE9341-067F-4E57-A434-78A313EF9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507" y="2542364"/>
              <a:ext cx="3595445" cy="2629169"/>
            </a:xfrm>
            <a:prstGeom prst="rect">
              <a:avLst/>
            </a:prstGeom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4F6F3BC4-571B-4E31-AA5A-A5C9AAB5B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457" y="2542364"/>
              <a:ext cx="3595445" cy="2629169"/>
            </a:xfrm>
            <a:prstGeom prst="rect">
              <a:avLst/>
            </a:prstGeom>
          </p:spPr>
        </p:pic>
        <p:pic>
          <p:nvPicPr>
            <p:cNvPr id="14" name="Picture 13" descr="Chart, line chart&#10;&#10;Description automatically generated">
              <a:extLst>
                <a:ext uri="{FF2B5EF4-FFF2-40B4-BE49-F238E27FC236}">
                  <a16:creationId xmlns:a16="http://schemas.microsoft.com/office/drawing/2014/main" id="{297CB0F6-FE2C-49FF-A0B7-6D442B07C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407" y="2542364"/>
              <a:ext cx="3595445" cy="2629169"/>
            </a:xfrm>
            <a:prstGeom prst="rect">
              <a:avLst/>
            </a:prstGeom>
          </p:spPr>
        </p:pic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5772F6C8-3881-42CB-9C66-B93534D1C861}"/>
                </a:ext>
              </a:extLst>
            </p:cNvPr>
            <p:cNvSpPr txBox="1">
              <a:spLocks/>
            </p:cNvSpPr>
            <p:nvPr/>
          </p:nvSpPr>
          <p:spPr>
            <a:xfrm>
              <a:off x="3044086" y="5226152"/>
              <a:ext cx="6065725" cy="44114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3600" b="0" i="0">
                  <a:solidFill>
                    <a:srgbClr val="84979F"/>
                  </a:solidFill>
                  <a:latin typeface="Courier New"/>
                  <a:ea typeface="+mj-ea"/>
                  <a:cs typeface="Courier New"/>
                </a:defRPr>
              </a:lvl1pPr>
            </a:lstStyle>
            <a:p>
              <a:pPr marL="0" lvl="1" algn="ctr"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100" b="1" spc="-10" dirty="0">
                  <a:latin typeface="Carlito"/>
                </a:rPr>
                <a:t>Figura 15 </a:t>
              </a:r>
              <a:r>
                <a:rPr lang="pt-PT" sz="1100" spc="-10" dirty="0">
                  <a:latin typeface="Carlito"/>
                </a:rPr>
                <a:t>– Aplicação de um filtro passa-baixo a um sinal de entrada sinusoidal (a amarelo) com frequência:</a:t>
              </a:r>
            </a:p>
            <a:p>
              <a:pPr marL="0" lvl="1" algn="ctr"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100" spc="-10" dirty="0">
                  <a:latin typeface="Carlito"/>
                </a:rPr>
                <a:t>a) 20 Hz; b) 40 Hz; c) 100 Hz.</a:t>
              </a:r>
            </a:p>
          </p:txBody>
        </p:sp>
      </p:grpSp>
      <p:sp>
        <p:nvSpPr>
          <p:cNvPr id="13" name="object 5">
            <a:extLst>
              <a:ext uri="{FF2B5EF4-FFF2-40B4-BE49-F238E27FC236}">
                <a16:creationId xmlns:a16="http://schemas.microsoft.com/office/drawing/2014/main" id="{DD2AC9DF-A4D0-4C0E-868B-4C7B75A2485F}"/>
              </a:ext>
            </a:extLst>
          </p:cNvPr>
          <p:cNvSpPr txBox="1"/>
          <p:nvPr/>
        </p:nvSpPr>
        <p:spPr>
          <a:xfrm>
            <a:off x="347217" y="1590552"/>
            <a:ext cx="11329418" cy="9207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Frequência de corte do filtro 50 Hz;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do filtro (a azul) para sinais de entrada (a amarelo) de frequência: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EDC35E7-095C-4A4A-B089-F60822704D6B}"/>
              </a:ext>
            </a:extLst>
          </p:cNvPr>
          <p:cNvSpPr txBox="1">
            <a:spLocks/>
          </p:cNvSpPr>
          <p:nvPr/>
        </p:nvSpPr>
        <p:spPr>
          <a:xfrm>
            <a:off x="1676400" y="2684144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(a) </a:t>
            </a:r>
            <a:r>
              <a:rPr lang="pt-PT" sz="1400" b="1" spc="-10" dirty="0">
                <a:latin typeface="Carlito"/>
              </a:rPr>
              <a:t>20 Hz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F336B245-47F8-49C9-8E1E-D5B8FF91B1F9}"/>
              </a:ext>
            </a:extLst>
          </p:cNvPr>
          <p:cNvSpPr txBox="1">
            <a:spLocks/>
          </p:cNvSpPr>
          <p:nvPr/>
        </p:nvSpPr>
        <p:spPr>
          <a:xfrm>
            <a:off x="5374120" y="2684144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(b) </a:t>
            </a:r>
            <a:r>
              <a:rPr lang="pt-PT" sz="1400" b="1" spc="-10" dirty="0">
                <a:latin typeface="Carlito"/>
              </a:rPr>
              <a:t>40 Hz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FA57F61F-5E3A-4D68-BD79-1EC34F8C14FF}"/>
              </a:ext>
            </a:extLst>
          </p:cNvPr>
          <p:cNvSpPr txBox="1">
            <a:spLocks/>
          </p:cNvSpPr>
          <p:nvPr/>
        </p:nvSpPr>
        <p:spPr>
          <a:xfrm>
            <a:off x="9043290" y="2705708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(b)</a:t>
            </a:r>
            <a:r>
              <a:rPr lang="pt-PT" sz="1400" b="1" spc="-10" dirty="0">
                <a:latin typeface="Carlito"/>
              </a:rPr>
              <a:t> 100 Hz</a:t>
            </a:r>
          </a:p>
        </p:txBody>
      </p:sp>
    </p:spTree>
    <p:extLst>
      <p:ext uri="{BB962C8B-B14F-4D97-AF65-F5344CB8AC3E}">
        <p14:creationId xmlns:p14="http://schemas.microsoft.com/office/powerpoint/2010/main" val="2364074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Tarefas realizadas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25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4" y="914400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 Resposta em frequência de um filtro FIR passa-alto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F0F570-E07C-47F3-9E1D-8E59D8A3B4CC}"/>
              </a:ext>
            </a:extLst>
          </p:cNvPr>
          <p:cNvGrpSpPr/>
          <p:nvPr/>
        </p:nvGrpSpPr>
        <p:grpSpPr>
          <a:xfrm>
            <a:off x="600557" y="2971822"/>
            <a:ext cx="10976121" cy="3391535"/>
            <a:chOff x="632746" y="2114415"/>
            <a:chExt cx="10976121" cy="3391535"/>
          </a:xfrm>
        </p:grpSpPr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6B9D3FF9-44C4-49EC-9E05-0B7EB4594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46" y="2114415"/>
              <a:ext cx="3595445" cy="2629169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4FA08F58-D648-4BBB-9188-1F76E41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084" y="2114415"/>
              <a:ext cx="3595445" cy="2629169"/>
            </a:xfrm>
            <a:prstGeom prst="rect">
              <a:avLst/>
            </a:prstGeom>
          </p:spPr>
        </p:pic>
        <p:pic>
          <p:nvPicPr>
            <p:cNvPr id="16" name="Picture 1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9E61A41-B2BB-49A2-A636-DDA67F72E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422" y="2114415"/>
              <a:ext cx="3595445" cy="2629169"/>
            </a:xfrm>
            <a:prstGeom prst="rect">
              <a:avLst/>
            </a:prstGeom>
          </p:spPr>
        </p:pic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7DD5415F-0102-4AC0-B40E-C9AE007A81ED}"/>
                </a:ext>
              </a:extLst>
            </p:cNvPr>
            <p:cNvSpPr txBox="1">
              <a:spLocks/>
            </p:cNvSpPr>
            <p:nvPr/>
          </p:nvSpPr>
          <p:spPr>
            <a:xfrm>
              <a:off x="3166087" y="4805758"/>
              <a:ext cx="5909437" cy="70019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3600" b="0" i="0">
                  <a:solidFill>
                    <a:srgbClr val="84979F"/>
                  </a:solidFill>
                  <a:latin typeface="Courier New"/>
                  <a:ea typeface="+mj-ea"/>
                  <a:cs typeface="Courier New"/>
                </a:defRPr>
              </a:lvl1pPr>
            </a:lstStyle>
            <a:p>
              <a:pPr marL="0" lvl="1" algn="ctr"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100" b="1" spc="-10" dirty="0">
                  <a:latin typeface="Carlito"/>
                </a:rPr>
                <a:t>Figura 16 </a:t>
              </a:r>
              <a:r>
                <a:rPr lang="pt-PT" sz="1100" spc="-10" dirty="0">
                  <a:latin typeface="Carlito"/>
                </a:rPr>
                <a:t>– Aplicação de um filtro passa-alto a um sinal de entrada sinusoidal (a amarelo):</a:t>
              </a:r>
            </a:p>
            <a:p>
              <a:pPr marL="0" lvl="1" algn="ctr"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100" spc="-10" dirty="0">
                  <a:latin typeface="Carlito"/>
                </a:rPr>
                <a:t>(a) 30 Hz; (b) 60 Hz; (c) 100 Hz;</a:t>
              </a:r>
            </a:p>
            <a:p>
              <a:pPr marL="698500" lvl="1" indent="-228600" algn="ctr">
                <a:spcBef>
                  <a:spcPts val="720"/>
                </a:spcBef>
                <a:buClr>
                  <a:srgbClr val="A6A6A6"/>
                </a:buClr>
                <a:buAutoNum type="alphaLcParenR"/>
                <a:tabLst>
                  <a:tab pos="583565" algn="l"/>
                  <a:tab pos="584200" algn="l"/>
                </a:tabLst>
              </a:pPr>
              <a:endParaRPr lang="pt-PT" sz="1100" spc="-10" dirty="0">
                <a:latin typeface="Carlito"/>
              </a:endParaRPr>
            </a:p>
          </p:txBody>
        </p:sp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8E3E4381-C385-4F24-995E-1C6BA0E1BDBE}"/>
              </a:ext>
            </a:extLst>
          </p:cNvPr>
          <p:cNvSpPr txBox="1"/>
          <p:nvPr/>
        </p:nvSpPr>
        <p:spPr>
          <a:xfrm>
            <a:off x="347217" y="1590552"/>
            <a:ext cx="11329418" cy="9207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Frequência de corte do filtro 50 Hz;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do filtro (a azul) para sinais de entrada (a amarelo) de frequência: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8738F00A-9A48-4AFF-8B9E-C74A08BE7F3A}"/>
              </a:ext>
            </a:extLst>
          </p:cNvPr>
          <p:cNvSpPr txBox="1">
            <a:spLocks/>
          </p:cNvSpPr>
          <p:nvPr/>
        </p:nvSpPr>
        <p:spPr>
          <a:xfrm>
            <a:off x="1676400" y="2684144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(a)</a:t>
            </a:r>
            <a:r>
              <a:rPr lang="pt-PT" sz="1400" b="1" spc="-10" dirty="0">
                <a:latin typeface="Carlito"/>
              </a:rPr>
              <a:t> 30 Hz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27DAD59-C3BA-45EA-AEFA-E21D95ED1F92}"/>
              </a:ext>
            </a:extLst>
          </p:cNvPr>
          <p:cNvSpPr txBox="1">
            <a:spLocks/>
          </p:cNvSpPr>
          <p:nvPr/>
        </p:nvSpPr>
        <p:spPr>
          <a:xfrm>
            <a:off x="5374120" y="2684144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(b)</a:t>
            </a:r>
            <a:r>
              <a:rPr lang="pt-PT" sz="1400" b="1" spc="-10" dirty="0">
                <a:latin typeface="Carlito"/>
              </a:rPr>
              <a:t> 60 Hz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BA5E5FE-7D3F-47EB-A9B0-19CD3ADB9797}"/>
              </a:ext>
            </a:extLst>
          </p:cNvPr>
          <p:cNvSpPr txBox="1">
            <a:spLocks/>
          </p:cNvSpPr>
          <p:nvPr/>
        </p:nvSpPr>
        <p:spPr>
          <a:xfrm>
            <a:off x="9043290" y="2705708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(c) </a:t>
            </a:r>
            <a:r>
              <a:rPr lang="pt-PT" sz="1400" b="1" spc="-10" dirty="0">
                <a:latin typeface="Carlito"/>
              </a:rPr>
              <a:t>100 Hz</a:t>
            </a:r>
          </a:p>
        </p:txBody>
      </p:sp>
    </p:spTree>
    <p:extLst>
      <p:ext uri="{BB962C8B-B14F-4D97-AF65-F5344CB8AC3E}">
        <p14:creationId xmlns:p14="http://schemas.microsoft.com/office/powerpoint/2010/main" val="175648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090"/>
              </a:lnSpc>
              <a:spcBef>
                <a:spcPts val="100"/>
              </a:spcBef>
            </a:pPr>
            <a:r>
              <a:rPr lang="pt-PT" spc="-5" dirty="0"/>
              <a:t>OBRIGADO</a:t>
            </a:r>
            <a:r>
              <a:rPr spc="-5" dirty="0">
                <a:solidFill>
                  <a:srgbClr val="1693B1"/>
                </a:solidFill>
              </a:rPr>
              <a:t>!</a:t>
            </a:r>
          </a:p>
          <a:p>
            <a:pPr marL="635" algn="ctr">
              <a:lnSpc>
                <a:spcPts val="3245"/>
              </a:lnSpc>
            </a:pPr>
            <a:r>
              <a:rPr lang="pt-PT" sz="2800" spc="-10" dirty="0">
                <a:solidFill>
                  <a:srgbClr val="84979F"/>
                </a:solidFill>
              </a:rPr>
              <a:t>QUESTÕES</a:t>
            </a:r>
            <a:r>
              <a:rPr sz="2800" spc="-10" dirty="0">
                <a:solidFill>
                  <a:srgbClr val="84979F"/>
                </a:solidFill>
              </a:rPr>
              <a:t>?</a:t>
            </a:r>
            <a:endParaRPr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Referências bibliográficas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27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4461D8F-1ED3-4238-9618-00B65C48FE8D}"/>
              </a:ext>
            </a:extLst>
          </p:cNvPr>
          <p:cNvSpPr txBox="1"/>
          <p:nvPr/>
        </p:nvSpPr>
        <p:spPr>
          <a:xfrm>
            <a:off x="347217" y="1617504"/>
            <a:ext cx="11063098" cy="27571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1600" spc="-10" dirty="0">
                <a:solidFill>
                  <a:srgbClr val="84979F"/>
                </a:solidFill>
                <a:latin typeface="Carlito"/>
              </a:rPr>
              <a:t>Alan V.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Oppenheim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Ronald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W.Schafer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John R.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Buck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Discrete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-Time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Signal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Processings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2nd ed. New Jersey: Prentice Hall, 1999</a:t>
            </a: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D. H. Sarah L. Harris, Digital Design and computer architecture: RISC-V edition. Morgan Kaufmann, 2021,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ch.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4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Digilent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, “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Z7,”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16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abril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2022. [Online].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5"/>
              </a:rPr>
              <a:t>https://digilent.com/reference/programmable-logic/zybo-z7/start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Ryan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Kastner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Janarbek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Matai,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and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Stephen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Neuendorffer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“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Parallel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programming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for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fpgas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,” 2018, acedido em 1 março 2022. [Online].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Available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6"/>
              </a:rPr>
              <a:t>https://kastner.ucsd.edu/wp-content/uploads/2018/03/admin/pp4fpgas.pdf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R. Oshana, DSP For Embedded And Real-Time Systems. Elsevier, 2012,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ch.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1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Dr.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Yifeng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Zhu, Embedded Systems with ARM Cortex-M Microcontrollers in Assembly Language and C,  3rd ed. : E-Man Press LLC, 2017 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823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5956300" cy="6870700"/>
            <a:chOff x="-6095" y="0"/>
            <a:chExt cx="59563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5943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43600" y="6858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2F3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0" y="6858000"/>
                  </a:moveTo>
                  <a:lnTo>
                    <a:pt x="5943600" y="68580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0413" y="3049447"/>
            <a:ext cx="368312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Problema e contexto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376" y="1045265"/>
            <a:ext cx="4209415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Problema e contexto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600" y="764715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7376" y="2197123"/>
            <a:ext cx="47570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Cenários de aplicação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517" y="3343851"/>
            <a:ext cx="545465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Objetivos e resultados esperados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1517" y="4921465"/>
            <a:ext cx="51784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Requisitos e restrições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03928716-3E4C-43C3-8D26-FAAA54A02457}"/>
              </a:ext>
            </a:extLst>
          </p:cNvPr>
          <p:cNvSpPr txBox="1"/>
          <p:nvPr/>
        </p:nvSpPr>
        <p:spPr>
          <a:xfrm>
            <a:off x="5177790" y="1963416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7C8CE8F6-8E7A-4E97-9D03-5BDC0F49BF1D}"/>
              </a:ext>
            </a:extLst>
          </p:cNvPr>
          <p:cNvSpPr txBox="1"/>
          <p:nvPr/>
        </p:nvSpPr>
        <p:spPr>
          <a:xfrm>
            <a:off x="5199695" y="3264370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AAA25B02-4510-4EAF-B242-D0F4F8133F4B}"/>
              </a:ext>
            </a:extLst>
          </p:cNvPr>
          <p:cNvSpPr txBox="1"/>
          <p:nvPr/>
        </p:nvSpPr>
        <p:spPr>
          <a:xfrm>
            <a:off x="5204908" y="4565323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021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contexto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8507095" cy="32162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Aumento da complexidade dos sistemas digitais [2]: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Maior dificuldade no desenho de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hardware;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Maior tempo de desenvolvimento.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Algoritmos de processamento digital de sinal (PDS):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Complexos;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Difíceis de implementar em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hardware.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4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602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Cenários de aplicação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540913" cy="517577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Aplicações que exijam processamento de sinal: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Aplicações de interface com sensor – Ex: Filtragem de sinal;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Aplicações de monitorização;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Controlo e atuação de um braço robótico;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FF0000"/>
              </a:solidFill>
              <a:latin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Osciloscópio digital: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Aquisição de sinal;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Filtragem digital de sinal;	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Suporte gráfico.</a:t>
            </a:r>
            <a:endParaRPr lang="pt-PT" sz="2400" spc="-10" dirty="0">
              <a:solidFill>
                <a:srgbClr val="FF0000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8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8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5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46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Objetivos e resultados esperados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1253219" cy="502445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Explorar técnicas de PDS recorrendo a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  <a:cs typeface="Carlito"/>
              </a:rPr>
              <a:t>High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  <a:cs typeface="Carlito"/>
              </a:rPr>
              <a:t>Level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  <a:cs typeface="Carlito"/>
              </a:rPr>
              <a:t>Synthesis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b="1" u="sng" spc="-10" dirty="0">
                <a:solidFill>
                  <a:srgbClr val="84979F"/>
                </a:solidFill>
                <a:latin typeface="Carlito"/>
                <a:cs typeface="Carlito"/>
              </a:rPr>
              <a:t>(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HLS);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Comparação do desenvolvimento de 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hardware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recorrendo a HLS com o desenvolvimento utilizando 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Hardware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</a:rPr>
              <a:t>Description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</a:rPr>
              <a:t>Languages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(HDL): [4]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Qualidade do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hardware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gerado;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Tempo de desenvolvimento;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Osciloscópio básico capaz de: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Amostrar sinais e aplicar filtros digitais;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Apresentação dos sinais num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display;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8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6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254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Requisitos e restrições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8507095" cy="50526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Requisitos: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Aquisição de sinal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Implementação de filtros digitais;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Apresentação do sinal filtrado num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display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.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Restrições: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Usar FPGA-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SoC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Z7-10;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Usar HLS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Equipa de 2 membros;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Entrega de projeto no final do semestre.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7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7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1F99AAD-4F81-423B-996B-0CFE87B52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295400"/>
            <a:ext cx="4493856" cy="4493856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5C670C03-4449-4F14-B8AC-1D8313719BB2}"/>
              </a:ext>
            </a:extLst>
          </p:cNvPr>
          <p:cNvSpPr txBox="1">
            <a:spLocks/>
          </p:cNvSpPr>
          <p:nvPr/>
        </p:nvSpPr>
        <p:spPr>
          <a:xfrm>
            <a:off x="7565650" y="5105400"/>
            <a:ext cx="384055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</a:t>
            </a:r>
            <a:r>
              <a:rPr lang="pt-PT" sz="1100" spc="-10" dirty="0">
                <a:latin typeface="Carlito"/>
              </a:rPr>
              <a:t> – </a:t>
            </a:r>
            <a:r>
              <a:rPr lang="pt-PT" sz="1100" spc="-10" dirty="0" err="1">
                <a:latin typeface="Carlito"/>
              </a:rPr>
              <a:t>Zybo</a:t>
            </a:r>
            <a:r>
              <a:rPr lang="pt-PT" sz="1100" spc="-10" dirty="0">
                <a:latin typeface="Carlito"/>
              </a:rPr>
              <a:t> Z7-10, da </a:t>
            </a:r>
            <a:r>
              <a:rPr lang="pt-PT" sz="1100" spc="-10" dirty="0" err="1">
                <a:latin typeface="Carlito"/>
              </a:rPr>
              <a:t>Digilent</a:t>
            </a:r>
            <a:r>
              <a:rPr lang="pt-PT" sz="1100" spc="-10" dirty="0">
                <a:latin typeface="Carli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13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5956300" cy="6870700"/>
            <a:chOff x="-6095" y="0"/>
            <a:chExt cx="59563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5943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43600" y="6858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2F3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0" y="6858000"/>
                  </a:moveTo>
                  <a:lnTo>
                    <a:pt x="5943600" y="68580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0413" y="3049447"/>
            <a:ext cx="368312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Estado da arte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0351" y="791039"/>
            <a:ext cx="4209415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Amostragem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7790" y="477454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80351" y="1886821"/>
            <a:ext cx="47570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Filtros Digitais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4492" y="2977473"/>
            <a:ext cx="54546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Aritmética de </a:t>
            </a:r>
            <a:r>
              <a:rPr lang="pt-PT" sz="2800" i="1" spc="-10" dirty="0" err="1">
                <a:solidFill>
                  <a:srgbClr val="2F3A3E"/>
                </a:solidFill>
                <a:latin typeface="Courier New"/>
                <a:cs typeface="Courier New"/>
              </a:rPr>
              <a:t>Fixed</a:t>
            </a:r>
            <a:r>
              <a:rPr lang="pt-PT" sz="2800" i="1" spc="-10" dirty="0">
                <a:solidFill>
                  <a:srgbClr val="2F3A3E"/>
                </a:solidFill>
                <a:latin typeface="Courier New"/>
                <a:cs typeface="Courier New"/>
              </a:rPr>
              <a:t> </a:t>
            </a:r>
            <a:r>
              <a:rPr lang="pt-PT" sz="2800" i="1" spc="-10" dirty="0" err="1">
                <a:solidFill>
                  <a:srgbClr val="2F3A3E"/>
                </a:solidFill>
                <a:latin typeface="Courier New"/>
                <a:cs typeface="Courier New"/>
              </a:rPr>
              <a:t>Point</a:t>
            </a:r>
            <a:endParaRPr sz="2800" i="1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4012" y="4068125"/>
            <a:ext cx="517842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Algoritmo de desenho de FPGA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03928716-3E4C-43C3-8D26-FAAA54A02457}"/>
              </a:ext>
            </a:extLst>
          </p:cNvPr>
          <p:cNvSpPr txBox="1"/>
          <p:nvPr/>
        </p:nvSpPr>
        <p:spPr>
          <a:xfrm>
            <a:off x="5204908" y="1524000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7C8CE8F6-8E7A-4E97-9D03-5BDC0F49BF1D}"/>
              </a:ext>
            </a:extLst>
          </p:cNvPr>
          <p:cNvSpPr txBox="1"/>
          <p:nvPr/>
        </p:nvSpPr>
        <p:spPr>
          <a:xfrm>
            <a:off x="5199695" y="2667000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AAA25B02-4510-4EAF-B242-D0F4F8133F4B}"/>
              </a:ext>
            </a:extLst>
          </p:cNvPr>
          <p:cNvSpPr txBox="1"/>
          <p:nvPr/>
        </p:nvSpPr>
        <p:spPr>
          <a:xfrm>
            <a:off x="5204908" y="3965115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4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41D61662-6350-4633-ACE9-26E76153CFB7}"/>
              </a:ext>
            </a:extLst>
          </p:cNvPr>
          <p:cNvSpPr txBox="1"/>
          <p:nvPr/>
        </p:nvSpPr>
        <p:spPr>
          <a:xfrm>
            <a:off x="6114011" y="5589663"/>
            <a:ext cx="51784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HLS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F10673C6-84CF-4377-B6F3-65C29DC577E4}"/>
              </a:ext>
            </a:extLst>
          </p:cNvPr>
          <p:cNvSpPr txBox="1"/>
          <p:nvPr/>
        </p:nvSpPr>
        <p:spPr>
          <a:xfrm>
            <a:off x="5195192" y="5261310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Amostragem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9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A23911-95CC-4DC9-B111-AA07F675A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21" y="914400"/>
            <a:ext cx="6964756" cy="465987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09708E3-2B91-4572-8D34-238E762AC400}"/>
              </a:ext>
            </a:extLst>
          </p:cNvPr>
          <p:cNvSpPr txBox="1">
            <a:spLocks/>
          </p:cNvSpPr>
          <p:nvPr/>
        </p:nvSpPr>
        <p:spPr>
          <a:xfrm>
            <a:off x="2613621" y="5573254"/>
            <a:ext cx="6964756" cy="700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2</a:t>
            </a:r>
            <a:r>
              <a:rPr lang="pt-PT" sz="1100" spc="-10" dirty="0">
                <a:latin typeface="Carlito"/>
              </a:rPr>
              <a:t> - Processo da amostragem:  a) Conversor tempo contínuo - tempo discreto.</a:t>
            </a:r>
          </a:p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spc="-10" dirty="0">
                <a:latin typeface="Carlito"/>
              </a:rPr>
              <a:t>b) Sinal contínuo à esquerda e respetivo sinal discreto à direita.</a:t>
            </a:r>
          </a:p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spc="-10" dirty="0">
                <a:latin typeface="Carlito"/>
              </a:rPr>
              <a:t>(adaptado do livro [1] página 142)</a:t>
            </a:r>
          </a:p>
        </p:txBody>
      </p:sp>
    </p:spTree>
    <p:extLst>
      <p:ext uri="{BB962C8B-B14F-4D97-AF65-F5344CB8AC3E}">
        <p14:creationId xmlns:p14="http://schemas.microsoft.com/office/powerpoint/2010/main" val="413834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A190DE4918204693A60D63A801D995" ma:contentTypeVersion="2" ma:contentTypeDescription="Criar um novo documento." ma:contentTypeScope="" ma:versionID="7dda9102d5649ced528a4a1b99b9ecae">
  <xsd:schema xmlns:xsd="http://www.w3.org/2001/XMLSchema" xmlns:xs="http://www.w3.org/2001/XMLSchema" xmlns:p="http://schemas.microsoft.com/office/2006/metadata/properties" xmlns:ns2="8624cfd6-9f80-4ef0-b4b6-1ec92f1f3582" targetNamespace="http://schemas.microsoft.com/office/2006/metadata/properties" ma:root="true" ma:fieldsID="f4cbb691038b1963f1d7ce320ff7dc56" ns2:_="">
    <xsd:import namespace="8624cfd6-9f80-4ef0-b4b6-1ec92f1f3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4cfd6-9f80-4ef0-b4b6-1ec92f1f3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CCDF74-6D0E-4829-8462-278574FA71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9E77E-F7C4-4023-9B80-260D17DB80FD}">
  <ds:schemaRefs>
    <ds:schemaRef ds:uri="http://schemas.microsoft.com/office/2006/metadata/properties"/>
    <ds:schemaRef ds:uri="8624cfd6-9f80-4ef0-b4b6-1ec92f1f3582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1D67C59-9C67-424B-B2EA-9001C4BBD399}">
  <ds:schemaRefs>
    <ds:schemaRef ds:uri="8624cfd6-9f80-4ef0-b4b6-1ec92f1f35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1798</Words>
  <Application>Microsoft Office PowerPoint</Application>
  <PresentationFormat>Widescreen</PresentationFormat>
  <Paragraphs>285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Carlito</vt:lpstr>
      <vt:lpstr>Courier New</vt:lpstr>
      <vt:lpstr>Office Theme</vt:lpstr>
      <vt:lpstr>Osciloscópio baseado em FPGA</vt:lpstr>
      <vt:lpstr>01</vt:lpstr>
      <vt:lpstr>PowerPoint Presentation</vt:lpstr>
      <vt:lpstr>Problema e contexto</vt:lpstr>
      <vt:lpstr>Cenários de aplicação</vt:lpstr>
      <vt:lpstr>Objetivos e resultados esperados</vt:lpstr>
      <vt:lpstr>Requisitos e restrições</vt:lpstr>
      <vt:lpstr>PowerPoint Presentation</vt:lpstr>
      <vt:lpstr>Amostragem</vt:lpstr>
      <vt:lpstr>Amostragem - Aliasing</vt:lpstr>
      <vt:lpstr>Filtros digitais</vt:lpstr>
      <vt:lpstr>Filtros digitais</vt:lpstr>
      <vt:lpstr>Filtros digitais – Método das Janelas</vt:lpstr>
      <vt:lpstr>Aritmética de Fixed Point</vt:lpstr>
      <vt:lpstr>Algoritmo de desenho de FPGA </vt:lpstr>
      <vt:lpstr>HLS – High Level Synthesis</vt:lpstr>
      <vt:lpstr>Proposta de solução</vt:lpstr>
      <vt:lpstr>Proposta de solução</vt:lpstr>
      <vt:lpstr>Plano de implementação</vt:lpstr>
      <vt:lpstr>Plano de testes</vt:lpstr>
      <vt:lpstr>Calendário de tarefas</vt:lpstr>
      <vt:lpstr>Tarefas realizadas</vt:lpstr>
      <vt:lpstr>Tarefas realizadas</vt:lpstr>
      <vt:lpstr>Tarefas realizadas</vt:lpstr>
      <vt:lpstr>Tarefas realizadas</vt:lpstr>
      <vt:lpstr>OBRIGADO! QUESTÕES?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</dc:creator>
  <cp:lastModifiedBy>José Tomás Lima de Abreu</cp:lastModifiedBy>
  <cp:revision>6</cp:revision>
  <dcterms:created xsi:type="dcterms:W3CDTF">2022-04-19T12:45:08Z</dcterms:created>
  <dcterms:modified xsi:type="dcterms:W3CDTF">2022-04-19T18:58:53Z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2022-04-19T00:00:00Z</vt:filetime>
  </property>
  <property fmtid="{D5CDD505-2E9C-101B-9397-08002B2CF9AE}" pid="5" name="ContentTypeId">
    <vt:lpwstr>0x010100CCA190DE4918204693A60D63A801D995</vt:lpwstr>
  </property>
</Properties>
</file>